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75" r:id="rId5"/>
    <p:sldId id="276" r:id="rId6"/>
    <p:sldId id="277" r:id="rId7"/>
    <p:sldId id="278" r:id="rId8"/>
    <p:sldId id="279" r:id="rId9"/>
    <p:sldId id="280" r:id="rId10"/>
    <p:sldId id="281" r:id="rId11"/>
    <p:sldId id="282" r:id="rId12"/>
    <p:sldId id="284" r:id="rId13"/>
    <p:sldId id="283" r:id="rId14"/>
    <p:sldId id="303" r:id="rId15"/>
    <p:sldId id="286" r:id="rId16"/>
    <p:sldId id="287" r:id="rId17"/>
    <p:sldId id="288" r:id="rId18"/>
    <p:sldId id="289" r:id="rId19"/>
    <p:sldId id="290" r:id="rId20"/>
    <p:sldId id="291" r:id="rId21"/>
    <p:sldId id="292" r:id="rId22"/>
    <p:sldId id="293" r:id="rId23"/>
    <p:sldId id="294" r:id="rId24"/>
    <p:sldId id="295" r:id="rId25"/>
    <p:sldId id="301" r:id="rId26"/>
    <p:sldId id="302" r:id="rId27"/>
    <p:sldId id="296" r:id="rId28"/>
    <p:sldId id="300" r:id="rId29"/>
    <p:sldId id="297" r:id="rId30"/>
    <p:sldId id="298" r:id="rId31"/>
    <p:sldId id="299" r:id="rId32"/>
    <p:sldId id="273"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F17F482-2A51-4C0B-8872-34D0ADCDDC76}"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19400" y="92869"/>
            <a:ext cx="6553200" cy="2085975"/>
          </a:xfrm>
          <a:prstGeom prst="rect">
            <a:avLst/>
          </a:prstGeom>
        </p:spPr>
      </p:pic>
    </p:spTree>
    <p:extLst>
      <p:ext uri="{BB962C8B-B14F-4D97-AF65-F5344CB8AC3E}">
        <p14:creationId xmlns:p14="http://schemas.microsoft.com/office/powerpoint/2010/main" val="16845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7F482-2A51-4C0B-8872-34D0ADCDDC76}"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8770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7F482-2A51-4C0B-8872-34D0ADCDDC76}"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56087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7F482-2A51-4C0B-8872-34D0ADCDDC76}"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0217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17F482-2A51-4C0B-8872-34D0ADCDDC76}" type="datetimeFigureOut">
              <a:rPr lang="en-US" smtClean="0"/>
              <a:t>12/10/16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B3520-49D7-4DC6-95A8-CD99C4211591}"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0963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7F482-2A51-4C0B-8872-34D0ADCDDC76}" type="datetimeFigureOut">
              <a:rPr lang="en-US" smtClean="0"/>
              <a:t>12/10/16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B3520-49D7-4DC6-95A8-CD99C4211591}"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349703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7F482-2A51-4C0B-8872-34D0ADCDDC76}" type="datetimeFigureOut">
              <a:rPr lang="en-US" smtClean="0"/>
              <a:t>12/10/16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B3520-49D7-4DC6-95A8-CD99C4211591}"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255152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17F482-2A51-4C0B-8872-34D0ADCDDC76}"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426958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17F482-2A51-4C0B-8872-34D0ADCDDC76}"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33714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7F482-2A51-4C0B-8872-34D0ADCDDC76}" type="datetimeFigureOut">
              <a:rPr lang="en-US" smtClean="0"/>
              <a:t>12/10/16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B3520-49D7-4DC6-95A8-CD99C4211591}" type="slidenum">
              <a:rPr lang="en-US" smtClean="0"/>
              <a:t>‹#›</a:t>
            </a:fld>
            <a:endParaRPr lang="en-US"/>
          </a:p>
        </p:txBody>
      </p:sp>
    </p:spTree>
    <p:extLst>
      <p:ext uri="{BB962C8B-B14F-4D97-AF65-F5344CB8AC3E}">
        <p14:creationId xmlns:p14="http://schemas.microsoft.com/office/powerpoint/2010/main" val="364280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suxstellino.wordpress.com/" TargetMode="External"/><Relationship Id="rId7" Type="http://schemas.openxmlformats.org/officeDocument/2006/relationships/image" Target="../media/image7.png"/><Relationship Id="rId2" Type="http://schemas.openxmlformats.org/officeDocument/2006/relationships/hyperlink" Target="http://blogs.dotnethell.it/suxstellino"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www.engageitservices.it/" TargetMode="External"/><Relationship Id="rId10" Type="http://schemas.openxmlformats.org/officeDocument/2006/relationships/image" Target="../media/image10.png"/><Relationship Id="rId4" Type="http://schemas.openxmlformats.org/officeDocument/2006/relationships/hyperlink" Target="http://www.alessandroalpi.net/" TargetMode="External"/><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emf"/><Relationship Id="rId7" Type="http://schemas.openxmlformats.org/officeDocument/2006/relationships/image" Target="../media/image27.png"/><Relationship Id="rId12" Type="http://schemas.openxmlformats.org/officeDocument/2006/relationships/image" Target="../media/image32.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gif"/><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gif"/><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emf"/><Relationship Id="rId7" Type="http://schemas.openxmlformats.org/officeDocument/2006/relationships/image" Target="../media/image27.png"/><Relationship Id="rId12" Type="http://schemas.openxmlformats.org/officeDocument/2006/relationships/image" Target="../media/image32.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gif"/><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gif"/><Relationship Id="rId4" Type="http://schemas.openxmlformats.org/officeDocument/2006/relationships/image" Target="../media/image24.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tsqlt.org/" TargetMode="External"/><Relationship Id="rId13" Type="http://schemas.openxmlformats.org/officeDocument/2006/relationships/hyperlink" Target="https://github.com/chrisoldwood/SS-Unit" TargetMode="External"/><Relationship Id="rId18" Type="http://schemas.openxmlformats.org/officeDocument/2006/relationships/hyperlink" Target="http://documentation.red-gate.com/display/DAS/DLM+Automation+Suite" TargetMode="External"/><Relationship Id="rId3" Type="http://schemas.openxmlformats.org/officeDocument/2006/relationships/hyperlink" Target="https://msdn.microsoft.com/it-it/library/dn894015.aspx" TargetMode="External"/><Relationship Id="rId7" Type="http://schemas.openxmlformats.org/officeDocument/2006/relationships/hyperlink" Target="http://blogs.dotnethell.it/suxstellino/Category_2927.aspx" TargetMode="External"/><Relationship Id="rId12" Type="http://schemas.openxmlformats.org/officeDocument/2006/relationships/hyperlink" Target="https://www.simple-talk.com/sql/t-sql-programming/getting-started-testing-databases-with-tsqlt/" TargetMode="External"/><Relationship Id="rId17" Type="http://schemas.openxmlformats.org/officeDocument/2006/relationships/hyperlink" Target="http://www.red-gate.com/products/dlm/dlm-automation-suite/sql-release" TargetMode="External"/><Relationship Id="rId2" Type="http://schemas.openxmlformats.org/officeDocument/2006/relationships/hyperlink" Target="http://www.codinghorror.com/blog/2006/12/is-your-database-under-version-control.html" TargetMode="External"/><Relationship Id="rId16" Type="http://schemas.openxmlformats.org/officeDocument/2006/relationships/hyperlink" Target="http://www.red-gate.com/products/dlm/dlm-automation-suite/sql-ci" TargetMode="External"/><Relationship Id="rId1" Type="http://schemas.openxmlformats.org/officeDocument/2006/relationships/slideLayout" Target="../slideLayouts/slideLayout2.xml"/><Relationship Id="rId6" Type="http://schemas.openxmlformats.org/officeDocument/2006/relationships/hyperlink" Target="http://suxstellino.wordpress.com/tag/alm/" TargetMode="External"/><Relationship Id="rId11" Type="http://schemas.openxmlformats.org/officeDocument/2006/relationships/hyperlink" Target="http://en.wikipedia.org/wiki/Unit_testing" TargetMode="External"/><Relationship Id="rId5" Type="http://schemas.openxmlformats.org/officeDocument/2006/relationships/hyperlink" Target="http://apexsql.com/sql_tools_source_control.aspx" TargetMode="External"/><Relationship Id="rId15" Type="http://schemas.openxmlformats.org/officeDocument/2006/relationships/hyperlink" Target="http://www.red-gate.com/products/dlm/dlm-automation-suite/" TargetMode="External"/><Relationship Id="rId10" Type="http://schemas.openxmlformats.org/officeDocument/2006/relationships/hyperlink" Target="https://msdn.microsoft.com/it-it/library/mt169842" TargetMode="External"/><Relationship Id="rId19" Type="http://schemas.openxmlformats.org/officeDocument/2006/relationships/hyperlink" Target="https://marketplace.visualstudio.com/items?itemName=redgatesoftware.redgateDlmAutomationBuild" TargetMode="External"/><Relationship Id="rId4" Type="http://schemas.openxmlformats.org/officeDocument/2006/relationships/hyperlink" Target="http://www.red-gate.com/products/sql-development/sql-source-control/" TargetMode="External"/><Relationship Id="rId9" Type="http://schemas.openxmlformats.org/officeDocument/2006/relationships/hyperlink" Target="http://sourceforge.net/projects/tsqlunit/" TargetMode="External"/><Relationship Id="rId14" Type="http://schemas.openxmlformats.org/officeDocument/2006/relationships/hyperlink" Target="http://msdn.microsoft.com/it-it/library/dn383992.aspx"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globalitalian.sqlpass.org/" TargetMode="Externa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Continuous Integration con SQL Server</a:t>
            </a:r>
          </a:p>
        </p:txBody>
      </p:sp>
      <p:sp>
        <p:nvSpPr>
          <p:cNvPr id="3" name="Subtitle 2"/>
          <p:cNvSpPr>
            <a:spLocks noGrp="1"/>
          </p:cNvSpPr>
          <p:nvPr>
            <p:ph type="subTitle" idx="1"/>
          </p:nvPr>
        </p:nvSpPr>
        <p:spPr/>
        <p:txBody>
          <a:bodyPr/>
          <a:lstStyle/>
          <a:p>
            <a:r>
              <a:rPr lang="en-US" dirty="0" err="1">
                <a:latin typeface="+mj-lt"/>
              </a:rPr>
              <a:t>Realizzare</a:t>
            </a:r>
            <a:r>
              <a:rPr lang="en-US" dirty="0">
                <a:latin typeface="+mj-lt"/>
              </a:rPr>
              <a:t> CI con SQL Server e </a:t>
            </a:r>
            <a:r>
              <a:rPr lang="en-US" dirty="0" err="1">
                <a:latin typeface="+mj-lt"/>
              </a:rPr>
              <a:t>prepararsi</a:t>
            </a:r>
            <a:r>
              <a:rPr lang="en-US" dirty="0">
                <a:latin typeface="+mj-lt"/>
              </a:rPr>
              <a:t> al DevOps</a:t>
            </a:r>
          </a:p>
        </p:txBody>
      </p:sp>
      <p:grpSp>
        <p:nvGrpSpPr>
          <p:cNvPr id="37" name="Group 36"/>
          <p:cNvGrpSpPr/>
          <p:nvPr/>
        </p:nvGrpSpPr>
        <p:grpSpPr>
          <a:xfrm>
            <a:off x="3573293" y="4429919"/>
            <a:ext cx="4434503" cy="2158387"/>
            <a:chOff x="3573293" y="4429919"/>
            <a:chExt cx="4434503" cy="2158387"/>
          </a:xfrm>
        </p:grpSpPr>
        <p:grpSp>
          <p:nvGrpSpPr>
            <p:cNvPr id="31" name="Group 30"/>
            <p:cNvGrpSpPr/>
            <p:nvPr/>
          </p:nvGrpSpPr>
          <p:grpSpPr>
            <a:xfrm>
              <a:off x="3573293" y="4429919"/>
              <a:ext cx="4434503" cy="2158387"/>
              <a:chOff x="3573293" y="4429919"/>
              <a:chExt cx="4434503" cy="2158387"/>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176" y="4429919"/>
                <a:ext cx="2045933" cy="2158387"/>
              </a:xfrm>
              <a:prstGeom prst="rect">
                <a:avLst/>
              </a:prstGeom>
            </p:spPr>
          </p:pic>
          <p:grpSp>
            <p:nvGrpSpPr>
              <p:cNvPr id="27" name="Group 26"/>
              <p:cNvGrpSpPr/>
              <p:nvPr/>
            </p:nvGrpSpPr>
            <p:grpSpPr>
              <a:xfrm>
                <a:off x="6927676" y="4694486"/>
                <a:ext cx="1080120" cy="1472891"/>
                <a:chOff x="7712680" y="4854922"/>
                <a:chExt cx="1080120" cy="1472891"/>
              </a:xfrm>
            </p:grpSpPr>
            <p:sp>
              <p:nvSpPr>
                <p:cNvPr id="17" name="Freeform 16"/>
                <p:cNvSpPr>
                  <a:spLocks noEditPoints="1"/>
                </p:cNvSpPr>
                <p:nvPr/>
              </p:nvSpPr>
              <p:spPr bwMode="auto">
                <a:xfrm>
                  <a:off x="7712680" y="4854922"/>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60BB0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FFFFFF"/>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58221" y="5499883"/>
                  <a:ext cx="389037" cy="389037"/>
                </a:xfrm>
                <a:prstGeom prst="rect">
                  <a:avLst/>
                </a:prstGeom>
              </p:spPr>
            </p:pic>
          </p:gr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293" y="4978312"/>
                <a:ext cx="1061599" cy="1061599"/>
              </a:xfrm>
              <a:prstGeom prst="rect">
                <a:avLst/>
              </a:prstGeom>
            </p:spPr>
          </p:pic>
        </p:gr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2297" y="5444111"/>
              <a:ext cx="459479" cy="459479"/>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5657" y="5707898"/>
              <a:ext cx="459479" cy="459479"/>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5316" y="4441209"/>
              <a:ext cx="459479" cy="459479"/>
            </a:xfrm>
            <a:prstGeom prst="rect">
              <a:avLst/>
            </a:prstGeom>
          </p:spPr>
        </p:pic>
      </p:grpSp>
    </p:spTree>
    <p:extLst>
      <p:ext uri="{BB962C8B-B14F-4D97-AF65-F5344CB8AC3E}">
        <p14:creationId xmlns:p14="http://schemas.microsoft.com/office/powerpoint/2010/main" val="482466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 control manager</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Gestore delle versioni</a:t>
            </a:r>
          </a:p>
          <a:p>
            <a:pPr marL="0" indent="0">
              <a:lnSpc>
                <a:spcPct val="100000"/>
              </a:lnSpc>
              <a:spcBef>
                <a:spcPts val="600"/>
              </a:spcBef>
              <a:buNone/>
            </a:pPr>
            <a:r>
              <a:rPr lang="it-IT" sz="3200" dirty="0">
                <a:latin typeface="+mj-lt"/>
              </a:rPr>
              <a:t>	cambiamenti del nostro codice (ddl, programmabilità)</a:t>
            </a:r>
          </a:p>
          <a:p>
            <a:pPr marL="0" indent="0">
              <a:lnSpc>
                <a:spcPct val="100000"/>
              </a:lnSpc>
              <a:spcBef>
                <a:spcPts val="600"/>
              </a:spcBef>
              <a:buNone/>
            </a:pPr>
            <a:r>
              <a:rPr lang="it-IT" sz="3200" dirty="0">
                <a:latin typeface="+mj-lt"/>
              </a:rPr>
              <a:t>	cambiamenti di altri elementi (</a:t>
            </a:r>
            <a:r>
              <a:rPr lang="it-IT" sz="3200" dirty="0" err="1">
                <a:latin typeface="+mj-lt"/>
              </a:rPr>
              <a:t>snippet</a:t>
            </a:r>
            <a:r>
              <a:rPr lang="it-IT" sz="3200" dirty="0">
                <a:latin typeface="+mj-lt"/>
              </a:rPr>
              <a:t>, strumenti dev)</a:t>
            </a:r>
          </a:p>
          <a:p>
            <a:pPr marL="0" indent="0">
              <a:lnSpc>
                <a:spcPct val="100000"/>
              </a:lnSpc>
              <a:spcBef>
                <a:spcPts val="600"/>
              </a:spcBef>
              <a:buNone/>
            </a:pPr>
            <a:r>
              <a:rPr lang="it-IT" sz="3200" dirty="0">
                <a:latin typeface="+mj-lt"/>
              </a:rPr>
              <a:t>	cambiamenti sui dati «statici» </a:t>
            </a:r>
          </a:p>
          <a:p>
            <a:pPr marL="0" indent="0">
              <a:lnSpc>
                <a:spcPct val="100000"/>
              </a:lnSpc>
              <a:spcBef>
                <a:spcPts val="600"/>
              </a:spcBef>
              <a:buNone/>
            </a:pPr>
            <a:r>
              <a:rPr lang="it-IT" sz="3200" dirty="0">
                <a:latin typeface="+mj-lt"/>
              </a:rPr>
              <a:t>Entità condivisa in sviluppo (e team management)</a:t>
            </a:r>
          </a:p>
          <a:p>
            <a:pPr marL="0" indent="0">
              <a:lnSpc>
                <a:spcPct val="100000"/>
              </a:lnSpc>
              <a:spcBef>
                <a:spcPts val="600"/>
              </a:spcBef>
              <a:buNone/>
            </a:pPr>
            <a:r>
              <a:rPr lang="it-IT" sz="3200" dirty="0">
                <a:latin typeface="+mj-lt"/>
              </a:rPr>
              <a:t>Dotato di interfaccia (anche grafica)</a:t>
            </a:r>
          </a:p>
          <a:p>
            <a:pPr marL="0" indent="0">
              <a:lnSpc>
                <a:spcPct val="100000"/>
              </a:lnSpc>
              <a:spcBef>
                <a:spcPts val="600"/>
              </a:spcBef>
              <a:buNone/>
            </a:pPr>
            <a:r>
              <a:rPr lang="it-IT" sz="3200" dirty="0">
                <a:latin typeface="+mj-lt"/>
              </a:rPr>
              <a:t>Può sembrare scomodo su database</a:t>
            </a:r>
          </a:p>
        </p:txBody>
      </p:sp>
    </p:spTree>
    <p:extLst>
      <p:ext uri="{BB962C8B-B14F-4D97-AF65-F5344CB8AC3E}">
        <p14:creationId xmlns:p14="http://schemas.microsoft.com/office/powerpoint/2010/main" val="83050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Strumenti</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Visual Studio Database </a:t>
            </a:r>
            <a:r>
              <a:rPr lang="it-IT" sz="3200" dirty="0" err="1">
                <a:latin typeface="+mj-lt"/>
              </a:rPr>
              <a:t>Projects</a:t>
            </a:r>
            <a:endParaRPr lang="it-IT" sz="3200" dirty="0">
              <a:latin typeface="+mj-lt"/>
            </a:endParaRPr>
          </a:p>
          <a:p>
            <a:pPr marL="0" indent="0">
              <a:lnSpc>
                <a:spcPct val="100000"/>
              </a:lnSpc>
              <a:spcBef>
                <a:spcPts val="600"/>
              </a:spcBef>
              <a:buNone/>
            </a:pPr>
            <a:r>
              <a:rPr lang="it-IT" sz="3200" dirty="0">
                <a:latin typeface="+mj-lt"/>
              </a:rPr>
              <a:t>Red-Gate Source Control</a:t>
            </a:r>
          </a:p>
          <a:p>
            <a:pPr marL="0" indent="0">
              <a:lnSpc>
                <a:spcPct val="100000"/>
              </a:lnSpc>
              <a:spcBef>
                <a:spcPts val="600"/>
              </a:spcBef>
              <a:buNone/>
            </a:pPr>
            <a:r>
              <a:rPr lang="it-IT" sz="3200" dirty="0">
                <a:latin typeface="+mj-lt"/>
              </a:rPr>
              <a:t>ApexSQL Source Control</a:t>
            </a:r>
          </a:p>
          <a:p>
            <a:pPr marL="0" indent="0">
              <a:lnSpc>
                <a:spcPct val="100000"/>
              </a:lnSpc>
              <a:spcBef>
                <a:spcPts val="600"/>
              </a:spcBef>
              <a:buNone/>
            </a:pPr>
            <a:r>
              <a:rPr lang="it-IT" sz="3200" dirty="0">
                <a:latin typeface="+mj-lt"/>
              </a:rPr>
              <a:t>… </a:t>
            </a:r>
          </a:p>
          <a:p>
            <a:pPr marL="0" indent="0">
              <a:lnSpc>
                <a:spcPct val="100000"/>
              </a:lnSpc>
              <a:spcBef>
                <a:spcPts val="600"/>
              </a:spcBef>
              <a:buNone/>
            </a:pPr>
            <a:r>
              <a:rPr lang="it-IT" sz="3200" dirty="0">
                <a:latin typeface="+mj-lt"/>
              </a:rPr>
              <a:t>Management studio non basta!</a:t>
            </a:r>
          </a:p>
          <a:p>
            <a:pPr marL="0" indent="0">
              <a:lnSpc>
                <a:spcPct val="100000"/>
              </a:lnSpc>
              <a:spcBef>
                <a:spcPts val="600"/>
              </a:spcBef>
              <a:buNone/>
            </a:pPr>
            <a:r>
              <a:rPr lang="it-IT" sz="3200" dirty="0">
                <a:latin typeface="+mj-lt"/>
              </a:rPr>
              <a:t>Unitamente al Team Explorer (per chi usa Visual Studio)</a:t>
            </a:r>
          </a:p>
        </p:txBody>
      </p:sp>
    </p:spTree>
    <p:extLst>
      <p:ext uri="{BB962C8B-B14F-4D97-AF65-F5344CB8AC3E}">
        <p14:creationId xmlns:p14="http://schemas.microsoft.com/office/powerpoint/2010/main" val="350021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r>
              <a:rPr lang="it-IT" sz="4000" dirty="0">
                <a:solidFill>
                  <a:schemeClr val="accent1">
                    <a:lumMod val="75000"/>
                  </a:schemeClr>
                </a:solidFill>
                <a:latin typeface="+mj-lt"/>
              </a:rPr>
              <a:t>Come inviamo i </a:t>
            </a:r>
            <a:r>
              <a:rPr lang="it-IT" sz="4000" dirty="0" err="1">
                <a:solidFill>
                  <a:schemeClr val="accent1">
                    <a:lumMod val="75000"/>
                  </a:schemeClr>
                </a:solidFill>
                <a:latin typeface="+mj-lt"/>
              </a:rPr>
              <a:t>change</a:t>
            </a:r>
            <a:r>
              <a:rPr lang="it-IT" sz="4000" dirty="0">
                <a:solidFill>
                  <a:schemeClr val="accent1">
                    <a:lumMod val="75000"/>
                  </a:schemeClr>
                </a:solidFill>
                <a:latin typeface="+mj-lt"/>
              </a:rPr>
              <a:t>..</a:t>
            </a:r>
          </a:p>
          <a:p>
            <a:pPr marL="0" indent="0" algn="ctr">
              <a:lnSpc>
                <a:spcPct val="100000"/>
              </a:lnSpc>
              <a:spcBef>
                <a:spcPts val="600"/>
              </a:spcBef>
              <a:buNone/>
            </a:pPr>
            <a:r>
              <a:rPr lang="it-IT" sz="4000" dirty="0">
                <a:solidFill>
                  <a:schemeClr val="accent1">
                    <a:lumMod val="75000"/>
                  </a:schemeClr>
                </a:solidFill>
                <a:latin typeface="+mj-lt"/>
              </a:rPr>
              <a:t>..al Source Control Manager?</a:t>
            </a:r>
          </a:p>
          <a:p>
            <a:pPr marL="0" indent="0" algn="ctr">
              <a:lnSpc>
                <a:spcPct val="100000"/>
              </a:lnSpc>
              <a:spcBef>
                <a:spcPts val="600"/>
              </a:spcBef>
              <a:buNone/>
            </a:pPr>
            <a:endParaRPr lang="it-IT" sz="4000" dirty="0">
              <a:solidFill>
                <a:schemeClr val="accent1">
                  <a:lumMod val="75000"/>
                </a:schemeClr>
              </a:solidFill>
              <a:latin typeface="+mj-lt"/>
            </a:endParaRPr>
          </a:p>
        </p:txBody>
      </p:sp>
    </p:spTree>
    <p:extLst>
      <p:ext uri="{BB962C8B-B14F-4D97-AF65-F5344CB8AC3E}">
        <p14:creationId xmlns:p14="http://schemas.microsoft.com/office/powerpoint/2010/main" val="247827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Il Team Explorer</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Indipendentemente dal tool che si usa Team Explorer consente:</a:t>
            </a:r>
          </a:p>
          <a:p>
            <a:pPr marL="0" indent="0">
              <a:lnSpc>
                <a:spcPct val="100000"/>
              </a:lnSpc>
              <a:spcBef>
                <a:spcPts val="600"/>
              </a:spcBef>
              <a:buNone/>
            </a:pPr>
            <a:r>
              <a:rPr lang="it-IT" sz="2400" dirty="0">
                <a:latin typeface="+mj-lt"/>
              </a:rPr>
              <a:t>	Migliore gestione dei changeset</a:t>
            </a:r>
          </a:p>
          <a:p>
            <a:pPr marL="0" indent="0">
              <a:lnSpc>
                <a:spcPct val="100000"/>
              </a:lnSpc>
              <a:spcBef>
                <a:spcPts val="600"/>
              </a:spcBef>
              <a:buNone/>
            </a:pPr>
            <a:r>
              <a:rPr lang="it-IT" sz="2400" dirty="0">
                <a:latin typeface="+mj-lt"/>
              </a:rPr>
              <a:t>	Migliore associazione dei changeset ai task</a:t>
            </a:r>
          </a:p>
          <a:p>
            <a:pPr marL="0" indent="0">
              <a:lnSpc>
                <a:spcPct val="100000"/>
              </a:lnSpc>
              <a:spcBef>
                <a:spcPts val="600"/>
              </a:spcBef>
              <a:buNone/>
            </a:pPr>
            <a:r>
              <a:rPr lang="it-IT" sz="2400" dirty="0">
                <a:latin typeface="+mj-lt"/>
              </a:rPr>
              <a:t>	Miglior controllo sulle fasi di commit e di </a:t>
            </a:r>
            <a:r>
              <a:rPr lang="it-IT" sz="2400" dirty="0" err="1">
                <a:latin typeface="+mj-lt"/>
              </a:rPr>
              <a:t>review</a:t>
            </a:r>
            <a:endParaRPr lang="it-IT" sz="2400" dirty="0">
              <a:latin typeface="+mj-lt"/>
            </a:endParaRPr>
          </a:p>
          <a:p>
            <a:pPr marL="0" indent="0">
              <a:lnSpc>
                <a:spcPct val="100000"/>
              </a:lnSpc>
              <a:spcBef>
                <a:spcPts val="600"/>
              </a:spcBef>
              <a:buNone/>
            </a:pPr>
            <a:r>
              <a:rPr lang="it-IT" sz="2400" dirty="0">
                <a:latin typeface="+mj-lt"/>
              </a:rPr>
              <a:t>	Gestione centralizzata delle policy di </a:t>
            </a:r>
            <a:r>
              <a:rPr lang="it-IT" sz="2400" dirty="0" err="1">
                <a:latin typeface="+mj-lt"/>
              </a:rPr>
              <a:t>checkin</a:t>
            </a:r>
            <a:endParaRPr lang="it-IT" sz="2400" dirty="0">
              <a:latin typeface="+mj-lt"/>
            </a:endParaRPr>
          </a:p>
          <a:p>
            <a:pPr marL="0" indent="0">
              <a:lnSpc>
                <a:spcPct val="100000"/>
              </a:lnSpc>
              <a:spcBef>
                <a:spcPts val="600"/>
              </a:spcBef>
              <a:buNone/>
            </a:pPr>
            <a:r>
              <a:rPr lang="it-IT" sz="2400" dirty="0">
                <a:latin typeface="+mj-lt"/>
              </a:rPr>
              <a:t>	Single point per la gestione del team </a:t>
            </a:r>
            <a:r>
              <a:rPr lang="it-IT" sz="2400" dirty="0" err="1">
                <a:latin typeface="+mj-lt"/>
              </a:rPr>
              <a:t>project</a:t>
            </a:r>
            <a:endParaRPr lang="it-IT" sz="2400" dirty="0">
              <a:latin typeface="+mj-lt"/>
            </a:endParaRPr>
          </a:p>
        </p:txBody>
      </p:sp>
      <p:pic>
        <p:nvPicPr>
          <p:cNvPr id="4" name="Picture 3"/>
          <p:cNvPicPr>
            <a:picLocks noChangeAspect="1"/>
          </p:cNvPicPr>
          <p:nvPr/>
        </p:nvPicPr>
        <p:blipFill>
          <a:blip r:embed="rId2"/>
          <a:stretch>
            <a:fillRect/>
          </a:stretch>
        </p:blipFill>
        <p:spPr>
          <a:xfrm>
            <a:off x="7816699" y="2952734"/>
            <a:ext cx="3039255" cy="2076465"/>
          </a:xfrm>
          <a:prstGeom prst="rect">
            <a:avLst/>
          </a:prstGeom>
        </p:spPr>
      </p:pic>
    </p:spTree>
    <p:extLst>
      <p:ext uri="{BB962C8B-B14F-4D97-AF65-F5344CB8AC3E}">
        <p14:creationId xmlns:p14="http://schemas.microsoft.com/office/powerpoint/2010/main" val="376057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Studio</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Integrato con SSMS</a:t>
            </a:r>
          </a:p>
          <a:p>
            <a:pPr marL="0" indent="0">
              <a:lnSpc>
                <a:spcPct val="100000"/>
              </a:lnSpc>
              <a:spcBef>
                <a:spcPts val="600"/>
              </a:spcBef>
              <a:buNone/>
            </a:pPr>
            <a:endParaRPr lang="it-IT" sz="3200" dirty="0">
              <a:latin typeface="+mj-lt"/>
            </a:endParaRPr>
          </a:p>
        </p:txBody>
      </p:sp>
      <p:pic>
        <p:nvPicPr>
          <p:cNvPr id="5" name="Picture 4"/>
          <p:cNvPicPr>
            <a:picLocks noChangeAspect="1"/>
          </p:cNvPicPr>
          <p:nvPr/>
        </p:nvPicPr>
        <p:blipFill>
          <a:blip r:embed="rId2"/>
          <a:stretch>
            <a:fillRect/>
          </a:stretch>
        </p:blipFill>
        <p:spPr>
          <a:xfrm>
            <a:off x="838200" y="2941608"/>
            <a:ext cx="5131279" cy="1433740"/>
          </a:xfrm>
          <a:prstGeom prst="rect">
            <a:avLst/>
          </a:prstGeom>
        </p:spPr>
      </p:pic>
      <p:pic>
        <p:nvPicPr>
          <p:cNvPr id="6" name="Picture 5"/>
          <p:cNvPicPr>
            <a:picLocks noChangeAspect="1"/>
          </p:cNvPicPr>
          <p:nvPr/>
        </p:nvPicPr>
        <p:blipFill>
          <a:blip r:embed="rId3"/>
          <a:stretch>
            <a:fillRect/>
          </a:stretch>
        </p:blipFill>
        <p:spPr>
          <a:xfrm>
            <a:off x="6905181" y="1883869"/>
            <a:ext cx="3418852" cy="4234850"/>
          </a:xfrm>
          <a:prstGeom prst="rect">
            <a:avLst/>
          </a:prstGeom>
        </p:spPr>
      </p:pic>
      <p:sp>
        <p:nvSpPr>
          <p:cNvPr id="7" name="Arrow: Notched Right 6"/>
          <p:cNvSpPr/>
          <p:nvPr/>
        </p:nvSpPr>
        <p:spPr>
          <a:xfrm>
            <a:off x="5720487" y="3378119"/>
            <a:ext cx="1184694" cy="56071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73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normAutofit/>
          </a:bodyPr>
          <a:lstStyle/>
          <a:p>
            <a:r>
              <a:rPr lang="en-US" sz="2800" dirty="0">
                <a:latin typeface="+mj-lt"/>
              </a:rPr>
              <a:t>Management Studio</a:t>
            </a:r>
          </a:p>
          <a:p>
            <a:r>
              <a:rPr lang="en-US" sz="2800" dirty="0">
                <a:latin typeface="+mj-lt"/>
              </a:rPr>
              <a:t>Red Gate Source Control</a:t>
            </a:r>
          </a:p>
          <a:p>
            <a:r>
              <a:rPr lang="en-US" sz="2800" dirty="0">
                <a:latin typeface="+mj-lt"/>
              </a:rPr>
              <a:t>Visual Studio Team Services</a:t>
            </a:r>
          </a:p>
        </p:txBody>
      </p:sp>
    </p:spTree>
    <p:extLst>
      <p:ext uri="{BB962C8B-B14F-4D97-AF65-F5344CB8AC3E}">
        <p14:creationId xmlns:p14="http://schemas.microsoft.com/office/powerpoint/2010/main" val="416825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r>
              <a:rPr lang="it-IT" sz="4000" dirty="0">
                <a:solidFill>
                  <a:schemeClr val="accent1">
                    <a:lumMod val="75000"/>
                  </a:schemeClr>
                </a:solidFill>
                <a:latin typeface="+mj-lt"/>
              </a:rPr>
              <a:t>E ora..</a:t>
            </a:r>
          </a:p>
          <a:p>
            <a:pPr marL="0" indent="0" algn="ctr">
              <a:lnSpc>
                <a:spcPct val="100000"/>
              </a:lnSpc>
              <a:spcBef>
                <a:spcPts val="600"/>
              </a:spcBef>
              <a:buNone/>
            </a:pPr>
            <a:r>
              <a:rPr lang="it-IT" sz="4000" dirty="0">
                <a:solidFill>
                  <a:schemeClr val="accent1">
                    <a:lumMod val="75000"/>
                  </a:schemeClr>
                </a:solidFill>
                <a:latin typeface="+mj-lt"/>
              </a:rPr>
              <a:t>..qualche test</a:t>
            </a:r>
          </a:p>
        </p:txBody>
      </p:sp>
    </p:spTree>
    <p:extLst>
      <p:ext uri="{BB962C8B-B14F-4D97-AF65-F5344CB8AC3E}">
        <p14:creationId xmlns:p14="http://schemas.microsoft.com/office/powerpoint/2010/main" val="14201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Perchè</a:t>
            </a:r>
            <a:r>
              <a:rPr lang="en-GB" dirty="0"/>
              <a:t> unit test</a:t>
            </a:r>
            <a:endParaRPr lang="en-US" dirty="0"/>
          </a:p>
        </p:txBody>
      </p:sp>
      <p:pic>
        <p:nvPicPr>
          <p:cNvPr id="4" name="Content Placeholder 4"/>
          <p:cNvPicPr>
            <a:picLocks noGrp="1" noChangeAspect="1"/>
          </p:cNvPicPr>
          <p:nvPr>
            <p:ph idx="1"/>
          </p:nvPr>
        </p:nvPicPr>
        <p:blipFill>
          <a:blip r:embed="rId2"/>
          <a:stretch>
            <a:fillRect/>
          </a:stretch>
        </p:blipFill>
        <p:spPr>
          <a:xfrm>
            <a:off x="2376859" y="2145252"/>
            <a:ext cx="7438282" cy="3712084"/>
          </a:xfrm>
          <a:prstGeom prst="rect">
            <a:avLst/>
          </a:prstGeom>
        </p:spPr>
      </p:pic>
    </p:spTree>
    <p:extLst>
      <p:ext uri="{BB962C8B-B14F-4D97-AF65-F5344CB8AC3E}">
        <p14:creationId xmlns:p14="http://schemas.microsoft.com/office/powerpoint/2010/main" val="304919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Perchè</a:t>
            </a:r>
            <a:r>
              <a:rPr lang="en-GB" dirty="0"/>
              <a:t> unit test</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Testare funzionalità mission-critical di business</a:t>
            </a:r>
          </a:p>
          <a:p>
            <a:pPr marL="0" indent="0">
              <a:lnSpc>
                <a:spcPct val="100000"/>
              </a:lnSpc>
              <a:spcBef>
                <a:spcPts val="600"/>
              </a:spcBef>
              <a:buNone/>
            </a:pPr>
            <a:r>
              <a:rPr lang="it-IT" sz="3200" dirty="0">
                <a:latin typeface="+mj-lt"/>
              </a:rPr>
              <a:t>Sviluppo evolutivo</a:t>
            </a:r>
          </a:p>
          <a:p>
            <a:pPr marL="0" indent="0">
              <a:lnSpc>
                <a:spcPct val="100000"/>
              </a:lnSpc>
              <a:spcBef>
                <a:spcPts val="600"/>
              </a:spcBef>
              <a:buNone/>
            </a:pPr>
            <a:r>
              <a:rPr lang="it-IT" sz="3200" dirty="0">
                <a:latin typeface="+mj-lt"/>
              </a:rPr>
              <a:t>Per capire precocemente alcuni bug</a:t>
            </a:r>
          </a:p>
          <a:p>
            <a:pPr marL="0" indent="0">
              <a:lnSpc>
                <a:spcPct val="100000"/>
              </a:lnSpc>
              <a:spcBef>
                <a:spcPts val="600"/>
              </a:spcBef>
              <a:buNone/>
            </a:pPr>
            <a:r>
              <a:rPr lang="it-IT" sz="3200" dirty="0">
                <a:latin typeface="+mj-lt"/>
              </a:rPr>
              <a:t>	Supporto di alert automatici</a:t>
            </a:r>
          </a:p>
          <a:p>
            <a:pPr marL="0" indent="0">
              <a:lnSpc>
                <a:spcPct val="100000"/>
              </a:lnSpc>
              <a:spcBef>
                <a:spcPts val="600"/>
              </a:spcBef>
              <a:buNone/>
            </a:pPr>
            <a:r>
              <a:rPr lang="it-IT" sz="3200" dirty="0">
                <a:latin typeface="+mj-lt"/>
              </a:rPr>
              <a:t>Per prevenire regressioni il più possibile</a:t>
            </a:r>
          </a:p>
          <a:p>
            <a:pPr marL="0" indent="0">
              <a:lnSpc>
                <a:spcPct val="100000"/>
              </a:lnSpc>
              <a:spcBef>
                <a:spcPts val="600"/>
              </a:spcBef>
              <a:buNone/>
            </a:pPr>
            <a:r>
              <a:rPr lang="it-IT" sz="3200" dirty="0">
                <a:latin typeface="+mj-lt"/>
              </a:rPr>
              <a:t>Avere copertura di test</a:t>
            </a:r>
          </a:p>
          <a:p>
            <a:pPr marL="0" indent="0">
              <a:lnSpc>
                <a:spcPct val="100000"/>
              </a:lnSpc>
              <a:spcBef>
                <a:spcPts val="600"/>
              </a:spcBef>
              <a:buNone/>
            </a:pPr>
            <a:r>
              <a:rPr lang="it-IT" sz="3200" dirty="0">
                <a:latin typeface="+mj-lt"/>
              </a:rPr>
              <a:t>Scrivere in maniera «testabile» i nostri metodi</a:t>
            </a:r>
          </a:p>
        </p:txBody>
      </p:sp>
    </p:spTree>
    <p:extLst>
      <p:ext uri="{BB962C8B-B14F-4D97-AF65-F5344CB8AC3E}">
        <p14:creationId xmlns:p14="http://schemas.microsoft.com/office/powerpoint/2010/main" val="97241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Cosa </a:t>
            </a:r>
            <a:r>
              <a:rPr lang="en-GB" dirty="0" err="1"/>
              <a:t>testare</a:t>
            </a:r>
            <a:r>
              <a:rPr lang="en-GB" dirty="0"/>
              <a:t>?</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Calcoli in procedure e funzioni</a:t>
            </a:r>
          </a:p>
          <a:p>
            <a:pPr marL="0" indent="0">
              <a:lnSpc>
                <a:spcPct val="100000"/>
              </a:lnSpc>
              <a:spcBef>
                <a:spcPts val="600"/>
              </a:spcBef>
              <a:buNone/>
            </a:pPr>
            <a:r>
              <a:rPr lang="it-IT" sz="3200" dirty="0">
                <a:latin typeface="+mj-lt"/>
              </a:rPr>
              <a:t>Constraint (schema)</a:t>
            </a:r>
          </a:p>
          <a:p>
            <a:pPr marL="0" indent="0">
              <a:lnSpc>
                <a:spcPct val="100000"/>
              </a:lnSpc>
              <a:spcBef>
                <a:spcPts val="600"/>
              </a:spcBef>
              <a:buNone/>
            </a:pPr>
            <a:r>
              <a:rPr lang="it-IT" sz="3200" dirty="0">
                <a:latin typeface="+mj-lt"/>
              </a:rPr>
              <a:t>Casi limite e comportamenti attesi sui dati</a:t>
            </a:r>
          </a:p>
          <a:p>
            <a:pPr marL="0" indent="0">
              <a:lnSpc>
                <a:spcPct val="100000"/>
              </a:lnSpc>
              <a:spcBef>
                <a:spcPts val="600"/>
              </a:spcBef>
              <a:buNone/>
            </a:pPr>
            <a:r>
              <a:rPr lang="it-IT" sz="3200" dirty="0">
                <a:latin typeface="+mj-lt"/>
              </a:rPr>
              <a:t>Sicurezza</a:t>
            </a:r>
          </a:p>
          <a:p>
            <a:pPr marL="0" indent="0">
              <a:lnSpc>
                <a:spcPct val="100000"/>
              </a:lnSpc>
              <a:spcBef>
                <a:spcPts val="600"/>
              </a:spcBef>
              <a:buNone/>
            </a:pPr>
            <a:r>
              <a:rPr lang="it-IT" sz="3200" dirty="0">
                <a:latin typeface="+mj-lt"/>
              </a:rPr>
              <a:t>Standard</a:t>
            </a:r>
          </a:p>
        </p:txBody>
      </p:sp>
    </p:spTree>
    <p:extLst>
      <p:ext uri="{BB962C8B-B14F-4D97-AF65-F5344CB8AC3E}">
        <p14:creationId xmlns:p14="http://schemas.microsoft.com/office/powerpoint/2010/main" val="1844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Alessandro Alpi</a:t>
            </a:r>
          </a:p>
        </p:txBody>
      </p:sp>
      <p:sp>
        <p:nvSpPr>
          <p:cNvPr id="3" name="Content Placeholder 2"/>
          <p:cNvSpPr>
            <a:spLocks noGrp="1"/>
          </p:cNvSpPr>
          <p:nvPr>
            <p:ph idx="1"/>
          </p:nvPr>
        </p:nvSpPr>
        <p:spPr/>
        <p:txBody>
          <a:bodyPr/>
          <a:lstStyle/>
          <a:p>
            <a:pPr marL="0" indent="0">
              <a:buNone/>
            </a:pPr>
            <a:r>
              <a:rPr lang="en-US" dirty="0">
                <a:latin typeface="+mj-lt"/>
              </a:rPr>
              <a:t>Microsoft MVP – SQL Server dal 2008</a:t>
            </a:r>
          </a:p>
          <a:p>
            <a:pPr marL="347755" lvl="1" indent="0">
              <a:buNone/>
            </a:pPr>
            <a:r>
              <a:rPr lang="en-US" dirty="0">
                <a:latin typeface="+mj-lt"/>
              </a:rPr>
              <a:t>Blog ITA: </a:t>
            </a:r>
            <a:r>
              <a:rPr lang="it-IT" dirty="0">
                <a:latin typeface="+mj-lt"/>
                <a:hlinkClick r:id="rId2"/>
              </a:rPr>
              <a:t>http://blogs.dotnethell.it/suxstellino</a:t>
            </a:r>
            <a:endParaRPr lang="it-IT" dirty="0">
              <a:latin typeface="+mj-lt"/>
            </a:endParaRPr>
          </a:p>
          <a:p>
            <a:pPr marL="347755" lvl="1" indent="0">
              <a:buNone/>
            </a:pPr>
            <a:r>
              <a:rPr lang="it-IT" dirty="0">
                <a:latin typeface="+mj-lt"/>
              </a:rPr>
              <a:t>Blog ENG: </a:t>
            </a:r>
            <a:r>
              <a:rPr lang="en-US" dirty="0">
                <a:latin typeface="+mj-lt"/>
                <a:hlinkClick r:id="rId3"/>
              </a:rPr>
              <a:t>http://suxstellino.wordpress.com/</a:t>
            </a:r>
            <a:endParaRPr lang="en-US" dirty="0">
              <a:latin typeface="+mj-lt"/>
            </a:endParaRPr>
          </a:p>
          <a:p>
            <a:pPr marL="347755" lvl="1" indent="0">
              <a:buNone/>
            </a:pPr>
            <a:r>
              <a:rPr lang="en-US" dirty="0">
                <a:latin typeface="+mj-lt"/>
              </a:rPr>
              <a:t>Website: </a:t>
            </a:r>
            <a:r>
              <a:rPr lang="it-IT" dirty="0">
                <a:latin typeface="+mj-lt"/>
                <a:hlinkClick r:id="rId4"/>
              </a:rPr>
              <a:t>http://www.alessandroalpi.net</a:t>
            </a:r>
            <a:endParaRPr lang="en-US" dirty="0">
              <a:latin typeface="+mj-lt"/>
              <a:hlinkClick r:id="rId4"/>
            </a:endParaRPr>
          </a:p>
          <a:p>
            <a:pPr marL="0" indent="0">
              <a:buNone/>
            </a:pPr>
            <a:r>
              <a:rPr lang="en-US" dirty="0">
                <a:latin typeface="+mj-lt"/>
              </a:rPr>
              <a:t>CTO Engage IT Services </a:t>
            </a:r>
            <a:r>
              <a:rPr lang="en-US" dirty="0" err="1">
                <a:latin typeface="+mj-lt"/>
              </a:rPr>
              <a:t>S.r.l</a:t>
            </a:r>
            <a:r>
              <a:rPr lang="en-US" dirty="0">
                <a:latin typeface="+mj-lt"/>
              </a:rPr>
              <a:t>.</a:t>
            </a:r>
          </a:p>
          <a:p>
            <a:pPr marL="347755" lvl="1" indent="0">
              <a:buNone/>
            </a:pPr>
            <a:r>
              <a:rPr lang="en-US" dirty="0">
                <a:latin typeface="+mj-lt"/>
                <a:hlinkClick r:id="rId5"/>
              </a:rPr>
              <a:t>www.engageitservices.it</a:t>
            </a:r>
            <a:endParaRPr lang="en-US" dirty="0">
              <a:latin typeface="+mj-lt"/>
            </a:endParaRPr>
          </a:p>
          <a:p>
            <a:pPr marL="347755" lvl="1" indent="0">
              <a:buNone/>
            </a:pPr>
            <a:r>
              <a:rPr lang="en-US" dirty="0">
                <a:latin typeface="+mj-lt"/>
              </a:rPr>
              <a:t>Team leader (Agile)</a:t>
            </a:r>
          </a:p>
          <a:p>
            <a:pPr marL="0" indent="0">
              <a:buNone/>
            </a:pPr>
            <a:r>
              <a:rPr lang="en-US" dirty="0">
                <a:latin typeface="+mj-lt"/>
              </a:rPr>
              <a:t>Communities</a:t>
            </a:r>
          </a:p>
          <a:p>
            <a:pPr marL="347755" lvl="1" indent="0">
              <a:buNone/>
            </a:pPr>
            <a:r>
              <a:rPr lang="en-US" dirty="0">
                <a:latin typeface="+mj-lt"/>
              </a:rPr>
              <a:t>Getlatestversion.it</a:t>
            </a:r>
          </a:p>
          <a:p>
            <a:endParaRPr lang="en-US" dirty="0">
              <a:latin typeface="+mj-lt"/>
            </a:endParaRPr>
          </a:p>
        </p:txBody>
      </p:sp>
      <p:pic>
        <p:nvPicPr>
          <p:cNvPr id="4" name="Picture 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9109289" y="1995575"/>
            <a:ext cx="2244511" cy="912603"/>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865396" y="3032379"/>
            <a:ext cx="1396825" cy="100126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773816" y="4097328"/>
            <a:ext cx="1579984" cy="737326"/>
          </a:xfrm>
          <a:prstGeom prst="rect">
            <a:avLst/>
          </a:prstGeom>
        </p:spPr>
      </p:pic>
      <p:pic>
        <p:nvPicPr>
          <p:cNvPr id="8" name="Picture 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618594" y="4339827"/>
            <a:ext cx="1573453" cy="1573453"/>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7965" y="4898338"/>
            <a:ext cx="1604256" cy="1566434"/>
          </a:xfrm>
          <a:prstGeom prst="rect">
            <a:avLst/>
          </a:prstGeom>
        </p:spPr>
      </p:pic>
    </p:spTree>
    <p:extLst>
      <p:ext uri="{BB962C8B-B14F-4D97-AF65-F5344CB8AC3E}">
        <p14:creationId xmlns:p14="http://schemas.microsoft.com/office/powerpoint/2010/main" val="402650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Strumenti</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Framework</a:t>
            </a:r>
          </a:p>
          <a:p>
            <a:pPr marL="0" indent="0">
              <a:lnSpc>
                <a:spcPct val="100000"/>
              </a:lnSpc>
              <a:spcBef>
                <a:spcPts val="600"/>
              </a:spcBef>
              <a:buNone/>
            </a:pPr>
            <a:r>
              <a:rPr lang="it-IT" sz="3200" dirty="0">
                <a:latin typeface="+mj-lt"/>
              </a:rPr>
              <a:t>	tSQLt</a:t>
            </a:r>
          </a:p>
          <a:p>
            <a:pPr marL="0" indent="0">
              <a:lnSpc>
                <a:spcPct val="100000"/>
              </a:lnSpc>
              <a:spcBef>
                <a:spcPts val="600"/>
              </a:spcBef>
              <a:buNone/>
            </a:pPr>
            <a:r>
              <a:rPr lang="it-IT" sz="3200" dirty="0">
                <a:latin typeface="+mj-lt"/>
              </a:rPr>
              <a:t>	tSQLUnit (consigliato per SQL Server 2000)</a:t>
            </a:r>
          </a:p>
          <a:p>
            <a:pPr marL="0" indent="0">
              <a:lnSpc>
                <a:spcPct val="100000"/>
              </a:lnSpc>
              <a:spcBef>
                <a:spcPts val="600"/>
              </a:spcBef>
              <a:buNone/>
            </a:pPr>
            <a:r>
              <a:rPr lang="it-IT" sz="3200" dirty="0">
                <a:latin typeface="+mj-lt"/>
              </a:rPr>
              <a:t>	SQLCop (per gli standard e le metriche)</a:t>
            </a:r>
          </a:p>
          <a:p>
            <a:pPr marL="0" indent="0">
              <a:lnSpc>
                <a:spcPct val="100000"/>
              </a:lnSpc>
              <a:spcBef>
                <a:spcPts val="600"/>
              </a:spcBef>
              <a:buNone/>
            </a:pPr>
            <a:r>
              <a:rPr lang="it-IT" sz="3200" dirty="0">
                <a:latin typeface="+mj-lt"/>
              </a:rPr>
              <a:t>Tools </a:t>
            </a:r>
          </a:p>
          <a:p>
            <a:pPr marL="0" indent="0">
              <a:lnSpc>
                <a:spcPct val="100000"/>
              </a:lnSpc>
              <a:spcBef>
                <a:spcPts val="600"/>
              </a:spcBef>
              <a:buNone/>
            </a:pPr>
            <a:r>
              <a:rPr lang="it-IT" sz="3200" dirty="0">
                <a:latin typeface="+mj-lt"/>
              </a:rPr>
              <a:t>	SQLTest di Red-Gate (tSQLt + SQLCop)</a:t>
            </a:r>
          </a:p>
          <a:p>
            <a:pPr marL="0" indent="0">
              <a:lnSpc>
                <a:spcPct val="100000"/>
              </a:lnSpc>
              <a:spcBef>
                <a:spcPts val="600"/>
              </a:spcBef>
              <a:buNone/>
            </a:pPr>
            <a:r>
              <a:rPr lang="it-IT" sz="3200" dirty="0">
                <a:latin typeface="+mj-lt"/>
              </a:rPr>
              <a:t>	Unit test </a:t>
            </a:r>
            <a:r>
              <a:rPr lang="it-IT" sz="3200" dirty="0" err="1">
                <a:latin typeface="+mj-lt"/>
              </a:rPr>
              <a:t>project</a:t>
            </a:r>
            <a:r>
              <a:rPr lang="it-IT" sz="3200" dirty="0">
                <a:latin typeface="+mj-lt"/>
              </a:rPr>
              <a:t> con Visual Studio</a:t>
            </a:r>
          </a:p>
        </p:txBody>
      </p:sp>
    </p:spTree>
    <p:extLst>
      <p:ext uri="{BB962C8B-B14F-4D97-AF65-F5344CB8AC3E}">
        <p14:creationId xmlns:p14="http://schemas.microsoft.com/office/powerpoint/2010/main" val="4963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normAutofit/>
          </a:bodyPr>
          <a:lstStyle/>
          <a:p>
            <a:r>
              <a:rPr lang="en-US" sz="2800" dirty="0">
                <a:latin typeface="+mj-lt"/>
              </a:rPr>
              <a:t>tSQLt con SQL Test</a:t>
            </a:r>
          </a:p>
          <a:p>
            <a:r>
              <a:rPr lang="en-US" sz="2800" dirty="0">
                <a:latin typeface="+mj-lt"/>
              </a:rPr>
              <a:t>Management Studio</a:t>
            </a:r>
          </a:p>
        </p:txBody>
      </p:sp>
    </p:spTree>
    <p:extLst>
      <p:ext uri="{BB962C8B-B14F-4D97-AF65-F5344CB8AC3E}">
        <p14:creationId xmlns:p14="http://schemas.microsoft.com/office/powerpoint/2010/main" val="181635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r>
              <a:rPr lang="it-IT" sz="4000" dirty="0">
                <a:solidFill>
                  <a:schemeClr val="accent1">
                    <a:lumMod val="75000"/>
                  </a:schemeClr>
                </a:solidFill>
                <a:latin typeface="+mj-lt"/>
              </a:rPr>
              <a:t>Automatizziamo il tutto!</a:t>
            </a:r>
          </a:p>
        </p:txBody>
      </p:sp>
    </p:spTree>
    <p:extLst>
      <p:ext uri="{BB962C8B-B14F-4D97-AF65-F5344CB8AC3E}">
        <p14:creationId xmlns:p14="http://schemas.microsoft.com/office/powerpoint/2010/main" val="8473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Build codice = compilazione automatica dopo check-in</a:t>
            </a:r>
          </a:p>
          <a:p>
            <a:pPr marL="0" indent="0">
              <a:lnSpc>
                <a:spcPct val="100000"/>
              </a:lnSpc>
              <a:spcBef>
                <a:spcPts val="600"/>
              </a:spcBef>
              <a:buNone/>
            </a:pPr>
            <a:r>
              <a:rPr lang="it-IT" sz="3200" dirty="0">
                <a:latin typeface="+mj-lt"/>
              </a:rPr>
              <a:t>Build database:</a:t>
            </a:r>
          </a:p>
          <a:p>
            <a:pPr marL="0" indent="0">
              <a:lnSpc>
                <a:spcPct val="100000"/>
              </a:lnSpc>
              <a:spcBef>
                <a:spcPts val="600"/>
              </a:spcBef>
              <a:buNone/>
            </a:pPr>
            <a:r>
              <a:rPr lang="it-IT" sz="3200" dirty="0">
                <a:latin typeface="+mj-lt"/>
              </a:rPr>
              <a:t>	Parte al check-in dei changeset</a:t>
            </a:r>
          </a:p>
          <a:p>
            <a:pPr marL="0" indent="0">
              <a:lnSpc>
                <a:spcPct val="100000"/>
              </a:lnSpc>
              <a:spcBef>
                <a:spcPts val="600"/>
              </a:spcBef>
              <a:buNone/>
            </a:pPr>
            <a:r>
              <a:rPr lang="it-IT" sz="3200" dirty="0">
                <a:latin typeface="+mj-lt"/>
              </a:rPr>
              <a:t>	Crea un package (nuget in questo caso)</a:t>
            </a:r>
          </a:p>
          <a:p>
            <a:pPr marL="0" indent="0">
              <a:lnSpc>
                <a:spcPct val="100000"/>
              </a:lnSpc>
              <a:spcBef>
                <a:spcPts val="600"/>
              </a:spcBef>
              <a:buNone/>
            </a:pPr>
            <a:r>
              <a:rPr lang="it-IT" sz="3200" dirty="0">
                <a:latin typeface="+mj-lt"/>
              </a:rPr>
              <a:t>	Crea un database per i test</a:t>
            </a:r>
          </a:p>
          <a:p>
            <a:pPr marL="0" indent="0">
              <a:lnSpc>
                <a:spcPct val="100000"/>
              </a:lnSpc>
              <a:spcBef>
                <a:spcPts val="600"/>
              </a:spcBef>
              <a:buNone/>
            </a:pPr>
            <a:r>
              <a:rPr lang="it-IT" sz="3200" dirty="0">
                <a:latin typeface="+mj-lt"/>
              </a:rPr>
              <a:t>	Valida gli oggetti creati</a:t>
            </a:r>
          </a:p>
        </p:txBody>
      </p:sp>
    </p:spTree>
    <p:extLst>
      <p:ext uri="{BB962C8B-B14F-4D97-AF65-F5344CB8AC3E}">
        <p14:creationId xmlns:p14="http://schemas.microsoft.com/office/powerpoint/2010/main" val="142061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Automazione</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600"/>
              </a:spcBef>
              <a:buNone/>
            </a:pPr>
            <a:r>
              <a:rPr lang="it-IT" sz="3200" dirty="0">
                <a:latin typeface="+mj-lt"/>
              </a:rPr>
              <a:t>Red Gate SQL CI + plugin TFS + Script SC (DLM Automation Suite)</a:t>
            </a:r>
          </a:p>
          <a:p>
            <a:pPr marL="0" indent="0">
              <a:lnSpc>
                <a:spcPct val="100000"/>
              </a:lnSpc>
              <a:spcBef>
                <a:spcPts val="600"/>
              </a:spcBef>
              <a:buNone/>
            </a:pPr>
            <a:r>
              <a:rPr lang="it-IT" sz="3200" dirty="0">
                <a:latin typeface="+mj-lt"/>
              </a:rPr>
              <a:t>	1) Al check-in su source control fa partire la build</a:t>
            </a:r>
          </a:p>
          <a:p>
            <a:pPr marL="0" indent="0">
              <a:lnSpc>
                <a:spcPct val="100000"/>
              </a:lnSpc>
              <a:spcBef>
                <a:spcPts val="600"/>
              </a:spcBef>
              <a:buNone/>
            </a:pPr>
            <a:r>
              <a:rPr lang="it-IT" sz="3200" dirty="0">
                <a:latin typeface="+mj-lt"/>
              </a:rPr>
              <a:t>	1) Crea automaticamente un database per i test</a:t>
            </a:r>
          </a:p>
          <a:p>
            <a:pPr marL="0" indent="0">
              <a:lnSpc>
                <a:spcPct val="100000"/>
              </a:lnSpc>
              <a:spcBef>
                <a:spcPts val="600"/>
              </a:spcBef>
              <a:buNone/>
            </a:pPr>
            <a:r>
              <a:rPr lang="it-IT" sz="3200" dirty="0">
                <a:latin typeface="+mj-lt"/>
              </a:rPr>
              <a:t>	1) Crea un package nuget</a:t>
            </a:r>
          </a:p>
          <a:p>
            <a:pPr marL="0" indent="0">
              <a:lnSpc>
                <a:spcPct val="100000"/>
              </a:lnSpc>
              <a:spcBef>
                <a:spcPts val="600"/>
              </a:spcBef>
              <a:buNone/>
            </a:pPr>
            <a:r>
              <a:rPr lang="it-IT" sz="3200" dirty="0">
                <a:latin typeface="+mj-lt"/>
              </a:rPr>
              <a:t>	2) Esegue i test</a:t>
            </a:r>
          </a:p>
          <a:p>
            <a:pPr marL="0" indent="0">
              <a:lnSpc>
                <a:spcPct val="100000"/>
              </a:lnSpc>
              <a:spcBef>
                <a:spcPts val="600"/>
              </a:spcBef>
              <a:buNone/>
            </a:pPr>
            <a:r>
              <a:rPr lang="it-IT" sz="3200" dirty="0">
                <a:latin typeface="+mj-lt"/>
              </a:rPr>
              <a:t>	3) Allinea il package su db di QA/Staging</a:t>
            </a:r>
          </a:p>
          <a:p>
            <a:pPr marL="0" indent="0">
              <a:lnSpc>
                <a:spcPct val="100000"/>
              </a:lnSpc>
              <a:spcBef>
                <a:spcPts val="600"/>
              </a:spcBef>
              <a:buNone/>
            </a:pPr>
            <a:r>
              <a:rPr lang="it-IT" sz="3200" dirty="0">
                <a:latin typeface="+mj-lt"/>
              </a:rPr>
              <a:t>	4) Pubblica il package su un nuget </a:t>
            </a:r>
            <a:r>
              <a:rPr lang="it-IT" sz="3200" dirty="0" err="1">
                <a:latin typeface="+mj-lt"/>
              </a:rPr>
              <a:t>feed</a:t>
            </a:r>
            <a:endParaRPr lang="it-IT" sz="3200" dirty="0">
              <a:latin typeface="+mj-lt"/>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65198" y="3562325"/>
            <a:ext cx="3047719" cy="3047719"/>
          </a:xfrm>
          <a:prstGeom prst="rect">
            <a:avLst/>
          </a:prstGeom>
        </p:spPr>
      </p:pic>
    </p:spTree>
    <p:extLst>
      <p:ext uri="{BB962C8B-B14F-4D97-AF65-F5344CB8AC3E}">
        <p14:creationId xmlns:p14="http://schemas.microsoft.com/office/powerpoint/2010/main" val="172233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Processo</a:t>
            </a:r>
            <a:r>
              <a:rPr lang="en-GB" dirty="0"/>
              <a:t> </a:t>
            </a:r>
            <a:r>
              <a:rPr lang="en-GB" dirty="0" err="1"/>
              <a:t>completo</a:t>
            </a:r>
            <a:endParaRPr lang="en-US" dirty="0"/>
          </a:p>
        </p:txBody>
      </p:sp>
      <p:sp>
        <p:nvSpPr>
          <p:cNvPr id="3" name="Content Placeholder 2"/>
          <p:cNvSpPr>
            <a:spLocks noGrp="1"/>
          </p:cNvSpPr>
          <p:nvPr>
            <p:ph idx="1"/>
          </p:nvPr>
        </p:nvSpPr>
        <p:spPr/>
        <p:txBody>
          <a:bodyPr>
            <a:normAutofit/>
          </a:bodyPr>
          <a:lstStyle/>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r>
              <a:rPr lang="it-IT" sz="2000" dirty="0" err="1">
                <a:latin typeface="+mj-lt"/>
              </a:rPr>
              <a:t>Thanks</a:t>
            </a:r>
            <a:r>
              <a:rPr lang="it-IT" sz="2000" dirty="0">
                <a:latin typeface="+mj-lt"/>
              </a:rPr>
              <a:t> to Steve Jones</a:t>
            </a:r>
          </a:p>
        </p:txBody>
      </p:sp>
      <p:grpSp>
        <p:nvGrpSpPr>
          <p:cNvPr id="43" name="Group 42"/>
          <p:cNvGrpSpPr/>
          <p:nvPr/>
        </p:nvGrpSpPr>
        <p:grpSpPr>
          <a:xfrm>
            <a:off x="724802" y="1707851"/>
            <a:ext cx="3794900" cy="4439629"/>
            <a:chOff x="724802" y="1707851"/>
            <a:chExt cx="3794900" cy="4439629"/>
          </a:xfrm>
        </p:grpSpPr>
        <p:sp>
          <p:nvSpPr>
            <p:cNvPr id="5" name="TextBox 4"/>
            <p:cNvSpPr txBox="1"/>
            <p:nvPr/>
          </p:nvSpPr>
          <p:spPr>
            <a:xfrm>
              <a:off x="1036120" y="4331598"/>
              <a:ext cx="1634871" cy="1815882"/>
            </a:xfrm>
            <a:prstGeom prst="rect">
              <a:avLst/>
            </a:prstGeom>
            <a:noFill/>
            <a:ln>
              <a:solidFill>
                <a:schemeClr val="tx1"/>
              </a:solidFill>
            </a:ln>
          </p:spPr>
          <p:txBody>
            <a:bodyPr wrap="square" rtlCol="0">
              <a:spAutoFit/>
            </a:bodyPr>
            <a:lstStyle/>
            <a:p>
              <a:r>
                <a:rPr lang="en-US" sz="800" dirty="0"/>
                <a:t>using System;</a:t>
              </a:r>
            </a:p>
            <a:p>
              <a:r>
                <a:rPr lang="en-US" sz="800" dirty="0"/>
                <a:t>using </a:t>
              </a:r>
              <a:r>
                <a:rPr lang="en-US" sz="800" dirty="0" err="1"/>
                <a:t>System.Collections.Generic</a:t>
              </a:r>
              <a:r>
                <a:rPr lang="en-US" sz="800" dirty="0"/>
                <a:t>;</a:t>
              </a:r>
            </a:p>
            <a:p>
              <a:r>
                <a:rPr lang="en-US" sz="800" dirty="0"/>
                <a:t>using </a:t>
              </a:r>
              <a:r>
                <a:rPr lang="en-US" sz="800" dirty="0" err="1"/>
                <a:t>System.Text</a:t>
              </a:r>
              <a:r>
                <a:rPr lang="en-US" sz="800" dirty="0"/>
                <a:t>;</a:t>
              </a:r>
            </a:p>
            <a:p>
              <a:r>
                <a:rPr lang="en-US" sz="800" dirty="0"/>
                <a:t>using </a:t>
              </a:r>
              <a:r>
                <a:rPr lang="en-US" sz="800" dirty="0" err="1"/>
                <a:t>eBay.Service.Core.Sdk</a:t>
              </a:r>
              <a:r>
                <a:rPr lang="en-US" sz="800" dirty="0"/>
                <a:t>;</a:t>
              </a:r>
            </a:p>
            <a:p>
              <a:r>
                <a:rPr lang="en-US" sz="800" dirty="0"/>
                <a:t>using </a:t>
              </a:r>
              <a:r>
                <a:rPr lang="en-US" sz="800" dirty="0" err="1"/>
                <a:t>eBay.Service.Core.Soap</a:t>
              </a:r>
              <a:r>
                <a:rPr lang="en-US" sz="800" dirty="0"/>
                <a:t>;</a:t>
              </a:r>
            </a:p>
            <a:p>
              <a:r>
                <a:rPr lang="en-US" sz="800" dirty="0"/>
                <a:t>namespace </a:t>
              </a:r>
              <a:r>
                <a:rPr lang="en-US" sz="800" dirty="0" err="1"/>
                <a:t>Trading_Samples</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MakeGetOrders</a:t>
              </a:r>
              <a:r>
                <a:rPr lang="en-US" sz="800" dirty="0"/>
                <a:t>();</a:t>
              </a:r>
            </a:p>
            <a:p>
              <a:r>
                <a:rPr lang="en-US" sz="800" dirty="0"/>
                <a:t>            </a:t>
              </a:r>
              <a:r>
                <a:rPr lang="en-US" sz="800" dirty="0" err="1"/>
                <a:t>Console.ReadLine</a:t>
              </a:r>
              <a:r>
                <a:rPr lang="en-US" sz="800" dirty="0"/>
                <a:t>();</a:t>
              </a:r>
            </a:p>
            <a:p>
              <a:endParaRPr lang="en-US" sz="800" dirty="0"/>
            </a:p>
          </p:txBody>
        </p:sp>
        <p:pic>
          <p:nvPicPr>
            <p:cNvPr id="6" name="Picture 5"/>
            <p:cNvPicPr>
              <a:picLocks noChangeAspect="1"/>
            </p:cNvPicPr>
            <p:nvPr/>
          </p:nvPicPr>
          <p:blipFill>
            <a:blip r:embed="rId2"/>
            <a:stretch>
              <a:fillRect/>
            </a:stretch>
          </p:blipFill>
          <p:spPr>
            <a:xfrm>
              <a:off x="764877" y="2434155"/>
              <a:ext cx="205423" cy="416499"/>
            </a:xfrm>
            <a:prstGeom prst="rect">
              <a:avLst/>
            </a:prstGeom>
          </p:spPr>
        </p:pic>
        <p:pic>
          <p:nvPicPr>
            <p:cNvPr id="7" name="Picture 6"/>
            <p:cNvPicPr>
              <a:picLocks noChangeAspect="1"/>
            </p:cNvPicPr>
            <p:nvPr/>
          </p:nvPicPr>
          <p:blipFill>
            <a:blip r:embed="rId2"/>
            <a:stretch>
              <a:fillRect/>
            </a:stretch>
          </p:blipFill>
          <p:spPr>
            <a:xfrm>
              <a:off x="724802" y="3493860"/>
              <a:ext cx="205423" cy="416499"/>
            </a:xfrm>
            <a:prstGeom prst="rect">
              <a:avLst/>
            </a:prstGeom>
          </p:spPr>
        </p:pic>
        <p:pic>
          <p:nvPicPr>
            <p:cNvPr id="8" name="Picture 7"/>
            <p:cNvPicPr>
              <a:picLocks noChangeAspect="1"/>
            </p:cNvPicPr>
            <p:nvPr/>
          </p:nvPicPr>
          <p:blipFill>
            <a:blip r:embed="rId3"/>
            <a:stretch>
              <a:fillRect/>
            </a:stretch>
          </p:blipFill>
          <p:spPr>
            <a:xfrm>
              <a:off x="2898850" y="2670852"/>
              <a:ext cx="389120" cy="540975"/>
            </a:xfrm>
            <a:prstGeom prst="rect">
              <a:avLst/>
            </a:prstGeom>
          </p:spPr>
        </p:pic>
        <p:sp>
          <p:nvSpPr>
            <p:cNvPr id="9" name="TextBox 8"/>
            <p:cNvSpPr txBox="1"/>
            <p:nvPr/>
          </p:nvSpPr>
          <p:spPr>
            <a:xfrm>
              <a:off x="1116814" y="2365441"/>
              <a:ext cx="1231187" cy="846386"/>
            </a:xfrm>
            <a:prstGeom prst="rect">
              <a:avLst/>
            </a:prstGeom>
            <a:noFill/>
            <a:ln>
              <a:solidFill>
                <a:schemeClr val="tx1"/>
              </a:solidFill>
            </a:ln>
          </p:spPr>
          <p:txBody>
            <a:bodyPr wrap="square" rtlCol="0">
              <a:spAutoFit/>
            </a:bodyPr>
            <a:lstStyle/>
            <a:p>
              <a:r>
                <a:rPr lang="en-US" sz="700" dirty="0"/>
                <a:t>Create table Orders</a:t>
              </a:r>
            </a:p>
            <a:p>
              <a:r>
                <a:rPr lang="en-US" sz="700" dirty="0"/>
                <a:t>( </a:t>
              </a:r>
              <a:r>
                <a:rPr lang="en-US" sz="700" dirty="0" err="1"/>
                <a:t>OrderID</a:t>
              </a:r>
              <a:r>
                <a:rPr lang="en-US" sz="700" dirty="0"/>
                <a:t> </a:t>
              </a:r>
              <a:r>
                <a:rPr lang="en-US" sz="700" dirty="0" err="1"/>
                <a:t>int</a:t>
              </a:r>
              <a:endParaRPr lang="en-US" sz="700" dirty="0"/>
            </a:p>
            <a:p>
              <a:r>
                <a:rPr lang="en-US" sz="700" dirty="0"/>
                <a:t>,  </a:t>
              </a:r>
              <a:r>
                <a:rPr lang="en-US" sz="700" dirty="0" err="1"/>
                <a:t>OrderDate</a:t>
              </a:r>
              <a:r>
                <a:rPr lang="en-US" sz="700" dirty="0"/>
                <a:t> </a:t>
              </a:r>
              <a:r>
                <a:rPr lang="en-US" sz="700" dirty="0" err="1"/>
                <a:t>datetime</a:t>
              </a:r>
              <a:endParaRPr lang="en-US" sz="700" dirty="0"/>
            </a:p>
            <a:p>
              <a:r>
                <a:rPr lang="en-US" sz="700" dirty="0"/>
                <a:t>, </a:t>
              </a:r>
              <a:r>
                <a:rPr lang="en-US" sz="700" dirty="0" err="1"/>
                <a:t>salesrep</a:t>
              </a:r>
              <a:r>
                <a:rPr lang="en-US" sz="700" dirty="0"/>
                <a:t> </a:t>
              </a:r>
              <a:r>
                <a:rPr lang="en-US" sz="700" dirty="0" err="1"/>
                <a:t>int</a:t>
              </a:r>
              <a:endParaRPr lang="en-US" sz="700" dirty="0"/>
            </a:p>
            <a:p>
              <a:r>
                <a:rPr lang="en-US" sz="700" dirty="0"/>
                <a:t>, </a:t>
              </a:r>
              <a:r>
                <a:rPr lang="en-US" sz="700" dirty="0" err="1"/>
                <a:t>customerid</a:t>
              </a:r>
              <a:r>
                <a:rPr lang="en-US" sz="700" dirty="0"/>
                <a:t> </a:t>
              </a:r>
              <a:r>
                <a:rPr lang="en-US" sz="700" dirty="0" err="1"/>
                <a:t>int</a:t>
              </a:r>
              <a:endParaRPr lang="en-US" sz="700" dirty="0"/>
            </a:p>
            <a:p>
              <a:r>
                <a:rPr lang="en-US" sz="700" dirty="0"/>
                <a:t>, status </a:t>
              </a:r>
              <a:r>
                <a:rPr lang="en-US" sz="700" dirty="0" err="1"/>
                <a:t>tnyint</a:t>
              </a:r>
              <a:endParaRPr lang="en-US" sz="700" dirty="0"/>
            </a:p>
            <a:p>
              <a:r>
                <a:rPr lang="en-US" sz="700" dirty="0"/>
                <a:t>)</a:t>
              </a:r>
            </a:p>
          </p:txBody>
        </p:sp>
        <p:sp>
          <p:nvSpPr>
            <p:cNvPr id="10" name="TextBox 9"/>
            <p:cNvSpPr txBox="1"/>
            <p:nvPr/>
          </p:nvSpPr>
          <p:spPr>
            <a:xfrm>
              <a:off x="1052385" y="3298100"/>
              <a:ext cx="1481504" cy="862911"/>
            </a:xfrm>
            <a:prstGeom prst="rect">
              <a:avLst/>
            </a:prstGeom>
            <a:noFill/>
            <a:ln>
              <a:solidFill>
                <a:schemeClr val="tx1"/>
              </a:solidFill>
            </a:ln>
          </p:spPr>
          <p:txBody>
            <a:bodyPr wrap="square" rtlCol="0">
              <a:spAutoFit/>
            </a:bodyPr>
            <a:lstStyle/>
            <a:p>
              <a:r>
                <a:rPr lang="en-US" sz="700" dirty="0"/>
                <a:t>Create procedure </a:t>
              </a:r>
              <a:r>
                <a:rPr lang="en-US" sz="700" dirty="0" err="1"/>
                <a:t>GetOrders</a:t>
              </a:r>
              <a:endParaRPr lang="en-US" sz="700" dirty="0"/>
            </a:p>
            <a:p>
              <a:r>
                <a:rPr lang="en-US" sz="700" dirty="0"/>
                <a:t>   @o </a:t>
              </a:r>
              <a:r>
                <a:rPr lang="en-US" sz="700" dirty="0" err="1"/>
                <a:t>datetime</a:t>
              </a:r>
              <a:endParaRPr lang="en-US" sz="700" dirty="0"/>
            </a:p>
            <a:p>
              <a:r>
                <a:rPr lang="en-US" sz="700" dirty="0"/>
                <a:t>As</a:t>
              </a:r>
            </a:p>
            <a:p>
              <a:r>
                <a:rPr lang="en-US" sz="700" dirty="0"/>
                <a:t>Begin</a:t>
              </a:r>
            </a:p>
            <a:p>
              <a:r>
                <a:rPr lang="en-US" sz="700" dirty="0"/>
                <a:t>Select *</a:t>
              </a:r>
            </a:p>
            <a:p>
              <a:r>
                <a:rPr lang="en-US" sz="700" dirty="0"/>
                <a:t> from orders</a:t>
              </a:r>
            </a:p>
            <a:p>
              <a:r>
                <a:rPr lang="en-US" sz="700" dirty="0"/>
                <a:t>Where </a:t>
              </a:r>
              <a:r>
                <a:rPr lang="en-US" sz="700" dirty="0" err="1"/>
                <a:t>orderdate</a:t>
              </a:r>
              <a:r>
                <a:rPr lang="en-US" sz="700" dirty="0"/>
                <a:t> &gt; @o</a:t>
              </a:r>
            </a:p>
          </p:txBody>
        </p:sp>
        <p:pic>
          <p:nvPicPr>
            <p:cNvPr id="11" name="Picture 10"/>
            <p:cNvPicPr>
              <a:picLocks noChangeAspect="1"/>
            </p:cNvPicPr>
            <p:nvPr/>
          </p:nvPicPr>
          <p:blipFill>
            <a:blip r:embed="rId2"/>
            <a:stretch>
              <a:fillRect/>
            </a:stretch>
          </p:blipFill>
          <p:spPr>
            <a:xfrm>
              <a:off x="764878" y="4464818"/>
              <a:ext cx="205423" cy="4164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6810" y="4723298"/>
              <a:ext cx="449385" cy="449385"/>
            </a:xfrm>
            <a:prstGeom prst="rect">
              <a:avLst/>
            </a:prstGeom>
          </p:spPr>
        </p:pic>
        <p:sp>
          <p:nvSpPr>
            <p:cNvPr id="13" name="Pentagon 20"/>
            <p:cNvSpPr/>
            <p:nvPr/>
          </p:nvSpPr>
          <p:spPr>
            <a:xfrm>
              <a:off x="1071652" y="1707851"/>
              <a:ext cx="3448050"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Development</a:t>
              </a:r>
            </a:p>
          </p:txBody>
        </p:sp>
        <p:sp>
          <p:nvSpPr>
            <p:cNvPr id="15" name="Down Arrow 23"/>
            <p:cNvSpPr/>
            <p:nvPr/>
          </p:nvSpPr>
          <p:spPr>
            <a:xfrm rot="13187025">
              <a:off x="2668913" y="3033177"/>
              <a:ext cx="124686" cy="24177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24"/>
            <p:cNvSpPr/>
            <p:nvPr/>
          </p:nvSpPr>
          <p:spPr>
            <a:xfrm rot="17328919">
              <a:off x="2646106" y="2684045"/>
              <a:ext cx="124686" cy="24177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856174" y="3230001"/>
              <a:ext cx="601359" cy="307777"/>
            </a:xfrm>
            <a:prstGeom prst="rect">
              <a:avLst/>
            </a:prstGeom>
            <a:noFill/>
          </p:spPr>
          <p:txBody>
            <a:bodyPr wrap="square" rtlCol="0">
              <a:spAutoFit/>
            </a:bodyPr>
            <a:lstStyle/>
            <a:p>
              <a:r>
                <a:rPr lang="en-US" sz="1400" dirty="0"/>
                <a:t>Dev</a:t>
              </a:r>
            </a:p>
          </p:txBody>
        </p:sp>
      </p:grpSp>
      <p:grpSp>
        <p:nvGrpSpPr>
          <p:cNvPr id="45" name="Group 44"/>
          <p:cNvGrpSpPr/>
          <p:nvPr/>
        </p:nvGrpSpPr>
        <p:grpSpPr>
          <a:xfrm>
            <a:off x="3099000" y="2318030"/>
            <a:ext cx="3610817" cy="4337570"/>
            <a:chOff x="3099000" y="2318030"/>
            <a:chExt cx="3610817" cy="4337570"/>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476" y="5841151"/>
              <a:ext cx="814449" cy="814449"/>
            </a:xfrm>
            <a:prstGeom prst="rect">
              <a:avLst/>
            </a:prstGeom>
          </p:spPr>
        </p:pic>
        <p:grpSp>
          <p:nvGrpSpPr>
            <p:cNvPr id="44" name="Group 43"/>
            <p:cNvGrpSpPr/>
            <p:nvPr/>
          </p:nvGrpSpPr>
          <p:grpSpPr>
            <a:xfrm>
              <a:off x="3099000" y="2318030"/>
              <a:ext cx="3610817" cy="3477840"/>
              <a:chOff x="3099000" y="2318030"/>
              <a:chExt cx="3610817" cy="3477840"/>
            </a:xfrm>
          </p:grpSpPr>
          <p:sp>
            <p:nvSpPr>
              <p:cNvPr id="4" name="Curved Left Arrow 25"/>
              <p:cNvSpPr/>
              <p:nvPr/>
            </p:nvSpPr>
            <p:spPr>
              <a:xfrm>
                <a:off x="3496236" y="2868857"/>
                <a:ext cx="639035" cy="2328087"/>
              </a:xfrm>
              <a:prstGeom prst="curvedLeftArrow">
                <a:avLst/>
              </a:prstGeom>
              <a:ln>
                <a:headEnd type="triangle" w="sm" len="me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Right Arrow 10"/>
              <p:cNvSpPr/>
              <p:nvPr/>
            </p:nvSpPr>
            <p:spPr>
              <a:xfrm rot="2351946">
                <a:off x="3099000" y="5487526"/>
                <a:ext cx="1101475" cy="3083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rved Down Arrow 38"/>
              <p:cNvSpPr/>
              <p:nvPr/>
            </p:nvSpPr>
            <p:spPr>
              <a:xfrm>
                <a:off x="3457533" y="2318030"/>
                <a:ext cx="3252284" cy="3656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46" name="Group 45"/>
          <p:cNvGrpSpPr/>
          <p:nvPr/>
        </p:nvGrpSpPr>
        <p:grpSpPr>
          <a:xfrm>
            <a:off x="4633100" y="1710416"/>
            <a:ext cx="5114557" cy="4874145"/>
            <a:chOff x="4633100" y="1710416"/>
            <a:chExt cx="5114557" cy="4874145"/>
          </a:xfrm>
        </p:grpSpPr>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6057" y="3021274"/>
              <a:ext cx="1205480" cy="988684"/>
            </a:xfrm>
            <a:prstGeom prst="rect">
              <a:avLst/>
            </a:prstGeom>
          </p:spPr>
        </p:pic>
        <p:sp>
          <p:nvSpPr>
            <p:cNvPr id="28" name="Pentagon 31"/>
            <p:cNvSpPr/>
            <p:nvPr/>
          </p:nvSpPr>
          <p:spPr>
            <a:xfrm>
              <a:off x="4633100" y="1710416"/>
              <a:ext cx="5114557"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Testing</a:t>
              </a:r>
            </a:p>
          </p:txBody>
        </p:sp>
        <p:sp>
          <p:nvSpPr>
            <p:cNvPr id="29" name="TextBox 28"/>
            <p:cNvSpPr txBox="1"/>
            <p:nvPr/>
          </p:nvSpPr>
          <p:spPr>
            <a:xfrm>
              <a:off x="6790486" y="2427461"/>
              <a:ext cx="1231187" cy="738664"/>
            </a:xfrm>
            <a:prstGeom prst="rect">
              <a:avLst/>
            </a:prstGeom>
            <a:noFill/>
            <a:ln>
              <a:solidFill>
                <a:schemeClr val="tx1"/>
              </a:solidFill>
            </a:ln>
          </p:spPr>
          <p:txBody>
            <a:bodyPr wrap="square" rtlCol="0">
              <a:spAutoFit/>
            </a:bodyPr>
            <a:lstStyle/>
            <a:p>
              <a:r>
                <a:rPr lang="en-US" sz="700" dirty="0"/>
                <a:t>Alter table Orders</a:t>
              </a:r>
            </a:p>
            <a:p>
              <a:r>
                <a:rPr lang="en-US" sz="700" dirty="0"/>
                <a:t>Add status </a:t>
              </a:r>
              <a:r>
                <a:rPr lang="en-US" sz="700" dirty="0" err="1"/>
                <a:t>tinyint</a:t>
              </a:r>
              <a:r>
                <a:rPr lang="en-US" sz="700" dirty="0"/>
                <a:t>;</a:t>
              </a:r>
            </a:p>
            <a:p>
              <a:endParaRPr lang="en-US" sz="700" dirty="0"/>
            </a:p>
            <a:p>
              <a:r>
                <a:rPr lang="en-US" sz="700" dirty="0"/>
                <a:t>Create procedure </a:t>
              </a:r>
              <a:r>
                <a:rPr lang="en-US" sz="700" dirty="0" err="1"/>
                <a:t>GetOrders</a:t>
              </a:r>
              <a:endParaRPr lang="en-US" sz="700" dirty="0"/>
            </a:p>
            <a:p>
              <a:r>
                <a:rPr lang="en-US" sz="700" dirty="0"/>
                <a:t>…..</a:t>
              </a:r>
            </a:p>
            <a:p>
              <a:endParaRPr lang="en-US" sz="700"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3061" y="4686575"/>
              <a:ext cx="763005" cy="763005"/>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22312" y="5060221"/>
              <a:ext cx="628413" cy="62841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4357" y="5640883"/>
              <a:ext cx="712737" cy="712737"/>
            </a:xfrm>
            <a:prstGeom prst="rect">
              <a:avLst/>
            </a:prstGeom>
          </p:spPr>
        </p:pic>
        <p:pic>
          <p:nvPicPr>
            <p:cNvPr id="34" name="Picture 33"/>
            <p:cNvPicPr>
              <a:picLocks noChangeAspect="1"/>
            </p:cNvPicPr>
            <p:nvPr/>
          </p:nvPicPr>
          <p:blipFill>
            <a:blip r:embed="rId3"/>
            <a:stretch>
              <a:fillRect/>
            </a:stretch>
          </p:blipFill>
          <p:spPr>
            <a:xfrm>
              <a:off x="8231420" y="2660300"/>
              <a:ext cx="389120" cy="540975"/>
            </a:xfrm>
            <a:prstGeom prst="rect">
              <a:avLst/>
            </a:prstGeom>
          </p:spPr>
        </p:pic>
        <p:sp>
          <p:nvSpPr>
            <p:cNvPr id="35" name="TextBox 34"/>
            <p:cNvSpPr txBox="1"/>
            <p:nvPr/>
          </p:nvSpPr>
          <p:spPr>
            <a:xfrm>
              <a:off x="8224052" y="3230001"/>
              <a:ext cx="601359" cy="307777"/>
            </a:xfrm>
            <a:prstGeom prst="rect">
              <a:avLst/>
            </a:prstGeom>
            <a:noFill/>
          </p:spPr>
          <p:txBody>
            <a:bodyPr wrap="square" rtlCol="0">
              <a:spAutoFit/>
            </a:bodyPr>
            <a:lstStyle/>
            <a:p>
              <a:r>
                <a:rPr lang="en-US" sz="1400" dirty="0"/>
                <a:t>QA</a:t>
              </a:r>
            </a:p>
          </p:txBody>
        </p:sp>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4495" y="3781937"/>
              <a:ext cx="1820471" cy="753675"/>
            </a:xfrm>
            <a:prstGeom prst="rect">
              <a:avLst/>
            </a:prstGeom>
          </p:spPr>
        </p:pic>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5196" y="5633939"/>
              <a:ext cx="950622" cy="950622"/>
            </a:xfrm>
            <a:prstGeom prst="rect">
              <a:avLst/>
            </a:prstGeom>
          </p:spPr>
        </p:pic>
      </p:grpSp>
      <p:grpSp>
        <p:nvGrpSpPr>
          <p:cNvPr id="49" name="Group 48"/>
          <p:cNvGrpSpPr/>
          <p:nvPr/>
        </p:nvGrpSpPr>
        <p:grpSpPr>
          <a:xfrm>
            <a:off x="1069347" y="1274089"/>
            <a:ext cx="8678309" cy="4635797"/>
            <a:chOff x="1069347" y="1274089"/>
            <a:chExt cx="8678309" cy="4635797"/>
          </a:xfrm>
        </p:grpSpPr>
        <p:grpSp>
          <p:nvGrpSpPr>
            <p:cNvPr id="47" name="Group 46"/>
            <p:cNvGrpSpPr/>
            <p:nvPr/>
          </p:nvGrpSpPr>
          <p:grpSpPr>
            <a:xfrm>
              <a:off x="4729661" y="4871627"/>
              <a:ext cx="2659136" cy="1038259"/>
              <a:chOff x="4729661" y="4871627"/>
              <a:chExt cx="2659136" cy="1038259"/>
            </a:xfrm>
          </p:grpSpPr>
          <p:sp>
            <p:nvSpPr>
              <p:cNvPr id="25" name="Left-Right Arrow 34"/>
              <p:cNvSpPr/>
              <p:nvPr/>
            </p:nvSpPr>
            <p:spPr>
              <a:xfrm rot="8167218">
                <a:off x="4729661" y="5689531"/>
                <a:ext cx="512957" cy="22035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218679" y="4871627"/>
                <a:ext cx="1172609" cy="682934"/>
                <a:chOff x="5218679" y="4871627"/>
                <a:chExt cx="1172609" cy="682934"/>
              </a:xfrm>
            </p:grpSpPr>
            <p:pic>
              <p:nvPicPr>
                <p:cNvPr id="20" name="Picture 19"/>
                <p:cNvPicPr>
                  <a:picLocks noChangeAspect="1"/>
                </p:cNvPicPr>
                <p:nvPr/>
              </p:nvPicPr>
              <p:blipFill>
                <a:blip r:embed="rId12"/>
                <a:stretch>
                  <a:fillRect/>
                </a:stretch>
              </p:blipFill>
              <p:spPr>
                <a:xfrm>
                  <a:off x="5365348" y="4871627"/>
                  <a:ext cx="713559" cy="682934"/>
                </a:xfrm>
                <a:prstGeom prst="rect">
                  <a:avLst/>
                </a:prstGeom>
              </p:spPr>
            </p:pic>
            <p:grpSp>
              <p:nvGrpSpPr>
                <p:cNvPr id="41" name="Group 40"/>
                <p:cNvGrpSpPr/>
                <p:nvPr/>
              </p:nvGrpSpPr>
              <p:grpSpPr>
                <a:xfrm>
                  <a:off x="5218679" y="4909249"/>
                  <a:ext cx="1172609" cy="642670"/>
                  <a:chOff x="5218679" y="4909249"/>
                  <a:chExt cx="1172609" cy="642670"/>
                </a:xfrm>
              </p:grpSpPr>
              <p:sp>
                <p:nvSpPr>
                  <p:cNvPr id="21" name="Rectangle 20"/>
                  <p:cNvSpPr/>
                  <p:nvPr/>
                </p:nvSpPr>
                <p:spPr>
                  <a:xfrm>
                    <a:off x="5273435" y="4909249"/>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Build</a:t>
                    </a:r>
                  </a:p>
                </p:txBody>
              </p:sp>
              <p:sp>
                <p:nvSpPr>
                  <p:cNvPr id="22" name="Rectangle 21"/>
                  <p:cNvSpPr/>
                  <p:nvPr/>
                </p:nvSpPr>
                <p:spPr>
                  <a:xfrm>
                    <a:off x="5218679" y="5379683"/>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Commit</a:t>
                    </a:r>
                  </a:p>
                </p:txBody>
              </p:sp>
              <p:sp>
                <p:nvSpPr>
                  <p:cNvPr id="23" name="Rectangle 22"/>
                  <p:cNvSpPr/>
                  <p:nvPr/>
                </p:nvSpPr>
                <p:spPr>
                  <a:xfrm>
                    <a:off x="5837540" y="4913828"/>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Test</a:t>
                    </a:r>
                  </a:p>
                </p:txBody>
              </p:sp>
              <p:sp>
                <p:nvSpPr>
                  <p:cNvPr id="24" name="Rectangle 23"/>
                  <p:cNvSpPr/>
                  <p:nvPr/>
                </p:nvSpPr>
                <p:spPr>
                  <a:xfrm>
                    <a:off x="5855030" y="5407648"/>
                    <a:ext cx="53625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Publish</a:t>
                    </a: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54988" y="5060221"/>
                    <a:ext cx="358635" cy="358635"/>
                  </a:xfrm>
                  <a:prstGeom prst="rect">
                    <a:avLst/>
                  </a:prstGeom>
                </p:spPr>
              </p:pic>
            </p:grpSp>
          </p:grpSp>
          <p:sp>
            <p:nvSpPr>
              <p:cNvPr id="30" name="Curved Up Arrow 13"/>
              <p:cNvSpPr/>
              <p:nvPr/>
            </p:nvSpPr>
            <p:spPr>
              <a:xfrm>
                <a:off x="6062066" y="5597986"/>
                <a:ext cx="1326731" cy="2957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 name="Pentagon 18"/>
            <p:cNvSpPr/>
            <p:nvPr/>
          </p:nvSpPr>
          <p:spPr>
            <a:xfrm>
              <a:off x="1069347" y="1274089"/>
              <a:ext cx="8678309"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Continuous Integration</a:t>
              </a:r>
            </a:p>
          </p:txBody>
        </p:sp>
      </p:grpSp>
    </p:spTree>
    <p:extLst>
      <p:ext uri="{BB962C8B-B14F-4D97-AF65-F5344CB8AC3E}">
        <p14:creationId xmlns:p14="http://schemas.microsoft.com/office/powerpoint/2010/main" val="229125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Processo</a:t>
            </a:r>
            <a:r>
              <a:rPr lang="en-GB" dirty="0"/>
              <a:t> </a:t>
            </a:r>
            <a:r>
              <a:rPr lang="en-GB" dirty="0" err="1"/>
              <a:t>completo</a:t>
            </a:r>
            <a:endParaRPr lang="en-US" dirty="0"/>
          </a:p>
        </p:txBody>
      </p:sp>
      <p:sp>
        <p:nvSpPr>
          <p:cNvPr id="3" name="Content Placeholder 2"/>
          <p:cNvSpPr>
            <a:spLocks noGrp="1"/>
          </p:cNvSpPr>
          <p:nvPr>
            <p:ph idx="1"/>
          </p:nvPr>
        </p:nvSpPr>
        <p:spPr/>
        <p:txBody>
          <a:bodyPr>
            <a:normAutofit/>
          </a:bodyPr>
          <a:lstStyle/>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endParaRPr lang="it-IT" sz="3200" dirty="0">
              <a:latin typeface="+mj-lt"/>
            </a:endParaRPr>
          </a:p>
          <a:p>
            <a:pPr marL="0" indent="0" algn="r">
              <a:lnSpc>
                <a:spcPct val="100000"/>
              </a:lnSpc>
              <a:spcBef>
                <a:spcPts val="600"/>
              </a:spcBef>
              <a:buNone/>
            </a:pPr>
            <a:r>
              <a:rPr lang="it-IT" sz="2000" dirty="0" err="1">
                <a:latin typeface="+mj-lt"/>
              </a:rPr>
              <a:t>Thanks</a:t>
            </a:r>
            <a:r>
              <a:rPr lang="it-IT" sz="2000" dirty="0">
                <a:latin typeface="+mj-lt"/>
              </a:rPr>
              <a:t> to Steve Jones</a:t>
            </a:r>
          </a:p>
        </p:txBody>
      </p:sp>
      <p:grpSp>
        <p:nvGrpSpPr>
          <p:cNvPr id="43" name="Group 42"/>
          <p:cNvGrpSpPr/>
          <p:nvPr/>
        </p:nvGrpSpPr>
        <p:grpSpPr>
          <a:xfrm>
            <a:off x="724802" y="1707851"/>
            <a:ext cx="3794900" cy="4439629"/>
            <a:chOff x="724802" y="1707851"/>
            <a:chExt cx="3794900" cy="4439629"/>
          </a:xfrm>
        </p:grpSpPr>
        <p:sp>
          <p:nvSpPr>
            <p:cNvPr id="5" name="TextBox 4"/>
            <p:cNvSpPr txBox="1"/>
            <p:nvPr/>
          </p:nvSpPr>
          <p:spPr>
            <a:xfrm>
              <a:off x="1036120" y="4331598"/>
              <a:ext cx="1634871" cy="1815882"/>
            </a:xfrm>
            <a:prstGeom prst="rect">
              <a:avLst/>
            </a:prstGeom>
            <a:noFill/>
            <a:ln>
              <a:solidFill>
                <a:schemeClr val="tx1"/>
              </a:solidFill>
            </a:ln>
          </p:spPr>
          <p:txBody>
            <a:bodyPr wrap="square" rtlCol="0">
              <a:spAutoFit/>
            </a:bodyPr>
            <a:lstStyle/>
            <a:p>
              <a:r>
                <a:rPr lang="en-US" sz="800" dirty="0"/>
                <a:t>using System;</a:t>
              </a:r>
            </a:p>
            <a:p>
              <a:r>
                <a:rPr lang="en-US" sz="800" dirty="0"/>
                <a:t>using </a:t>
              </a:r>
              <a:r>
                <a:rPr lang="en-US" sz="800" dirty="0" err="1"/>
                <a:t>System.Collections.Generic</a:t>
              </a:r>
              <a:r>
                <a:rPr lang="en-US" sz="800" dirty="0"/>
                <a:t>;</a:t>
              </a:r>
            </a:p>
            <a:p>
              <a:r>
                <a:rPr lang="en-US" sz="800" dirty="0"/>
                <a:t>using </a:t>
              </a:r>
              <a:r>
                <a:rPr lang="en-US" sz="800" dirty="0" err="1"/>
                <a:t>System.Text</a:t>
              </a:r>
              <a:r>
                <a:rPr lang="en-US" sz="800" dirty="0"/>
                <a:t>;</a:t>
              </a:r>
            </a:p>
            <a:p>
              <a:r>
                <a:rPr lang="en-US" sz="800" dirty="0"/>
                <a:t>using </a:t>
              </a:r>
              <a:r>
                <a:rPr lang="en-US" sz="800" dirty="0" err="1"/>
                <a:t>eBay.Service.Core.Sdk</a:t>
              </a:r>
              <a:r>
                <a:rPr lang="en-US" sz="800" dirty="0"/>
                <a:t>;</a:t>
              </a:r>
            </a:p>
            <a:p>
              <a:r>
                <a:rPr lang="en-US" sz="800" dirty="0"/>
                <a:t>using </a:t>
              </a:r>
              <a:r>
                <a:rPr lang="en-US" sz="800" dirty="0" err="1"/>
                <a:t>eBay.Service.Core.Soap</a:t>
              </a:r>
              <a:r>
                <a:rPr lang="en-US" sz="800" dirty="0"/>
                <a:t>;</a:t>
              </a:r>
            </a:p>
            <a:p>
              <a:r>
                <a:rPr lang="en-US" sz="800" dirty="0"/>
                <a:t>namespace </a:t>
              </a:r>
              <a:r>
                <a:rPr lang="en-US" sz="800" dirty="0" err="1"/>
                <a:t>Trading_Samples</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MakeGetOrders</a:t>
              </a:r>
              <a:r>
                <a:rPr lang="en-US" sz="800" dirty="0"/>
                <a:t>();</a:t>
              </a:r>
            </a:p>
            <a:p>
              <a:r>
                <a:rPr lang="en-US" sz="800" dirty="0"/>
                <a:t>            </a:t>
              </a:r>
              <a:r>
                <a:rPr lang="en-US" sz="800" dirty="0" err="1"/>
                <a:t>Console.ReadLine</a:t>
              </a:r>
              <a:r>
                <a:rPr lang="en-US" sz="800" dirty="0"/>
                <a:t>();</a:t>
              </a:r>
            </a:p>
            <a:p>
              <a:endParaRPr lang="en-US" sz="800" dirty="0"/>
            </a:p>
          </p:txBody>
        </p:sp>
        <p:pic>
          <p:nvPicPr>
            <p:cNvPr id="6" name="Picture 5"/>
            <p:cNvPicPr>
              <a:picLocks noChangeAspect="1"/>
            </p:cNvPicPr>
            <p:nvPr/>
          </p:nvPicPr>
          <p:blipFill>
            <a:blip r:embed="rId2"/>
            <a:stretch>
              <a:fillRect/>
            </a:stretch>
          </p:blipFill>
          <p:spPr>
            <a:xfrm>
              <a:off x="764877" y="2434155"/>
              <a:ext cx="205423" cy="416499"/>
            </a:xfrm>
            <a:prstGeom prst="rect">
              <a:avLst/>
            </a:prstGeom>
          </p:spPr>
        </p:pic>
        <p:pic>
          <p:nvPicPr>
            <p:cNvPr id="7" name="Picture 6"/>
            <p:cNvPicPr>
              <a:picLocks noChangeAspect="1"/>
            </p:cNvPicPr>
            <p:nvPr/>
          </p:nvPicPr>
          <p:blipFill>
            <a:blip r:embed="rId2"/>
            <a:stretch>
              <a:fillRect/>
            </a:stretch>
          </p:blipFill>
          <p:spPr>
            <a:xfrm>
              <a:off x="724802" y="3493860"/>
              <a:ext cx="205423" cy="416499"/>
            </a:xfrm>
            <a:prstGeom prst="rect">
              <a:avLst/>
            </a:prstGeom>
          </p:spPr>
        </p:pic>
        <p:pic>
          <p:nvPicPr>
            <p:cNvPr id="8" name="Picture 7"/>
            <p:cNvPicPr>
              <a:picLocks noChangeAspect="1"/>
            </p:cNvPicPr>
            <p:nvPr/>
          </p:nvPicPr>
          <p:blipFill>
            <a:blip r:embed="rId3"/>
            <a:stretch>
              <a:fillRect/>
            </a:stretch>
          </p:blipFill>
          <p:spPr>
            <a:xfrm>
              <a:off x="2898850" y="2670852"/>
              <a:ext cx="389120" cy="540975"/>
            </a:xfrm>
            <a:prstGeom prst="rect">
              <a:avLst/>
            </a:prstGeom>
          </p:spPr>
        </p:pic>
        <p:sp>
          <p:nvSpPr>
            <p:cNvPr id="9" name="TextBox 8"/>
            <p:cNvSpPr txBox="1"/>
            <p:nvPr/>
          </p:nvSpPr>
          <p:spPr>
            <a:xfrm>
              <a:off x="1116814" y="2365441"/>
              <a:ext cx="1231187" cy="846386"/>
            </a:xfrm>
            <a:prstGeom prst="rect">
              <a:avLst/>
            </a:prstGeom>
            <a:noFill/>
            <a:ln>
              <a:solidFill>
                <a:schemeClr val="tx1"/>
              </a:solidFill>
            </a:ln>
          </p:spPr>
          <p:txBody>
            <a:bodyPr wrap="square" rtlCol="0">
              <a:spAutoFit/>
            </a:bodyPr>
            <a:lstStyle/>
            <a:p>
              <a:r>
                <a:rPr lang="en-US" sz="700" dirty="0"/>
                <a:t>Create table Orders</a:t>
              </a:r>
            </a:p>
            <a:p>
              <a:r>
                <a:rPr lang="en-US" sz="700" dirty="0"/>
                <a:t>( </a:t>
              </a:r>
              <a:r>
                <a:rPr lang="en-US" sz="700" dirty="0" err="1"/>
                <a:t>OrderID</a:t>
              </a:r>
              <a:r>
                <a:rPr lang="en-US" sz="700" dirty="0"/>
                <a:t> </a:t>
              </a:r>
              <a:r>
                <a:rPr lang="en-US" sz="700" dirty="0" err="1"/>
                <a:t>int</a:t>
              </a:r>
              <a:endParaRPr lang="en-US" sz="700" dirty="0"/>
            </a:p>
            <a:p>
              <a:r>
                <a:rPr lang="en-US" sz="700" dirty="0"/>
                <a:t>,  </a:t>
              </a:r>
              <a:r>
                <a:rPr lang="en-US" sz="700" dirty="0" err="1"/>
                <a:t>OrderDate</a:t>
              </a:r>
              <a:r>
                <a:rPr lang="en-US" sz="700" dirty="0"/>
                <a:t> </a:t>
              </a:r>
              <a:r>
                <a:rPr lang="en-US" sz="700" dirty="0" err="1"/>
                <a:t>datetime</a:t>
              </a:r>
              <a:endParaRPr lang="en-US" sz="700" dirty="0"/>
            </a:p>
            <a:p>
              <a:r>
                <a:rPr lang="en-US" sz="700" dirty="0"/>
                <a:t>, </a:t>
              </a:r>
              <a:r>
                <a:rPr lang="en-US" sz="700" dirty="0" err="1"/>
                <a:t>salesrep</a:t>
              </a:r>
              <a:r>
                <a:rPr lang="en-US" sz="700" dirty="0"/>
                <a:t> </a:t>
              </a:r>
              <a:r>
                <a:rPr lang="en-US" sz="700" dirty="0" err="1"/>
                <a:t>int</a:t>
              </a:r>
              <a:endParaRPr lang="en-US" sz="700" dirty="0"/>
            </a:p>
            <a:p>
              <a:r>
                <a:rPr lang="en-US" sz="700" dirty="0"/>
                <a:t>, </a:t>
              </a:r>
              <a:r>
                <a:rPr lang="en-US" sz="700" dirty="0" err="1"/>
                <a:t>customerid</a:t>
              </a:r>
              <a:r>
                <a:rPr lang="en-US" sz="700" dirty="0"/>
                <a:t> </a:t>
              </a:r>
              <a:r>
                <a:rPr lang="en-US" sz="700" dirty="0" err="1"/>
                <a:t>int</a:t>
              </a:r>
              <a:endParaRPr lang="en-US" sz="700" dirty="0"/>
            </a:p>
            <a:p>
              <a:r>
                <a:rPr lang="en-US" sz="700" dirty="0"/>
                <a:t>, status </a:t>
              </a:r>
              <a:r>
                <a:rPr lang="en-US" sz="700" dirty="0" err="1"/>
                <a:t>tnyint</a:t>
              </a:r>
              <a:endParaRPr lang="en-US" sz="700" dirty="0"/>
            </a:p>
            <a:p>
              <a:r>
                <a:rPr lang="en-US" sz="700" dirty="0"/>
                <a:t>)</a:t>
              </a:r>
            </a:p>
          </p:txBody>
        </p:sp>
        <p:sp>
          <p:nvSpPr>
            <p:cNvPr id="10" name="TextBox 9"/>
            <p:cNvSpPr txBox="1"/>
            <p:nvPr/>
          </p:nvSpPr>
          <p:spPr>
            <a:xfrm>
              <a:off x="1052385" y="3298100"/>
              <a:ext cx="1481504" cy="862911"/>
            </a:xfrm>
            <a:prstGeom prst="rect">
              <a:avLst/>
            </a:prstGeom>
            <a:noFill/>
            <a:ln>
              <a:solidFill>
                <a:schemeClr val="tx1"/>
              </a:solidFill>
            </a:ln>
          </p:spPr>
          <p:txBody>
            <a:bodyPr wrap="square" rtlCol="0">
              <a:spAutoFit/>
            </a:bodyPr>
            <a:lstStyle/>
            <a:p>
              <a:r>
                <a:rPr lang="en-US" sz="700" dirty="0"/>
                <a:t>Create procedure </a:t>
              </a:r>
              <a:r>
                <a:rPr lang="en-US" sz="700" dirty="0" err="1"/>
                <a:t>GetOrders</a:t>
              </a:r>
              <a:endParaRPr lang="en-US" sz="700" dirty="0"/>
            </a:p>
            <a:p>
              <a:r>
                <a:rPr lang="en-US" sz="700" dirty="0"/>
                <a:t>   @o </a:t>
              </a:r>
              <a:r>
                <a:rPr lang="en-US" sz="700" dirty="0" err="1"/>
                <a:t>datetime</a:t>
              </a:r>
              <a:endParaRPr lang="en-US" sz="700" dirty="0"/>
            </a:p>
            <a:p>
              <a:r>
                <a:rPr lang="en-US" sz="700" dirty="0"/>
                <a:t>As</a:t>
              </a:r>
            </a:p>
            <a:p>
              <a:r>
                <a:rPr lang="en-US" sz="700" dirty="0"/>
                <a:t>Begin</a:t>
              </a:r>
            </a:p>
            <a:p>
              <a:r>
                <a:rPr lang="en-US" sz="700" dirty="0"/>
                <a:t>Select *</a:t>
              </a:r>
            </a:p>
            <a:p>
              <a:r>
                <a:rPr lang="en-US" sz="700" dirty="0"/>
                <a:t> from orders</a:t>
              </a:r>
            </a:p>
            <a:p>
              <a:r>
                <a:rPr lang="en-US" sz="700" dirty="0"/>
                <a:t>Where </a:t>
              </a:r>
              <a:r>
                <a:rPr lang="en-US" sz="700" dirty="0" err="1"/>
                <a:t>orderdate</a:t>
              </a:r>
              <a:r>
                <a:rPr lang="en-US" sz="700" dirty="0"/>
                <a:t> &gt; @o</a:t>
              </a:r>
            </a:p>
          </p:txBody>
        </p:sp>
        <p:pic>
          <p:nvPicPr>
            <p:cNvPr id="11" name="Picture 10"/>
            <p:cNvPicPr>
              <a:picLocks noChangeAspect="1"/>
            </p:cNvPicPr>
            <p:nvPr/>
          </p:nvPicPr>
          <p:blipFill>
            <a:blip r:embed="rId2"/>
            <a:stretch>
              <a:fillRect/>
            </a:stretch>
          </p:blipFill>
          <p:spPr>
            <a:xfrm>
              <a:off x="764878" y="4464818"/>
              <a:ext cx="205423" cy="4164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6810" y="4723298"/>
              <a:ext cx="449385" cy="449385"/>
            </a:xfrm>
            <a:prstGeom prst="rect">
              <a:avLst/>
            </a:prstGeom>
          </p:spPr>
        </p:pic>
        <p:sp>
          <p:nvSpPr>
            <p:cNvPr id="13" name="Pentagon 20"/>
            <p:cNvSpPr/>
            <p:nvPr/>
          </p:nvSpPr>
          <p:spPr>
            <a:xfrm>
              <a:off x="1071652" y="1707851"/>
              <a:ext cx="3448050"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Development</a:t>
              </a:r>
            </a:p>
          </p:txBody>
        </p:sp>
        <p:sp>
          <p:nvSpPr>
            <p:cNvPr id="15" name="Down Arrow 23"/>
            <p:cNvSpPr/>
            <p:nvPr/>
          </p:nvSpPr>
          <p:spPr>
            <a:xfrm rot="13187025">
              <a:off x="2668913" y="3033177"/>
              <a:ext cx="124686" cy="24177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24"/>
            <p:cNvSpPr/>
            <p:nvPr/>
          </p:nvSpPr>
          <p:spPr>
            <a:xfrm rot="17328919">
              <a:off x="2646106" y="2684045"/>
              <a:ext cx="124686" cy="24177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856174" y="3230001"/>
              <a:ext cx="601359" cy="307777"/>
            </a:xfrm>
            <a:prstGeom prst="rect">
              <a:avLst/>
            </a:prstGeom>
            <a:noFill/>
          </p:spPr>
          <p:txBody>
            <a:bodyPr wrap="square" rtlCol="0">
              <a:spAutoFit/>
            </a:bodyPr>
            <a:lstStyle/>
            <a:p>
              <a:r>
                <a:rPr lang="en-US" sz="1400" dirty="0"/>
                <a:t>Dev</a:t>
              </a:r>
            </a:p>
          </p:txBody>
        </p:sp>
      </p:grpSp>
      <p:grpSp>
        <p:nvGrpSpPr>
          <p:cNvPr id="45" name="Group 44"/>
          <p:cNvGrpSpPr/>
          <p:nvPr/>
        </p:nvGrpSpPr>
        <p:grpSpPr>
          <a:xfrm>
            <a:off x="3099000" y="2318030"/>
            <a:ext cx="3610817" cy="4337570"/>
            <a:chOff x="3099000" y="2318030"/>
            <a:chExt cx="3610817" cy="4337570"/>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476" y="5841151"/>
              <a:ext cx="814449" cy="814449"/>
            </a:xfrm>
            <a:prstGeom prst="rect">
              <a:avLst/>
            </a:prstGeom>
          </p:spPr>
        </p:pic>
        <p:grpSp>
          <p:nvGrpSpPr>
            <p:cNvPr id="44" name="Group 43"/>
            <p:cNvGrpSpPr/>
            <p:nvPr/>
          </p:nvGrpSpPr>
          <p:grpSpPr>
            <a:xfrm>
              <a:off x="3099000" y="2318030"/>
              <a:ext cx="3610817" cy="3477840"/>
              <a:chOff x="3099000" y="2318030"/>
              <a:chExt cx="3610817" cy="3477840"/>
            </a:xfrm>
          </p:grpSpPr>
          <p:sp>
            <p:nvSpPr>
              <p:cNvPr id="4" name="Curved Left Arrow 25"/>
              <p:cNvSpPr/>
              <p:nvPr/>
            </p:nvSpPr>
            <p:spPr>
              <a:xfrm>
                <a:off x="3496236" y="2868857"/>
                <a:ext cx="639035" cy="2328087"/>
              </a:xfrm>
              <a:prstGeom prst="curvedLeftArrow">
                <a:avLst/>
              </a:prstGeom>
              <a:ln>
                <a:headEnd type="triangle" w="sm" len="me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Right Arrow 10"/>
              <p:cNvSpPr/>
              <p:nvPr/>
            </p:nvSpPr>
            <p:spPr>
              <a:xfrm rot="2351946">
                <a:off x="3099000" y="5487526"/>
                <a:ext cx="1101475" cy="3083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rved Down Arrow 38"/>
              <p:cNvSpPr/>
              <p:nvPr/>
            </p:nvSpPr>
            <p:spPr>
              <a:xfrm>
                <a:off x="3457533" y="2318030"/>
                <a:ext cx="3252284" cy="3656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46" name="Group 45"/>
          <p:cNvGrpSpPr/>
          <p:nvPr/>
        </p:nvGrpSpPr>
        <p:grpSpPr>
          <a:xfrm>
            <a:off x="4633100" y="1710416"/>
            <a:ext cx="5114557" cy="4874145"/>
            <a:chOff x="4633100" y="1710416"/>
            <a:chExt cx="5114557" cy="4874145"/>
          </a:xfrm>
        </p:grpSpPr>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6057" y="3021274"/>
              <a:ext cx="1205480" cy="988684"/>
            </a:xfrm>
            <a:prstGeom prst="rect">
              <a:avLst/>
            </a:prstGeom>
          </p:spPr>
        </p:pic>
        <p:sp>
          <p:nvSpPr>
            <p:cNvPr id="28" name="Pentagon 31"/>
            <p:cNvSpPr/>
            <p:nvPr/>
          </p:nvSpPr>
          <p:spPr>
            <a:xfrm>
              <a:off x="4633100" y="1710416"/>
              <a:ext cx="5114557"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Testing</a:t>
              </a:r>
            </a:p>
          </p:txBody>
        </p:sp>
        <p:sp>
          <p:nvSpPr>
            <p:cNvPr id="29" name="TextBox 28"/>
            <p:cNvSpPr txBox="1"/>
            <p:nvPr/>
          </p:nvSpPr>
          <p:spPr>
            <a:xfrm>
              <a:off x="6790486" y="2427461"/>
              <a:ext cx="1231187" cy="738664"/>
            </a:xfrm>
            <a:prstGeom prst="rect">
              <a:avLst/>
            </a:prstGeom>
            <a:noFill/>
            <a:ln>
              <a:solidFill>
                <a:schemeClr val="tx1"/>
              </a:solidFill>
            </a:ln>
          </p:spPr>
          <p:txBody>
            <a:bodyPr wrap="square" rtlCol="0">
              <a:spAutoFit/>
            </a:bodyPr>
            <a:lstStyle/>
            <a:p>
              <a:r>
                <a:rPr lang="en-US" sz="700" dirty="0"/>
                <a:t>Alter table Orders</a:t>
              </a:r>
            </a:p>
            <a:p>
              <a:r>
                <a:rPr lang="en-US" sz="700" dirty="0"/>
                <a:t>Add status </a:t>
              </a:r>
              <a:r>
                <a:rPr lang="en-US" sz="700" dirty="0" err="1"/>
                <a:t>tinyint</a:t>
              </a:r>
              <a:r>
                <a:rPr lang="en-US" sz="700" dirty="0"/>
                <a:t>;</a:t>
              </a:r>
            </a:p>
            <a:p>
              <a:endParaRPr lang="en-US" sz="700" dirty="0"/>
            </a:p>
            <a:p>
              <a:r>
                <a:rPr lang="en-US" sz="700" dirty="0"/>
                <a:t>Create procedure </a:t>
              </a:r>
              <a:r>
                <a:rPr lang="en-US" sz="700" dirty="0" err="1"/>
                <a:t>GetOrders</a:t>
              </a:r>
              <a:endParaRPr lang="en-US" sz="700" dirty="0"/>
            </a:p>
            <a:p>
              <a:r>
                <a:rPr lang="en-US" sz="700" dirty="0"/>
                <a:t>…..</a:t>
              </a:r>
            </a:p>
            <a:p>
              <a:endParaRPr lang="en-US" sz="700"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3061" y="4686575"/>
              <a:ext cx="763005" cy="763005"/>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22312" y="5060221"/>
              <a:ext cx="628413" cy="62841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4357" y="5640883"/>
              <a:ext cx="712737" cy="712737"/>
            </a:xfrm>
            <a:prstGeom prst="rect">
              <a:avLst/>
            </a:prstGeom>
          </p:spPr>
        </p:pic>
        <p:pic>
          <p:nvPicPr>
            <p:cNvPr id="34" name="Picture 33"/>
            <p:cNvPicPr>
              <a:picLocks noChangeAspect="1"/>
            </p:cNvPicPr>
            <p:nvPr/>
          </p:nvPicPr>
          <p:blipFill>
            <a:blip r:embed="rId3"/>
            <a:stretch>
              <a:fillRect/>
            </a:stretch>
          </p:blipFill>
          <p:spPr>
            <a:xfrm>
              <a:off x="8231420" y="2660300"/>
              <a:ext cx="389120" cy="540975"/>
            </a:xfrm>
            <a:prstGeom prst="rect">
              <a:avLst/>
            </a:prstGeom>
          </p:spPr>
        </p:pic>
        <p:sp>
          <p:nvSpPr>
            <p:cNvPr id="35" name="TextBox 34"/>
            <p:cNvSpPr txBox="1"/>
            <p:nvPr/>
          </p:nvSpPr>
          <p:spPr>
            <a:xfrm>
              <a:off x="8224052" y="3230001"/>
              <a:ext cx="601359" cy="307777"/>
            </a:xfrm>
            <a:prstGeom prst="rect">
              <a:avLst/>
            </a:prstGeom>
            <a:noFill/>
          </p:spPr>
          <p:txBody>
            <a:bodyPr wrap="square" rtlCol="0">
              <a:spAutoFit/>
            </a:bodyPr>
            <a:lstStyle/>
            <a:p>
              <a:r>
                <a:rPr lang="en-US" sz="1400" dirty="0"/>
                <a:t>QA</a:t>
              </a:r>
            </a:p>
          </p:txBody>
        </p:sp>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4495" y="3781937"/>
              <a:ext cx="1820471" cy="753675"/>
            </a:xfrm>
            <a:prstGeom prst="rect">
              <a:avLst/>
            </a:prstGeom>
          </p:spPr>
        </p:pic>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5196" y="5633939"/>
              <a:ext cx="950622" cy="950622"/>
            </a:xfrm>
            <a:prstGeom prst="rect">
              <a:avLst/>
            </a:prstGeom>
          </p:spPr>
        </p:pic>
      </p:grpSp>
      <p:grpSp>
        <p:nvGrpSpPr>
          <p:cNvPr id="49" name="Group 48"/>
          <p:cNvGrpSpPr/>
          <p:nvPr/>
        </p:nvGrpSpPr>
        <p:grpSpPr>
          <a:xfrm>
            <a:off x="1069347" y="1274089"/>
            <a:ext cx="8678309" cy="4635797"/>
            <a:chOff x="1069347" y="1274089"/>
            <a:chExt cx="8678309" cy="4635797"/>
          </a:xfrm>
        </p:grpSpPr>
        <p:grpSp>
          <p:nvGrpSpPr>
            <p:cNvPr id="47" name="Group 46"/>
            <p:cNvGrpSpPr/>
            <p:nvPr/>
          </p:nvGrpSpPr>
          <p:grpSpPr>
            <a:xfrm>
              <a:off x="4729661" y="4871627"/>
              <a:ext cx="2659136" cy="1038259"/>
              <a:chOff x="4729661" y="4871627"/>
              <a:chExt cx="2659136" cy="1038259"/>
            </a:xfrm>
          </p:grpSpPr>
          <p:sp>
            <p:nvSpPr>
              <p:cNvPr id="25" name="Left-Right Arrow 34"/>
              <p:cNvSpPr/>
              <p:nvPr/>
            </p:nvSpPr>
            <p:spPr>
              <a:xfrm rot="8167218">
                <a:off x="4729661" y="5689531"/>
                <a:ext cx="512957" cy="22035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218679" y="4871627"/>
                <a:ext cx="1172609" cy="682934"/>
                <a:chOff x="5218679" y="4871627"/>
                <a:chExt cx="1172609" cy="682934"/>
              </a:xfrm>
            </p:grpSpPr>
            <p:pic>
              <p:nvPicPr>
                <p:cNvPr id="20" name="Picture 19"/>
                <p:cNvPicPr>
                  <a:picLocks noChangeAspect="1"/>
                </p:cNvPicPr>
                <p:nvPr/>
              </p:nvPicPr>
              <p:blipFill>
                <a:blip r:embed="rId12"/>
                <a:stretch>
                  <a:fillRect/>
                </a:stretch>
              </p:blipFill>
              <p:spPr>
                <a:xfrm>
                  <a:off x="5365348" y="4871627"/>
                  <a:ext cx="713559" cy="682934"/>
                </a:xfrm>
                <a:prstGeom prst="rect">
                  <a:avLst/>
                </a:prstGeom>
              </p:spPr>
            </p:pic>
            <p:grpSp>
              <p:nvGrpSpPr>
                <p:cNvPr id="41" name="Group 40"/>
                <p:cNvGrpSpPr/>
                <p:nvPr/>
              </p:nvGrpSpPr>
              <p:grpSpPr>
                <a:xfrm>
                  <a:off x="5218679" y="4909249"/>
                  <a:ext cx="1172609" cy="642670"/>
                  <a:chOff x="5218679" y="4909249"/>
                  <a:chExt cx="1172609" cy="642670"/>
                </a:xfrm>
              </p:grpSpPr>
              <p:sp>
                <p:nvSpPr>
                  <p:cNvPr id="21" name="Rectangle 20"/>
                  <p:cNvSpPr/>
                  <p:nvPr/>
                </p:nvSpPr>
                <p:spPr>
                  <a:xfrm>
                    <a:off x="5273435" y="4909249"/>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Build</a:t>
                    </a:r>
                  </a:p>
                </p:txBody>
              </p:sp>
              <p:sp>
                <p:nvSpPr>
                  <p:cNvPr id="22" name="Rectangle 21"/>
                  <p:cNvSpPr/>
                  <p:nvPr/>
                </p:nvSpPr>
                <p:spPr>
                  <a:xfrm>
                    <a:off x="5218679" y="5379683"/>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Commit</a:t>
                    </a:r>
                  </a:p>
                </p:txBody>
              </p:sp>
              <p:sp>
                <p:nvSpPr>
                  <p:cNvPr id="23" name="Rectangle 22"/>
                  <p:cNvSpPr/>
                  <p:nvPr/>
                </p:nvSpPr>
                <p:spPr>
                  <a:xfrm>
                    <a:off x="5837540" y="4913828"/>
                    <a:ext cx="50344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Test</a:t>
                    </a:r>
                  </a:p>
                </p:txBody>
              </p:sp>
              <p:sp>
                <p:nvSpPr>
                  <p:cNvPr id="24" name="Rectangle 23"/>
                  <p:cNvSpPr/>
                  <p:nvPr/>
                </p:nvSpPr>
                <p:spPr>
                  <a:xfrm>
                    <a:off x="5855030" y="5407648"/>
                    <a:ext cx="536258" cy="144271"/>
                  </a:xfrm>
                  <a:prstGeom prst="rect">
                    <a:avLst/>
                  </a:prstGeom>
                </p:spPr>
                <p:txBody>
                  <a:bodyPr wrap="square" lIns="51435" tIns="25718" rIns="51435" bIns="25718">
                    <a:spAutoFit/>
                  </a:bodyPr>
                  <a:lstStyle/>
                  <a:p>
                    <a:pPr defTabSz="257175"/>
                    <a:r>
                      <a:rPr lang="en-US" sz="600" b="1" dirty="0">
                        <a:solidFill>
                          <a:prstClr val="black"/>
                        </a:solidFill>
                        <a:latin typeface="Arial"/>
                        <a:cs typeface="Arial"/>
                      </a:rPr>
                      <a:t>Publish</a:t>
                    </a: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54988" y="5060221"/>
                    <a:ext cx="358635" cy="358635"/>
                  </a:xfrm>
                  <a:prstGeom prst="rect">
                    <a:avLst/>
                  </a:prstGeom>
                </p:spPr>
              </p:pic>
            </p:grpSp>
          </p:grpSp>
          <p:sp>
            <p:nvSpPr>
              <p:cNvPr id="30" name="Curved Up Arrow 13"/>
              <p:cNvSpPr/>
              <p:nvPr/>
            </p:nvSpPr>
            <p:spPr>
              <a:xfrm>
                <a:off x="6062066" y="5597986"/>
                <a:ext cx="1326731" cy="2957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 name="Pentagon 18"/>
            <p:cNvSpPr/>
            <p:nvPr/>
          </p:nvSpPr>
          <p:spPr>
            <a:xfrm>
              <a:off x="1069347" y="1274089"/>
              <a:ext cx="8678309" cy="365684"/>
            </a:xfrm>
            <a:prstGeom prst="homePlate">
              <a:avLst/>
            </a:prstGeom>
            <a:solidFill>
              <a:srgbClr val="CC0000"/>
            </a:solidFill>
            <a:ln w="19050" cmpd="sng">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FFFFFF"/>
                  </a:solidFill>
                </a:rPr>
                <a:t>Continuous Integration</a:t>
              </a:r>
            </a:p>
          </p:txBody>
        </p:sp>
      </p:grpSp>
      <p:sp>
        <p:nvSpPr>
          <p:cNvPr id="50" name="Oval 49"/>
          <p:cNvSpPr/>
          <p:nvPr/>
        </p:nvSpPr>
        <p:spPr>
          <a:xfrm>
            <a:off x="3343837" y="4727614"/>
            <a:ext cx="295275" cy="30740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661470" y="4827552"/>
            <a:ext cx="115413" cy="16339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repeatCount="indefinite" accel="50000" decel="50000" autoRev="1" fill="hold" grpId="0" nodeType="withEffect">
                                  <p:stCondLst>
                                    <p:cond delay="0"/>
                                  </p:stCondLst>
                                  <p:childTnLst>
                                    <p:animMotion origin="layout" path="M -0.00065 0.02245 L 0.03906 -0.06273 C 0.04791 -0.08056 0.05286 -0.10718 0.05286 -0.13542 C 0.05286 -0.16736 0.04791 -0.19306 0.03906 -0.21065 L -0.00065 -0.29653 " pathEditMode="relative" rAng="16200000" ptsTypes="AAAAA">
                                      <p:cBhvr>
                                        <p:cTn id="6" dur="1000" fill="hold"/>
                                        <p:tgtEl>
                                          <p:spTgt spid="50"/>
                                        </p:tgtEl>
                                        <p:attrNameLst>
                                          <p:attrName>ppt_x</p:attrName>
                                          <p:attrName>ppt_y</p:attrName>
                                        </p:attrNameLst>
                                      </p:cBhvr>
                                      <p:rCtr x="2669" y="-15949"/>
                                    </p:animMotion>
                                  </p:childTnLst>
                                </p:cTn>
                              </p:par>
                              <p:par>
                                <p:cTn id="7" presetID="1" presetClass="path" presetSubtype="0" repeatCount="indefinite" accel="50000" decel="50000" fill="hold" grpId="0" nodeType="withEffect">
                                  <p:stCondLst>
                                    <p:cond delay="0"/>
                                  </p:stCondLst>
                                  <p:childTnLst>
                                    <p:animMotion origin="layout" path="M -1.25E-6 2.96296E-6 C 0.01862 2.96296E-6 0.03412 0.02037 0.03412 0.04583 C 0.03412 0.07129 0.01862 0.09236 -1.25E-6 0.09236 C -0.01901 0.09236 -0.03411 0.07129 -0.03411 0.04583 C -0.03411 0.02037 -0.01901 2.96296E-6 -1.25E-6 2.96296E-6 Z " pathEditMode="relative" rAng="0" ptsTypes="AAAAA">
                                      <p:cBhvr>
                                        <p:cTn id="8" dur="2000" fill="hold"/>
                                        <p:tgtEl>
                                          <p:spTgt spid="51"/>
                                        </p:tgtEl>
                                        <p:attrNameLst>
                                          <p:attrName>ppt_x</p:attrName>
                                          <p:attrName>ppt_y</p:attrName>
                                        </p:attrNameLst>
                                      </p:cBhvr>
                                      <p:rCtr x="0" y="4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Continuous Integration!</a:t>
            </a:r>
          </a:p>
        </p:txBody>
      </p:sp>
      <p:sp>
        <p:nvSpPr>
          <p:cNvPr id="5" name="Subtitle 4"/>
          <p:cNvSpPr>
            <a:spLocks noGrp="1"/>
          </p:cNvSpPr>
          <p:nvPr>
            <p:ph type="subTitle" idx="1"/>
          </p:nvPr>
        </p:nvSpPr>
        <p:spPr/>
        <p:txBody>
          <a:bodyPr>
            <a:normAutofit/>
          </a:bodyPr>
          <a:lstStyle/>
          <a:p>
            <a:r>
              <a:rPr lang="en-US" sz="2800" dirty="0" err="1">
                <a:latin typeface="+mj-lt"/>
              </a:rPr>
              <a:t>Tutto</a:t>
            </a:r>
            <a:r>
              <a:rPr lang="en-US" sz="2800" dirty="0">
                <a:latin typeface="+mj-lt"/>
              </a:rPr>
              <a:t> </a:t>
            </a:r>
            <a:r>
              <a:rPr lang="en-US" sz="2800" dirty="0" err="1">
                <a:latin typeface="+mj-lt"/>
              </a:rPr>
              <a:t>automatizzato</a:t>
            </a:r>
            <a:endParaRPr lang="en-US" sz="2800" dirty="0">
              <a:latin typeface="+mj-lt"/>
            </a:endParaRPr>
          </a:p>
        </p:txBody>
      </p:sp>
    </p:spTree>
    <p:extLst>
      <p:ext uri="{BB962C8B-B14F-4D97-AF65-F5344CB8AC3E}">
        <p14:creationId xmlns:p14="http://schemas.microsoft.com/office/powerpoint/2010/main" val="118786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90966" y="1690688"/>
            <a:ext cx="3036479" cy="4824457"/>
          </a:xfrm>
          <a:prstGeom prst="rect">
            <a:avLst/>
          </a:prstGeom>
        </p:spPr>
      </p:pic>
      <p:sp>
        <p:nvSpPr>
          <p:cNvPr id="2" name="Title 1"/>
          <p:cNvSpPr>
            <a:spLocks noGrp="1"/>
          </p:cNvSpPr>
          <p:nvPr>
            <p:ph type="title"/>
          </p:nvPr>
        </p:nvSpPr>
        <p:spPr/>
        <p:txBody>
          <a:bodyPr/>
          <a:lstStyle/>
          <a:p>
            <a:r>
              <a:rPr lang="en-GB" dirty="0"/>
              <a:t>CI e DevOps</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600"/>
              </a:spcBef>
              <a:buNone/>
            </a:pPr>
            <a:r>
              <a:rPr lang="it-IT" sz="3200" dirty="0">
                <a:latin typeface="+mj-lt"/>
              </a:rPr>
              <a:t>Solo </a:t>
            </a:r>
            <a:r>
              <a:rPr lang="it-IT" sz="3200" dirty="0" err="1">
                <a:latin typeface="+mj-lt"/>
              </a:rPr>
              <a:t>buzzword</a:t>
            </a:r>
            <a:r>
              <a:rPr lang="it-IT" sz="3200" dirty="0">
                <a:latin typeface="+mj-lt"/>
              </a:rPr>
              <a:t>?</a:t>
            </a:r>
          </a:p>
          <a:p>
            <a:pPr marL="457200" lvl="1" indent="0">
              <a:lnSpc>
                <a:spcPct val="100000"/>
              </a:lnSpc>
              <a:spcBef>
                <a:spcPts val="600"/>
              </a:spcBef>
              <a:buNone/>
            </a:pPr>
            <a:r>
              <a:rPr lang="it-IT" sz="2800" dirty="0">
                <a:latin typeface="+mj-lt"/>
              </a:rPr>
              <a:t>Automazione vs tempi ottimizzati</a:t>
            </a:r>
          </a:p>
          <a:p>
            <a:pPr marL="457200" lvl="1" indent="0">
              <a:lnSpc>
                <a:spcPct val="100000"/>
              </a:lnSpc>
              <a:spcBef>
                <a:spcPts val="600"/>
              </a:spcBef>
              <a:buNone/>
            </a:pPr>
            <a:r>
              <a:rPr lang="it-IT" sz="2800" dirty="0" err="1">
                <a:latin typeface="+mj-lt"/>
              </a:rPr>
              <a:t>Effort</a:t>
            </a:r>
            <a:r>
              <a:rPr lang="it-IT" sz="2800" dirty="0">
                <a:latin typeface="+mj-lt"/>
              </a:rPr>
              <a:t> vs ripetibilità e affidabilità</a:t>
            </a:r>
          </a:p>
          <a:p>
            <a:pPr marL="0" indent="0">
              <a:lnSpc>
                <a:spcPct val="100000"/>
              </a:lnSpc>
              <a:spcBef>
                <a:spcPts val="600"/>
              </a:spcBef>
              <a:buNone/>
            </a:pPr>
            <a:r>
              <a:rPr lang="it-IT" sz="3200" dirty="0">
                <a:latin typeface="+mj-lt"/>
              </a:rPr>
              <a:t>Senza CI non esiste </a:t>
            </a:r>
            <a:r>
              <a:rPr lang="it-IT" sz="3200" dirty="0" err="1">
                <a:latin typeface="+mj-lt"/>
              </a:rPr>
              <a:t>DevOps</a:t>
            </a:r>
            <a:endParaRPr lang="it-IT" sz="3200" dirty="0">
              <a:latin typeface="+mj-lt"/>
            </a:endParaRPr>
          </a:p>
          <a:p>
            <a:pPr marL="457200" lvl="1" indent="0">
              <a:lnSpc>
                <a:spcPct val="100000"/>
              </a:lnSpc>
              <a:spcBef>
                <a:spcPts val="600"/>
              </a:spcBef>
              <a:buNone/>
            </a:pPr>
            <a:r>
              <a:rPr lang="it-IT" sz="2800" dirty="0">
                <a:latin typeface="+mj-lt"/>
              </a:rPr>
              <a:t>Rilasciare i </a:t>
            </a:r>
            <a:r>
              <a:rPr lang="it-IT" sz="2800" dirty="0" err="1">
                <a:latin typeface="+mj-lt"/>
              </a:rPr>
              <a:t>change</a:t>
            </a:r>
            <a:r>
              <a:rPr lang="it-IT" sz="2800" dirty="0">
                <a:latin typeface="+mj-lt"/>
              </a:rPr>
              <a:t> non appena disponibili</a:t>
            </a:r>
          </a:p>
          <a:p>
            <a:pPr marL="457200" lvl="1" indent="0">
              <a:lnSpc>
                <a:spcPct val="100000"/>
              </a:lnSpc>
              <a:spcBef>
                <a:spcPts val="600"/>
              </a:spcBef>
              <a:buNone/>
            </a:pPr>
            <a:r>
              <a:rPr lang="it-IT" sz="2800" dirty="0">
                <a:latin typeface="+mj-lt"/>
              </a:rPr>
              <a:t>Automatizzare il processo di delivery</a:t>
            </a:r>
          </a:p>
          <a:p>
            <a:pPr marL="457200" lvl="1" indent="0">
              <a:lnSpc>
                <a:spcPct val="100000"/>
              </a:lnSpc>
              <a:spcBef>
                <a:spcPts val="600"/>
              </a:spcBef>
              <a:buNone/>
            </a:pPr>
            <a:r>
              <a:rPr lang="it-IT" sz="2800" dirty="0">
                <a:latin typeface="+mj-lt"/>
              </a:rPr>
              <a:t>.. verso </a:t>
            </a:r>
            <a:r>
              <a:rPr lang="it-IT" sz="2800" dirty="0">
                <a:solidFill>
                  <a:schemeClr val="accent1">
                    <a:lumMod val="75000"/>
                  </a:schemeClr>
                </a:solidFill>
                <a:latin typeface="+mj-lt"/>
              </a:rPr>
              <a:t>Op</a:t>
            </a:r>
            <a:r>
              <a:rPr lang="it-IT" sz="2800" dirty="0">
                <a:latin typeface="+mj-lt"/>
              </a:rPr>
              <a:t>eration</a:t>
            </a:r>
            <a:r>
              <a:rPr lang="it-IT" sz="2800" dirty="0">
                <a:solidFill>
                  <a:schemeClr val="accent1">
                    <a:lumMod val="75000"/>
                  </a:schemeClr>
                </a:solidFill>
                <a:latin typeface="+mj-lt"/>
              </a:rPr>
              <a:t>s</a:t>
            </a:r>
            <a:endParaRPr lang="it-IT" sz="2800" dirty="0">
              <a:latin typeface="+mj-lt"/>
            </a:endParaRPr>
          </a:p>
          <a:p>
            <a:pPr marL="457200" lvl="1" indent="0">
              <a:lnSpc>
                <a:spcPct val="100000"/>
              </a:lnSpc>
              <a:spcBef>
                <a:spcPts val="600"/>
              </a:spcBef>
              <a:buNone/>
            </a:pPr>
            <a:r>
              <a:rPr lang="it-IT" sz="2800" dirty="0">
                <a:latin typeface="+mj-lt"/>
              </a:rPr>
              <a:t>Il </a:t>
            </a:r>
            <a:r>
              <a:rPr lang="it-IT" sz="2800" dirty="0" err="1">
                <a:latin typeface="+mj-lt"/>
              </a:rPr>
              <a:t>DevOps</a:t>
            </a:r>
            <a:r>
              <a:rPr lang="it-IT" sz="2800" dirty="0">
                <a:latin typeface="+mj-lt"/>
              </a:rPr>
              <a:t> continua anche dopo il Delivery</a:t>
            </a:r>
          </a:p>
        </p:txBody>
      </p:sp>
    </p:spTree>
    <p:extLst>
      <p:ext uri="{BB962C8B-B14F-4D97-AF65-F5344CB8AC3E}">
        <p14:creationId xmlns:p14="http://schemas.microsoft.com/office/powerpoint/2010/main" val="28447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Conclusioni</a:t>
            </a:r>
            <a:endParaRPr lang="en-US" dirty="0"/>
          </a:p>
        </p:txBody>
      </p:sp>
      <p:sp>
        <p:nvSpPr>
          <p:cNvPr id="3" name="Content Placeholder 2"/>
          <p:cNvSpPr>
            <a:spLocks noGrp="1"/>
          </p:cNvSpPr>
          <p:nvPr>
            <p:ph idx="1"/>
          </p:nvPr>
        </p:nvSpPr>
        <p:spPr/>
        <p:txBody>
          <a:bodyPr>
            <a:normAutofit fontScale="92500"/>
          </a:bodyPr>
          <a:lstStyle/>
          <a:p>
            <a:pPr marL="0" indent="0">
              <a:lnSpc>
                <a:spcPct val="100000"/>
              </a:lnSpc>
              <a:spcBef>
                <a:spcPts val="600"/>
              </a:spcBef>
              <a:buNone/>
            </a:pPr>
            <a:r>
              <a:rPr lang="it-IT" sz="3200" dirty="0">
                <a:latin typeface="+mj-lt"/>
              </a:rPr>
              <a:t>Capire quale source control è il migliore per noi:</a:t>
            </a:r>
          </a:p>
          <a:p>
            <a:pPr marL="0" indent="0">
              <a:lnSpc>
                <a:spcPct val="100000"/>
              </a:lnSpc>
              <a:spcBef>
                <a:spcPts val="600"/>
              </a:spcBef>
              <a:buNone/>
            </a:pPr>
            <a:r>
              <a:rPr lang="it-IT" sz="3200" dirty="0">
                <a:latin typeface="+mj-lt"/>
              </a:rPr>
              <a:t>	già utilizzato in passato?</a:t>
            </a:r>
          </a:p>
          <a:p>
            <a:pPr marL="0" indent="0">
              <a:lnSpc>
                <a:spcPct val="100000"/>
              </a:lnSpc>
              <a:spcBef>
                <a:spcPts val="600"/>
              </a:spcBef>
              <a:buNone/>
            </a:pPr>
            <a:r>
              <a:rPr lang="it-IT" sz="3200" dirty="0">
                <a:latin typeface="+mj-lt"/>
              </a:rPr>
              <a:t>	servizio oppure on-</a:t>
            </a:r>
            <a:r>
              <a:rPr lang="it-IT" sz="3200" dirty="0" err="1">
                <a:latin typeface="+mj-lt"/>
              </a:rPr>
              <a:t>premises</a:t>
            </a:r>
            <a:r>
              <a:rPr lang="it-IT" sz="3200" dirty="0">
                <a:latin typeface="+mj-lt"/>
              </a:rPr>
              <a:t>?</a:t>
            </a:r>
          </a:p>
          <a:p>
            <a:pPr marL="0" indent="0">
              <a:lnSpc>
                <a:spcPct val="100000"/>
              </a:lnSpc>
              <a:spcBef>
                <a:spcPts val="600"/>
              </a:spcBef>
              <a:buNone/>
            </a:pPr>
            <a:r>
              <a:rPr lang="it-IT" sz="3200" dirty="0">
                <a:latin typeface="+mj-lt"/>
              </a:rPr>
              <a:t>	costi?</a:t>
            </a:r>
          </a:p>
          <a:p>
            <a:pPr marL="0" indent="0">
              <a:lnSpc>
                <a:spcPct val="100000"/>
              </a:lnSpc>
              <a:spcBef>
                <a:spcPts val="600"/>
              </a:spcBef>
              <a:buNone/>
            </a:pPr>
            <a:r>
              <a:rPr lang="it-IT" sz="3200" dirty="0">
                <a:latin typeface="+mj-lt"/>
              </a:rPr>
              <a:t>Capire quale strumento per gestire il source control del database:</a:t>
            </a:r>
          </a:p>
          <a:p>
            <a:pPr marL="0" indent="0">
              <a:lnSpc>
                <a:spcPct val="100000"/>
              </a:lnSpc>
              <a:spcBef>
                <a:spcPts val="600"/>
              </a:spcBef>
              <a:buNone/>
            </a:pPr>
            <a:r>
              <a:rPr lang="it-IT" sz="3200" dirty="0">
                <a:latin typeface="+mj-lt"/>
              </a:rPr>
              <a:t>	curva di apprendimento dell’IDE usato</a:t>
            </a:r>
          </a:p>
          <a:p>
            <a:pPr marL="0" indent="0">
              <a:lnSpc>
                <a:spcPct val="100000"/>
              </a:lnSpc>
              <a:spcBef>
                <a:spcPts val="600"/>
              </a:spcBef>
              <a:buNone/>
            </a:pPr>
            <a:r>
              <a:rPr lang="it-IT" sz="3200" dirty="0">
                <a:latin typeface="+mj-lt"/>
              </a:rPr>
              <a:t>	costi</a:t>
            </a:r>
          </a:p>
          <a:p>
            <a:pPr marL="0" indent="0">
              <a:lnSpc>
                <a:spcPct val="100000"/>
              </a:lnSpc>
              <a:spcBef>
                <a:spcPts val="600"/>
              </a:spcBef>
              <a:buNone/>
            </a:pPr>
            <a:r>
              <a:rPr lang="it-IT" sz="3200" dirty="0">
                <a:latin typeface="+mj-lt"/>
              </a:rPr>
              <a:t>	comodità (dati statici, filtri, team management)</a:t>
            </a:r>
          </a:p>
        </p:txBody>
      </p:sp>
    </p:spTree>
    <p:extLst>
      <p:ext uri="{BB962C8B-B14F-4D97-AF65-F5344CB8AC3E}">
        <p14:creationId xmlns:p14="http://schemas.microsoft.com/office/powerpoint/2010/main" val="398513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Parleremo</a:t>
            </a:r>
            <a:r>
              <a:rPr lang="en-GB" dirty="0"/>
              <a:t> di</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en-US" dirty="0">
                <a:latin typeface="+mj-lt"/>
              </a:rPr>
              <a:t>Development teams</a:t>
            </a:r>
          </a:p>
          <a:p>
            <a:pPr marL="457200" lvl="2" indent="0">
              <a:lnSpc>
                <a:spcPct val="100000"/>
              </a:lnSpc>
              <a:spcBef>
                <a:spcPts val="600"/>
              </a:spcBef>
              <a:buNone/>
            </a:pPr>
            <a:r>
              <a:rPr lang="en-US" sz="2400" dirty="0" err="1">
                <a:latin typeface="+mj-lt"/>
              </a:rPr>
              <a:t>Codice</a:t>
            </a:r>
            <a:r>
              <a:rPr lang="en-US" sz="2400" dirty="0">
                <a:latin typeface="+mj-lt"/>
              </a:rPr>
              <a:t>, </a:t>
            </a:r>
            <a:r>
              <a:rPr lang="en-US" sz="2400" dirty="0" err="1">
                <a:latin typeface="+mj-lt"/>
              </a:rPr>
              <a:t>codice</a:t>
            </a:r>
            <a:r>
              <a:rPr lang="en-US" sz="2400" dirty="0">
                <a:latin typeface="+mj-lt"/>
              </a:rPr>
              <a:t>, </a:t>
            </a:r>
            <a:r>
              <a:rPr lang="en-US" sz="2400" dirty="0" err="1">
                <a:latin typeface="+mj-lt"/>
              </a:rPr>
              <a:t>codice</a:t>
            </a:r>
            <a:r>
              <a:rPr lang="en-US" sz="2400" dirty="0">
                <a:latin typeface="+mj-lt"/>
              </a:rPr>
              <a:t> e </a:t>
            </a:r>
            <a:r>
              <a:rPr lang="en-US" sz="2400" dirty="0" err="1">
                <a:latin typeface="+mj-lt"/>
              </a:rPr>
              <a:t>tsql</a:t>
            </a:r>
            <a:r>
              <a:rPr lang="en-US" sz="2400" dirty="0">
                <a:latin typeface="+mj-lt"/>
              </a:rPr>
              <a:t>, </a:t>
            </a:r>
            <a:r>
              <a:rPr lang="en-US" sz="2400" dirty="0" err="1">
                <a:latin typeface="+mj-lt"/>
              </a:rPr>
              <a:t>tsql</a:t>
            </a:r>
            <a:r>
              <a:rPr lang="en-US" sz="2400" dirty="0">
                <a:latin typeface="+mj-lt"/>
              </a:rPr>
              <a:t>, </a:t>
            </a:r>
            <a:r>
              <a:rPr lang="en-US" sz="2400" dirty="0" err="1">
                <a:latin typeface="+mj-lt"/>
              </a:rPr>
              <a:t>tsql</a:t>
            </a:r>
            <a:endParaRPr lang="en-US" sz="2400" dirty="0">
              <a:latin typeface="+mj-lt"/>
            </a:endParaRPr>
          </a:p>
          <a:p>
            <a:pPr marL="0" indent="0">
              <a:lnSpc>
                <a:spcPct val="100000"/>
              </a:lnSpc>
              <a:spcBef>
                <a:spcPts val="600"/>
              </a:spcBef>
              <a:buNone/>
            </a:pPr>
            <a:r>
              <a:rPr lang="en-US" dirty="0">
                <a:latin typeface="+mj-lt"/>
              </a:rPr>
              <a:t>Source control</a:t>
            </a:r>
          </a:p>
          <a:p>
            <a:pPr marL="457200" lvl="2" indent="0">
              <a:lnSpc>
                <a:spcPct val="100000"/>
              </a:lnSpc>
              <a:spcBef>
                <a:spcPts val="600"/>
              </a:spcBef>
              <a:buNone/>
            </a:pPr>
            <a:r>
              <a:rPr lang="en-US" sz="2400" dirty="0" err="1">
                <a:latin typeface="+mj-lt"/>
              </a:rPr>
              <a:t>Checkin</a:t>
            </a:r>
            <a:r>
              <a:rPr lang="en-US" sz="2400" dirty="0">
                <a:latin typeface="+mj-lt"/>
              </a:rPr>
              <a:t>, </a:t>
            </a:r>
            <a:r>
              <a:rPr lang="en-US" sz="2400" dirty="0" err="1">
                <a:latin typeface="+mj-lt"/>
              </a:rPr>
              <a:t>invio</a:t>
            </a:r>
            <a:r>
              <a:rPr lang="en-US" sz="2400" dirty="0">
                <a:latin typeface="+mj-lt"/>
              </a:rPr>
              <a:t> </a:t>
            </a:r>
            <a:r>
              <a:rPr lang="en-US" sz="2400" dirty="0" err="1">
                <a:latin typeface="+mj-lt"/>
              </a:rPr>
              <a:t>dei</a:t>
            </a:r>
            <a:r>
              <a:rPr lang="en-US" sz="2400" dirty="0">
                <a:latin typeface="+mj-lt"/>
              </a:rPr>
              <a:t> changeset</a:t>
            </a:r>
          </a:p>
          <a:p>
            <a:pPr marL="0" indent="0">
              <a:lnSpc>
                <a:spcPct val="100000"/>
              </a:lnSpc>
              <a:spcBef>
                <a:spcPts val="600"/>
              </a:spcBef>
              <a:buNone/>
            </a:pPr>
            <a:r>
              <a:rPr lang="en-US" dirty="0">
                <a:latin typeface="+mj-lt"/>
              </a:rPr>
              <a:t>Build e </a:t>
            </a:r>
            <a:r>
              <a:rPr lang="en-US" dirty="0" err="1">
                <a:latin typeface="+mj-lt"/>
              </a:rPr>
              <a:t>automazione</a:t>
            </a:r>
            <a:endParaRPr lang="en-US" dirty="0">
              <a:latin typeface="+mj-lt"/>
            </a:endParaRPr>
          </a:p>
          <a:p>
            <a:pPr marL="457200" lvl="2" indent="0">
              <a:lnSpc>
                <a:spcPct val="100000"/>
              </a:lnSpc>
              <a:spcBef>
                <a:spcPts val="600"/>
              </a:spcBef>
              <a:buNone/>
            </a:pPr>
            <a:r>
              <a:rPr lang="en-US" sz="2400" dirty="0" err="1">
                <a:latin typeface="+mj-lt"/>
              </a:rPr>
              <a:t>Costruzione</a:t>
            </a:r>
            <a:r>
              <a:rPr lang="en-US" sz="2400" dirty="0">
                <a:latin typeface="+mj-lt"/>
              </a:rPr>
              <a:t> di un </a:t>
            </a:r>
            <a:r>
              <a:rPr lang="en-US" sz="2400" dirty="0" err="1">
                <a:latin typeface="+mj-lt"/>
              </a:rPr>
              <a:t>ambiente</a:t>
            </a:r>
            <a:r>
              <a:rPr lang="en-US" sz="2400" dirty="0">
                <a:latin typeface="+mj-lt"/>
              </a:rPr>
              <a:t> in </a:t>
            </a:r>
            <a:r>
              <a:rPr lang="en-US" sz="2400" dirty="0" err="1">
                <a:latin typeface="+mj-lt"/>
              </a:rPr>
              <a:t>automatico</a:t>
            </a:r>
            <a:endParaRPr lang="en-US" sz="2400" dirty="0">
              <a:latin typeface="+mj-lt"/>
            </a:endParaRPr>
          </a:p>
          <a:p>
            <a:pPr marL="0" indent="0">
              <a:lnSpc>
                <a:spcPct val="100000"/>
              </a:lnSpc>
              <a:spcBef>
                <a:spcPts val="600"/>
              </a:spcBef>
              <a:buNone/>
            </a:pPr>
            <a:r>
              <a:rPr lang="en-US" dirty="0">
                <a:latin typeface="+mj-lt"/>
              </a:rPr>
              <a:t>Testing</a:t>
            </a:r>
          </a:p>
          <a:p>
            <a:pPr marL="457200" lvl="2" indent="0">
              <a:lnSpc>
                <a:spcPct val="100000"/>
              </a:lnSpc>
              <a:spcBef>
                <a:spcPts val="600"/>
              </a:spcBef>
              <a:buNone/>
            </a:pPr>
            <a:r>
              <a:rPr lang="en-US" sz="2400" dirty="0" err="1">
                <a:latin typeface="+mj-lt"/>
              </a:rPr>
              <a:t>Esecuzione</a:t>
            </a:r>
            <a:r>
              <a:rPr lang="en-US" sz="2400" dirty="0">
                <a:latin typeface="+mj-lt"/>
              </a:rPr>
              <a:t> </a:t>
            </a:r>
            <a:r>
              <a:rPr lang="en-US" sz="2400" dirty="0" err="1">
                <a:latin typeface="+mj-lt"/>
              </a:rPr>
              <a:t>degli</a:t>
            </a:r>
            <a:r>
              <a:rPr lang="en-US" sz="2400" dirty="0">
                <a:latin typeface="+mj-lt"/>
              </a:rPr>
              <a:t> unit test, </a:t>
            </a:r>
            <a:r>
              <a:rPr lang="en-US" sz="2400" dirty="0" err="1">
                <a:latin typeface="+mj-lt"/>
              </a:rPr>
              <a:t>sempre</a:t>
            </a:r>
            <a:r>
              <a:rPr lang="en-US" sz="2400" dirty="0">
                <a:latin typeface="+mj-lt"/>
              </a:rPr>
              <a:t> in </a:t>
            </a:r>
            <a:r>
              <a:rPr lang="en-US" sz="2400" dirty="0" err="1">
                <a:latin typeface="+mj-lt"/>
              </a:rPr>
              <a:t>automatico</a:t>
            </a:r>
            <a:endParaRPr lang="en-US" sz="2400" dirty="0">
              <a:latin typeface="+mj-lt"/>
            </a:endParaRPr>
          </a:p>
          <a:p>
            <a:endParaRPr lang="en-US" dirty="0">
              <a:latin typeface="+mj-lt"/>
            </a:endParaRPr>
          </a:p>
        </p:txBody>
      </p:sp>
      <p:grpSp>
        <p:nvGrpSpPr>
          <p:cNvPr id="17" name="Group 16"/>
          <p:cNvGrpSpPr/>
          <p:nvPr/>
        </p:nvGrpSpPr>
        <p:grpSpPr>
          <a:xfrm>
            <a:off x="9457123" y="1788996"/>
            <a:ext cx="1728192" cy="867190"/>
            <a:chOff x="9457123" y="1788996"/>
            <a:chExt cx="1728192" cy="867190"/>
          </a:xfrm>
        </p:grpSpPr>
        <p:sp>
          <p:nvSpPr>
            <p:cNvPr id="6" name="Content Placeholder 5"/>
            <p:cNvSpPr txBox="1">
              <a:spLocks/>
            </p:cNvSpPr>
            <p:nvPr/>
          </p:nvSpPr>
          <p:spPr>
            <a:xfrm flipH="1">
              <a:off x="9457123" y="1788996"/>
              <a:ext cx="1728192" cy="867190"/>
            </a:xfrm>
            <a:prstGeom prst="rect">
              <a:avLst/>
            </a:prstGeom>
            <a:solidFill>
              <a:srgbClr val="CD2548"/>
            </a:solidFill>
          </p:spPr>
          <p:txBody>
            <a:bodyPr vert="horz" lIns="91440" tIns="45720" rIns="91440" bIns="45720" rtlCol="0" anchor="b"/>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grpSp>
          <p:nvGrpSpPr>
            <p:cNvPr id="7" name="Group 6"/>
            <p:cNvGrpSpPr/>
            <p:nvPr/>
          </p:nvGrpSpPr>
          <p:grpSpPr>
            <a:xfrm>
              <a:off x="9638944" y="1830036"/>
              <a:ext cx="1355024" cy="812062"/>
              <a:chOff x="9806213" y="1407620"/>
              <a:chExt cx="1355024" cy="812062"/>
            </a:xfrm>
          </p:grpSpPr>
          <p:sp>
            <p:nvSpPr>
              <p:cNvPr id="8" name="object 13"/>
              <p:cNvSpPr/>
              <p:nvPr/>
            </p:nvSpPr>
            <p:spPr>
              <a:xfrm>
                <a:off x="9806213" y="1407620"/>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9" name="object 13"/>
              <p:cNvSpPr/>
              <p:nvPr/>
            </p:nvSpPr>
            <p:spPr>
              <a:xfrm>
                <a:off x="10568080" y="1408475"/>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grpSp>
      </p:grpSp>
      <p:grpSp>
        <p:nvGrpSpPr>
          <p:cNvPr id="30" name="Group 29"/>
          <p:cNvGrpSpPr/>
          <p:nvPr/>
        </p:nvGrpSpPr>
        <p:grpSpPr>
          <a:xfrm>
            <a:off x="9457123" y="3771518"/>
            <a:ext cx="1728192" cy="946474"/>
            <a:chOff x="9457123" y="3771518"/>
            <a:chExt cx="1728192" cy="946474"/>
          </a:xfrm>
        </p:grpSpPr>
        <p:sp>
          <p:nvSpPr>
            <p:cNvPr id="11" name="Content Placeholder 2"/>
            <p:cNvSpPr txBox="1">
              <a:spLocks/>
            </p:cNvSpPr>
            <p:nvPr/>
          </p:nvSpPr>
          <p:spPr>
            <a:xfrm flipH="1">
              <a:off x="9457123" y="3771518"/>
              <a:ext cx="1728192" cy="946474"/>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a:t> </a:t>
              </a:r>
              <a:endParaRPr lang="en-GB" sz="2000" dirty="0"/>
            </a:p>
          </p:txBody>
        </p:sp>
        <p:pic>
          <p:nvPicPr>
            <p:cNvPr id="23" name="Picture 22"/>
            <p:cNvPicPr>
              <a:picLocks noChangeAspect="1"/>
            </p:cNvPicPr>
            <p:nvPr/>
          </p:nvPicPr>
          <p:blipFill>
            <a:blip r:embed="rId3"/>
            <a:stretch>
              <a:fillRect/>
            </a:stretch>
          </p:blipFill>
          <p:spPr>
            <a:xfrm>
              <a:off x="9638944" y="3912208"/>
              <a:ext cx="1355024" cy="655657"/>
            </a:xfrm>
            <a:prstGeom prst="rect">
              <a:avLst/>
            </a:prstGeom>
          </p:spPr>
        </p:pic>
      </p:grpSp>
      <p:grpSp>
        <p:nvGrpSpPr>
          <p:cNvPr id="29" name="Group 28"/>
          <p:cNvGrpSpPr/>
          <p:nvPr/>
        </p:nvGrpSpPr>
        <p:grpSpPr>
          <a:xfrm>
            <a:off x="9457123" y="2740615"/>
            <a:ext cx="1728192" cy="946474"/>
            <a:chOff x="9457123" y="2740615"/>
            <a:chExt cx="1728192" cy="946474"/>
          </a:xfrm>
        </p:grpSpPr>
        <p:sp>
          <p:nvSpPr>
            <p:cNvPr id="4" name="Content Placeholder 2"/>
            <p:cNvSpPr txBox="1">
              <a:spLocks/>
            </p:cNvSpPr>
            <p:nvPr/>
          </p:nvSpPr>
          <p:spPr>
            <a:xfrm flipH="1">
              <a:off x="9457123" y="2740615"/>
              <a:ext cx="1728192" cy="946474"/>
            </a:xfrm>
            <a:prstGeom prst="rect">
              <a:avLst/>
            </a:prstGeom>
            <a:solidFill>
              <a:srgbClr val="60BB0E"/>
            </a:solidFill>
          </p:spPr>
          <p:txBody>
            <a:bodyPr vert="horz" lIns="91440" tIns="45720" rIns="91440" bIns="4572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a:t> </a:t>
              </a:r>
              <a:endParaRPr lang="en-GB" sz="2000" dirty="0"/>
            </a:p>
          </p:txBody>
        </p:sp>
        <p:grpSp>
          <p:nvGrpSpPr>
            <p:cNvPr id="27" name="Group 26"/>
            <p:cNvGrpSpPr/>
            <p:nvPr/>
          </p:nvGrpSpPr>
          <p:grpSpPr>
            <a:xfrm>
              <a:off x="9648247" y="2842424"/>
              <a:ext cx="1345721" cy="733246"/>
              <a:chOff x="6245526" y="2846717"/>
              <a:chExt cx="1345721" cy="733246"/>
            </a:xfrm>
          </p:grpSpPr>
          <p:sp>
            <p:nvSpPr>
              <p:cNvPr id="26" name="Rectangle 25"/>
              <p:cNvSpPr/>
              <p:nvPr/>
            </p:nvSpPr>
            <p:spPr>
              <a:xfrm>
                <a:off x="6245526" y="2846717"/>
                <a:ext cx="1345721" cy="73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027" y="2919792"/>
                <a:ext cx="588119" cy="58811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3146" y="2919792"/>
                <a:ext cx="569343" cy="569343"/>
              </a:xfrm>
              <a:prstGeom prst="rect">
                <a:avLst/>
              </a:prstGeom>
            </p:spPr>
          </p:pic>
        </p:grpSp>
      </p:grpSp>
      <p:grpSp>
        <p:nvGrpSpPr>
          <p:cNvPr id="32" name="Group 31"/>
          <p:cNvGrpSpPr/>
          <p:nvPr/>
        </p:nvGrpSpPr>
        <p:grpSpPr>
          <a:xfrm>
            <a:off x="9457123" y="4802420"/>
            <a:ext cx="1728192" cy="881387"/>
            <a:chOff x="9457123" y="4802420"/>
            <a:chExt cx="1728192" cy="881387"/>
          </a:xfrm>
        </p:grpSpPr>
        <p:sp>
          <p:nvSpPr>
            <p:cNvPr id="5" name="Content Placeholder 4"/>
            <p:cNvSpPr txBox="1">
              <a:spLocks/>
            </p:cNvSpPr>
            <p:nvPr/>
          </p:nvSpPr>
          <p:spPr>
            <a:xfrm flipH="1">
              <a:off x="9457123" y="4802420"/>
              <a:ext cx="1728192" cy="881387"/>
            </a:xfrm>
            <a:prstGeom prst="rect">
              <a:avLst/>
            </a:prstGeom>
            <a:solidFill>
              <a:srgbClr val="00BDE3"/>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493" y="4836924"/>
              <a:ext cx="738318" cy="725015"/>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2101" y="4907036"/>
              <a:ext cx="738318" cy="725015"/>
            </a:xfrm>
            <a:prstGeom prst="rect">
              <a:avLst/>
            </a:prstGeom>
          </p:spPr>
        </p:pic>
      </p:grpSp>
    </p:spTree>
    <p:extLst>
      <p:ext uri="{BB962C8B-B14F-4D97-AF65-F5344CB8AC3E}">
        <p14:creationId xmlns:p14="http://schemas.microsoft.com/office/powerpoint/2010/main" val="18702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Conclusioni</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600"/>
              </a:spcBef>
              <a:buNone/>
            </a:pPr>
            <a:r>
              <a:rPr lang="it-IT" sz="3200" dirty="0">
                <a:latin typeface="+mj-lt"/>
              </a:rPr>
              <a:t>Per il testing:</a:t>
            </a:r>
          </a:p>
          <a:p>
            <a:pPr marL="0" indent="0">
              <a:lnSpc>
                <a:spcPct val="100000"/>
              </a:lnSpc>
              <a:spcBef>
                <a:spcPts val="600"/>
              </a:spcBef>
              <a:buNone/>
            </a:pPr>
            <a:r>
              <a:rPr lang="it-IT" sz="3200" dirty="0">
                <a:latin typeface="+mj-lt"/>
              </a:rPr>
              <a:t>	Esistono tool per testare</a:t>
            </a:r>
          </a:p>
          <a:p>
            <a:pPr marL="0" indent="0">
              <a:lnSpc>
                <a:spcPct val="100000"/>
              </a:lnSpc>
              <a:spcBef>
                <a:spcPts val="600"/>
              </a:spcBef>
              <a:buNone/>
            </a:pPr>
            <a:r>
              <a:rPr lang="it-IT" sz="3200" dirty="0">
                <a:latin typeface="+mj-lt"/>
              </a:rPr>
              <a:t>	Esiste la possibilità di isolare</a:t>
            </a:r>
          </a:p>
          <a:p>
            <a:pPr marL="0" indent="0">
              <a:lnSpc>
                <a:spcPct val="100000"/>
              </a:lnSpc>
              <a:spcBef>
                <a:spcPts val="600"/>
              </a:spcBef>
              <a:buNone/>
            </a:pPr>
            <a:r>
              <a:rPr lang="it-IT" sz="3200" dirty="0">
                <a:latin typeface="+mj-lt"/>
              </a:rPr>
              <a:t>	È semplice creare un database nuovo su cui testare</a:t>
            </a:r>
          </a:p>
          <a:p>
            <a:pPr marL="0" indent="0">
              <a:lnSpc>
                <a:spcPct val="100000"/>
              </a:lnSpc>
              <a:spcBef>
                <a:spcPts val="600"/>
              </a:spcBef>
              <a:buNone/>
            </a:pPr>
            <a:r>
              <a:rPr lang="it-IT" sz="3200" dirty="0">
                <a:latin typeface="+mj-lt"/>
              </a:rPr>
              <a:t>	Miglioriamo la qualità del nostro software</a:t>
            </a:r>
          </a:p>
          <a:p>
            <a:pPr marL="0" indent="0">
              <a:lnSpc>
                <a:spcPct val="100000"/>
              </a:lnSpc>
              <a:spcBef>
                <a:spcPts val="600"/>
              </a:spcBef>
              <a:buNone/>
            </a:pPr>
            <a:r>
              <a:rPr lang="it-IT" sz="3200" dirty="0">
                <a:latin typeface="+mj-lt"/>
              </a:rPr>
              <a:t>	Preveniamo le regressioni</a:t>
            </a:r>
          </a:p>
        </p:txBody>
      </p:sp>
    </p:spTree>
    <p:extLst>
      <p:ext uri="{BB962C8B-B14F-4D97-AF65-F5344CB8AC3E}">
        <p14:creationId xmlns:p14="http://schemas.microsoft.com/office/powerpoint/2010/main" val="41926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r>
              <a:rPr lang="it-IT" sz="4000" dirty="0">
                <a:solidFill>
                  <a:schemeClr val="accent1">
                    <a:lumMod val="75000"/>
                  </a:schemeClr>
                </a:solidFill>
                <a:latin typeface="+mj-lt"/>
              </a:rPr>
              <a:t>Perché non usare un source control?!</a:t>
            </a:r>
          </a:p>
          <a:p>
            <a:pPr marL="0" indent="0" algn="ctr">
              <a:lnSpc>
                <a:spcPct val="100000"/>
              </a:lnSpc>
              <a:spcBef>
                <a:spcPts val="600"/>
              </a:spcBef>
              <a:buNone/>
            </a:pPr>
            <a:r>
              <a:rPr lang="it-IT" sz="4000" dirty="0">
                <a:solidFill>
                  <a:schemeClr val="accent1">
                    <a:lumMod val="75000"/>
                  </a:schemeClr>
                </a:solidFill>
                <a:latin typeface="+mj-lt"/>
              </a:rPr>
              <a:t>Perché non testare?!</a:t>
            </a:r>
          </a:p>
          <a:p>
            <a:pPr marL="0" indent="0" algn="ctr">
              <a:lnSpc>
                <a:spcPct val="100000"/>
              </a:lnSpc>
              <a:spcBef>
                <a:spcPts val="600"/>
              </a:spcBef>
              <a:buNone/>
            </a:pPr>
            <a:r>
              <a:rPr lang="it-IT" sz="4000" dirty="0">
                <a:solidFill>
                  <a:schemeClr val="accent1">
                    <a:lumMod val="75000"/>
                  </a:schemeClr>
                </a:solidFill>
                <a:latin typeface="+mj-lt"/>
              </a:rPr>
              <a:t>Perché non automatizzare?!</a:t>
            </a:r>
          </a:p>
          <a:p>
            <a:pPr marL="0" indent="0" algn="ctr">
              <a:lnSpc>
                <a:spcPct val="100000"/>
              </a:lnSpc>
              <a:spcBef>
                <a:spcPts val="600"/>
              </a:spcBef>
              <a:buNone/>
            </a:pPr>
            <a:r>
              <a:rPr lang="it-IT" sz="4000" dirty="0">
                <a:solidFill>
                  <a:schemeClr val="accent1">
                    <a:lumMod val="75000"/>
                  </a:schemeClr>
                </a:solidFill>
                <a:latin typeface="+mj-lt"/>
                <a:sym typeface="Wingdings" panose="05000000000000000000" pitchFamily="2" charset="2"/>
              </a:rPr>
              <a:t></a:t>
            </a:r>
            <a:endParaRPr lang="it-IT" sz="4000" dirty="0">
              <a:solidFill>
                <a:schemeClr val="accent1">
                  <a:lumMod val="75000"/>
                </a:schemeClr>
              </a:solidFill>
              <a:latin typeface="+mj-lt"/>
            </a:endParaRPr>
          </a:p>
        </p:txBody>
      </p:sp>
    </p:spTree>
    <p:extLst>
      <p:ext uri="{BB962C8B-B14F-4D97-AF65-F5344CB8AC3E}">
        <p14:creationId xmlns:p14="http://schemas.microsoft.com/office/powerpoint/2010/main" val="27254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Risorse</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600"/>
              </a:spcBef>
              <a:spcAft>
                <a:spcPts val="0"/>
              </a:spcAft>
              <a:buNone/>
            </a:pPr>
            <a:r>
              <a:rPr lang="it-IT" sz="2000" dirty="0">
                <a:latin typeface="+mj-lt"/>
              </a:rPr>
              <a:t>Source control </a:t>
            </a:r>
            <a:r>
              <a:rPr lang="it-IT" sz="2000" dirty="0" err="1">
                <a:latin typeface="+mj-lt"/>
              </a:rPr>
              <a:t>resources</a:t>
            </a:r>
            <a:endParaRPr lang="en-US" sz="2000" dirty="0">
              <a:latin typeface="+mj-lt"/>
              <a:hlinkClick r:id="rId2"/>
            </a:endParaRPr>
          </a:p>
          <a:p>
            <a:pPr marL="0" indent="0">
              <a:lnSpc>
                <a:spcPct val="100000"/>
              </a:lnSpc>
              <a:spcBef>
                <a:spcPts val="600"/>
              </a:spcBef>
              <a:spcAft>
                <a:spcPts val="0"/>
              </a:spcAft>
              <a:buNone/>
            </a:pPr>
            <a:r>
              <a:rPr lang="en-US" sz="1200" dirty="0">
                <a:latin typeface="+mj-lt"/>
                <a:hlinkClick r:id="rId3"/>
              </a:rPr>
              <a:t>https://msdn.microsoft.com/it-it/library/dn894015.aspx</a:t>
            </a:r>
            <a:r>
              <a:rPr lang="en-US" sz="1200" dirty="0">
                <a:latin typeface="+mj-lt"/>
              </a:rPr>
              <a:t> (Article on Source Control)</a:t>
            </a:r>
          </a:p>
          <a:p>
            <a:pPr marL="0" indent="0">
              <a:lnSpc>
                <a:spcPct val="100000"/>
              </a:lnSpc>
              <a:spcBef>
                <a:spcPts val="600"/>
              </a:spcBef>
              <a:spcAft>
                <a:spcPts val="0"/>
              </a:spcAft>
              <a:buNone/>
            </a:pPr>
            <a:r>
              <a:rPr lang="en-US" sz="1200" dirty="0">
                <a:latin typeface="+mj-lt"/>
                <a:hlinkClick r:id="rId4"/>
              </a:rPr>
              <a:t>http://www.red-gate.com/products/sql-development/sql-source-control/</a:t>
            </a:r>
            <a:endParaRPr lang="en-US" sz="1200" dirty="0">
              <a:latin typeface="+mj-lt"/>
            </a:endParaRPr>
          </a:p>
          <a:p>
            <a:pPr marL="0" indent="0">
              <a:lnSpc>
                <a:spcPct val="100000"/>
              </a:lnSpc>
              <a:spcBef>
                <a:spcPts val="600"/>
              </a:spcBef>
              <a:spcAft>
                <a:spcPts val="0"/>
              </a:spcAft>
              <a:buNone/>
            </a:pPr>
            <a:r>
              <a:rPr lang="en-US" sz="1200" dirty="0">
                <a:latin typeface="+mj-lt"/>
                <a:hlinkClick r:id="rId5"/>
              </a:rPr>
              <a:t>http://apexsql.com/sql_tools_source_control.aspx</a:t>
            </a:r>
            <a:endParaRPr lang="en-US" sz="1200" dirty="0">
              <a:latin typeface="+mj-lt"/>
            </a:endParaRPr>
          </a:p>
          <a:p>
            <a:pPr marL="0" indent="0">
              <a:lnSpc>
                <a:spcPct val="100000"/>
              </a:lnSpc>
              <a:spcBef>
                <a:spcPts val="600"/>
              </a:spcBef>
              <a:spcAft>
                <a:spcPts val="0"/>
              </a:spcAft>
              <a:buNone/>
            </a:pPr>
            <a:r>
              <a:rPr lang="it-IT" sz="1200" dirty="0">
                <a:latin typeface="+mj-lt"/>
                <a:hlinkClick r:id="rId6"/>
              </a:rPr>
              <a:t>http://suxstellino.wordpress.com/tag/alm/</a:t>
            </a:r>
            <a:endParaRPr lang="it-IT" sz="1200" dirty="0">
              <a:latin typeface="+mj-lt"/>
            </a:endParaRPr>
          </a:p>
          <a:p>
            <a:pPr marL="0" indent="0">
              <a:lnSpc>
                <a:spcPct val="100000"/>
              </a:lnSpc>
              <a:spcBef>
                <a:spcPts val="600"/>
              </a:spcBef>
              <a:spcAft>
                <a:spcPts val="0"/>
              </a:spcAft>
              <a:buNone/>
            </a:pPr>
            <a:r>
              <a:rPr lang="it-IT" sz="1200" dirty="0">
                <a:latin typeface="+mj-lt"/>
                <a:hlinkClick r:id="rId7"/>
              </a:rPr>
              <a:t>http://blogs.dotnethell.it/suxstellino/Category_2927.aspx</a:t>
            </a:r>
            <a:endParaRPr lang="it-IT" sz="1200" dirty="0">
              <a:latin typeface="+mj-lt"/>
            </a:endParaRPr>
          </a:p>
          <a:p>
            <a:pPr marL="0" indent="0">
              <a:lnSpc>
                <a:spcPct val="100000"/>
              </a:lnSpc>
              <a:spcBef>
                <a:spcPts val="600"/>
              </a:spcBef>
              <a:buNone/>
            </a:pPr>
            <a:r>
              <a:rPr lang="it-IT" sz="2000" dirty="0">
                <a:latin typeface="+mj-lt"/>
              </a:rPr>
              <a:t>Unit testing </a:t>
            </a:r>
            <a:r>
              <a:rPr lang="it-IT" sz="2000" dirty="0" err="1">
                <a:latin typeface="+mj-lt"/>
              </a:rPr>
              <a:t>resources</a:t>
            </a:r>
            <a:endParaRPr lang="en-US" sz="2000" dirty="0">
              <a:latin typeface="+mj-lt"/>
              <a:hlinkClick r:id="rId2"/>
            </a:endParaRPr>
          </a:p>
          <a:p>
            <a:pPr marL="0" indent="0">
              <a:lnSpc>
                <a:spcPct val="100000"/>
              </a:lnSpc>
              <a:spcBef>
                <a:spcPts val="600"/>
              </a:spcBef>
              <a:buNone/>
            </a:pPr>
            <a:r>
              <a:rPr lang="en-US" sz="1200" dirty="0">
                <a:hlinkClick r:id="rId8"/>
              </a:rPr>
              <a:t>http://www.red-gate.com/products/sql-development/sql-test/</a:t>
            </a:r>
          </a:p>
          <a:p>
            <a:pPr marL="0" indent="0">
              <a:lnSpc>
                <a:spcPct val="100000"/>
              </a:lnSpc>
              <a:spcBef>
                <a:spcPts val="600"/>
              </a:spcBef>
              <a:buNone/>
            </a:pPr>
            <a:r>
              <a:rPr lang="en-US" sz="1200" dirty="0">
                <a:hlinkClick r:id="rId8"/>
              </a:rPr>
              <a:t>http://tsqlt.org/</a:t>
            </a:r>
            <a:endParaRPr lang="en-US" sz="1200" dirty="0"/>
          </a:p>
          <a:p>
            <a:pPr marL="0" indent="0">
              <a:lnSpc>
                <a:spcPct val="100000"/>
              </a:lnSpc>
              <a:spcBef>
                <a:spcPts val="600"/>
              </a:spcBef>
              <a:buNone/>
            </a:pPr>
            <a:r>
              <a:rPr lang="en-US" sz="1200" dirty="0">
                <a:hlinkClick r:id="rId9"/>
              </a:rPr>
              <a:t>http://sourceforge.net/projects/tsqlunit/</a:t>
            </a:r>
            <a:endParaRPr lang="en-US" sz="1200" dirty="0"/>
          </a:p>
          <a:p>
            <a:pPr marL="0" indent="0">
              <a:lnSpc>
                <a:spcPct val="100000"/>
              </a:lnSpc>
              <a:spcBef>
                <a:spcPts val="600"/>
              </a:spcBef>
              <a:buNone/>
            </a:pPr>
            <a:r>
              <a:rPr lang="en-US" sz="1200" dirty="0">
                <a:hlinkClick r:id="rId10"/>
              </a:rPr>
              <a:t>https://msdn.microsoft.com/it-it/library/mt169842</a:t>
            </a:r>
            <a:r>
              <a:rPr lang="en-US" sz="1200" dirty="0"/>
              <a:t> (Article on Unit Testing)</a:t>
            </a:r>
          </a:p>
          <a:p>
            <a:pPr marL="0" indent="0">
              <a:lnSpc>
                <a:spcPct val="100000"/>
              </a:lnSpc>
              <a:spcBef>
                <a:spcPts val="600"/>
              </a:spcBef>
              <a:buNone/>
            </a:pPr>
            <a:r>
              <a:rPr lang="en-US" sz="1200" dirty="0">
                <a:hlinkClick r:id="rId11"/>
              </a:rPr>
              <a:t>http://en.wikipedia.org/wiki/Unit_testing</a:t>
            </a:r>
            <a:r>
              <a:rPr lang="en-US" sz="1200" dirty="0"/>
              <a:t> </a:t>
            </a:r>
          </a:p>
          <a:p>
            <a:pPr marL="0" indent="0">
              <a:lnSpc>
                <a:spcPct val="100000"/>
              </a:lnSpc>
              <a:spcBef>
                <a:spcPts val="600"/>
              </a:spcBef>
              <a:buNone/>
            </a:pPr>
            <a:r>
              <a:rPr lang="en-US" sz="1200" dirty="0">
                <a:hlinkClick r:id="rId12"/>
              </a:rPr>
              <a:t>https://www.simple-talk.com/sql/t-sql-programming/getting-started-testing-databases-with-tsqlt/</a:t>
            </a:r>
            <a:endParaRPr lang="en-US" sz="1200" dirty="0"/>
          </a:p>
          <a:p>
            <a:pPr marL="0" indent="0">
              <a:lnSpc>
                <a:spcPct val="100000"/>
              </a:lnSpc>
              <a:spcBef>
                <a:spcPts val="600"/>
              </a:spcBef>
              <a:buNone/>
            </a:pPr>
            <a:r>
              <a:rPr lang="en-US" sz="1200" dirty="0">
                <a:hlinkClick r:id="rId13"/>
              </a:rPr>
              <a:t>https://github.com/chrisoldwood/SS-Unit</a:t>
            </a:r>
            <a:r>
              <a:rPr lang="en-US" sz="1200" dirty="0"/>
              <a:t> </a:t>
            </a:r>
          </a:p>
          <a:p>
            <a:pPr marL="0" indent="0">
              <a:lnSpc>
                <a:spcPct val="100000"/>
              </a:lnSpc>
              <a:spcBef>
                <a:spcPts val="600"/>
              </a:spcBef>
              <a:buNone/>
            </a:pPr>
            <a:endParaRPr lang="it-IT" sz="1200" dirty="0">
              <a:latin typeface="+mj-lt"/>
            </a:endParaRPr>
          </a:p>
        </p:txBody>
      </p:sp>
      <p:sp>
        <p:nvSpPr>
          <p:cNvPr id="4" name="Content Placeholder 2"/>
          <p:cNvSpPr txBox="1">
            <a:spLocks/>
          </p:cNvSpPr>
          <p:nvPr/>
        </p:nvSpPr>
        <p:spPr>
          <a:xfrm>
            <a:off x="6924136" y="1825625"/>
            <a:ext cx="493718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it-IT" sz="2000" dirty="0">
                <a:latin typeface="+mj-lt"/>
              </a:rPr>
              <a:t>CI </a:t>
            </a:r>
            <a:r>
              <a:rPr lang="it-IT" sz="2000" dirty="0" err="1">
                <a:latin typeface="+mj-lt"/>
              </a:rPr>
              <a:t>resources</a:t>
            </a:r>
            <a:endParaRPr lang="it-IT" sz="2000" dirty="0">
              <a:latin typeface="+mj-lt"/>
            </a:endParaRPr>
          </a:p>
          <a:p>
            <a:pPr marL="0" indent="0">
              <a:lnSpc>
                <a:spcPct val="100000"/>
              </a:lnSpc>
              <a:spcBef>
                <a:spcPts val="600"/>
              </a:spcBef>
              <a:buNone/>
            </a:pPr>
            <a:r>
              <a:rPr lang="en-US" sz="1100" dirty="0">
                <a:latin typeface="+mj-lt"/>
                <a:hlinkClick r:id="rId14"/>
              </a:rPr>
              <a:t>http://msdn.microsoft.com/it-it/library/dn383992.aspx</a:t>
            </a:r>
            <a:r>
              <a:rPr lang="en-US" sz="1100" dirty="0">
                <a:latin typeface="+mj-lt"/>
              </a:rPr>
              <a:t> (Article on CI)</a:t>
            </a:r>
          </a:p>
          <a:p>
            <a:pPr marL="0" indent="0">
              <a:lnSpc>
                <a:spcPct val="100000"/>
              </a:lnSpc>
              <a:spcBef>
                <a:spcPts val="600"/>
              </a:spcBef>
              <a:buNone/>
            </a:pPr>
            <a:r>
              <a:rPr lang="en-US" sz="1200" dirty="0">
                <a:latin typeface="+mj-lt"/>
                <a:hlinkClick r:id="rId15"/>
              </a:rPr>
              <a:t>http://www.red-gate.com/products/dlm/dlm-automation-suite/</a:t>
            </a:r>
            <a:endParaRPr lang="en-US" sz="1200" dirty="0">
              <a:latin typeface="+mj-lt"/>
            </a:endParaRPr>
          </a:p>
          <a:p>
            <a:pPr marL="0" indent="0">
              <a:lnSpc>
                <a:spcPct val="100000"/>
              </a:lnSpc>
              <a:spcBef>
                <a:spcPts val="600"/>
              </a:spcBef>
              <a:buNone/>
            </a:pPr>
            <a:r>
              <a:rPr lang="it-IT" sz="1200" dirty="0">
                <a:latin typeface="+mj-lt"/>
                <a:hlinkClick r:id="rId16"/>
              </a:rPr>
              <a:t>http://www.red-gate.com/products/dlm/dlm-automation-suite/sql-ci</a:t>
            </a:r>
            <a:endParaRPr lang="it-IT" sz="1200" dirty="0">
              <a:latin typeface="+mj-lt"/>
            </a:endParaRPr>
          </a:p>
          <a:p>
            <a:pPr marL="0" indent="0">
              <a:lnSpc>
                <a:spcPct val="100000"/>
              </a:lnSpc>
              <a:spcBef>
                <a:spcPts val="600"/>
              </a:spcBef>
              <a:buNone/>
            </a:pPr>
            <a:r>
              <a:rPr lang="it-IT" sz="1200" dirty="0">
                <a:latin typeface="+mj-lt"/>
                <a:hlinkClick r:id="rId17"/>
              </a:rPr>
              <a:t>http://www.red-gate.com/products/dlm/dlm-automation-suite/sql-release</a:t>
            </a:r>
            <a:endParaRPr lang="it-IT" sz="1200" dirty="0">
              <a:latin typeface="+mj-lt"/>
            </a:endParaRPr>
          </a:p>
          <a:p>
            <a:pPr marL="0" indent="0">
              <a:lnSpc>
                <a:spcPct val="100000"/>
              </a:lnSpc>
              <a:spcBef>
                <a:spcPts val="600"/>
              </a:spcBef>
              <a:buNone/>
            </a:pPr>
            <a:r>
              <a:rPr lang="it-IT" sz="1200" dirty="0">
                <a:latin typeface="+mj-lt"/>
                <a:hlinkClick r:id="rId18"/>
              </a:rPr>
              <a:t>http://documentation.red-gate.com/display/DAS/DLM+Automation+Suite</a:t>
            </a:r>
            <a:endParaRPr lang="it-IT" sz="1200" dirty="0">
              <a:latin typeface="+mj-lt"/>
            </a:endParaRPr>
          </a:p>
          <a:p>
            <a:pPr marL="0" indent="0">
              <a:lnSpc>
                <a:spcPct val="100000"/>
              </a:lnSpc>
              <a:spcBef>
                <a:spcPts val="600"/>
              </a:spcBef>
              <a:buNone/>
            </a:pPr>
            <a:r>
              <a:rPr lang="it-IT" sz="1200" dirty="0">
                <a:latin typeface="+mj-lt"/>
                <a:hlinkClick r:id="rId19"/>
              </a:rPr>
              <a:t>https://marketplace.visualstudio.com/items?itemName=redgatesoftware.redgateDlmAutomationBuild</a:t>
            </a:r>
            <a:endParaRPr lang="it-IT" sz="1200" dirty="0">
              <a:latin typeface="+mj-lt"/>
            </a:endParaRPr>
          </a:p>
          <a:p>
            <a:pPr marL="0" indent="0">
              <a:lnSpc>
                <a:spcPct val="100000"/>
              </a:lnSpc>
              <a:spcBef>
                <a:spcPts val="600"/>
              </a:spcBef>
              <a:buNone/>
            </a:pPr>
            <a:endParaRPr lang="it-IT" sz="1200" dirty="0">
              <a:latin typeface="+mj-lt"/>
            </a:endParaRPr>
          </a:p>
        </p:txBody>
      </p:sp>
    </p:spTree>
    <p:extLst>
      <p:ext uri="{BB962C8B-B14F-4D97-AF65-F5344CB8AC3E}">
        <p14:creationId xmlns:p14="http://schemas.microsoft.com/office/powerpoint/2010/main" val="22763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GRAZIE!</a:t>
            </a:r>
          </a:p>
        </p:txBody>
      </p:sp>
      <p:sp>
        <p:nvSpPr>
          <p:cNvPr id="5" name="Subtitle 4"/>
          <p:cNvSpPr>
            <a:spLocks noGrp="1"/>
          </p:cNvSpPr>
          <p:nvPr>
            <p:ph type="subTitle" idx="1"/>
          </p:nvPr>
        </p:nvSpPr>
        <p:spPr/>
        <p:txBody>
          <a:bodyPr/>
          <a:lstStyle/>
          <a:p>
            <a:r>
              <a:rPr lang="en-US" dirty="0" err="1"/>
              <a:t>Continuate</a:t>
            </a:r>
            <a:r>
              <a:rPr lang="en-US" dirty="0"/>
              <a:t> a </a:t>
            </a:r>
            <a:r>
              <a:rPr lang="en-US" dirty="0" err="1"/>
              <a:t>seguire</a:t>
            </a:r>
            <a:r>
              <a:rPr lang="en-US" dirty="0"/>
              <a:t> </a:t>
            </a:r>
            <a:r>
              <a:rPr lang="en-US" dirty="0" err="1"/>
              <a:t>i</a:t>
            </a:r>
            <a:r>
              <a:rPr lang="en-US" dirty="0"/>
              <a:t> PASS GLOBAL Italian Virtual Chapters</a:t>
            </a:r>
          </a:p>
          <a:p>
            <a:r>
              <a:rPr lang="en-US" dirty="0">
                <a:hlinkClick r:id="rId2"/>
              </a:rPr>
              <a:t>http://globalitalian.sqlpass.org/</a:t>
            </a:r>
            <a:endParaRPr lang="en-US" dirty="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363" y="4576505"/>
            <a:ext cx="3605841" cy="1802921"/>
          </a:xfrm>
          <a:prstGeom prst="rect">
            <a:avLst/>
          </a:prstGeom>
        </p:spPr>
      </p:pic>
      <p:pic>
        <p:nvPicPr>
          <p:cNvPr id="3" name="Picture 2"/>
          <p:cNvPicPr>
            <a:picLocks noChangeAspect="1"/>
          </p:cNvPicPr>
          <p:nvPr/>
        </p:nvPicPr>
        <p:blipFill>
          <a:blip r:embed="rId4"/>
          <a:stretch>
            <a:fillRect/>
          </a:stretch>
        </p:blipFill>
        <p:spPr>
          <a:xfrm>
            <a:off x="6378784" y="4576505"/>
            <a:ext cx="3629744" cy="1802921"/>
          </a:xfrm>
          <a:prstGeom prst="rect">
            <a:avLst/>
          </a:prstGeom>
        </p:spPr>
      </p:pic>
    </p:spTree>
    <p:extLst>
      <p:ext uri="{BB962C8B-B14F-4D97-AF65-F5344CB8AC3E}">
        <p14:creationId xmlns:p14="http://schemas.microsoft.com/office/powerpoint/2010/main" val="28616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a:xfrm>
            <a:off x="2113472" y="1825625"/>
            <a:ext cx="7965056" cy="4351338"/>
          </a:xfrm>
        </p:spPr>
        <p:txBody>
          <a:bodyPr>
            <a:normAutofit/>
          </a:bodyPr>
          <a:lstStyle/>
          <a:p>
            <a:pPr marL="0" indent="0" algn="just">
              <a:lnSpc>
                <a:spcPct val="100000"/>
              </a:lnSpc>
              <a:spcBef>
                <a:spcPts val="600"/>
              </a:spcBef>
              <a:buNone/>
            </a:pPr>
            <a:r>
              <a:rPr lang="it-IT" sz="3200" i="1" dirty="0">
                <a:latin typeface="+mj-lt"/>
              </a:rPr>
              <a:t>È una pratica che consiste nell’allineamento frequente (più volte al giorno) degli ambienti di lavoro di sviluppo verso l’ambiente condiviso. Si applica in contesti in cui lo sviluppo avviene tramite un sistema di </a:t>
            </a:r>
            <a:r>
              <a:rPr lang="it-IT" sz="3200" i="1" dirty="0" err="1">
                <a:latin typeface="+mj-lt"/>
              </a:rPr>
              <a:t>versioning</a:t>
            </a:r>
            <a:r>
              <a:rPr lang="it-IT" sz="3200" i="1" dirty="0">
                <a:latin typeface="+mj-lt"/>
              </a:rPr>
              <a:t> (</a:t>
            </a:r>
            <a:r>
              <a:rPr lang="it-IT" sz="3200" i="1" dirty="0" err="1">
                <a:latin typeface="+mj-lt"/>
              </a:rPr>
              <a:t>version</a:t>
            </a:r>
            <a:r>
              <a:rPr lang="it-IT" sz="3200" i="1" dirty="0">
                <a:latin typeface="+mj-lt"/>
              </a:rPr>
              <a:t> control system).</a:t>
            </a:r>
          </a:p>
          <a:p>
            <a:pPr marL="0" indent="0" algn="r">
              <a:lnSpc>
                <a:spcPct val="100000"/>
              </a:lnSpc>
              <a:spcBef>
                <a:spcPts val="600"/>
              </a:spcBef>
              <a:buNone/>
            </a:pPr>
            <a:r>
              <a:rPr lang="it-IT" sz="2400" i="1" dirty="0">
                <a:latin typeface="+mj-lt"/>
              </a:rPr>
              <a:t>(fonte Wikipedia)</a:t>
            </a:r>
          </a:p>
          <a:p>
            <a:pPr marL="0" indent="0" algn="just">
              <a:lnSpc>
                <a:spcPct val="100000"/>
              </a:lnSpc>
              <a:spcBef>
                <a:spcPts val="600"/>
              </a:spcBef>
              <a:buNone/>
            </a:pPr>
            <a:endParaRPr lang="en-US" sz="2400" i="1" dirty="0">
              <a:latin typeface="+mj-lt"/>
            </a:endParaRPr>
          </a:p>
        </p:txBody>
      </p:sp>
    </p:spTree>
    <p:extLst>
      <p:ext uri="{BB962C8B-B14F-4D97-AF65-F5344CB8AC3E}">
        <p14:creationId xmlns:p14="http://schemas.microsoft.com/office/powerpoint/2010/main" val="37833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workflow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838200" y="1808372"/>
            <a:ext cx="5448566" cy="4351338"/>
          </a:xfrm>
          <a:prstGeom prst="rect">
            <a:avLst/>
          </a:prstGeom>
        </p:spPr>
      </p:pic>
      <p:sp>
        <p:nvSpPr>
          <p:cNvPr id="5" name="Rectangle 4"/>
          <p:cNvSpPr/>
          <p:nvPr/>
        </p:nvSpPr>
        <p:spPr>
          <a:xfrm>
            <a:off x="6619335" y="2248319"/>
            <a:ext cx="5423140" cy="3431709"/>
          </a:xfrm>
          <a:prstGeom prst="rect">
            <a:avLst/>
          </a:prstGeom>
        </p:spPr>
        <p:txBody>
          <a:bodyPr wrap="square">
            <a:spAutoFit/>
          </a:bodyPr>
          <a:lstStyle/>
          <a:p>
            <a:pPr>
              <a:spcBef>
                <a:spcPts val="600"/>
              </a:spcBef>
            </a:pPr>
            <a:r>
              <a:rPr lang="en-US" sz="3200" dirty="0">
                <a:latin typeface="+mj-lt"/>
              </a:rPr>
              <a:t>Sviluppo</a:t>
            </a:r>
          </a:p>
          <a:p>
            <a:pPr>
              <a:spcBef>
                <a:spcPts val="600"/>
              </a:spcBef>
            </a:pPr>
            <a:r>
              <a:rPr lang="it-IT" sz="3200" dirty="0">
                <a:latin typeface="+mj-lt"/>
              </a:rPr>
              <a:t>Commit/</a:t>
            </a:r>
            <a:r>
              <a:rPr lang="it-IT" sz="3200" dirty="0" err="1">
                <a:latin typeface="+mj-lt"/>
              </a:rPr>
              <a:t>Checkin</a:t>
            </a:r>
            <a:endParaRPr lang="it-IT" sz="3200" dirty="0">
              <a:latin typeface="+mj-lt"/>
            </a:endParaRPr>
          </a:p>
          <a:p>
            <a:pPr>
              <a:spcBef>
                <a:spcPts val="600"/>
              </a:spcBef>
            </a:pPr>
            <a:r>
              <a:rPr lang="it-IT" sz="3200" dirty="0">
                <a:latin typeface="+mj-lt"/>
              </a:rPr>
              <a:t>Trigger della Build</a:t>
            </a:r>
          </a:p>
          <a:p>
            <a:pPr>
              <a:spcBef>
                <a:spcPts val="600"/>
              </a:spcBef>
            </a:pPr>
            <a:r>
              <a:rPr lang="it-IT" sz="3200" dirty="0">
                <a:latin typeface="+mj-lt"/>
              </a:rPr>
              <a:t>Build del database</a:t>
            </a:r>
          </a:p>
          <a:p>
            <a:pPr>
              <a:spcBef>
                <a:spcPts val="600"/>
              </a:spcBef>
            </a:pPr>
            <a:r>
              <a:rPr lang="it-IT" sz="3200" dirty="0">
                <a:latin typeface="+mj-lt"/>
              </a:rPr>
              <a:t>Creazione del package</a:t>
            </a:r>
          </a:p>
          <a:p>
            <a:pPr>
              <a:spcBef>
                <a:spcPts val="600"/>
              </a:spcBef>
            </a:pPr>
            <a:r>
              <a:rPr lang="it-IT" sz="3200" dirty="0">
                <a:latin typeface="+mj-lt"/>
              </a:rPr>
              <a:t>Test sul database</a:t>
            </a:r>
          </a:p>
        </p:txBody>
      </p:sp>
    </p:spTree>
    <p:extLst>
      <p:ext uri="{BB962C8B-B14F-4D97-AF65-F5344CB8AC3E}">
        <p14:creationId xmlns:p14="http://schemas.microsoft.com/office/powerpoint/2010/main" val="412858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practices</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Check-in frequenti durante la giornata</a:t>
            </a:r>
          </a:p>
          <a:p>
            <a:pPr marL="0" indent="0">
              <a:lnSpc>
                <a:spcPct val="100000"/>
              </a:lnSpc>
              <a:spcBef>
                <a:spcPts val="600"/>
              </a:spcBef>
              <a:buNone/>
            </a:pPr>
            <a:r>
              <a:rPr lang="it-IT" sz="3200" dirty="0">
                <a:latin typeface="+mj-lt"/>
              </a:rPr>
              <a:t>Merge dei cambiamenti per ogni check-in</a:t>
            </a:r>
          </a:p>
          <a:p>
            <a:pPr marL="0" indent="0">
              <a:lnSpc>
                <a:spcPct val="100000"/>
              </a:lnSpc>
              <a:spcBef>
                <a:spcPts val="600"/>
              </a:spcBef>
              <a:buNone/>
            </a:pPr>
            <a:r>
              <a:rPr lang="it-IT" sz="3200" dirty="0">
                <a:latin typeface="+mj-lt"/>
              </a:rPr>
              <a:t>Evitare la «rottura» delle build</a:t>
            </a:r>
          </a:p>
          <a:p>
            <a:pPr marL="0" indent="0">
              <a:lnSpc>
                <a:spcPct val="100000"/>
              </a:lnSpc>
              <a:spcBef>
                <a:spcPts val="600"/>
              </a:spcBef>
              <a:buNone/>
            </a:pPr>
            <a:r>
              <a:rPr lang="it-IT" sz="3200" dirty="0">
                <a:latin typeface="+mj-lt"/>
              </a:rPr>
              <a:t>Comunicare l’eventuale «rottura» a tutto il team (evitare </a:t>
            </a:r>
            <a:r>
              <a:rPr lang="it-IT" sz="3200" dirty="0" err="1">
                <a:latin typeface="+mj-lt"/>
              </a:rPr>
              <a:t>get</a:t>
            </a:r>
            <a:r>
              <a:rPr lang="it-IT" sz="3200" dirty="0">
                <a:latin typeface="+mj-lt"/>
              </a:rPr>
              <a:t>)</a:t>
            </a:r>
          </a:p>
          <a:p>
            <a:pPr marL="0" indent="0">
              <a:lnSpc>
                <a:spcPct val="100000"/>
              </a:lnSpc>
              <a:spcBef>
                <a:spcPts val="600"/>
              </a:spcBef>
              <a:buNone/>
            </a:pPr>
            <a:r>
              <a:rPr lang="it-IT" sz="3200" dirty="0">
                <a:latin typeface="+mj-lt"/>
              </a:rPr>
              <a:t>Fare check-in solo se la build è «riparata»</a:t>
            </a:r>
          </a:p>
          <a:p>
            <a:pPr marL="0" indent="0">
              <a:lnSpc>
                <a:spcPct val="100000"/>
              </a:lnSpc>
              <a:spcBef>
                <a:spcPts val="600"/>
              </a:spcBef>
              <a:buNone/>
            </a:pPr>
            <a:r>
              <a:rPr lang="it-IT" sz="3200" dirty="0">
                <a:latin typeface="+mj-lt"/>
              </a:rPr>
              <a:t>Notificare quando è possibile fare una </a:t>
            </a:r>
            <a:r>
              <a:rPr lang="it-IT" sz="3200" dirty="0" err="1">
                <a:latin typeface="+mj-lt"/>
              </a:rPr>
              <a:t>get</a:t>
            </a:r>
            <a:r>
              <a:rPr lang="it-IT" sz="3200" dirty="0">
                <a:latin typeface="+mj-lt"/>
              </a:rPr>
              <a:t> da source control</a:t>
            </a:r>
          </a:p>
        </p:txBody>
      </p:sp>
    </p:spTree>
    <p:extLst>
      <p:ext uri="{BB962C8B-B14F-4D97-AF65-F5344CB8AC3E}">
        <p14:creationId xmlns:p14="http://schemas.microsoft.com/office/powerpoint/2010/main" val="19799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Integration e DB</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Poter fare </a:t>
            </a:r>
            <a:r>
              <a:rPr lang="it-IT" sz="3200" dirty="0" err="1">
                <a:latin typeface="+mj-lt"/>
              </a:rPr>
              <a:t>get</a:t>
            </a:r>
            <a:r>
              <a:rPr lang="it-IT" sz="3200" dirty="0">
                <a:latin typeface="+mj-lt"/>
              </a:rPr>
              <a:t>/commit dei cambiamenti come per il codice</a:t>
            </a:r>
          </a:p>
          <a:p>
            <a:pPr marL="0" indent="0">
              <a:lnSpc>
                <a:spcPct val="100000"/>
              </a:lnSpc>
              <a:spcBef>
                <a:spcPts val="600"/>
              </a:spcBef>
              <a:buNone/>
            </a:pPr>
            <a:r>
              <a:rPr lang="it-IT" sz="3200" dirty="0">
                <a:latin typeface="+mj-lt"/>
              </a:rPr>
              <a:t>Le build costruiscono una </a:t>
            </a:r>
            <a:r>
              <a:rPr lang="it-IT" sz="3200" dirty="0" err="1">
                <a:latin typeface="+mj-lt"/>
              </a:rPr>
              <a:t>sandbox</a:t>
            </a:r>
            <a:r>
              <a:rPr lang="it-IT" sz="3200" dirty="0">
                <a:latin typeface="+mj-lt"/>
              </a:rPr>
              <a:t> su cui eseguire i test</a:t>
            </a:r>
          </a:p>
          <a:p>
            <a:pPr marL="0" indent="0">
              <a:lnSpc>
                <a:spcPct val="100000"/>
              </a:lnSpc>
              <a:spcBef>
                <a:spcPts val="600"/>
              </a:spcBef>
              <a:buNone/>
            </a:pPr>
            <a:r>
              <a:rPr lang="it-IT" sz="3200" dirty="0">
                <a:latin typeface="+mj-lt"/>
              </a:rPr>
              <a:t>Commit frequenti sulla linea principale come per il codice</a:t>
            </a:r>
          </a:p>
          <a:p>
            <a:pPr marL="0" indent="0">
              <a:lnSpc>
                <a:spcPct val="100000"/>
              </a:lnSpc>
              <a:spcBef>
                <a:spcPts val="600"/>
              </a:spcBef>
              <a:buNone/>
            </a:pPr>
            <a:r>
              <a:rPr lang="it-IT" sz="3200" dirty="0">
                <a:latin typeface="+mj-lt"/>
              </a:rPr>
              <a:t>Rendere atomici database e applicazione</a:t>
            </a:r>
          </a:p>
          <a:p>
            <a:pPr marL="0" indent="0">
              <a:lnSpc>
                <a:spcPct val="100000"/>
              </a:lnSpc>
              <a:spcBef>
                <a:spcPts val="600"/>
              </a:spcBef>
              <a:buNone/>
            </a:pPr>
            <a:r>
              <a:rPr lang="it-IT" sz="3200" dirty="0">
                <a:latin typeface="+mj-lt"/>
              </a:rPr>
              <a:t>Sfruttare strumenti condivisi (Visual Studio, Team Explorer)</a:t>
            </a:r>
          </a:p>
        </p:txBody>
      </p:sp>
    </p:spTree>
    <p:extLst>
      <p:ext uri="{BB962C8B-B14F-4D97-AF65-F5344CB8AC3E}">
        <p14:creationId xmlns:p14="http://schemas.microsoft.com/office/powerpoint/2010/main" val="81832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Vantaggi</a:t>
            </a:r>
            <a:endParaRPr lang="en-US" dirty="0"/>
          </a:p>
        </p:txBody>
      </p:sp>
      <p:sp>
        <p:nvSpPr>
          <p:cNvPr id="3" name="Content Placeholder 2"/>
          <p:cNvSpPr>
            <a:spLocks noGrp="1"/>
          </p:cNvSpPr>
          <p:nvPr>
            <p:ph idx="1"/>
          </p:nvPr>
        </p:nvSpPr>
        <p:spPr/>
        <p:txBody>
          <a:bodyPr/>
          <a:lstStyle/>
          <a:p>
            <a:pPr marL="0" indent="0">
              <a:lnSpc>
                <a:spcPct val="100000"/>
              </a:lnSpc>
              <a:spcBef>
                <a:spcPts val="600"/>
              </a:spcBef>
              <a:buNone/>
            </a:pPr>
            <a:r>
              <a:rPr lang="it-IT" sz="3200" dirty="0">
                <a:latin typeface="+mj-lt"/>
              </a:rPr>
              <a:t>Annulla la problematica «sul mio pc funziona» </a:t>
            </a:r>
            <a:r>
              <a:rPr lang="it-IT" sz="3200" dirty="0">
                <a:latin typeface="+mj-lt"/>
                <a:sym typeface="Wingdings" panose="05000000000000000000" pitchFamily="2" charset="2"/>
              </a:rPr>
              <a:t></a:t>
            </a:r>
            <a:endParaRPr lang="it-IT" sz="3200" dirty="0">
              <a:latin typeface="+mj-lt"/>
            </a:endParaRPr>
          </a:p>
          <a:p>
            <a:pPr marL="0" indent="0">
              <a:lnSpc>
                <a:spcPct val="100000"/>
              </a:lnSpc>
              <a:spcBef>
                <a:spcPts val="600"/>
              </a:spcBef>
              <a:buNone/>
            </a:pPr>
            <a:r>
              <a:rPr lang="it-IT" sz="3200" dirty="0">
                <a:latin typeface="+mj-lt"/>
              </a:rPr>
              <a:t>Consente l’automazione dei processi</a:t>
            </a:r>
          </a:p>
          <a:p>
            <a:pPr marL="0" indent="0">
              <a:lnSpc>
                <a:spcPct val="100000"/>
              </a:lnSpc>
              <a:spcBef>
                <a:spcPts val="600"/>
              </a:spcBef>
              <a:buNone/>
            </a:pPr>
            <a:r>
              <a:rPr lang="it-IT" sz="3200" dirty="0">
                <a:latin typeface="+mj-lt"/>
              </a:rPr>
              <a:t>Migliora la qualità del codice (proprio per i processi frequenti)</a:t>
            </a:r>
          </a:p>
          <a:p>
            <a:pPr marL="0" indent="0">
              <a:lnSpc>
                <a:spcPct val="100000"/>
              </a:lnSpc>
              <a:spcBef>
                <a:spcPts val="600"/>
              </a:spcBef>
              <a:buNone/>
            </a:pPr>
            <a:r>
              <a:rPr lang="it-IT" sz="3200" dirty="0">
                <a:latin typeface="+mj-lt"/>
              </a:rPr>
              <a:t>Rende subito disponibile il sorgente/db ad un nuovo dev</a:t>
            </a:r>
          </a:p>
          <a:p>
            <a:pPr marL="0" indent="0">
              <a:lnSpc>
                <a:spcPct val="100000"/>
              </a:lnSpc>
              <a:spcBef>
                <a:spcPts val="600"/>
              </a:spcBef>
              <a:buNone/>
            </a:pPr>
            <a:r>
              <a:rPr lang="it-IT" sz="3200" dirty="0">
                <a:latin typeface="+mj-lt"/>
              </a:rPr>
              <a:t>Non dimentica nessuna linea di sviluppo</a:t>
            </a:r>
          </a:p>
          <a:p>
            <a:pPr marL="0" indent="0">
              <a:lnSpc>
                <a:spcPct val="100000"/>
              </a:lnSpc>
              <a:spcBef>
                <a:spcPts val="600"/>
              </a:spcBef>
              <a:buNone/>
            </a:pPr>
            <a:r>
              <a:rPr lang="it-IT" sz="3200" dirty="0">
                <a:latin typeface="+mj-lt"/>
              </a:rPr>
              <a:t>Separa il deploy dallo sviluppo</a:t>
            </a:r>
          </a:p>
          <a:p>
            <a:pPr marL="0" indent="0">
              <a:lnSpc>
                <a:spcPct val="100000"/>
              </a:lnSpc>
              <a:spcBef>
                <a:spcPts val="600"/>
              </a:spcBef>
              <a:buNone/>
            </a:pPr>
            <a:r>
              <a:rPr lang="it-IT" sz="3200" dirty="0">
                <a:latin typeface="+mj-lt"/>
              </a:rPr>
              <a:t>Aumenta la visibilità del «prodotto»</a:t>
            </a:r>
          </a:p>
        </p:txBody>
      </p:sp>
    </p:spTree>
    <p:extLst>
      <p:ext uri="{BB962C8B-B14F-4D97-AF65-F5344CB8AC3E}">
        <p14:creationId xmlns:p14="http://schemas.microsoft.com/office/powerpoint/2010/main" val="71114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endParaRPr lang="it-IT" sz="4000" dirty="0">
              <a:solidFill>
                <a:schemeClr val="accent1">
                  <a:lumMod val="75000"/>
                </a:schemeClr>
              </a:solidFill>
              <a:latin typeface="+mj-lt"/>
            </a:endParaRPr>
          </a:p>
          <a:p>
            <a:pPr marL="0" indent="0" algn="ctr">
              <a:lnSpc>
                <a:spcPct val="100000"/>
              </a:lnSpc>
              <a:spcBef>
                <a:spcPts val="600"/>
              </a:spcBef>
              <a:buNone/>
            </a:pPr>
            <a:r>
              <a:rPr lang="it-IT" sz="4000" dirty="0">
                <a:solidFill>
                  <a:schemeClr val="accent1">
                    <a:lumMod val="75000"/>
                  </a:schemeClr>
                </a:solidFill>
                <a:latin typeface="+mj-lt"/>
              </a:rPr>
              <a:t>Serve un..</a:t>
            </a:r>
          </a:p>
          <a:p>
            <a:pPr marL="0" indent="0" algn="ctr">
              <a:lnSpc>
                <a:spcPct val="100000"/>
              </a:lnSpc>
              <a:spcBef>
                <a:spcPts val="600"/>
              </a:spcBef>
              <a:buNone/>
            </a:pPr>
            <a:r>
              <a:rPr lang="it-IT" sz="4000" dirty="0">
                <a:solidFill>
                  <a:schemeClr val="accent1">
                    <a:lumMod val="75000"/>
                  </a:schemeClr>
                </a:solidFill>
                <a:latin typeface="+mj-lt"/>
              </a:rPr>
              <a:t>..Source Control Manager</a:t>
            </a:r>
          </a:p>
          <a:p>
            <a:pPr marL="0" indent="0" algn="ctr">
              <a:lnSpc>
                <a:spcPct val="100000"/>
              </a:lnSpc>
              <a:spcBef>
                <a:spcPts val="600"/>
              </a:spcBef>
              <a:buNone/>
            </a:pPr>
            <a:endParaRPr lang="it-IT" sz="4000" dirty="0">
              <a:solidFill>
                <a:schemeClr val="accent1">
                  <a:lumMod val="75000"/>
                </a:schemeClr>
              </a:solidFill>
              <a:latin typeface="+mj-lt"/>
            </a:endParaRPr>
          </a:p>
        </p:txBody>
      </p:sp>
    </p:spTree>
    <p:extLst>
      <p:ext uri="{BB962C8B-B14F-4D97-AF65-F5344CB8AC3E}">
        <p14:creationId xmlns:p14="http://schemas.microsoft.com/office/powerpoint/2010/main" val="146820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831</Words>
  <Application>Microsoft Office PowerPoint</Application>
  <PresentationFormat>Widescreen</PresentationFormat>
  <Paragraphs>297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Segoe UI</vt:lpstr>
      <vt:lpstr>Segoe UI Light</vt:lpstr>
      <vt:lpstr>Wingdings</vt:lpstr>
      <vt:lpstr>Office Theme</vt:lpstr>
      <vt:lpstr>Continuous Integration con SQL Server</vt:lpstr>
      <vt:lpstr>Alessandro Alpi</vt:lpstr>
      <vt:lpstr>Parleremo di</vt:lpstr>
      <vt:lpstr>Continuous integration</vt:lpstr>
      <vt:lpstr>Continuous integration, workflow</vt:lpstr>
      <vt:lpstr>Best practices</vt:lpstr>
      <vt:lpstr>Continuous Integration e DB</vt:lpstr>
      <vt:lpstr>Vantaggi</vt:lpstr>
      <vt:lpstr>PowerPoint Presentation</vt:lpstr>
      <vt:lpstr>Source control manager</vt:lpstr>
      <vt:lpstr>Strumenti</vt:lpstr>
      <vt:lpstr>PowerPoint Presentation</vt:lpstr>
      <vt:lpstr>Il Team Explorer</vt:lpstr>
      <vt:lpstr>Management Studio</vt:lpstr>
      <vt:lpstr>DEMO</vt:lpstr>
      <vt:lpstr>PowerPoint Presentation</vt:lpstr>
      <vt:lpstr>Perchè unit test</vt:lpstr>
      <vt:lpstr>Perchè unit test</vt:lpstr>
      <vt:lpstr>Cosa testare?</vt:lpstr>
      <vt:lpstr>Strumenti</vt:lpstr>
      <vt:lpstr>DEMO</vt:lpstr>
      <vt:lpstr>PowerPoint Presentation</vt:lpstr>
      <vt:lpstr>Build</vt:lpstr>
      <vt:lpstr>Automazione</vt:lpstr>
      <vt:lpstr>Processo completo</vt:lpstr>
      <vt:lpstr>Processo completo</vt:lpstr>
      <vt:lpstr>Continuous Integration!</vt:lpstr>
      <vt:lpstr>CI e DevOps</vt:lpstr>
      <vt:lpstr>Conclusioni</vt:lpstr>
      <vt:lpstr>Conclusioni</vt:lpstr>
      <vt:lpstr>PowerPoint Presentation</vt:lpstr>
      <vt:lpstr>Risorse</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Alpi</dc:creator>
  <cp:lastModifiedBy>Alessandro Alpi</cp:lastModifiedBy>
  <cp:revision>56</cp:revision>
  <dcterms:created xsi:type="dcterms:W3CDTF">2016-06-22T18:00:59Z</dcterms:created>
  <dcterms:modified xsi:type="dcterms:W3CDTF">2016-10-12T18:04:51Z</dcterms:modified>
</cp:coreProperties>
</file>