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F17F482-2A51-4C0B-8872-34D0ADCDDC76}" type="datetimeFigureOut">
              <a:rPr lang="en-US" smtClean="0"/>
              <a:t>08/09/16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B3520-49D7-4DC6-95A8-CD99C4211591}"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19400" y="92869"/>
            <a:ext cx="6553200" cy="2085975"/>
          </a:xfrm>
          <a:prstGeom prst="rect">
            <a:avLst/>
          </a:prstGeom>
        </p:spPr>
      </p:pic>
    </p:spTree>
    <p:extLst>
      <p:ext uri="{BB962C8B-B14F-4D97-AF65-F5344CB8AC3E}">
        <p14:creationId xmlns:p14="http://schemas.microsoft.com/office/powerpoint/2010/main" val="16845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17F482-2A51-4C0B-8872-34D0ADCDDC76}" type="datetimeFigureOut">
              <a:rPr lang="en-US" smtClean="0"/>
              <a:t>08/09/16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B3520-49D7-4DC6-95A8-CD99C4211591}"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86301" y="365125"/>
            <a:ext cx="2479713" cy="789327"/>
          </a:xfrm>
          <a:prstGeom prst="rect">
            <a:avLst/>
          </a:prstGeom>
        </p:spPr>
      </p:pic>
    </p:spTree>
    <p:extLst>
      <p:ext uri="{BB962C8B-B14F-4D97-AF65-F5344CB8AC3E}">
        <p14:creationId xmlns:p14="http://schemas.microsoft.com/office/powerpoint/2010/main" val="187705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17F482-2A51-4C0B-8872-34D0ADCDDC76}" type="datetimeFigureOut">
              <a:rPr lang="en-US" smtClean="0"/>
              <a:t>08/09/16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DB3520-49D7-4DC6-95A8-CD99C4211591}"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86301" y="365125"/>
            <a:ext cx="2479713" cy="789327"/>
          </a:xfrm>
          <a:prstGeom prst="rect">
            <a:avLst/>
          </a:prstGeom>
        </p:spPr>
      </p:pic>
    </p:spTree>
    <p:extLst>
      <p:ext uri="{BB962C8B-B14F-4D97-AF65-F5344CB8AC3E}">
        <p14:creationId xmlns:p14="http://schemas.microsoft.com/office/powerpoint/2010/main" val="56087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17F482-2A51-4C0B-8872-34D0ADCDDC76}" type="datetimeFigureOut">
              <a:rPr lang="en-US" smtClean="0"/>
              <a:t>08/09/16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B3520-49D7-4DC6-95A8-CD99C4211591}"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86301" y="365125"/>
            <a:ext cx="2479713" cy="789327"/>
          </a:xfrm>
          <a:prstGeom prst="rect">
            <a:avLst/>
          </a:prstGeom>
        </p:spPr>
      </p:pic>
    </p:spTree>
    <p:extLst>
      <p:ext uri="{BB962C8B-B14F-4D97-AF65-F5344CB8AC3E}">
        <p14:creationId xmlns:p14="http://schemas.microsoft.com/office/powerpoint/2010/main" val="10217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17F482-2A51-4C0B-8872-34D0ADCDDC76}" type="datetimeFigureOut">
              <a:rPr lang="en-US" smtClean="0"/>
              <a:t>08/09/16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DB3520-49D7-4DC6-95A8-CD99C4211591}" type="slidenum">
              <a:rPr lang="en-US" smtClean="0"/>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86301" y="365125"/>
            <a:ext cx="2479713" cy="789327"/>
          </a:xfrm>
          <a:prstGeom prst="rect">
            <a:avLst/>
          </a:prstGeom>
        </p:spPr>
      </p:pic>
    </p:spTree>
    <p:extLst>
      <p:ext uri="{BB962C8B-B14F-4D97-AF65-F5344CB8AC3E}">
        <p14:creationId xmlns:p14="http://schemas.microsoft.com/office/powerpoint/2010/main" val="109630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17F482-2A51-4C0B-8872-34D0ADCDDC76}" type="datetimeFigureOut">
              <a:rPr lang="en-US" smtClean="0"/>
              <a:t>08/09/16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DB3520-49D7-4DC6-95A8-CD99C4211591}"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86301" y="365125"/>
            <a:ext cx="2479713" cy="789327"/>
          </a:xfrm>
          <a:prstGeom prst="rect">
            <a:avLst/>
          </a:prstGeom>
        </p:spPr>
      </p:pic>
    </p:spTree>
    <p:extLst>
      <p:ext uri="{BB962C8B-B14F-4D97-AF65-F5344CB8AC3E}">
        <p14:creationId xmlns:p14="http://schemas.microsoft.com/office/powerpoint/2010/main" val="349703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7F482-2A51-4C0B-8872-34D0ADCDDC76}" type="datetimeFigureOut">
              <a:rPr lang="en-US" smtClean="0"/>
              <a:t>08/09/16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DB3520-49D7-4DC6-95A8-CD99C4211591}" type="slidenum">
              <a:rPr lang="en-US" smtClean="0"/>
              <a:t>‹#›</a:t>
            </a:fld>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86301" y="365125"/>
            <a:ext cx="2479713" cy="789327"/>
          </a:xfrm>
          <a:prstGeom prst="rect">
            <a:avLst/>
          </a:prstGeom>
        </p:spPr>
      </p:pic>
    </p:spTree>
    <p:extLst>
      <p:ext uri="{BB962C8B-B14F-4D97-AF65-F5344CB8AC3E}">
        <p14:creationId xmlns:p14="http://schemas.microsoft.com/office/powerpoint/2010/main" val="2551520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17F482-2A51-4C0B-8872-34D0ADCDDC76}" type="datetimeFigureOut">
              <a:rPr lang="en-US" smtClean="0"/>
              <a:t>08/09/16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B3520-49D7-4DC6-95A8-CD99C4211591}"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86301" y="365125"/>
            <a:ext cx="2479713" cy="789327"/>
          </a:xfrm>
          <a:prstGeom prst="rect">
            <a:avLst/>
          </a:prstGeom>
        </p:spPr>
      </p:pic>
    </p:spTree>
    <p:extLst>
      <p:ext uri="{BB962C8B-B14F-4D97-AF65-F5344CB8AC3E}">
        <p14:creationId xmlns:p14="http://schemas.microsoft.com/office/powerpoint/2010/main" val="426958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17F482-2A51-4C0B-8872-34D0ADCDDC76}" type="datetimeFigureOut">
              <a:rPr lang="en-US" smtClean="0"/>
              <a:t>08/09/16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DB3520-49D7-4DC6-95A8-CD99C4211591}"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86301" y="365125"/>
            <a:ext cx="2479713" cy="789327"/>
          </a:xfrm>
          <a:prstGeom prst="rect">
            <a:avLst/>
          </a:prstGeom>
        </p:spPr>
      </p:pic>
    </p:spTree>
    <p:extLst>
      <p:ext uri="{BB962C8B-B14F-4D97-AF65-F5344CB8AC3E}">
        <p14:creationId xmlns:p14="http://schemas.microsoft.com/office/powerpoint/2010/main" val="1337143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7F482-2A51-4C0B-8872-34D0ADCDDC76}" type="datetimeFigureOut">
              <a:rPr lang="en-US" smtClean="0"/>
              <a:t>08/09/16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DB3520-49D7-4DC6-95A8-CD99C4211591}" type="slidenum">
              <a:rPr lang="en-US" smtClean="0"/>
              <a:t>‹#›</a:t>
            </a:fld>
            <a:endParaRPr lang="en-US"/>
          </a:p>
        </p:txBody>
      </p:sp>
    </p:spTree>
    <p:extLst>
      <p:ext uri="{BB962C8B-B14F-4D97-AF65-F5344CB8AC3E}">
        <p14:creationId xmlns:p14="http://schemas.microsoft.com/office/powerpoint/2010/main" val="3642805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msdn.microsoft.com/it-it/library/dn383992.aspx" TargetMode="External"/><Relationship Id="rId13" Type="http://schemas.openxmlformats.org/officeDocument/2006/relationships/hyperlink" Target="https://github.com/chrisoldwood/SS-Unit" TargetMode="External"/><Relationship Id="rId3" Type="http://schemas.openxmlformats.org/officeDocument/2006/relationships/hyperlink" Target="http://sourceforge.net/projects/tsqlunit/" TargetMode="External"/><Relationship Id="rId7" Type="http://schemas.openxmlformats.org/officeDocument/2006/relationships/hyperlink" Target="http://channel9.msdn.com/Events/Visual-Studio/Launch-2013/QE107" TargetMode="External"/><Relationship Id="rId12" Type="http://schemas.openxmlformats.org/officeDocument/2006/relationships/hyperlink" Target="http://utplsql.sourceforge.net/" TargetMode="External"/><Relationship Id="rId2" Type="http://schemas.openxmlformats.org/officeDocument/2006/relationships/hyperlink" Target="http://tsqlt.org/" TargetMode="External"/><Relationship Id="rId1" Type="http://schemas.openxmlformats.org/officeDocument/2006/relationships/slideLayout" Target="../slideLayouts/slideLayout2.xml"/><Relationship Id="rId6" Type="http://schemas.openxmlformats.org/officeDocument/2006/relationships/hyperlink" Target="http://msdn.microsoft.com/en-us/library/jj851200(v=vs.103).aspx" TargetMode="External"/><Relationship Id="rId11" Type="http://schemas.openxmlformats.org/officeDocument/2006/relationships/hyperlink" Target="https://www.simple-talk.com/sql/t-sql-programming/getting-started-testing-databases-with-tsqlt/" TargetMode="External"/><Relationship Id="rId5" Type="http://schemas.openxmlformats.org/officeDocument/2006/relationships/hyperlink" Target="http://blogs.msdn.com/b/ssdt/archive/2012/12/07/getting-started-with-sql-server-database-unit-testing-in-ssdt.aspx" TargetMode="External"/><Relationship Id="rId10" Type="http://schemas.openxmlformats.org/officeDocument/2006/relationships/hyperlink" Target="http://en.wikipedia.org/wiki/Unit_testing" TargetMode="External"/><Relationship Id="rId4" Type="http://schemas.openxmlformats.org/officeDocument/2006/relationships/hyperlink" Target="http://msdn.microsoft.com/en-us/library/dd172118(v=vs.100).aspx" TargetMode="External"/><Relationship Id="rId9" Type="http://schemas.openxmlformats.org/officeDocument/2006/relationships/hyperlink" Target="http://msdn.microsoft.com/en-us/library/jj907294.aspx"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globalitalian.sqlpass.or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gif"/><Relationship Id="rId3" Type="http://schemas.openxmlformats.org/officeDocument/2006/relationships/hyperlink" Target="http://suxstellino.wordpress.com/" TargetMode="External"/><Relationship Id="rId7" Type="http://schemas.openxmlformats.org/officeDocument/2006/relationships/image" Target="../media/image9.png"/><Relationship Id="rId2" Type="http://schemas.openxmlformats.org/officeDocument/2006/relationships/hyperlink" Target="http://blogs.dotnethell.it/suxstellino"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www.engageitservices.it/" TargetMode="External"/><Relationship Id="rId10" Type="http://schemas.openxmlformats.org/officeDocument/2006/relationships/image" Target="../media/image12.png"/><Relationship Id="rId4" Type="http://schemas.openxmlformats.org/officeDocument/2006/relationships/hyperlink" Target="http://www.alessandroalpi.net/" TargetMode="External"/><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your databases</a:t>
            </a:r>
          </a:p>
        </p:txBody>
      </p:sp>
      <p:sp>
        <p:nvSpPr>
          <p:cNvPr id="3" name="Subtitle 2"/>
          <p:cNvSpPr>
            <a:spLocks noGrp="1"/>
          </p:cNvSpPr>
          <p:nvPr>
            <p:ph type="subTitle" idx="1"/>
          </p:nvPr>
        </p:nvSpPr>
        <p:spPr/>
        <p:txBody>
          <a:bodyPr/>
          <a:lstStyle/>
          <a:p>
            <a:r>
              <a:rPr lang="en-US" dirty="0" err="1"/>
              <a:t>Effettuare</a:t>
            </a:r>
            <a:r>
              <a:rPr lang="en-US" dirty="0"/>
              <a:t> unit testing con SQL Server database e tSQLt</a:t>
            </a:r>
          </a:p>
        </p:txBody>
      </p:sp>
      <p:grpSp>
        <p:nvGrpSpPr>
          <p:cNvPr id="4" name="Group 3"/>
          <p:cNvGrpSpPr/>
          <p:nvPr/>
        </p:nvGrpSpPr>
        <p:grpSpPr>
          <a:xfrm>
            <a:off x="3200712" y="4828825"/>
            <a:ext cx="6132148" cy="1498988"/>
            <a:chOff x="3312224" y="2609733"/>
            <a:chExt cx="6132148" cy="1498988"/>
          </a:xfrm>
        </p:grpSpPr>
        <p:grpSp>
          <p:nvGrpSpPr>
            <p:cNvPr id="5" name="Group 4"/>
            <p:cNvGrpSpPr/>
            <p:nvPr/>
          </p:nvGrpSpPr>
          <p:grpSpPr>
            <a:xfrm>
              <a:off x="7824192" y="2635830"/>
              <a:ext cx="1620180" cy="1472891"/>
              <a:chOff x="7073187" y="2448890"/>
              <a:chExt cx="1620180" cy="1472891"/>
            </a:xfrm>
          </p:grpSpPr>
          <p:sp>
            <p:nvSpPr>
              <p:cNvPr id="17" name="Freeform 16"/>
              <p:cNvSpPr>
                <a:spLocks noEditPoints="1"/>
              </p:cNvSpPr>
              <p:nvPr/>
            </p:nvSpPr>
            <p:spPr bwMode="auto">
              <a:xfrm>
                <a:off x="7073187" y="2448890"/>
                <a:ext cx="1080120" cy="1472891"/>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rgbClr val="60BB0E"/>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FFFFFF"/>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18728" y="3093851"/>
                <a:ext cx="389037" cy="389037"/>
              </a:xfrm>
              <a:prstGeom prst="rect">
                <a:avLst/>
              </a:prstGeom>
            </p:spPr>
          </p:pic>
          <p:grpSp>
            <p:nvGrpSpPr>
              <p:cNvPr id="19" name="Group 18"/>
              <p:cNvGrpSpPr/>
              <p:nvPr/>
            </p:nvGrpSpPr>
            <p:grpSpPr>
              <a:xfrm>
                <a:off x="8261319" y="2587136"/>
                <a:ext cx="432048" cy="930103"/>
                <a:chOff x="6744072" y="2619042"/>
                <a:chExt cx="432048" cy="930103"/>
              </a:xfrm>
            </p:grpSpPr>
            <p:pic>
              <p:nvPicPr>
                <p:cNvPr id="20" name="Picture 19"/>
                <p:cNvPicPr>
                  <a:picLocks noChangeAspect="1"/>
                </p:cNvPicPr>
                <p:nvPr/>
              </p:nvPicPr>
              <p:blipFill>
                <a:blip r:embed="rId3">
                  <a:clrChange>
                    <a:clrFrom>
                      <a:srgbClr val="FFFFFF"/>
                    </a:clrFrom>
                    <a:clrTo>
                      <a:srgbClr val="FFFFFF">
                        <a:alpha val="0"/>
                      </a:srgbClr>
                    </a:clrTo>
                  </a:clrChange>
                </a:blip>
                <a:stretch>
                  <a:fillRect/>
                </a:stretch>
              </p:blipFill>
              <p:spPr>
                <a:xfrm>
                  <a:off x="6744072" y="2619042"/>
                  <a:ext cx="432048" cy="331904"/>
                </a:xfrm>
                <a:prstGeom prst="rect">
                  <a:avLst/>
                </a:prstGeom>
              </p:spPr>
            </p:pic>
            <p:pic>
              <p:nvPicPr>
                <p:cNvPr id="21" name="Picture 20"/>
                <p:cNvPicPr>
                  <a:picLocks noChangeAspect="1"/>
                </p:cNvPicPr>
                <p:nvPr/>
              </p:nvPicPr>
              <p:blipFill>
                <a:blip r:embed="rId3">
                  <a:clrChange>
                    <a:clrFrom>
                      <a:srgbClr val="FFFFFF"/>
                    </a:clrFrom>
                    <a:clrTo>
                      <a:srgbClr val="FFFFFF">
                        <a:alpha val="0"/>
                      </a:srgbClr>
                    </a:clrTo>
                  </a:clrChange>
                </a:blip>
                <a:stretch>
                  <a:fillRect/>
                </a:stretch>
              </p:blipFill>
              <p:spPr>
                <a:xfrm>
                  <a:off x="6744072" y="2923974"/>
                  <a:ext cx="432048" cy="331904"/>
                </a:xfrm>
                <a:prstGeom prst="rect">
                  <a:avLst/>
                </a:prstGeom>
              </p:spPr>
            </p:pic>
            <p:pic>
              <p:nvPicPr>
                <p:cNvPr id="22" name="Picture 21"/>
                <p:cNvPicPr>
                  <a:picLocks noChangeAspect="1"/>
                </p:cNvPicPr>
                <p:nvPr/>
              </p:nvPicPr>
              <p:blipFill>
                <a:blip r:embed="rId3">
                  <a:clrChange>
                    <a:clrFrom>
                      <a:srgbClr val="FFFFFF"/>
                    </a:clrFrom>
                    <a:clrTo>
                      <a:srgbClr val="FFFFFF">
                        <a:alpha val="0"/>
                      </a:srgbClr>
                    </a:clrTo>
                  </a:clrChange>
                </a:blip>
                <a:stretch>
                  <a:fillRect/>
                </a:stretch>
              </p:blipFill>
              <p:spPr>
                <a:xfrm>
                  <a:off x="6744072" y="3217241"/>
                  <a:ext cx="432048" cy="331904"/>
                </a:xfrm>
                <a:prstGeom prst="rect">
                  <a:avLst/>
                </a:prstGeom>
              </p:spPr>
            </p:pic>
          </p:grpSp>
        </p:grpSp>
        <p:grpSp>
          <p:nvGrpSpPr>
            <p:cNvPr id="6" name="Group 5"/>
            <p:cNvGrpSpPr/>
            <p:nvPr/>
          </p:nvGrpSpPr>
          <p:grpSpPr>
            <a:xfrm>
              <a:off x="3312224" y="2613061"/>
              <a:ext cx="1537943" cy="1472891"/>
              <a:chOff x="3312224" y="2613061"/>
              <a:chExt cx="1537943" cy="1472891"/>
            </a:xfrm>
          </p:grpSpPr>
          <p:sp>
            <p:nvSpPr>
              <p:cNvPr id="13" name="Freeform 12"/>
              <p:cNvSpPr>
                <a:spLocks noEditPoints="1"/>
              </p:cNvSpPr>
              <p:nvPr/>
            </p:nvSpPr>
            <p:spPr bwMode="auto">
              <a:xfrm>
                <a:off x="3312224" y="2613061"/>
                <a:ext cx="1080120" cy="1472891"/>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dirty="0">
                  <a:solidFill>
                    <a:srgbClr val="FFFFFF"/>
                  </a:solidFill>
                  <a:latin typeface="Segoe UI Light" panose="020B0502040204020203" pitchFamily="34" charset="0"/>
                  <a:cs typeface="Segoe UI Light" panose="020B0502040204020203" pitchFamily="34" charset="0"/>
                </a:endParaRPr>
              </a:p>
            </p:txBody>
          </p:sp>
          <p:pic>
            <p:nvPicPr>
              <p:cNvPr id="14" name="Picture 13"/>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65793" y="3274516"/>
                <a:ext cx="372981" cy="371246"/>
              </a:xfrm>
              <a:prstGeom prst="rect">
                <a:avLst/>
              </a:prstGeom>
            </p:spPr>
          </p:pic>
          <p:pic>
            <p:nvPicPr>
              <p:cNvPr id="15" name="Picture 14"/>
              <p:cNvPicPr>
                <a:picLocks noChangeAspect="1"/>
              </p:cNvPicPr>
              <p:nvPr/>
            </p:nvPicPr>
            <p:blipFill>
              <a:blip r:embed="rId5">
                <a:clrChange>
                  <a:clrFrom>
                    <a:srgbClr val="FFFFFF"/>
                  </a:clrFrom>
                  <a:clrTo>
                    <a:srgbClr val="FFFFFF">
                      <a:alpha val="0"/>
                    </a:srgbClr>
                  </a:clrTo>
                </a:clrChange>
              </a:blip>
              <a:stretch>
                <a:fillRect/>
              </a:stretch>
            </p:blipFill>
            <p:spPr>
              <a:xfrm>
                <a:off x="4487218" y="3349214"/>
                <a:ext cx="360265" cy="523641"/>
              </a:xfrm>
              <a:prstGeom prst="rect">
                <a:avLst/>
              </a:prstGeom>
            </p:spPr>
          </p:pic>
          <p:pic>
            <p:nvPicPr>
              <p:cNvPr id="16" name="Picture 15"/>
              <p:cNvPicPr>
                <a:picLocks noChangeAspect="1"/>
              </p:cNvPicPr>
              <p:nvPr/>
            </p:nvPicPr>
            <p:blipFill>
              <a:blip r:embed="rId5">
                <a:clrChange>
                  <a:clrFrom>
                    <a:srgbClr val="FFFFFF"/>
                  </a:clrFrom>
                  <a:clrTo>
                    <a:srgbClr val="FFFFFF">
                      <a:alpha val="0"/>
                    </a:srgbClr>
                  </a:clrTo>
                </a:clrChange>
              </a:blip>
              <a:stretch>
                <a:fillRect/>
              </a:stretch>
            </p:blipFill>
            <p:spPr>
              <a:xfrm>
                <a:off x="4489902" y="2769918"/>
                <a:ext cx="360265" cy="523641"/>
              </a:xfrm>
              <a:prstGeom prst="rect">
                <a:avLst/>
              </a:prstGeom>
            </p:spPr>
          </p:pic>
        </p:grpSp>
        <p:grpSp>
          <p:nvGrpSpPr>
            <p:cNvPr id="7" name="Group 6"/>
            <p:cNvGrpSpPr/>
            <p:nvPr/>
          </p:nvGrpSpPr>
          <p:grpSpPr>
            <a:xfrm>
              <a:off x="5568208" y="2609733"/>
              <a:ext cx="1593595" cy="1472891"/>
              <a:chOff x="5568208" y="2609733"/>
              <a:chExt cx="1593595" cy="1472891"/>
            </a:xfrm>
          </p:grpSpPr>
          <p:sp>
            <p:nvSpPr>
              <p:cNvPr id="8" name="Freeform 7"/>
              <p:cNvSpPr>
                <a:spLocks noEditPoints="1"/>
              </p:cNvSpPr>
              <p:nvPr/>
            </p:nvSpPr>
            <p:spPr bwMode="auto">
              <a:xfrm>
                <a:off x="5568208" y="2609733"/>
                <a:ext cx="1080120" cy="1472891"/>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dirty="0">
                  <a:solidFill>
                    <a:srgbClr val="FFFFFF"/>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rotWithShape="1">
              <a:blip r:embed="rId6">
                <a:clrChange>
                  <a:clrFrom>
                    <a:srgbClr val="FFFFFF"/>
                  </a:clrFrom>
                  <a:clrTo>
                    <a:srgbClr val="FFFFFF">
                      <a:alpha val="0"/>
                    </a:srgbClr>
                  </a:clrTo>
                </a:clrChange>
              </a:blip>
              <a:srcRect b="1540"/>
              <a:stretch/>
            </p:blipFill>
            <p:spPr>
              <a:xfrm>
                <a:off x="6745330" y="3115124"/>
                <a:ext cx="333456" cy="313876"/>
              </a:xfrm>
              <a:prstGeom prst="rect">
                <a:avLst/>
              </a:prstGeom>
            </p:spPr>
          </p:pic>
          <p:pic>
            <p:nvPicPr>
              <p:cNvPr id="10" name="Picture 9"/>
              <p:cNvPicPr>
                <a:picLocks noChangeAspect="1"/>
              </p:cNvPicPr>
              <p:nvPr/>
            </p:nvPicPr>
            <p:blipFill>
              <a:blip r:embed="rId3">
                <a:clrChange>
                  <a:clrFrom>
                    <a:srgbClr val="FFFFFF"/>
                  </a:clrFrom>
                  <a:clrTo>
                    <a:srgbClr val="FFFFFF">
                      <a:alpha val="0"/>
                    </a:srgbClr>
                  </a:clrTo>
                </a:clrChange>
              </a:blip>
              <a:stretch>
                <a:fillRect/>
              </a:stretch>
            </p:blipFill>
            <p:spPr>
              <a:xfrm>
                <a:off x="6729755" y="2774076"/>
                <a:ext cx="432048" cy="331904"/>
              </a:xfrm>
              <a:prstGeom prst="rect">
                <a:avLst/>
              </a:prstGeom>
            </p:spPr>
          </p:pic>
          <p:pic>
            <p:nvPicPr>
              <p:cNvPr id="11" name="Picture 10"/>
              <p:cNvPicPr>
                <a:picLocks noChangeAspect="1"/>
              </p:cNvPicPr>
              <p:nvPr/>
            </p:nvPicPr>
            <p:blipFill>
              <a:blip r:embed="rId7">
                <a:clrChange>
                  <a:clrFrom>
                    <a:srgbClr val="FFFFFF"/>
                  </a:clrFrom>
                  <a:clrTo>
                    <a:srgbClr val="FFFFFF">
                      <a:alpha val="0"/>
                    </a:srgbClr>
                  </a:clrTo>
                </a:clrChange>
              </a:blip>
              <a:stretch>
                <a:fillRect/>
              </a:stretch>
            </p:blipFill>
            <p:spPr>
              <a:xfrm>
                <a:off x="5874723" y="3305234"/>
                <a:ext cx="467089" cy="340149"/>
              </a:xfrm>
              <a:prstGeom prst="rect">
                <a:avLst/>
              </a:prstGeom>
            </p:spPr>
          </p:pic>
          <p:pic>
            <p:nvPicPr>
              <p:cNvPr id="12" name="Picture 11"/>
              <p:cNvPicPr>
                <a:picLocks noChangeAspect="1"/>
              </p:cNvPicPr>
              <p:nvPr/>
            </p:nvPicPr>
            <p:blipFill rotWithShape="1">
              <a:blip r:embed="rId6">
                <a:clrChange>
                  <a:clrFrom>
                    <a:srgbClr val="FFFFFF"/>
                  </a:clrFrom>
                  <a:clrTo>
                    <a:srgbClr val="FFFFFF">
                      <a:alpha val="0"/>
                    </a:srgbClr>
                  </a:clrTo>
                </a:clrChange>
              </a:blip>
              <a:srcRect b="1540"/>
              <a:stretch/>
            </p:blipFill>
            <p:spPr>
              <a:xfrm>
                <a:off x="6745330" y="3454096"/>
                <a:ext cx="333456" cy="313876"/>
              </a:xfrm>
              <a:prstGeom prst="rect">
                <a:avLst/>
              </a:prstGeom>
            </p:spPr>
          </p:pic>
        </p:grpSp>
      </p:grpSp>
    </p:spTree>
    <p:extLst>
      <p:ext uri="{BB962C8B-B14F-4D97-AF65-F5344CB8AC3E}">
        <p14:creationId xmlns:p14="http://schemas.microsoft.com/office/powerpoint/2010/main" val="48246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Cosa </a:t>
            </a:r>
            <a:r>
              <a:rPr lang="en-US" dirty="0" err="1"/>
              <a:t>facciamo</a:t>
            </a:r>
            <a:r>
              <a:rPr lang="en-US" dirty="0"/>
              <a:t> di </a:t>
            </a:r>
            <a:r>
              <a:rPr lang="en-US" dirty="0" err="1"/>
              <a:t>solito</a:t>
            </a:r>
            <a:r>
              <a:rPr lang="en-US" dirty="0"/>
              <a:t> </a:t>
            </a:r>
            <a:r>
              <a:rPr lang="en-US" dirty="0" err="1"/>
              <a:t>su</a:t>
            </a:r>
            <a:r>
              <a:rPr lang="en-US" dirty="0"/>
              <a:t> database</a:t>
            </a:r>
          </a:p>
        </p:txBody>
      </p:sp>
      <p:sp>
        <p:nvSpPr>
          <p:cNvPr id="3" name="Content Placeholder 2"/>
          <p:cNvSpPr>
            <a:spLocks noGrp="1"/>
          </p:cNvSpPr>
          <p:nvPr>
            <p:ph idx="1"/>
          </p:nvPr>
        </p:nvSpPr>
        <p:spPr/>
        <p:txBody>
          <a:bodyPr/>
          <a:lstStyle/>
          <a:p>
            <a:r>
              <a:rPr lang="en-US" dirty="0" err="1"/>
              <a:t>Esecuzione</a:t>
            </a:r>
            <a:r>
              <a:rPr lang="en-US" dirty="0"/>
              <a:t> di </a:t>
            </a:r>
            <a:r>
              <a:rPr lang="en-US" dirty="0" err="1"/>
              <a:t>codice</a:t>
            </a:r>
            <a:r>
              <a:rPr lang="en-US" dirty="0"/>
              <a:t> in </a:t>
            </a:r>
            <a:r>
              <a:rPr lang="en-US" dirty="0" err="1"/>
              <a:t>ambienti</a:t>
            </a:r>
            <a:r>
              <a:rPr lang="en-US" dirty="0"/>
              <a:t> di </a:t>
            </a:r>
            <a:r>
              <a:rPr lang="en-US" dirty="0" err="1"/>
              <a:t>produzione</a:t>
            </a:r>
            <a:r>
              <a:rPr lang="en-US" dirty="0"/>
              <a:t> o </a:t>
            </a:r>
            <a:r>
              <a:rPr lang="en-US" dirty="0" err="1"/>
              <a:t>estratti</a:t>
            </a:r>
            <a:r>
              <a:rPr lang="en-US" dirty="0"/>
              <a:t> di </a:t>
            </a:r>
            <a:r>
              <a:rPr lang="en-US" dirty="0" err="1"/>
              <a:t>dati</a:t>
            </a:r>
            <a:endParaRPr lang="en-US" dirty="0"/>
          </a:p>
          <a:p>
            <a:r>
              <a:rPr lang="en-US" dirty="0"/>
              <a:t>Test </a:t>
            </a:r>
            <a:r>
              <a:rPr lang="en-US" dirty="0" err="1"/>
              <a:t>manuale</a:t>
            </a:r>
            <a:endParaRPr lang="en-US" dirty="0"/>
          </a:p>
          <a:p>
            <a:pPr lvl="1"/>
            <a:r>
              <a:rPr lang="en-US" dirty="0"/>
              <a:t>T-SQL debug, check </a:t>
            </a:r>
            <a:r>
              <a:rPr lang="en-US" dirty="0" err="1"/>
              <a:t>su</a:t>
            </a:r>
            <a:r>
              <a:rPr lang="en-US" dirty="0"/>
              <a:t> </a:t>
            </a:r>
            <a:r>
              <a:rPr lang="en-US" dirty="0" err="1"/>
              <a:t>valori</a:t>
            </a:r>
            <a:r>
              <a:rPr lang="en-US" dirty="0"/>
              <a:t> variable</a:t>
            </a:r>
          </a:p>
          <a:p>
            <a:pPr lvl="1"/>
            <a:r>
              <a:rPr lang="en-US" dirty="0"/>
              <a:t>PRINT, PRINT, SELECT…</a:t>
            </a:r>
          </a:p>
          <a:p>
            <a:pPr lvl="1"/>
            <a:r>
              <a:rPr lang="en-US" dirty="0"/>
              <a:t>Non </a:t>
            </a:r>
            <a:r>
              <a:rPr lang="en-US" dirty="0" err="1"/>
              <a:t>ripetibile</a:t>
            </a:r>
            <a:r>
              <a:rPr lang="en-US" dirty="0"/>
              <a:t>, </a:t>
            </a:r>
            <a:r>
              <a:rPr lang="en-US" dirty="0" err="1"/>
              <a:t>soggetto</a:t>
            </a:r>
            <a:r>
              <a:rPr lang="en-US" dirty="0"/>
              <a:t> ad </a:t>
            </a:r>
            <a:r>
              <a:rPr lang="en-US" dirty="0" err="1"/>
              <a:t>errori</a:t>
            </a:r>
            <a:r>
              <a:rPr lang="en-US" dirty="0"/>
              <a:t> </a:t>
            </a:r>
            <a:r>
              <a:rPr lang="en-US" dirty="0" err="1"/>
              <a:t>umani</a:t>
            </a:r>
            <a:endParaRPr lang="en-US" dirty="0"/>
          </a:p>
          <a:p>
            <a:r>
              <a:rPr lang="en-US" dirty="0" err="1"/>
              <a:t>Alcuni</a:t>
            </a:r>
            <a:r>
              <a:rPr lang="en-US" dirty="0"/>
              <a:t> test non </a:t>
            </a:r>
            <a:r>
              <a:rPr lang="en-US" dirty="0" err="1"/>
              <a:t>sono</a:t>
            </a:r>
            <a:r>
              <a:rPr lang="en-US" dirty="0"/>
              <a:t> </a:t>
            </a:r>
            <a:r>
              <a:rPr lang="en-US" dirty="0" err="1"/>
              <a:t>più</a:t>
            </a:r>
            <a:r>
              <a:rPr lang="en-US" dirty="0"/>
              <a:t> </a:t>
            </a:r>
            <a:r>
              <a:rPr lang="en-US" dirty="0" err="1"/>
              <a:t>validi</a:t>
            </a:r>
            <a:r>
              <a:rPr lang="en-US" dirty="0"/>
              <a:t> </a:t>
            </a:r>
            <a:r>
              <a:rPr lang="en-US" dirty="0" err="1"/>
              <a:t>appena</a:t>
            </a:r>
            <a:r>
              <a:rPr lang="en-US" dirty="0"/>
              <a:t> cambia la </a:t>
            </a:r>
            <a:r>
              <a:rPr lang="en-US" dirty="0" err="1"/>
              <a:t>situazione</a:t>
            </a:r>
            <a:endParaRPr lang="en-US" dirty="0"/>
          </a:p>
          <a:p>
            <a:r>
              <a:rPr lang="en-US" dirty="0" err="1"/>
              <a:t>Alcuni</a:t>
            </a:r>
            <a:r>
              <a:rPr lang="en-US" dirty="0"/>
              <a:t> test </a:t>
            </a:r>
            <a:r>
              <a:rPr lang="en-US" dirty="0" err="1"/>
              <a:t>sono</a:t>
            </a:r>
            <a:r>
              <a:rPr lang="en-US" dirty="0"/>
              <a:t> </a:t>
            </a:r>
            <a:r>
              <a:rPr lang="en-US" dirty="0" err="1"/>
              <a:t>fatti</a:t>
            </a:r>
            <a:r>
              <a:rPr lang="en-US" dirty="0"/>
              <a:t> </a:t>
            </a:r>
            <a:r>
              <a:rPr lang="en-US" dirty="0" err="1"/>
              <a:t>su</a:t>
            </a:r>
            <a:r>
              <a:rPr lang="en-US" dirty="0"/>
              <a:t> </a:t>
            </a:r>
            <a:r>
              <a:rPr lang="en-US" dirty="0" err="1"/>
              <a:t>vincoli</a:t>
            </a:r>
            <a:r>
              <a:rPr lang="en-US" dirty="0"/>
              <a:t> </a:t>
            </a:r>
            <a:r>
              <a:rPr lang="en-US" dirty="0" err="1"/>
              <a:t>che</a:t>
            </a:r>
            <a:r>
              <a:rPr lang="en-US" dirty="0"/>
              <a:t> </a:t>
            </a:r>
            <a:r>
              <a:rPr lang="en-US" dirty="0" err="1"/>
              <a:t>bloccano</a:t>
            </a:r>
            <a:r>
              <a:rPr lang="en-US" dirty="0"/>
              <a:t> </a:t>
            </a:r>
            <a:r>
              <a:rPr lang="en-US" dirty="0" err="1"/>
              <a:t>l’operatività</a:t>
            </a:r>
            <a:r>
              <a:rPr lang="en-US" dirty="0"/>
              <a:t> del test </a:t>
            </a:r>
            <a:r>
              <a:rPr lang="en-US" dirty="0" err="1"/>
              <a:t>stesso</a:t>
            </a:r>
            <a:r>
              <a:rPr lang="en-US" dirty="0"/>
              <a:t>, </a:t>
            </a:r>
            <a:r>
              <a:rPr lang="en-US" dirty="0" err="1"/>
              <a:t>viziando</a:t>
            </a:r>
            <a:r>
              <a:rPr lang="en-US" dirty="0"/>
              <a:t>, di </a:t>
            </a:r>
            <a:r>
              <a:rPr lang="en-US" dirty="0" err="1"/>
              <a:t>fatto</a:t>
            </a:r>
            <a:r>
              <a:rPr lang="en-US" dirty="0"/>
              <a:t>, la </a:t>
            </a:r>
            <a:r>
              <a:rPr lang="en-US" dirty="0" err="1"/>
              <a:t>sessione</a:t>
            </a:r>
            <a:r>
              <a:rPr lang="en-US" dirty="0"/>
              <a:t> di test </a:t>
            </a:r>
            <a:r>
              <a:rPr lang="en-US" dirty="0" err="1"/>
              <a:t>manuale</a:t>
            </a:r>
            <a:r>
              <a:rPr lang="en-US" dirty="0"/>
              <a:t> per </a:t>
            </a:r>
            <a:r>
              <a:rPr lang="en-US" dirty="0" err="1"/>
              <a:t>intero</a:t>
            </a:r>
            <a:endParaRPr lang="en-US" sz="3600" dirty="0"/>
          </a:p>
          <a:p>
            <a:endParaRPr lang="en-US" dirty="0"/>
          </a:p>
        </p:txBody>
      </p:sp>
    </p:spTree>
    <p:extLst>
      <p:ext uri="{BB962C8B-B14F-4D97-AF65-F5344CB8AC3E}">
        <p14:creationId xmlns:p14="http://schemas.microsoft.com/office/powerpoint/2010/main" val="680777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Cosa </a:t>
            </a:r>
            <a:r>
              <a:rPr lang="en-US" dirty="0" err="1"/>
              <a:t>dovremmo</a:t>
            </a:r>
            <a:r>
              <a:rPr lang="en-US" dirty="0"/>
              <a:t> </a:t>
            </a:r>
            <a:r>
              <a:rPr lang="en-US" dirty="0" err="1"/>
              <a:t>testare</a:t>
            </a:r>
            <a:endParaRPr lang="en-US" dirty="0"/>
          </a:p>
        </p:txBody>
      </p:sp>
      <p:sp>
        <p:nvSpPr>
          <p:cNvPr id="3" name="Content Placeholder 2"/>
          <p:cNvSpPr>
            <a:spLocks noGrp="1"/>
          </p:cNvSpPr>
          <p:nvPr>
            <p:ph idx="1"/>
          </p:nvPr>
        </p:nvSpPr>
        <p:spPr/>
        <p:txBody>
          <a:bodyPr/>
          <a:lstStyle/>
          <a:p>
            <a:r>
              <a:rPr lang="en-US" dirty="0" err="1"/>
              <a:t>Calcoli</a:t>
            </a:r>
            <a:r>
              <a:rPr lang="en-US" dirty="0"/>
              <a:t> in procedure e </a:t>
            </a:r>
            <a:r>
              <a:rPr lang="en-US" dirty="0" err="1"/>
              <a:t>funzioni</a:t>
            </a:r>
            <a:endParaRPr lang="en-US" dirty="0"/>
          </a:p>
          <a:p>
            <a:r>
              <a:rPr lang="en-US" dirty="0"/>
              <a:t>Constraints (schema)</a:t>
            </a:r>
          </a:p>
          <a:p>
            <a:r>
              <a:rPr lang="en-US" dirty="0" err="1"/>
              <a:t>Casi</a:t>
            </a:r>
            <a:r>
              <a:rPr lang="en-US" dirty="0"/>
              <a:t> </a:t>
            </a:r>
            <a:r>
              <a:rPr lang="en-US" dirty="0" err="1"/>
              <a:t>limite</a:t>
            </a:r>
            <a:r>
              <a:rPr lang="en-US" dirty="0"/>
              <a:t> di DML e </a:t>
            </a:r>
            <a:r>
              <a:rPr lang="en-US" dirty="0" err="1"/>
              <a:t>dati</a:t>
            </a:r>
            <a:endParaRPr lang="en-US" dirty="0"/>
          </a:p>
          <a:p>
            <a:r>
              <a:rPr lang="en-US" dirty="0" err="1"/>
              <a:t>Comportamenti</a:t>
            </a:r>
            <a:r>
              <a:rPr lang="en-US" dirty="0"/>
              <a:t> </a:t>
            </a:r>
            <a:r>
              <a:rPr lang="en-US" dirty="0" err="1"/>
              <a:t>attesi</a:t>
            </a:r>
            <a:r>
              <a:rPr lang="en-US" dirty="0"/>
              <a:t> </a:t>
            </a:r>
            <a:r>
              <a:rPr lang="en-US" dirty="0" err="1"/>
              <a:t>dalle</a:t>
            </a:r>
            <a:r>
              <a:rPr lang="en-US" dirty="0"/>
              <a:t> </a:t>
            </a:r>
            <a:r>
              <a:rPr lang="en-US" dirty="0" err="1"/>
              <a:t>regole</a:t>
            </a:r>
            <a:r>
              <a:rPr lang="en-US" dirty="0"/>
              <a:t> sui </a:t>
            </a:r>
            <a:r>
              <a:rPr lang="en-US" dirty="0" err="1"/>
              <a:t>dati</a:t>
            </a:r>
            <a:r>
              <a:rPr lang="en-US" dirty="0"/>
              <a:t> e </a:t>
            </a:r>
            <a:r>
              <a:rPr lang="en-US" dirty="0" err="1"/>
              <a:t>dai</a:t>
            </a:r>
            <a:r>
              <a:rPr lang="en-US" dirty="0"/>
              <a:t> DLM</a:t>
            </a:r>
          </a:p>
          <a:p>
            <a:r>
              <a:rPr lang="en-US" dirty="0"/>
              <a:t>Error Handling</a:t>
            </a:r>
          </a:p>
          <a:p>
            <a:r>
              <a:rPr lang="en-US" dirty="0"/>
              <a:t>Security</a:t>
            </a:r>
          </a:p>
          <a:p>
            <a:r>
              <a:rPr lang="en-US" dirty="0"/>
              <a:t>Standard (SQLCop)</a:t>
            </a:r>
          </a:p>
          <a:p>
            <a:endParaRPr lang="en-US" dirty="0"/>
          </a:p>
        </p:txBody>
      </p:sp>
    </p:spTree>
    <p:extLst>
      <p:ext uri="{BB962C8B-B14F-4D97-AF65-F5344CB8AC3E}">
        <p14:creationId xmlns:p14="http://schemas.microsoft.com/office/powerpoint/2010/main" val="34783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 </a:t>
            </a:r>
            <a:r>
              <a:rPr lang="en-US" dirty="0" err="1"/>
              <a:t>soluzione</a:t>
            </a:r>
            <a:r>
              <a:rPr lang="en-US" dirty="0"/>
              <a:t> </a:t>
            </a:r>
            <a:r>
              <a:rPr lang="en-US" dirty="0" err="1"/>
              <a:t>possibile</a:t>
            </a:r>
            <a:endParaRPr lang="en-US" dirty="0"/>
          </a:p>
        </p:txBody>
      </p:sp>
      <p:sp>
        <p:nvSpPr>
          <p:cNvPr id="3" name="Content Placeholder 2"/>
          <p:cNvSpPr>
            <a:spLocks noGrp="1"/>
          </p:cNvSpPr>
          <p:nvPr>
            <p:ph idx="1"/>
          </p:nvPr>
        </p:nvSpPr>
        <p:spPr/>
        <p:txBody>
          <a:bodyPr/>
          <a:lstStyle/>
          <a:p>
            <a:r>
              <a:rPr lang="en-US" sz="3200" dirty="0"/>
              <a:t>tSQLt (free)</a:t>
            </a:r>
          </a:p>
          <a:p>
            <a:pPr lvl="1"/>
            <a:r>
              <a:rPr lang="en-US" sz="2800" dirty="0" err="1"/>
              <a:t>Semplice</a:t>
            </a:r>
            <a:r>
              <a:rPr lang="en-US" sz="2800" dirty="0"/>
              <a:t> da </a:t>
            </a:r>
            <a:r>
              <a:rPr lang="en-US" sz="2800" dirty="0" err="1"/>
              <a:t>installare</a:t>
            </a:r>
            <a:endParaRPr lang="en-US" sz="2800" dirty="0"/>
          </a:p>
          <a:p>
            <a:pPr lvl="1"/>
            <a:r>
              <a:rPr lang="en-US" sz="2800" dirty="0" err="1"/>
              <a:t>Struttura</a:t>
            </a:r>
            <a:r>
              <a:rPr lang="en-US" sz="2800" dirty="0"/>
              <a:t> </a:t>
            </a:r>
            <a:r>
              <a:rPr lang="en-US" sz="2800" dirty="0" err="1"/>
              <a:t>comune</a:t>
            </a:r>
            <a:r>
              <a:rPr lang="en-US" sz="2800" dirty="0"/>
              <a:t> (Assemble, Act, Assert)</a:t>
            </a:r>
          </a:p>
          <a:p>
            <a:pPr lvl="1"/>
            <a:r>
              <a:rPr lang="en-US" sz="2800" dirty="0"/>
              <a:t>Framework in t-sql</a:t>
            </a:r>
          </a:p>
          <a:p>
            <a:r>
              <a:rPr lang="en-US" sz="3200" dirty="0"/>
              <a:t>SQL Server Management Studio</a:t>
            </a:r>
          </a:p>
          <a:p>
            <a:pPr lvl="1"/>
            <a:r>
              <a:rPr lang="en-US" sz="2800" dirty="0"/>
              <a:t>Via t-sql</a:t>
            </a:r>
          </a:p>
          <a:p>
            <a:pPr lvl="1"/>
            <a:r>
              <a:rPr lang="en-US" sz="2800" dirty="0"/>
              <a:t>Con Red Gate SQL Test</a:t>
            </a:r>
          </a:p>
          <a:p>
            <a:pPr lvl="2"/>
            <a:r>
              <a:rPr lang="en-US" sz="2400" dirty="0" err="1"/>
              <a:t>Integrato</a:t>
            </a:r>
            <a:r>
              <a:rPr lang="en-US" sz="2400" dirty="0"/>
              <a:t> </a:t>
            </a:r>
            <a:r>
              <a:rPr lang="en-US" sz="2400" dirty="0" err="1"/>
              <a:t>anche</a:t>
            </a:r>
            <a:r>
              <a:rPr lang="en-US" sz="2400" dirty="0"/>
              <a:t> con il framework SQLCop</a:t>
            </a:r>
            <a:endParaRPr lang="en-GB" sz="2400" dirty="0"/>
          </a:p>
          <a:p>
            <a:endParaRPr lang="en-US" dirty="0"/>
          </a:p>
        </p:txBody>
      </p:sp>
      <p:sp>
        <p:nvSpPr>
          <p:cNvPr id="4" name="Content Placeholder 2"/>
          <p:cNvSpPr txBox="1">
            <a:spLocks/>
          </p:cNvSpPr>
          <p:nvPr/>
        </p:nvSpPr>
        <p:spPr>
          <a:xfrm flipH="1">
            <a:off x="8092372" y="1436028"/>
            <a:ext cx="3552395" cy="2160240"/>
          </a:xfrm>
          <a:prstGeom prst="rect">
            <a:avLst/>
          </a:prstGeom>
          <a:solidFill>
            <a:srgbClr val="008BCB"/>
          </a:solidFill>
        </p:spPr>
        <p:txBody>
          <a:bodyPr vert="horz" lIns="91440" tIns="45720" rIns="91440" bIns="45720" rtlCol="0" anchor="b"/>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 </a:t>
            </a:r>
            <a:endParaRPr lang="en-GB" dirty="0"/>
          </a:p>
        </p:txBody>
      </p:sp>
      <p:sp>
        <p:nvSpPr>
          <p:cNvPr id="5" name="Content Placeholder 4"/>
          <p:cNvSpPr txBox="1">
            <a:spLocks/>
          </p:cNvSpPr>
          <p:nvPr/>
        </p:nvSpPr>
        <p:spPr>
          <a:xfrm flipH="1">
            <a:off x="8092372" y="3740284"/>
            <a:ext cx="3552395" cy="2160240"/>
          </a:xfrm>
          <a:prstGeom prst="rect">
            <a:avLst/>
          </a:prstGeom>
          <a:solidFill>
            <a:schemeClr val="bg1"/>
          </a:solidFill>
        </p:spPr>
        <p:txBody>
          <a:bodyPr vert="horz" lIns="91440" tIns="45720" rIns="91440" bIns="45720" rtlCol="0" anchor="b"/>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 </a:t>
            </a:r>
            <a:endParaRPr lang="en-GB" dirty="0"/>
          </a:p>
        </p:txBody>
      </p:sp>
      <p:pic>
        <p:nvPicPr>
          <p:cNvPr id="6" name="Picture 5"/>
          <p:cNvPicPr>
            <a:picLocks noChangeAspect="1"/>
          </p:cNvPicPr>
          <p:nvPr/>
        </p:nvPicPr>
        <p:blipFill>
          <a:blip r:embed="rId2"/>
          <a:stretch>
            <a:fillRect/>
          </a:stretch>
        </p:blipFill>
        <p:spPr>
          <a:xfrm>
            <a:off x="8980471" y="3884300"/>
            <a:ext cx="1806660" cy="1820557"/>
          </a:xfrm>
          <a:prstGeom prst="rect">
            <a:avLst/>
          </a:prstGeom>
        </p:spPr>
      </p:pic>
      <p:grpSp>
        <p:nvGrpSpPr>
          <p:cNvPr id="7" name="Group 6"/>
          <p:cNvGrpSpPr/>
          <p:nvPr/>
        </p:nvGrpSpPr>
        <p:grpSpPr>
          <a:xfrm>
            <a:off x="9124487" y="1580044"/>
            <a:ext cx="1662644" cy="1822080"/>
            <a:chOff x="9336360" y="1412776"/>
            <a:chExt cx="1662644" cy="1822080"/>
          </a:xfrm>
        </p:grpSpPr>
        <p:pic>
          <p:nvPicPr>
            <p:cNvPr id="8" name="Picture 7"/>
            <p:cNvPicPr>
              <a:picLocks noChangeAspect="1"/>
            </p:cNvPicPr>
            <p:nvPr/>
          </p:nvPicPr>
          <p:blipFill>
            <a:blip r:embed="rId3"/>
            <a:stretch>
              <a:fillRect/>
            </a:stretch>
          </p:blipFill>
          <p:spPr>
            <a:xfrm>
              <a:off x="9336360" y="1412776"/>
              <a:ext cx="1446308" cy="1796928"/>
            </a:xfrm>
            <a:prstGeom prst="rect">
              <a:avLst/>
            </a:prstGeom>
          </p:spPr>
        </p:pic>
        <p:pic>
          <p:nvPicPr>
            <p:cNvPr id="9" name="Picture 2" descr="http://tsqlt.org/wp-content/uploads/2015/04/cropped-tSQLt_Database_Unit_Testing_for_SQL_Server__Logo_210x16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95674" y="2331526"/>
              <a:ext cx="903330" cy="9033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4883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Struttura</a:t>
            </a:r>
            <a:r>
              <a:rPr lang="en-US" dirty="0"/>
              <a:t> di un test tSQLt</a:t>
            </a:r>
          </a:p>
        </p:txBody>
      </p:sp>
      <p:sp>
        <p:nvSpPr>
          <p:cNvPr id="3" name="Content Placeholder 2"/>
          <p:cNvSpPr>
            <a:spLocks noGrp="1"/>
          </p:cNvSpPr>
          <p:nvPr>
            <p:ph idx="1"/>
          </p:nvPr>
        </p:nvSpPr>
        <p:spPr/>
        <p:txBody>
          <a:bodyPr>
            <a:normAutofit lnSpcReduction="10000"/>
          </a:bodyPr>
          <a:lstStyle/>
          <a:p>
            <a:r>
              <a:rPr lang="en-US" sz="2400" dirty="0"/>
              <a:t>Built-in</a:t>
            </a:r>
          </a:p>
          <a:p>
            <a:pPr lvl="1"/>
            <a:r>
              <a:rPr lang="en-US" sz="2000" i="1" dirty="0" err="1"/>
              <a:t>tsqlt</a:t>
            </a:r>
            <a:r>
              <a:rPr lang="en-US" sz="2000" i="1" dirty="0"/>
              <a:t> </a:t>
            </a:r>
            <a:r>
              <a:rPr lang="en-US" sz="2000" dirty="0"/>
              <a:t>schema</a:t>
            </a:r>
          </a:p>
          <a:p>
            <a:r>
              <a:rPr lang="en-US" sz="2400" dirty="0"/>
              <a:t>Classes</a:t>
            </a:r>
          </a:p>
          <a:p>
            <a:pPr lvl="1"/>
            <a:r>
              <a:rPr lang="en-US" sz="2000" dirty="0" err="1"/>
              <a:t>Gruppi</a:t>
            </a:r>
            <a:r>
              <a:rPr lang="en-US" sz="2000"/>
              <a:t> di </a:t>
            </a:r>
            <a:r>
              <a:rPr lang="en-US" sz="2000" dirty="0"/>
              <a:t>stored procedure (</a:t>
            </a:r>
            <a:r>
              <a:rPr lang="en-US" sz="2000" dirty="0" err="1"/>
              <a:t>i</a:t>
            </a:r>
            <a:r>
              <a:rPr lang="en-US" sz="2000" dirty="0"/>
              <a:t> test)</a:t>
            </a:r>
          </a:p>
          <a:p>
            <a:pPr lvl="1"/>
            <a:r>
              <a:rPr lang="en-US" sz="2000" dirty="0"/>
              <a:t>User defined schema</a:t>
            </a:r>
          </a:p>
          <a:p>
            <a:r>
              <a:rPr lang="en-US" sz="2400" dirty="0" err="1"/>
              <a:t>Convenzioni</a:t>
            </a:r>
            <a:endParaRPr lang="en-US" sz="2400" dirty="0"/>
          </a:p>
          <a:p>
            <a:pPr lvl="1"/>
            <a:r>
              <a:rPr lang="en-US" sz="2000" dirty="0"/>
              <a:t>Naming: </a:t>
            </a:r>
            <a:r>
              <a:rPr lang="en-US" sz="2000" i="1" dirty="0"/>
              <a:t>test*</a:t>
            </a:r>
          </a:p>
          <a:p>
            <a:r>
              <a:rPr lang="en-US" sz="2400" dirty="0"/>
              <a:t>Tool</a:t>
            </a:r>
          </a:p>
          <a:p>
            <a:pPr lvl="1"/>
            <a:r>
              <a:rPr lang="en-US" sz="2000" dirty="0"/>
              <a:t>Run</a:t>
            </a:r>
          </a:p>
          <a:p>
            <a:pPr lvl="1"/>
            <a:r>
              <a:rPr lang="en-US" sz="2000" dirty="0" err="1"/>
              <a:t>NewTestClass</a:t>
            </a:r>
            <a:r>
              <a:rPr lang="en-US" sz="2000" dirty="0"/>
              <a:t>/</a:t>
            </a:r>
            <a:r>
              <a:rPr lang="en-US" sz="2000" dirty="0" err="1"/>
              <a:t>DropClass</a:t>
            </a:r>
            <a:endParaRPr lang="en-US" sz="2000" dirty="0"/>
          </a:p>
          <a:p>
            <a:pPr lvl="1"/>
            <a:r>
              <a:rPr lang="en-US" sz="2000" dirty="0"/>
              <a:t>Fail/Assert</a:t>
            </a:r>
          </a:p>
          <a:p>
            <a:pPr lvl="1"/>
            <a:r>
              <a:rPr lang="en-US" sz="2000" dirty="0"/>
              <a:t>Uninstall</a:t>
            </a:r>
            <a:endParaRPr lang="en-US" dirty="0"/>
          </a:p>
        </p:txBody>
      </p:sp>
      <p:pic>
        <p:nvPicPr>
          <p:cNvPr id="4" name="Picture 2" descr="http://tsqlt.org/wp-content/uploads/2015/04/cropped-tSQLt_Database_Unit_Testing_for_SQL_Server__Logo_210x1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9504" y="2672864"/>
            <a:ext cx="2064296" cy="20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13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tSQLt test – Pipeline</a:t>
            </a:r>
          </a:p>
        </p:txBody>
      </p:sp>
      <p:sp>
        <p:nvSpPr>
          <p:cNvPr id="3" name="Content Placeholder 2"/>
          <p:cNvSpPr>
            <a:spLocks noGrp="1"/>
          </p:cNvSpPr>
          <p:nvPr>
            <p:ph idx="1"/>
          </p:nvPr>
        </p:nvSpPr>
        <p:spPr/>
        <p:txBody>
          <a:bodyPr/>
          <a:lstStyle/>
          <a:p>
            <a:endParaRPr lang="en-US" dirty="0"/>
          </a:p>
        </p:txBody>
      </p:sp>
      <p:sp>
        <p:nvSpPr>
          <p:cNvPr id="4" name="Content Placeholder 2"/>
          <p:cNvSpPr txBox="1">
            <a:spLocks/>
          </p:cNvSpPr>
          <p:nvPr/>
        </p:nvSpPr>
        <p:spPr>
          <a:xfrm flipH="1">
            <a:off x="667996" y="1718489"/>
            <a:ext cx="3168353" cy="4458477"/>
          </a:xfrm>
          <a:prstGeom prst="rect">
            <a:avLst/>
          </a:prstGeom>
          <a:solidFill>
            <a:srgbClr val="60BB0E"/>
          </a:solidFill>
        </p:spPr>
        <p:txBody>
          <a:bodyPr vert="horz" lIns="91440" tIns="45720" rIns="91440" bIns="45720" rtlCol="0" anchor="b"/>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b="1" dirty="0">
                <a:solidFill>
                  <a:schemeClr val="bg1"/>
                </a:solidFill>
              </a:rPr>
              <a:t>Assemble</a:t>
            </a:r>
          </a:p>
        </p:txBody>
      </p:sp>
      <p:sp>
        <p:nvSpPr>
          <p:cNvPr id="5" name="Content Placeholder 4"/>
          <p:cNvSpPr txBox="1">
            <a:spLocks/>
          </p:cNvSpPr>
          <p:nvPr/>
        </p:nvSpPr>
        <p:spPr>
          <a:xfrm flipH="1">
            <a:off x="4564745" y="1718486"/>
            <a:ext cx="3168353" cy="4458477"/>
          </a:xfrm>
          <a:prstGeom prst="rect">
            <a:avLst/>
          </a:prstGeom>
          <a:solidFill>
            <a:srgbClr val="00BDE3"/>
          </a:solidFill>
        </p:spPr>
        <p:txBody>
          <a:bodyPr vert="horz" lIns="91440" tIns="45720" rIns="91440" bIns="45720" rtlCol="0" anchor="b"/>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b="1" dirty="0">
                <a:solidFill>
                  <a:schemeClr val="bg1"/>
                </a:solidFill>
              </a:rPr>
              <a:t>Act</a:t>
            </a:r>
          </a:p>
        </p:txBody>
      </p:sp>
      <p:sp>
        <p:nvSpPr>
          <p:cNvPr id="6" name="Content Placeholder 4"/>
          <p:cNvSpPr txBox="1">
            <a:spLocks/>
          </p:cNvSpPr>
          <p:nvPr/>
        </p:nvSpPr>
        <p:spPr>
          <a:xfrm flipH="1">
            <a:off x="8444861" y="1718486"/>
            <a:ext cx="3168353" cy="4458477"/>
          </a:xfrm>
          <a:prstGeom prst="rect">
            <a:avLst/>
          </a:prstGeom>
          <a:solidFill>
            <a:srgbClr val="CD2548"/>
          </a:solidFill>
        </p:spPr>
        <p:txBody>
          <a:bodyPr vert="horz" lIns="91440" tIns="45720" rIns="91440" bIns="45720" rtlCol="0" anchor="b"/>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b="1" dirty="0">
                <a:solidFill>
                  <a:schemeClr val="bg1"/>
                </a:solidFill>
              </a:rPr>
              <a:t>Assert</a:t>
            </a:r>
          </a:p>
        </p:txBody>
      </p:sp>
      <p:sp>
        <p:nvSpPr>
          <p:cNvPr id="7" name="Right Arrow 6"/>
          <p:cNvSpPr/>
          <p:nvPr/>
        </p:nvSpPr>
        <p:spPr>
          <a:xfrm>
            <a:off x="3464544" y="3584679"/>
            <a:ext cx="1488639" cy="936104"/>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8" name="Right Arrow 7"/>
          <p:cNvSpPr/>
          <p:nvPr/>
        </p:nvSpPr>
        <p:spPr>
          <a:xfrm>
            <a:off x="7292733" y="3584679"/>
            <a:ext cx="1488639" cy="936104"/>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9" name="TextBox 8"/>
          <p:cNvSpPr txBox="1"/>
          <p:nvPr/>
        </p:nvSpPr>
        <p:spPr>
          <a:xfrm>
            <a:off x="812013" y="2025736"/>
            <a:ext cx="2508515" cy="1015663"/>
          </a:xfrm>
          <a:prstGeom prst="rect">
            <a:avLst/>
          </a:prstGeom>
          <a:noFill/>
        </p:spPr>
        <p:txBody>
          <a:bodyPr wrap="square" rtlCol="0">
            <a:spAutoFit/>
          </a:bodyPr>
          <a:lstStyle/>
          <a:p>
            <a:r>
              <a:rPr lang="en-US" sz="2000" dirty="0" err="1">
                <a:solidFill>
                  <a:schemeClr val="bg1"/>
                </a:solidFill>
                <a:latin typeface="Segoe UI Light" pitchFamily="34" charset="0"/>
                <a:ea typeface="Segoe UI" pitchFamily="34" charset="0"/>
                <a:cs typeface="Segoe UI" pitchFamily="34" charset="0"/>
              </a:rPr>
              <a:t>Creazione</a:t>
            </a:r>
            <a:r>
              <a:rPr lang="en-US" sz="2000" dirty="0">
                <a:solidFill>
                  <a:schemeClr val="bg1"/>
                </a:solidFill>
                <a:latin typeface="Segoe UI Light" pitchFamily="34" charset="0"/>
                <a:ea typeface="Segoe UI" pitchFamily="34" charset="0"/>
                <a:cs typeface="Segoe UI" pitchFamily="34" charset="0"/>
              </a:rPr>
              <a:t> fake</a:t>
            </a:r>
          </a:p>
          <a:p>
            <a:r>
              <a:rPr lang="en-US" sz="2000" dirty="0">
                <a:solidFill>
                  <a:schemeClr val="bg1"/>
                </a:solidFill>
                <a:latin typeface="Segoe UI Light" pitchFamily="34" charset="0"/>
                <a:ea typeface="Segoe UI" pitchFamily="34" charset="0"/>
                <a:cs typeface="Segoe UI" pitchFamily="34" charset="0"/>
              </a:rPr>
              <a:t>Set </a:t>
            </a:r>
            <a:r>
              <a:rPr lang="en-US" sz="2000" dirty="0" err="1">
                <a:solidFill>
                  <a:schemeClr val="bg1"/>
                </a:solidFill>
                <a:latin typeface="Segoe UI Light" pitchFamily="34" charset="0"/>
                <a:ea typeface="Segoe UI" pitchFamily="34" charset="0"/>
                <a:cs typeface="Segoe UI" pitchFamily="34" charset="0"/>
              </a:rPr>
              <a:t>opzioni</a:t>
            </a:r>
            <a:r>
              <a:rPr lang="en-US" sz="2000" dirty="0">
                <a:solidFill>
                  <a:schemeClr val="bg1"/>
                </a:solidFill>
                <a:latin typeface="Segoe UI Light" pitchFamily="34" charset="0"/>
                <a:ea typeface="Segoe UI" pitchFamily="34" charset="0"/>
                <a:cs typeface="Segoe UI" pitchFamily="34" charset="0"/>
              </a:rPr>
              <a:t> fake</a:t>
            </a:r>
          </a:p>
          <a:p>
            <a:r>
              <a:rPr lang="en-US" sz="2000" dirty="0" err="1">
                <a:solidFill>
                  <a:schemeClr val="bg1"/>
                </a:solidFill>
                <a:latin typeface="Segoe UI Light" pitchFamily="34" charset="0"/>
                <a:ea typeface="Segoe UI" pitchFamily="34" charset="0"/>
                <a:cs typeface="Segoe UI" pitchFamily="34" charset="0"/>
              </a:rPr>
              <a:t>Popolamento</a:t>
            </a:r>
            <a:r>
              <a:rPr lang="en-US" sz="2000" dirty="0">
                <a:solidFill>
                  <a:schemeClr val="bg1"/>
                </a:solidFill>
                <a:latin typeface="Segoe UI Light" pitchFamily="34" charset="0"/>
                <a:ea typeface="Segoe UI" pitchFamily="34" charset="0"/>
                <a:cs typeface="Segoe UI" pitchFamily="34" charset="0"/>
              </a:rPr>
              <a:t> fake</a:t>
            </a:r>
          </a:p>
        </p:txBody>
      </p:sp>
      <p:sp>
        <p:nvSpPr>
          <p:cNvPr id="10" name="TextBox 9"/>
          <p:cNvSpPr txBox="1"/>
          <p:nvPr/>
        </p:nvSpPr>
        <p:spPr>
          <a:xfrm>
            <a:off x="4784218" y="2025736"/>
            <a:ext cx="2508515" cy="1015663"/>
          </a:xfrm>
          <a:prstGeom prst="rect">
            <a:avLst/>
          </a:prstGeom>
          <a:noFill/>
        </p:spPr>
        <p:txBody>
          <a:bodyPr wrap="square" rtlCol="0">
            <a:spAutoFit/>
          </a:bodyPr>
          <a:lstStyle/>
          <a:p>
            <a:r>
              <a:rPr lang="en-US" sz="2000" dirty="0" err="1">
                <a:solidFill>
                  <a:schemeClr val="bg1"/>
                </a:solidFill>
                <a:latin typeface="Segoe UI Light" pitchFamily="34" charset="0"/>
                <a:ea typeface="Segoe UI" pitchFamily="34" charset="0"/>
                <a:cs typeface="Segoe UI" pitchFamily="34" charset="0"/>
              </a:rPr>
              <a:t>Esecuzione</a:t>
            </a:r>
            <a:r>
              <a:rPr lang="en-US" sz="2000" dirty="0">
                <a:solidFill>
                  <a:schemeClr val="bg1"/>
                </a:solidFill>
                <a:latin typeface="Segoe UI Light" pitchFamily="34" charset="0"/>
                <a:ea typeface="Segoe UI" pitchFamily="34" charset="0"/>
                <a:cs typeface="Segoe UI" pitchFamily="34" charset="0"/>
              </a:rPr>
              <a:t> </a:t>
            </a:r>
            <a:r>
              <a:rPr lang="en-US" sz="2000" dirty="0" err="1">
                <a:solidFill>
                  <a:schemeClr val="bg1"/>
                </a:solidFill>
                <a:latin typeface="Segoe UI Light" pitchFamily="34" charset="0"/>
                <a:ea typeface="Segoe UI" pitchFamily="34" charset="0"/>
                <a:cs typeface="Segoe UI" pitchFamily="34" charset="0"/>
              </a:rPr>
              <a:t>comandi</a:t>
            </a:r>
            <a:endParaRPr lang="en-US" sz="2000" dirty="0">
              <a:solidFill>
                <a:schemeClr val="bg1"/>
              </a:solidFill>
              <a:latin typeface="Segoe UI Light" pitchFamily="34" charset="0"/>
              <a:ea typeface="Segoe UI" pitchFamily="34" charset="0"/>
              <a:cs typeface="Segoe UI" pitchFamily="34" charset="0"/>
            </a:endParaRPr>
          </a:p>
          <a:p>
            <a:r>
              <a:rPr lang="en-US" sz="2000" dirty="0">
                <a:solidFill>
                  <a:schemeClr val="bg1"/>
                </a:solidFill>
                <a:latin typeface="Segoe UI Light" pitchFamily="34" charset="0"/>
                <a:ea typeface="Segoe UI" pitchFamily="34" charset="0"/>
                <a:cs typeface="Segoe UI" pitchFamily="34" charset="0"/>
              </a:rPr>
              <a:t>Business logic</a:t>
            </a:r>
          </a:p>
          <a:p>
            <a:r>
              <a:rPr lang="en-US" sz="2000" dirty="0" err="1">
                <a:solidFill>
                  <a:schemeClr val="bg1"/>
                </a:solidFill>
                <a:latin typeface="Segoe UI Light" pitchFamily="34" charset="0"/>
                <a:ea typeface="Segoe UI" pitchFamily="34" charset="0"/>
                <a:cs typeface="Segoe UI" pitchFamily="34" charset="0"/>
              </a:rPr>
              <a:t>Esecuzione</a:t>
            </a:r>
            <a:r>
              <a:rPr lang="en-US" sz="2000" dirty="0">
                <a:solidFill>
                  <a:schemeClr val="bg1"/>
                </a:solidFill>
                <a:latin typeface="Segoe UI Light" pitchFamily="34" charset="0"/>
                <a:ea typeface="Segoe UI" pitchFamily="34" charset="0"/>
                <a:cs typeface="Segoe UI" pitchFamily="34" charset="0"/>
              </a:rPr>
              <a:t> proc/</a:t>
            </a:r>
            <a:r>
              <a:rPr lang="en-US" sz="2000" dirty="0" err="1">
                <a:solidFill>
                  <a:schemeClr val="bg1"/>
                </a:solidFill>
                <a:latin typeface="Segoe UI Light" pitchFamily="34" charset="0"/>
                <a:ea typeface="Segoe UI" pitchFamily="34" charset="0"/>
                <a:cs typeface="Segoe UI" pitchFamily="34" charset="0"/>
              </a:rPr>
              <a:t>func</a:t>
            </a:r>
            <a:endParaRPr lang="en-US" sz="2000" dirty="0">
              <a:solidFill>
                <a:schemeClr val="bg1"/>
              </a:solidFill>
              <a:latin typeface="Segoe UI Light" pitchFamily="34" charset="0"/>
              <a:ea typeface="Segoe UI" pitchFamily="34" charset="0"/>
              <a:cs typeface="Segoe UI" pitchFamily="34" charset="0"/>
            </a:endParaRPr>
          </a:p>
        </p:txBody>
      </p:sp>
      <p:sp>
        <p:nvSpPr>
          <p:cNvPr id="11" name="TextBox 10"/>
          <p:cNvSpPr txBox="1"/>
          <p:nvPr/>
        </p:nvSpPr>
        <p:spPr>
          <a:xfrm>
            <a:off x="8660885" y="2025736"/>
            <a:ext cx="2508515" cy="1015663"/>
          </a:xfrm>
          <a:prstGeom prst="rect">
            <a:avLst/>
          </a:prstGeom>
          <a:noFill/>
        </p:spPr>
        <p:txBody>
          <a:bodyPr wrap="square" rtlCol="0">
            <a:spAutoFit/>
          </a:bodyPr>
          <a:lstStyle/>
          <a:p>
            <a:r>
              <a:rPr lang="en-US" sz="2000" dirty="0" err="1">
                <a:solidFill>
                  <a:schemeClr val="bg1"/>
                </a:solidFill>
                <a:latin typeface="Segoe UI Light" pitchFamily="34" charset="0"/>
                <a:ea typeface="Segoe UI" pitchFamily="34" charset="0"/>
                <a:cs typeface="Segoe UI" pitchFamily="34" charset="0"/>
              </a:rPr>
              <a:t>Valori</a:t>
            </a:r>
            <a:r>
              <a:rPr lang="en-US" sz="2000" dirty="0">
                <a:solidFill>
                  <a:schemeClr val="bg1"/>
                </a:solidFill>
                <a:latin typeface="Segoe UI Light" pitchFamily="34" charset="0"/>
                <a:ea typeface="Segoe UI" pitchFamily="34" charset="0"/>
                <a:cs typeface="Segoe UI" pitchFamily="34" charset="0"/>
              </a:rPr>
              <a:t> </a:t>
            </a:r>
            <a:r>
              <a:rPr lang="en-US" sz="2000" dirty="0" err="1">
                <a:solidFill>
                  <a:schemeClr val="bg1"/>
                </a:solidFill>
                <a:latin typeface="Segoe UI Light" pitchFamily="34" charset="0"/>
                <a:ea typeface="Segoe UI" pitchFamily="34" charset="0"/>
                <a:cs typeface="Segoe UI" pitchFamily="34" charset="0"/>
              </a:rPr>
              <a:t>attesi</a:t>
            </a:r>
            <a:endParaRPr lang="en-US" sz="2000" dirty="0">
              <a:solidFill>
                <a:schemeClr val="bg1"/>
              </a:solidFill>
              <a:latin typeface="Segoe UI Light" pitchFamily="34" charset="0"/>
              <a:ea typeface="Segoe UI" pitchFamily="34" charset="0"/>
              <a:cs typeface="Segoe UI" pitchFamily="34" charset="0"/>
            </a:endParaRPr>
          </a:p>
          <a:p>
            <a:r>
              <a:rPr lang="en-US" sz="2000" dirty="0" err="1">
                <a:solidFill>
                  <a:schemeClr val="bg1"/>
                </a:solidFill>
                <a:latin typeface="Segoe UI Light" pitchFamily="34" charset="0"/>
                <a:ea typeface="Segoe UI" pitchFamily="34" charset="0"/>
                <a:cs typeface="Segoe UI" pitchFamily="34" charset="0"/>
              </a:rPr>
              <a:t>Metadati</a:t>
            </a:r>
            <a:r>
              <a:rPr lang="en-US" sz="2000" dirty="0">
                <a:solidFill>
                  <a:schemeClr val="bg1"/>
                </a:solidFill>
                <a:latin typeface="Segoe UI Light" pitchFamily="34" charset="0"/>
                <a:ea typeface="Segoe UI" pitchFamily="34" charset="0"/>
                <a:cs typeface="Segoe UI" pitchFamily="34" charset="0"/>
              </a:rPr>
              <a:t> </a:t>
            </a:r>
            <a:r>
              <a:rPr lang="en-US" sz="2000" dirty="0" err="1">
                <a:solidFill>
                  <a:schemeClr val="bg1"/>
                </a:solidFill>
                <a:latin typeface="Segoe UI Light" pitchFamily="34" charset="0"/>
                <a:ea typeface="Segoe UI" pitchFamily="34" charset="0"/>
                <a:cs typeface="Segoe UI" pitchFamily="34" charset="0"/>
              </a:rPr>
              <a:t>attesi</a:t>
            </a:r>
            <a:endParaRPr lang="en-US" sz="2000" dirty="0">
              <a:solidFill>
                <a:schemeClr val="bg1"/>
              </a:solidFill>
              <a:latin typeface="Segoe UI Light" pitchFamily="34" charset="0"/>
              <a:ea typeface="Segoe UI" pitchFamily="34" charset="0"/>
              <a:cs typeface="Segoe UI" pitchFamily="34" charset="0"/>
            </a:endParaRPr>
          </a:p>
          <a:p>
            <a:r>
              <a:rPr lang="en-US" sz="2000" dirty="0" err="1">
                <a:solidFill>
                  <a:schemeClr val="bg1"/>
                </a:solidFill>
                <a:latin typeface="Segoe UI Light" pitchFamily="34" charset="0"/>
                <a:ea typeface="Segoe UI" pitchFamily="34" charset="0"/>
                <a:cs typeface="Segoe UI" pitchFamily="34" charset="0"/>
              </a:rPr>
              <a:t>Comportamenti</a:t>
            </a:r>
            <a:r>
              <a:rPr lang="en-US" sz="2000" dirty="0">
                <a:solidFill>
                  <a:schemeClr val="bg1"/>
                </a:solidFill>
                <a:latin typeface="Segoe UI Light" pitchFamily="34" charset="0"/>
                <a:ea typeface="Segoe UI" pitchFamily="34" charset="0"/>
                <a:cs typeface="Segoe UI" pitchFamily="34" charset="0"/>
              </a:rPr>
              <a:t> </a:t>
            </a:r>
            <a:r>
              <a:rPr lang="en-US" sz="2000" dirty="0" err="1">
                <a:solidFill>
                  <a:schemeClr val="bg1"/>
                </a:solidFill>
                <a:latin typeface="Segoe UI Light" pitchFamily="34" charset="0"/>
                <a:ea typeface="Segoe UI" pitchFamily="34" charset="0"/>
                <a:cs typeface="Segoe UI" pitchFamily="34" charset="0"/>
              </a:rPr>
              <a:t>attesi</a:t>
            </a:r>
            <a:endParaRPr lang="en-US" sz="2000" dirty="0">
              <a:solidFill>
                <a:schemeClr val="bg1"/>
              </a:solidFill>
              <a:latin typeface="Segoe UI Light" pitchFamily="34" charset="0"/>
              <a:ea typeface="Segoe UI" pitchFamily="34" charset="0"/>
              <a:cs typeface="Segoe UI" pitchFamily="34" charset="0"/>
            </a:endParaRPr>
          </a:p>
        </p:txBody>
      </p:sp>
      <p:pic>
        <p:nvPicPr>
          <p:cNvPr id="12" name="Picture 11"/>
          <p:cNvPicPr>
            <a:picLocks noChangeAspect="1"/>
          </p:cNvPicPr>
          <p:nvPr/>
        </p:nvPicPr>
        <p:blipFill>
          <a:blip r:embed="rId2">
            <a:clrChange>
              <a:clrFrom>
                <a:srgbClr val="FFFFFF"/>
              </a:clrFrom>
              <a:clrTo>
                <a:srgbClr val="FFFFFF">
                  <a:alpha val="0"/>
                </a:srgbClr>
              </a:clrTo>
            </a:clrChange>
          </a:blip>
          <a:stretch>
            <a:fillRect/>
          </a:stretch>
        </p:blipFill>
        <p:spPr>
          <a:xfrm>
            <a:off x="11314999" y="4520783"/>
            <a:ext cx="783724" cy="602066"/>
          </a:xfrm>
          <a:prstGeom prst="rect">
            <a:avLst/>
          </a:prstGeom>
          <a:ln>
            <a:noFill/>
          </a:ln>
          <a:effectLst>
            <a:outerShdw blurRad="190500" algn="tl" rotWithShape="0">
              <a:srgbClr val="000000">
                <a:alpha val="70000"/>
              </a:srgbClr>
            </a:outerShdw>
          </a:effectLst>
        </p:spPr>
      </p:pic>
      <p:pic>
        <p:nvPicPr>
          <p:cNvPr id="13" name="Picture 12"/>
          <p:cNvPicPr>
            <a:picLocks noChangeAspect="1"/>
          </p:cNvPicPr>
          <p:nvPr/>
        </p:nvPicPr>
        <p:blipFill>
          <a:blip r:embed="rId3">
            <a:clrChange>
              <a:clrFrom>
                <a:srgbClr val="FFFFFF"/>
              </a:clrFrom>
              <a:clrTo>
                <a:srgbClr val="FFFFFF">
                  <a:alpha val="0"/>
                </a:srgbClr>
              </a:clrTo>
            </a:clrChange>
          </a:blip>
          <a:stretch>
            <a:fillRect/>
          </a:stretch>
        </p:blipFill>
        <p:spPr>
          <a:xfrm>
            <a:off x="11352988" y="5384879"/>
            <a:ext cx="707747" cy="6766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1597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 </a:t>
            </a:r>
            <a:r>
              <a:rPr lang="it-IT" dirty="0"/>
              <a:t>tSQLt + SSMS + SQL Test</a:t>
            </a:r>
            <a:endParaRPr lang="en-US" dirty="0"/>
          </a:p>
        </p:txBody>
      </p:sp>
      <p:pic>
        <p:nvPicPr>
          <p:cNvPr id="5" name="Picture 2" descr="http://tsqlt.org/wp-content/uploads/2015/04/cropped-tSQLt_Database_Unit_Testing_for_SQL_Server__Logo_210x1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509" y="2684015"/>
            <a:ext cx="2064296" cy="206429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264678" y="2805123"/>
            <a:ext cx="1662644" cy="1822080"/>
            <a:chOff x="9336360" y="1412776"/>
            <a:chExt cx="1662644" cy="1822080"/>
          </a:xfrm>
        </p:grpSpPr>
        <p:pic>
          <p:nvPicPr>
            <p:cNvPr id="7" name="Picture 6"/>
            <p:cNvPicPr>
              <a:picLocks noChangeAspect="1"/>
            </p:cNvPicPr>
            <p:nvPr/>
          </p:nvPicPr>
          <p:blipFill>
            <a:blip r:embed="rId3"/>
            <a:stretch>
              <a:fillRect/>
            </a:stretch>
          </p:blipFill>
          <p:spPr>
            <a:xfrm>
              <a:off x="9336360" y="1412776"/>
              <a:ext cx="1446308" cy="1796928"/>
            </a:xfrm>
            <a:prstGeom prst="rect">
              <a:avLst/>
            </a:prstGeom>
          </p:spPr>
        </p:pic>
        <p:pic>
          <p:nvPicPr>
            <p:cNvPr id="8" name="Picture 2" descr="http://tsqlt.org/wp-content/uploads/2015/04/cropped-tSQLt_Database_Unit_Testing_for_SQL_Server__Logo_210x16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95674" y="2331526"/>
              <a:ext cx="903330" cy="903330"/>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p:cNvPicPr>
            <a:picLocks noChangeAspect="1"/>
          </p:cNvPicPr>
          <p:nvPr/>
        </p:nvPicPr>
        <p:blipFill>
          <a:blip r:embed="rId5"/>
          <a:stretch>
            <a:fillRect/>
          </a:stretch>
        </p:blipFill>
        <p:spPr>
          <a:xfrm>
            <a:off x="8879179" y="2815689"/>
            <a:ext cx="1806660" cy="1820557"/>
          </a:xfrm>
          <a:prstGeom prst="rect">
            <a:avLst/>
          </a:prstGeom>
        </p:spPr>
      </p:pic>
    </p:spTree>
    <p:extLst>
      <p:ext uri="{BB962C8B-B14F-4D97-AF65-F5344CB8AC3E}">
        <p14:creationId xmlns:p14="http://schemas.microsoft.com/office/powerpoint/2010/main" val="309659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50"/>
                                        <p:tgtEl>
                                          <p:spTgt spid="6"/>
                                        </p:tgtEl>
                                      </p:cBhvr>
                                    </p:animEffect>
                                  </p:childTnLst>
                                </p:cTn>
                              </p:par>
                            </p:childTnLst>
                          </p:cTn>
                        </p:par>
                        <p:par>
                          <p:cTn id="12" fill="hold">
                            <p:stCondLst>
                              <p:cond delay="75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Conclusioni</a:t>
            </a:r>
            <a:endParaRPr lang="en-US" dirty="0"/>
          </a:p>
        </p:txBody>
      </p:sp>
      <p:sp>
        <p:nvSpPr>
          <p:cNvPr id="3" name="Content Placeholder 2"/>
          <p:cNvSpPr>
            <a:spLocks noGrp="1"/>
          </p:cNvSpPr>
          <p:nvPr>
            <p:ph idx="1"/>
          </p:nvPr>
        </p:nvSpPr>
        <p:spPr/>
        <p:txBody>
          <a:bodyPr/>
          <a:lstStyle/>
          <a:p>
            <a:r>
              <a:rPr lang="it-IT" dirty="0"/>
              <a:t>Nessuna scusa per non testare</a:t>
            </a:r>
          </a:p>
          <a:p>
            <a:pPr lvl="1"/>
            <a:r>
              <a:rPr lang="it-IT" dirty="0"/>
              <a:t>Esattamente come per ogni metodo lato codice</a:t>
            </a:r>
          </a:p>
          <a:p>
            <a:r>
              <a:rPr lang="it-IT" dirty="0"/>
              <a:t>I tool esistono</a:t>
            </a:r>
          </a:p>
          <a:p>
            <a:r>
              <a:rPr lang="it-IT" dirty="0"/>
              <a:t>Ed esistono anche i generatori di dati</a:t>
            </a:r>
          </a:p>
          <a:p>
            <a:r>
              <a:rPr lang="it-IT" dirty="0"/>
              <a:t>I processi di test aumentano la qualità</a:t>
            </a:r>
          </a:p>
          <a:p>
            <a:r>
              <a:rPr lang="it-IT" dirty="0"/>
              <a:t>I requisiti di business sono più rispettati e «coperti»</a:t>
            </a:r>
          </a:p>
          <a:p>
            <a:endParaRPr lang="en-US" dirty="0"/>
          </a:p>
        </p:txBody>
      </p:sp>
    </p:spTree>
    <p:extLst>
      <p:ext uri="{BB962C8B-B14F-4D97-AF65-F5344CB8AC3E}">
        <p14:creationId xmlns:p14="http://schemas.microsoft.com/office/powerpoint/2010/main" val="3113814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Content Placeholder 2"/>
          <p:cNvSpPr>
            <a:spLocks noGrp="1"/>
          </p:cNvSpPr>
          <p:nvPr>
            <p:ph idx="1"/>
          </p:nvPr>
        </p:nvSpPr>
        <p:spPr/>
        <p:txBody>
          <a:bodyPr/>
          <a:lstStyle/>
          <a:p>
            <a:r>
              <a:rPr lang="en-US" dirty="0" err="1"/>
              <a:t>Domande</a:t>
            </a:r>
            <a:r>
              <a:rPr lang="en-US" dirty="0"/>
              <a:t>?</a:t>
            </a:r>
          </a:p>
        </p:txBody>
      </p:sp>
    </p:spTree>
    <p:extLst>
      <p:ext uri="{BB962C8B-B14F-4D97-AF65-F5344CB8AC3E}">
        <p14:creationId xmlns:p14="http://schemas.microsoft.com/office/powerpoint/2010/main" val="2947968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Risorse</a:t>
            </a:r>
            <a:endParaRPr lang="en-US" dirty="0"/>
          </a:p>
        </p:txBody>
      </p:sp>
      <p:sp>
        <p:nvSpPr>
          <p:cNvPr id="3" name="Content Placeholder 2"/>
          <p:cNvSpPr>
            <a:spLocks noGrp="1"/>
          </p:cNvSpPr>
          <p:nvPr>
            <p:ph idx="1"/>
          </p:nvPr>
        </p:nvSpPr>
        <p:spPr/>
        <p:txBody>
          <a:bodyPr>
            <a:normAutofit fontScale="62500" lnSpcReduction="20000"/>
          </a:bodyPr>
          <a:lstStyle/>
          <a:p>
            <a:r>
              <a:rPr lang="en-US" dirty="0">
                <a:hlinkClick r:id="rId2"/>
              </a:rPr>
              <a:t>http://www.red-gate.com/products/sql-development/sql-test/</a:t>
            </a:r>
          </a:p>
          <a:p>
            <a:r>
              <a:rPr lang="en-US" dirty="0">
                <a:hlinkClick r:id="rId2"/>
              </a:rPr>
              <a:t>http://tsqlt.org/</a:t>
            </a:r>
            <a:endParaRPr lang="en-US" dirty="0"/>
          </a:p>
          <a:p>
            <a:r>
              <a:rPr lang="en-US" dirty="0">
                <a:hlinkClick r:id="rId3"/>
              </a:rPr>
              <a:t>http://sourceforge.net/projects/tsqlunit/</a:t>
            </a:r>
            <a:endParaRPr lang="en-US" dirty="0"/>
          </a:p>
          <a:p>
            <a:r>
              <a:rPr lang="en-US" dirty="0">
                <a:hlinkClick r:id="rId4"/>
              </a:rPr>
              <a:t>http://msdn.microsoft.com/en-us/library/dd172118(v=vs.100).aspx</a:t>
            </a:r>
            <a:r>
              <a:rPr lang="en-US" dirty="0"/>
              <a:t> (VS 2010)</a:t>
            </a:r>
          </a:p>
          <a:p>
            <a:r>
              <a:rPr lang="en-US" dirty="0">
                <a:hlinkClick r:id="rId5"/>
              </a:rPr>
              <a:t>http://blogs.msdn.com/b/ssdt/archive/2012/12/07/getting-started-with-sql-server-database-unit-testing-in-ssdt.aspx</a:t>
            </a:r>
            <a:r>
              <a:rPr lang="en-US" dirty="0"/>
              <a:t> (SSDT)</a:t>
            </a:r>
          </a:p>
          <a:p>
            <a:r>
              <a:rPr lang="en-US" dirty="0">
                <a:hlinkClick r:id="rId6"/>
              </a:rPr>
              <a:t>http://msdn.microsoft.com/en-us/library/jj851200(v=vs.103).aspx</a:t>
            </a:r>
            <a:r>
              <a:rPr lang="en-US" dirty="0"/>
              <a:t> (VS 2012)</a:t>
            </a:r>
          </a:p>
          <a:p>
            <a:r>
              <a:rPr lang="en-US" dirty="0">
                <a:hlinkClick r:id="rId7"/>
              </a:rPr>
              <a:t>http://channel9.msdn.com/Events/Visual-Studio/Launch-2013/QE107</a:t>
            </a:r>
            <a:r>
              <a:rPr lang="en-US" dirty="0"/>
              <a:t> (VS 2013)</a:t>
            </a:r>
          </a:p>
          <a:p>
            <a:r>
              <a:rPr lang="en-US" dirty="0">
                <a:hlinkClick r:id="rId8"/>
              </a:rPr>
              <a:t>http://msdn.microsoft.com/it-it/library/dn383992.aspx</a:t>
            </a:r>
            <a:r>
              <a:rPr lang="en-US" dirty="0"/>
              <a:t> (Article on CI)</a:t>
            </a:r>
          </a:p>
          <a:p>
            <a:r>
              <a:rPr lang="en-US" dirty="0">
                <a:hlinkClick r:id="rId9"/>
              </a:rPr>
              <a:t>http://msdn.microsoft.com/en-us/library/jj907294.aspx</a:t>
            </a:r>
            <a:r>
              <a:rPr lang="en-US" dirty="0"/>
              <a:t> (DLM)</a:t>
            </a:r>
          </a:p>
          <a:p>
            <a:r>
              <a:rPr lang="en-US" dirty="0">
                <a:hlinkClick r:id="rId10"/>
              </a:rPr>
              <a:t>http://en.wikipedia.org/wiki/Unit_testing</a:t>
            </a:r>
            <a:r>
              <a:rPr lang="en-US" dirty="0"/>
              <a:t> </a:t>
            </a:r>
          </a:p>
          <a:p>
            <a:r>
              <a:rPr lang="en-US" dirty="0">
                <a:latin typeface="Arial" panose="020B0604020202020204" pitchFamily="34" charset="0"/>
                <a:cs typeface="Arial" panose="020B0604020202020204" pitchFamily="34" charset="0"/>
                <a:hlinkClick r:id="rId11"/>
              </a:rPr>
              <a:t>https://www.simple-talk.com/sql/t-sql-programming/getting-started-testing-databases-with-tsqlt/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hlinkClick r:id="rId12"/>
              </a:rPr>
              <a:t>http://utplsql.sourceforge.net/</a:t>
            </a:r>
            <a:r>
              <a:rPr lang="en-US" dirty="0">
                <a:latin typeface="Arial" panose="020B0604020202020204" pitchFamily="34" charset="0"/>
                <a:cs typeface="Arial" panose="020B0604020202020204" pitchFamily="34" charset="0"/>
              </a:rPr>
              <a:t> (PL-SQL)</a:t>
            </a:r>
          </a:p>
          <a:p>
            <a:r>
              <a:rPr lang="en-US" dirty="0">
                <a:latin typeface="Arial" panose="020B0604020202020204" pitchFamily="34" charset="0"/>
                <a:cs typeface="Arial" panose="020B0604020202020204" pitchFamily="34" charset="0"/>
                <a:hlinkClick r:id="rId13"/>
              </a:rPr>
              <a:t>https://github.com/chrisoldwood/SS-Unit</a:t>
            </a:r>
            <a:r>
              <a:rPr lang="en-US" dirty="0">
                <a:latin typeface="Arial" panose="020B06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227631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GRAZIE!</a:t>
            </a:r>
          </a:p>
        </p:txBody>
      </p:sp>
      <p:sp>
        <p:nvSpPr>
          <p:cNvPr id="5" name="Subtitle 4"/>
          <p:cNvSpPr>
            <a:spLocks noGrp="1"/>
          </p:cNvSpPr>
          <p:nvPr>
            <p:ph type="subTitle" idx="1"/>
          </p:nvPr>
        </p:nvSpPr>
        <p:spPr/>
        <p:txBody>
          <a:bodyPr/>
          <a:lstStyle/>
          <a:p>
            <a:r>
              <a:rPr lang="en-US" dirty="0" err="1"/>
              <a:t>Continuate</a:t>
            </a:r>
            <a:r>
              <a:rPr lang="en-US" dirty="0"/>
              <a:t> a </a:t>
            </a:r>
            <a:r>
              <a:rPr lang="en-US" dirty="0" err="1"/>
              <a:t>seguire</a:t>
            </a:r>
            <a:r>
              <a:rPr lang="en-US" dirty="0"/>
              <a:t> </a:t>
            </a:r>
            <a:r>
              <a:rPr lang="en-US" dirty="0" err="1"/>
              <a:t>i</a:t>
            </a:r>
            <a:r>
              <a:rPr lang="en-US" dirty="0"/>
              <a:t> PASS GLOBAL Italian Virtual Chapters</a:t>
            </a:r>
          </a:p>
          <a:p>
            <a:r>
              <a:rPr lang="en-US" dirty="0">
                <a:hlinkClick r:id="rId2"/>
              </a:rPr>
              <a:t>http://globalitalian.sqlpass.org/</a:t>
            </a:r>
            <a:endParaRPr lang="en-US" dirty="0"/>
          </a:p>
          <a:p>
            <a:endParaRPr lang="en-US" dirty="0"/>
          </a:p>
        </p:txBody>
      </p:sp>
    </p:spTree>
    <p:extLst>
      <p:ext uri="{BB962C8B-B14F-4D97-AF65-F5344CB8AC3E}">
        <p14:creationId xmlns:p14="http://schemas.microsoft.com/office/powerpoint/2010/main" val="286169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Alessandro Alpi</a:t>
            </a:r>
          </a:p>
        </p:txBody>
      </p:sp>
      <p:sp>
        <p:nvSpPr>
          <p:cNvPr id="3" name="Content Placeholder 2"/>
          <p:cNvSpPr>
            <a:spLocks noGrp="1"/>
          </p:cNvSpPr>
          <p:nvPr>
            <p:ph idx="1"/>
          </p:nvPr>
        </p:nvSpPr>
        <p:spPr/>
        <p:txBody>
          <a:bodyPr/>
          <a:lstStyle/>
          <a:p>
            <a:pPr marL="0" indent="0">
              <a:buNone/>
            </a:pPr>
            <a:r>
              <a:rPr lang="en-US" dirty="0"/>
              <a:t>Microsoft MVP – SQL Server dal 2008</a:t>
            </a:r>
          </a:p>
          <a:p>
            <a:pPr marL="347755" lvl="1" indent="0">
              <a:buNone/>
            </a:pPr>
            <a:r>
              <a:rPr lang="en-US" dirty="0"/>
              <a:t>Blog ITA: </a:t>
            </a:r>
            <a:r>
              <a:rPr lang="it-IT" dirty="0">
                <a:hlinkClick r:id="rId2"/>
              </a:rPr>
              <a:t>http://blogs.dotnethell.it/suxstellino</a:t>
            </a:r>
            <a:endParaRPr lang="it-IT" dirty="0"/>
          </a:p>
          <a:p>
            <a:pPr marL="347755" lvl="1" indent="0">
              <a:buNone/>
            </a:pPr>
            <a:r>
              <a:rPr lang="it-IT" dirty="0"/>
              <a:t>Blog ENG: </a:t>
            </a:r>
            <a:r>
              <a:rPr lang="en-US" dirty="0">
                <a:hlinkClick r:id="rId3"/>
              </a:rPr>
              <a:t>http://suxstellino.wordpress.com/</a:t>
            </a:r>
            <a:endParaRPr lang="en-US" dirty="0"/>
          </a:p>
          <a:p>
            <a:pPr marL="347755" lvl="1" indent="0">
              <a:buNone/>
            </a:pPr>
            <a:r>
              <a:rPr lang="en-US" dirty="0"/>
              <a:t>Website: </a:t>
            </a:r>
            <a:r>
              <a:rPr lang="it-IT" dirty="0">
                <a:hlinkClick r:id="rId4"/>
              </a:rPr>
              <a:t>http://www.alessandroalpi.net</a:t>
            </a:r>
            <a:endParaRPr lang="en-US" dirty="0">
              <a:hlinkClick r:id="rId4"/>
            </a:endParaRPr>
          </a:p>
          <a:p>
            <a:pPr marL="0" indent="0">
              <a:buNone/>
            </a:pPr>
            <a:r>
              <a:rPr lang="en-US" dirty="0"/>
              <a:t>CTO Engage IT Services </a:t>
            </a:r>
            <a:r>
              <a:rPr lang="en-US" dirty="0" err="1"/>
              <a:t>S.r.l</a:t>
            </a:r>
            <a:r>
              <a:rPr lang="en-US" dirty="0"/>
              <a:t>.</a:t>
            </a:r>
          </a:p>
          <a:p>
            <a:pPr marL="347755" lvl="1" indent="0">
              <a:buNone/>
            </a:pPr>
            <a:r>
              <a:rPr lang="en-US" dirty="0">
                <a:hlinkClick r:id="rId5"/>
              </a:rPr>
              <a:t>www.engageitservices.it</a:t>
            </a:r>
            <a:endParaRPr lang="en-US" dirty="0"/>
          </a:p>
          <a:p>
            <a:pPr marL="347755" lvl="1" indent="0">
              <a:buNone/>
            </a:pPr>
            <a:r>
              <a:rPr lang="en-US" dirty="0"/>
              <a:t>Team leader (Agile)</a:t>
            </a:r>
          </a:p>
          <a:p>
            <a:pPr marL="0" indent="0">
              <a:buNone/>
            </a:pPr>
            <a:r>
              <a:rPr lang="en-US" dirty="0"/>
              <a:t>Communities</a:t>
            </a:r>
          </a:p>
          <a:p>
            <a:pPr marL="347755" lvl="1" indent="0">
              <a:buNone/>
            </a:pPr>
            <a:r>
              <a:rPr lang="en-US" dirty="0"/>
              <a:t>Getlatestversion.it</a:t>
            </a:r>
          </a:p>
          <a:p>
            <a:endParaRPr lang="en-US" dirty="0"/>
          </a:p>
        </p:txBody>
      </p:sp>
      <p:pic>
        <p:nvPicPr>
          <p:cNvPr id="4" name="Picture 3"/>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9109289" y="1995575"/>
            <a:ext cx="2244511" cy="912603"/>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9865396" y="3032379"/>
            <a:ext cx="1396825" cy="1001265"/>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9773816" y="4097328"/>
            <a:ext cx="1579984" cy="737326"/>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45782" y="4994466"/>
            <a:ext cx="3105018" cy="1214339"/>
          </a:xfrm>
          <a:prstGeom prst="rect">
            <a:avLst/>
          </a:prstGeom>
        </p:spPr>
      </p:pic>
      <p:pic>
        <p:nvPicPr>
          <p:cNvPr id="8" name="Picture 7"/>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618594" y="4339827"/>
            <a:ext cx="1573453" cy="1573453"/>
          </a:xfrm>
          <a:prstGeom prst="rect">
            <a:avLst/>
          </a:prstGeom>
        </p:spPr>
      </p:pic>
    </p:spTree>
    <p:extLst>
      <p:ext uri="{BB962C8B-B14F-4D97-AF65-F5344CB8AC3E}">
        <p14:creationId xmlns:p14="http://schemas.microsoft.com/office/powerpoint/2010/main" val="402650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endParaRPr lang="en-US" dirty="0"/>
          </a:p>
        </p:txBody>
      </p:sp>
      <p:sp>
        <p:nvSpPr>
          <p:cNvPr id="3" name="Content Placeholder 2"/>
          <p:cNvSpPr>
            <a:spLocks noGrp="1"/>
          </p:cNvSpPr>
          <p:nvPr>
            <p:ph idx="1"/>
          </p:nvPr>
        </p:nvSpPr>
        <p:spPr/>
        <p:txBody>
          <a:bodyPr/>
          <a:lstStyle/>
          <a:p>
            <a:r>
              <a:rPr lang="it-IT" dirty="0"/>
              <a:t>Concetti di Unit Testing</a:t>
            </a:r>
          </a:p>
          <a:p>
            <a:r>
              <a:rPr lang="it-IT" dirty="0"/>
              <a:t>Perché Unit Testing su database</a:t>
            </a:r>
          </a:p>
          <a:p>
            <a:r>
              <a:rPr lang="it-IT" dirty="0"/>
              <a:t>Unit Testing framework</a:t>
            </a:r>
          </a:p>
          <a:p>
            <a:r>
              <a:rPr lang="it-IT" dirty="0"/>
              <a:t>Unit Testing solution</a:t>
            </a:r>
          </a:p>
          <a:p>
            <a:r>
              <a:rPr lang="it-IT" dirty="0"/>
              <a:t>Conclusioni</a:t>
            </a:r>
          </a:p>
          <a:p>
            <a:r>
              <a:rPr lang="it-IT" dirty="0"/>
              <a:t>Q&amp;A</a:t>
            </a:r>
          </a:p>
          <a:p>
            <a:endParaRPr lang="en-US" dirty="0"/>
          </a:p>
        </p:txBody>
      </p:sp>
    </p:spTree>
    <p:extLst>
      <p:ext uri="{BB962C8B-B14F-4D97-AF65-F5344CB8AC3E}">
        <p14:creationId xmlns:p14="http://schemas.microsoft.com/office/powerpoint/2010/main" val="3107903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Parleremo</a:t>
            </a:r>
            <a:r>
              <a:rPr lang="en-GB" dirty="0"/>
              <a:t> di</a:t>
            </a:r>
            <a:endParaRPr lang="en-US" dirty="0"/>
          </a:p>
        </p:txBody>
      </p:sp>
      <p:sp>
        <p:nvSpPr>
          <p:cNvPr id="3" name="Content Placeholder 2"/>
          <p:cNvSpPr>
            <a:spLocks noGrp="1"/>
          </p:cNvSpPr>
          <p:nvPr>
            <p:ph idx="1"/>
          </p:nvPr>
        </p:nvSpPr>
        <p:spPr/>
        <p:txBody>
          <a:bodyPr/>
          <a:lstStyle/>
          <a:p>
            <a:r>
              <a:rPr lang="en-US" dirty="0"/>
              <a:t>Development teams</a:t>
            </a:r>
          </a:p>
          <a:p>
            <a:pPr lvl="1"/>
            <a:r>
              <a:rPr lang="en-US" dirty="0" err="1"/>
              <a:t>Codice</a:t>
            </a:r>
            <a:r>
              <a:rPr lang="en-US" dirty="0"/>
              <a:t> e </a:t>
            </a:r>
            <a:r>
              <a:rPr lang="en-US" dirty="0" err="1"/>
              <a:t>funzionalità</a:t>
            </a:r>
            <a:endParaRPr lang="en-US" dirty="0"/>
          </a:p>
          <a:p>
            <a:r>
              <a:rPr lang="en-US" dirty="0" err="1"/>
              <a:t>Evitare</a:t>
            </a:r>
            <a:r>
              <a:rPr lang="en-US" dirty="0"/>
              <a:t> e </a:t>
            </a:r>
            <a:r>
              <a:rPr lang="en-US" dirty="0" err="1"/>
              <a:t>prevenire</a:t>
            </a:r>
            <a:r>
              <a:rPr lang="en-US" dirty="0"/>
              <a:t> le </a:t>
            </a:r>
            <a:r>
              <a:rPr lang="en-US" dirty="0" err="1"/>
              <a:t>regressioni</a:t>
            </a:r>
            <a:endParaRPr lang="en-US" dirty="0"/>
          </a:p>
          <a:p>
            <a:pPr lvl="1"/>
            <a:r>
              <a:rPr lang="en-US" dirty="0" err="1"/>
              <a:t>Evitare</a:t>
            </a:r>
            <a:r>
              <a:rPr lang="en-US" dirty="0"/>
              <a:t> </a:t>
            </a:r>
            <a:r>
              <a:rPr lang="en-US" dirty="0" err="1"/>
              <a:t>i</a:t>
            </a:r>
            <a:r>
              <a:rPr lang="en-US" dirty="0"/>
              <a:t> down e </a:t>
            </a:r>
            <a:r>
              <a:rPr lang="en-US" dirty="0" err="1"/>
              <a:t>gli</a:t>
            </a:r>
            <a:r>
              <a:rPr lang="en-US" dirty="0"/>
              <a:t> stop </a:t>
            </a:r>
            <a:r>
              <a:rPr lang="en-US" dirty="0" err="1"/>
              <a:t>presso</a:t>
            </a:r>
            <a:r>
              <a:rPr lang="en-US" dirty="0"/>
              <a:t> </a:t>
            </a:r>
            <a:r>
              <a:rPr lang="en-US" dirty="0" err="1"/>
              <a:t>i</a:t>
            </a:r>
            <a:r>
              <a:rPr lang="en-US" dirty="0"/>
              <a:t> </a:t>
            </a:r>
            <a:r>
              <a:rPr lang="en-US" dirty="0" err="1"/>
              <a:t>nostri</a:t>
            </a:r>
            <a:r>
              <a:rPr lang="en-US" dirty="0"/>
              <a:t> </a:t>
            </a:r>
            <a:r>
              <a:rPr lang="en-US" dirty="0" err="1"/>
              <a:t>clienti</a:t>
            </a:r>
            <a:endParaRPr lang="en-US" dirty="0"/>
          </a:p>
          <a:p>
            <a:r>
              <a:rPr lang="en-US" dirty="0" err="1"/>
              <a:t>Ridurre</a:t>
            </a:r>
            <a:r>
              <a:rPr lang="en-US" dirty="0"/>
              <a:t> </a:t>
            </a:r>
            <a:r>
              <a:rPr lang="en-US" dirty="0" err="1"/>
              <a:t>i</a:t>
            </a:r>
            <a:r>
              <a:rPr lang="en-US" dirty="0"/>
              <a:t> bug</a:t>
            </a:r>
          </a:p>
          <a:p>
            <a:pPr lvl="1"/>
            <a:r>
              <a:rPr lang="en-US" dirty="0" err="1"/>
              <a:t>Perdere</a:t>
            </a:r>
            <a:r>
              <a:rPr lang="en-US" dirty="0"/>
              <a:t> il </a:t>
            </a:r>
            <a:r>
              <a:rPr lang="en-US" dirty="0" err="1"/>
              <a:t>meno</a:t>
            </a:r>
            <a:r>
              <a:rPr lang="en-US" dirty="0"/>
              <a:t> tempo </a:t>
            </a:r>
            <a:r>
              <a:rPr lang="en-US" dirty="0" err="1"/>
              <a:t>possibile</a:t>
            </a:r>
            <a:endParaRPr lang="en-US" dirty="0"/>
          </a:p>
          <a:p>
            <a:r>
              <a:rPr lang="en-US" dirty="0" err="1"/>
              <a:t>Migliorare</a:t>
            </a:r>
            <a:r>
              <a:rPr lang="en-US" dirty="0"/>
              <a:t> la </a:t>
            </a:r>
            <a:r>
              <a:rPr lang="en-US" dirty="0" err="1"/>
              <a:t>qualità</a:t>
            </a:r>
            <a:endParaRPr lang="en-US" dirty="0"/>
          </a:p>
          <a:p>
            <a:pPr lvl="1"/>
            <a:r>
              <a:rPr lang="en-US" dirty="0" err="1"/>
              <a:t>Affinchè</a:t>
            </a:r>
            <a:r>
              <a:rPr lang="en-US" dirty="0"/>
              <a:t> non </a:t>
            </a:r>
            <a:r>
              <a:rPr lang="en-US" dirty="0" err="1"/>
              <a:t>sia</a:t>
            </a:r>
            <a:r>
              <a:rPr lang="en-US" dirty="0"/>
              <a:t> solo </a:t>
            </a:r>
            <a:r>
              <a:rPr lang="en-US" dirty="0" err="1"/>
              <a:t>un’opzione</a:t>
            </a:r>
            <a:r>
              <a:rPr lang="en-US" dirty="0"/>
              <a:t>, ma </a:t>
            </a:r>
            <a:r>
              <a:rPr lang="en-US" dirty="0" err="1"/>
              <a:t>una</a:t>
            </a:r>
            <a:r>
              <a:rPr lang="en-US" dirty="0"/>
              <a:t> </a:t>
            </a:r>
            <a:r>
              <a:rPr lang="en-US" dirty="0" err="1"/>
              <a:t>costante</a:t>
            </a:r>
            <a:endParaRPr lang="en-US" dirty="0"/>
          </a:p>
          <a:p>
            <a:endParaRPr lang="en-US" dirty="0"/>
          </a:p>
        </p:txBody>
      </p:sp>
      <p:grpSp>
        <p:nvGrpSpPr>
          <p:cNvPr id="17" name="Group 16"/>
          <p:cNvGrpSpPr/>
          <p:nvPr/>
        </p:nvGrpSpPr>
        <p:grpSpPr>
          <a:xfrm>
            <a:off x="9457123" y="1788996"/>
            <a:ext cx="1728192" cy="867190"/>
            <a:chOff x="9457123" y="1788996"/>
            <a:chExt cx="1728192" cy="867190"/>
          </a:xfrm>
        </p:grpSpPr>
        <p:sp>
          <p:nvSpPr>
            <p:cNvPr id="6" name="Content Placeholder 5"/>
            <p:cNvSpPr txBox="1">
              <a:spLocks/>
            </p:cNvSpPr>
            <p:nvPr/>
          </p:nvSpPr>
          <p:spPr>
            <a:xfrm flipH="1">
              <a:off x="9457123" y="1788996"/>
              <a:ext cx="1728192" cy="867190"/>
            </a:xfrm>
            <a:prstGeom prst="rect">
              <a:avLst/>
            </a:prstGeom>
            <a:solidFill>
              <a:srgbClr val="CD2548"/>
            </a:solidFill>
          </p:spPr>
          <p:txBody>
            <a:bodyPr vert="horz" lIns="91440" tIns="45720" rIns="91440" bIns="45720" rtlCol="0" anchor="b"/>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 </a:t>
              </a:r>
              <a:endParaRPr lang="en-GB" dirty="0"/>
            </a:p>
          </p:txBody>
        </p:sp>
        <p:grpSp>
          <p:nvGrpSpPr>
            <p:cNvPr id="7" name="Group 6"/>
            <p:cNvGrpSpPr/>
            <p:nvPr/>
          </p:nvGrpSpPr>
          <p:grpSpPr>
            <a:xfrm>
              <a:off x="9638944" y="1830036"/>
              <a:ext cx="1355024" cy="812062"/>
              <a:chOff x="9806213" y="1407620"/>
              <a:chExt cx="1355024" cy="812062"/>
            </a:xfrm>
          </p:grpSpPr>
          <p:sp>
            <p:nvSpPr>
              <p:cNvPr id="8" name="object 13"/>
              <p:cNvSpPr/>
              <p:nvPr/>
            </p:nvSpPr>
            <p:spPr>
              <a:xfrm>
                <a:off x="9806213" y="1407620"/>
                <a:ext cx="593157" cy="811207"/>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9" name="object 13"/>
              <p:cNvSpPr/>
              <p:nvPr/>
            </p:nvSpPr>
            <p:spPr>
              <a:xfrm>
                <a:off x="10568080" y="1408475"/>
                <a:ext cx="593157" cy="811207"/>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grpSp>
      </p:grpSp>
      <p:grpSp>
        <p:nvGrpSpPr>
          <p:cNvPr id="20" name="Group 19"/>
          <p:cNvGrpSpPr/>
          <p:nvPr/>
        </p:nvGrpSpPr>
        <p:grpSpPr>
          <a:xfrm>
            <a:off x="9457123" y="4737762"/>
            <a:ext cx="1728192" cy="982933"/>
            <a:chOff x="9457123" y="4737762"/>
            <a:chExt cx="1728192" cy="982933"/>
          </a:xfrm>
        </p:grpSpPr>
        <p:sp>
          <p:nvSpPr>
            <p:cNvPr id="5" name="Content Placeholder 4"/>
            <p:cNvSpPr txBox="1">
              <a:spLocks/>
            </p:cNvSpPr>
            <p:nvPr/>
          </p:nvSpPr>
          <p:spPr>
            <a:xfrm flipH="1">
              <a:off x="9457123" y="4802420"/>
              <a:ext cx="1728192" cy="881387"/>
            </a:xfrm>
            <a:prstGeom prst="rect">
              <a:avLst/>
            </a:prstGeom>
            <a:solidFill>
              <a:srgbClr val="00BDE3"/>
            </a:solidFill>
          </p:spPr>
          <p:txBody>
            <a:bodyPr vert="horz" lIns="91440" tIns="45720" rIns="91440" bIns="45720" rtlCol="0" anchor="b"/>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 </a:t>
              </a:r>
              <a:endParaRPr lang="en-GB" dirty="0"/>
            </a:p>
          </p:txBody>
        </p:sp>
        <p:sp>
          <p:nvSpPr>
            <p:cNvPr id="10" name="object 27"/>
            <p:cNvSpPr/>
            <p:nvPr/>
          </p:nvSpPr>
          <p:spPr>
            <a:xfrm flipV="1">
              <a:off x="9724388" y="4737762"/>
              <a:ext cx="1271746" cy="982933"/>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764" dirty="0"/>
            </a:p>
          </p:txBody>
        </p:sp>
      </p:grpSp>
      <p:grpSp>
        <p:nvGrpSpPr>
          <p:cNvPr id="18" name="Group 17"/>
          <p:cNvGrpSpPr/>
          <p:nvPr/>
        </p:nvGrpSpPr>
        <p:grpSpPr>
          <a:xfrm>
            <a:off x="9457123" y="2740615"/>
            <a:ext cx="1728192" cy="946474"/>
            <a:chOff x="9457123" y="2740615"/>
            <a:chExt cx="1728192" cy="946474"/>
          </a:xfrm>
        </p:grpSpPr>
        <p:sp>
          <p:nvSpPr>
            <p:cNvPr id="4" name="Content Placeholder 2"/>
            <p:cNvSpPr txBox="1">
              <a:spLocks/>
            </p:cNvSpPr>
            <p:nvPr/>
          </p:nvSpPr>
          <p:spPr>
            <a:xfrm flipH="1">
              <a:off x="9457123" y="2740615"/>
              <a:ext cx="1728192" cy="946474"/>
            </a:xfrm>
            <a:prstGeom prst="rect">
              <a:avLst/>
            </a:prstGeom>
            <a:solidFill>
              <a:srgbClr val="60BB0E"/>
            </a:solidFill>
          </p:spPr>
          <p:txBody>
            <a:bodyPr vert="horz" lIns="91440" tIns="45720" rIns="91440" bIns="45720" rtlCol="0" anchor="b"/>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a:t> </a:t>
              </a:r>
              <a:endParaRPr lang="en-GB" sz="2000" dirty="0"/>
            </a:p>
          </p:txBody>
        </p:sp>
        <p:pic>
          <p:nvPicPr>
            <p:cNvPr id="12" name="Picture 11"/>
            <p:cNvPicPr>
              <a:picLocks noChangeAspect="1"/>
            </p:cNvPicPr>
            <p:nvPr/>
          </p:nvPicPr>
          <p:blipFill rotWithShape="1">
            <a:blip r:embed="rId4">
              <a:duotone>
                <a:prstClr val="black"/>
                <a:srgbClr val="D9C3A5">
                  <a:tint val="50000"/>
                  <a:satMod val="180000"/>
                </a:srgbClr>
              </a:duotone>
            </a:blip>
            <a:srcRect l="839" t="2050" r="1716" b="3370"/>
            <a:stretch/>
          </p:blipFill>
          <p:spPr>
            <a:xfrm>
              <a:off x="9889171" y="2915312"/>
              <a:ext cx="864096" cy="642234"/>
            </a:xfrm>
            <a:prstGeom prst="rect">
              <a:avLst/>
            </a:prstGeom>
          </p:spPr>
        </p:pic>
      </p:grpSp>
      <p:grpSp>
        <p:nvGrpSpPr>
          <p:cNvPr id="19" name="Group 18"/>
          <p:cNvGrpSpPr/>
          <p:nvPr/>
        </p:nvGrpSpPr>
        <p:grpSpPr>
          <a:xfrm>
            <a:off x="9457123" y="3771518"/>
            <a:ext cx="1728192" cy="946474"/>
            <a:chOff x="9457123" y="3771518"/>
            <a:chExt cx="1728192" cy="946474"/>
          </a:xfrm>
        </p:grpSpPr>
        <p:sp>
          <p:nvSpPr>
            <p:cNvPr id="11" name="Content Placeholder 2"/>
            <p:cNvSpPr txBox="1">
              <a:spLocks/>
            </p:cNvSpPr>
            <p:nvPr/>
          </p:nvSpPr>
          <p:spPr>
            <a:xfrm flipH="1">
              <a:off x="9457123" y="3771518"/>
              <a:ext cx="1728192" cy="946474"/>
            </a:xfrm>
            <a:prstGeom prst="rect">
              <a:avLst/>
            </a:prstGeom>
            <a:solidFill>
              <a:srgbClr val="FFC000"/>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a:t> </a:t>
              </a:r>
              <a:endParaRPr lang="en-GB" sz="2000" dirty="0"/>
            </a:p>
          </p:txBody>
        </p:sp>
        <p:grpSp>
          <p:nvGrpSpPr>
            <p:cNvPr id="13" name="Group 12"/>
            <p:cNvGrpSpPr/>
            <p:nvPr/>
          </p:nvGrpSpPr>
          <p:grpSpPr>
            <a:xfrm>
              <a:off x="9751733" y="3861786"/>
              <a:ext cx="1146344" cy="818036"/>
              <a:chOff x="9919002" y="3439370"/>
              <a:chExt cx="1146344" cy="818036"/>
            </a:xfrm>
          </p:grpSpPr>
          <p:sp>
            <p:nvSpPr>
              <p:cNvPr id="14" name="object 27"/>
              <p:cNvSpPr/>
              <p:nvPr/>
            </p:nvSpPr>
            <p:spPr>
              <a:xfrm>
                <a:off x="10119222" y="3526146"/>
                <a:ext cx="946124" cy="731260"/>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764" dirty="0"/>
              </a:p>
            </p:txBody>
          </p:sp>
          <p:pic>
            <p:nvPicPr>
              <p:cNvPr id="15" name="Picture 14"/>
              <p:cNvPicPr>
                <a:picLocks noChangeAspect="1"/>
              </p:cNvPicPr>
              <p:nvPr/>
            </p:nvPicPr>
            <p:blipFill>
              <a:blip r:embed="rId5">
                <a:clrChange>
                  <a:clrFrom>
                    <a:srgbClr val="FFFFFF"/>
                  </a:clrFrom>
                  <a:clrTo>
                    <a:srgbClr val="FFFFFF">
                      <a:alpha val="0"/>
                    </a:srgbClr>
                  </a:clrTo>
                </a:clrChange>
              </a:blip>
              <a:stretch>
                <a:fillRect/>
              </a:stretch>
            </p:blipFill>
            <p:spPr>
              <a:xfrm>
                <a:off x="10864658" y="3977848"/>
                <a:ext cx="200688" cy="208558"/>
              </a:xfrm>
              <a:prstGeom prst="rect">
                <a:avLst/>
              </a:prstGeom>
            </p:spPr>
          </p:pic>
          <p:pic>
            <p:nvPicPr>
              <p:cNvPr id="16" name="Picture 15"/>
              <p:cNvPicPr>
                <a:picLocks noChangeAspect="1"/>
              </p:cNvPicPr>
              <p:nvPr/>
            </p:nvPicPr>
            <p:blipFill>
              <a:blip r:embed="rId5">
                <a:clrChange>
                  <a:clrFrom>
                    <a:srgbClr val="FFFFFF"/>
                  </a:clrFrom>
                  <a:clrTo>
                    <a:srgbClr val="FFFFFF">
                      <a:alpha val="0"/>
                    </a:srgbClr>
                  </a:clrTo>
                </a:clrChange>
              </a:blip>
              <a:stretch>
                <a:fillRect/>
              </a:stretch>
            </p:blipFill>
            <p:spPr>
              <a:xfrm>
                <a:off x="9919002" y="3439370"/>
                <a:ext cx="400440" cy="416144"/>
              </a:xfrm>
              <a:prstGeom prst="rect">
                <a:avLst/>
              </a:prstGeom>
            </p:spPr>
          </p:pic>
        </p:grpSp>
      </p:grpSp>
    </p:spTree>
    <p:extLst>
      <p:ext uri="{BB962C8B-B14F-4D97-AF65-F5344CB8AC3E}">
        <p14:creationId xmlns:p14="http://schemas.microsoft.com/office/powerpoint/2010/main" val="1870298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t>
            </a:r>
            <a:r>
              <a:rPr lang="en-US" dirty="0" err="1"/>
              <a:t>nostri</a:t>
            </a:r>
            <a:r>
              <a:rPr lang="en-US" dirty="0"/>
              <a:t> </a:t>
            </a:r>
            <a:r>
              <a:rPr lang="en-US" dirty="0" err="1"/>
              <a:t>obbiettivi</a:t>
            </a:r>
            <a:endParaRPr lang="en-US" dirty="0"/>
          </a:p>
        </p:txBody>
      </p:sp>
      <p:sp>
        <p:nvSpPr>
          <p:cNvPr id="3" name="Content Placeholder 2"/>
          <p:cNvSpPr>
            <a:spLocks noGrp="1"/>
          </p:cNvSpPr>
          <p:nvPr>
            <p:ph idx="1"/>
          </p:nvPr>
        </p:nvSpPr>
        <p:spPr/>
        <p:txBody>
          <a:bodyPr/>
          <a:lstStyle/>
          <a:p>
            <a:r>
              <a:rPr lang="en-US" dirty="0" err="1"/>
              <a:t>Considerare</a:t>
            </a:r>
            <a:r>
              <a:rPr lang="en-US" dirty="0"/>
              <a:t> team di QA</a:t>
            </a:r>
          </a:p>
          <a:p>
            <a:pPr lvl="1"/>
            <a:r>
              <a:rPr lang="en-US" dirty="0"/>
              <a:t>Un team o </a:t>
            </a:r>
            <a:r>
              <a:rPr lang="en-US" dirty="0" err="1"/>
              <a:t>una</a:t>
            </a:r>
            <a:r>
              <a:rPr lang="en-US" dirty="0"/>
              <a:t> parte di </a:t>
            </a:r>
            <a:r>
              <a:rPr lang="en-US" dirty="0" err="1"/>
              <a:t>esso</a:t>
            </a:r>
            <a:r>
              <a:rPr lang="en-US" dirty="0"/>
              <a:t> </a:t>
            </a:r>
            <a:r>
              <a:rPr lang="en-US" dirty="0" err="1"/>
              <a:t>che</a:t>
            </a:r>
            <a:r>
              <a:rPr lang="en-US" dirty="0"/>
              <a:t> </a:t>
            </a:r>
            <a:r>
              <a:rPr lang="en-US" dirty="0" err="1"/>
              <a:t>controlla</a:t>
            </a:r>
            <a:r>
              <a:rPr lang="en-US" dirty="0"/>
              <a:t> la </a:t>
            </a:r>
            <a:r>
              <a:rPr lang="en-US" dirty="0" err="1"/>
              <a:t>qualità</a:t>
            </a:r>
            <a:endParaRPr lang="en-US" dirty="0"/>
          </a:p>
          <a:p>
            <a:r>
              <a:rPr lang="en-US" dirty="0" err="1"/>
              <a:t>Implementare</a:t>
            </a:r>
            <a:r>
              <a:rPr lang="en-US" dirty="0"/>
              <a:t> la </a:t>
            </a:r>
            <a:r>
              <a:rPr lang="en-US" dirty="0" err="1"/>
              <a:t>retrocompatibilità</a:t>
            </a:r>
            <a:endParaRPr lang="en-US" dirty="0"/>
          </a:p>
          <a:p>
            <a:pPr lvl="1"/>
            <a:r>
              <a:rPr lang="en-US" dirty="0" err="1"/>
              <a:t>Seguendo</a:t>
            </a:r>
            <a:r>
              <a:rPr lang="en-US" dirty="0"/>
              <a:t> pattern di refactor ben </a:t>
            </a:r>
            <a:r>
              <a:rPr lang="en-US" dirty="0" err="1"/>
              <a:t>definiti</a:t>
            </a:r>
            <a:endParaRPr lang="en-US" dirty="0"/>
          </a:p>
          <a:p>
            <a:r>
              <a:rPr lang="en-US" dirty="0" err="1"/>
              <a:t>Coprire</a:t>
            </a:r>
            <a:r>
              <a:rPr lang="en-US" dirty="0"/>
              <a:t> con unit test</a:t>
            </a:r>
          </a:p>
          <a:p>
            <a:pPr lvl="1"/>
            <a:r>
              <a:rPr lang="en-US" dirty="0"/>
              <a:t>Unit test </a:t>
            </a:r>
            <a:r>
              <a:rPr lang="en-US" dirty="0" err="1"/>
              <a:t>ancor</a:t>
            </a:r>
            <a:r>
              <a:rPr lang="en-US" dirty="0"/>
              <a:t> prima </a:t>
            </a:r>
            <a:r>
              <a:rPr lang="en-US" dirty="0" err="1"/>
              <a:t>dell’implementazione</a:t>
            </a:r>
            <a:r>
              <a:rPr lang="en-US" dirty="0"/>
              <a:t> </a:t>
            </a:r>
            <a:r>
              <a:rPr lang="en-US" dirty="0" err="1"/>
              <a:t>della</a:t>
            </a:r>
            <a:r>
              <a:rPr lang="en-US" dirty="0"/>
              <a:t> feature</a:t>
            </a:r>
          </a:p>
          <a:p>
            <a:r>
              <a:rPr lang="en-US" dirty="0" err="1"/>
              <a:t>Qualità</a:t>
            </a:r>
            <a:r>
              <a:rPr lang="en-US" dirty="0"/>
              <a:t> </a:t>
            </a:r>
            <a:r>
              <a:rPr lang="en-US" dirty="0" err="1"/>
              <a:t>sì</a:t>
            </a:r>
            <a:r>
              <a:rPr lang="en-US" dirty="0"/>
              <a:t>, ma </a:t>
            </a:r>
            <a:r>
              <a:rPr lang="en-US"/>
              <a:t>con produttività</a:t>
            </a:r>
            <a:endParaRPr lang="en-US" dirty="0"/>
          </a:p>
          <a:p>
            <a:pPr lvl="1"/>
            <a:r>
              <a:rPr lang="en-US" dirty="0"/>
              <a:t>Tool e framework “</a:t>
            </a:r>
            <a:r>
              <a:rPr lang="en-US" dirty="0" err="1"/>
              <a:t>integrati</a:t>
            </a:r>
            <a:r>
              <a:rPr lang="en-US" dirty="0"/>
              <a:t>” </a:t>
            </a:r>
            <a:r>
              <a:rPr lang="en-US" dirty="0" err="1"/>
              <a:t>ed</a:t>
            </a:r>
            <a:r>
              <a:rPr lang="en-US" dirty="0"/>
              <a:t> </a:t>
            </a:r>
            <a:r>
              <a:rPr lang="en-US" dirty="0" err="1"/>
              <a:t>integrabili</a:t>
            </a:r>
            <a:endParaRPr lang="en-US" dirty="0"/>
          </a:p>
        </p:txBody>
      </p:sp>
      <p:grpSp>
        <p:nvGrpSpPr>
          <p:cNvPr id="4" name="Group 3"/>
          <p:cNvGrpSpPr/>
          <p:nvPr/>
        </p:nvGrpSpPr>
        <p:grpSpPr>
          <a:xfrm>
            <a:off x="9457123" y="1788996"/>
            <a:ext cx="1728192" cy="867190"/>
            <a:chOff x="9457123" y="1788996"/>
            <a:chExt cx="1728192" cy="867190"/>
          </a:xfrm>
        </p:grpSpPr>
        <p:sp>
          <p:nvSpPr>
            <p:cNvPr id="5" name="Content Placeholder 5"/>
            <p:cNvSpPr txBox="1">
              <a:spLocks/>
            </p:cNvSpPr>
            <p:nvPr/>
          </p:nvSpPr>
          <p:spPr>
            <a:xfrm flipH="1">
              <a:off x="9457123" y="1788996"/>
              <a:ext cx="1728192" cy="867190"/>
            </a:xfrm>
            <a:prstGeom prst="rect">
              <a:avLst/>
            </a:prstGeom>
            <a:solidFill>
              <a:srgbClr val="CD2548"/>
            </a:solidFill>
          </p:spPr>
          <p:txBody>
            <a:bodyPr vert="horz" lIns="91440" tIns="45720" rIns="91440" bIns="45720" rtlCol="0" anchor="b"/>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 </a:t>
              </a:r>
              <a:endParaRPr lang="en-GB" dirty="0"/>
            </a:p>
          </p:txBody>
        </p:sp>
        <p:grpSp>
          <p:nvGrpSpPr>
            <p:cNvPr id="6" name="Group 5"/>
            <p:cNvGrpSpPr/>
            <p:nvPr/>
          </p:nvGrpSpPr>
          <p:grpSpPr>
            <a:xfrm>
              <a:off x="9638944" y="1830036"/>
              <a:ext cx="1355024" cy="812062"/>
              <a:chOff x="9806213" y="1407620"/>
              <a:chExt cx="1355024" cy="812062"/>
            </a:xfrm>
          </p:grpSpPr>
          <p:sp>
            <p:nvSpPr>
              <p:cNvPr id="7" name="object 13"/>
              <p:cNvSpPr/>
              <p:nvPr/>
            </p:nvSpPr>
            <p:spPr>
              <a:xfrm>
                <a:off x="9806213" y="1407620"/>
                <a:ext cx="593157" cy="811207"/>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8" name="object 13"/>
              <p:cNvSpPr/>
              <p:nvPr/>
            </p:nvSpPr>
            <p:spPr>
              <a:xfrm>
                <a:off x="10568080" y="1408475"/>
                <a:ext cx="593157" cy="811207"/>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grpSp>
      </p:grpSp>
      <p:grpSp>
        <p:nvGrpSpPr>
          <p:cNvPr id="9" name="Group 8"/>
          <p:cNvGrpSpPr/>
          <p:nvPr/>
        </p:nvGrpSpPr>
        <p:grpSpPr>
          <a:xfrm>
            <a:off x="9457123" y="4737762"/>
            <a:ext cx="1728192" cy="982933"/>
            <a:chOff x="9457123" y="4737762"/>
            <a:chExt cx="1728192" cy="982933"/>
          </a:xfrm>
        </p:grpSpPr>
        <p:sp>
          <p:nvSpPr>
            <p:cNvPr id="10" name="Content Placeholder 4"/>
            <p:cNvSpPr txBox="1">
              <a:spLocks/>
            </p:cNvSpPr>
            <p:nvPr/>
          </p:nvSpPr>
          <p:spPr>
            <a:xfrm flipH="1">
              <a:off x="9457123" y="4802420"/>
              <a:ext cx="1728192" cy="881387"/>
            </a:xfrm>
            <a:prstGeom prst="rect">
              <a:avLst/>
            </a:prstGeom>
            <a:solidFill>
              <a:srgbClr val="00BDE3"/>
            </a:solidFill>
          </p:spPr>
          <p:txBody>
            <a:bodyPr vert="horz" lIns="91440" tIns="45720" rIns="91440" bIns="45720" rtlCol="0" anchor="b"/>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 </a:t>
              </a:r>
              <a:endParaRPr lang="en-GB" dirty="0"/>
            </a:p>
          </p:txBody>
        </p:sp>
        <p:sp>
          <p:nvSpPr>
            <p:cNvPr id="11" name="object 27"/>
            <p:cNvSpPr/>
            <p:nvPr/>
          </p:nvSpPr>
          <p:spPr>
            <a:xfrm flipV="1">
              <a:off x="9724388" y="4737762"/>
              <a:ext cx="1271746" cy="982933"/>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764" dirty="0"/>
            </a:p>
          </p:txBody>
        </p:sp>
      </p:grpSp>
      <p:grpSp>
        <p:nvGrpSpPr>
          <p:cNvPr id="12" name="Group 11"/>
          <p:cNvGrpSpPr/>
          <p:nvPr/>
        </p:nvGrpSpPr>
        <p:grpSpPr>
          <a:xfrm>
            <a:off x="9457123" y="2740615"/>
            <a:ext cx="1728192" cy="946474"/>
            <a:chOff x="9457123" y="2740615"/>
            <a:chExt cx="1728192" cy="946474"/>
          </a:xfrm>
        </p:grpSpPr>
        <p:sp>
          <p:nvSpPr>
            <p:cNvPr id="13" name="Content Placeholder 2"/>
            <p:cNvSpPr txBox="1">
              <a:spLocks/>
            </p:cNvSpPr>
            <p:nvPr/>
          </p:nvSpPr>
          <p:spPr>
            <a:xfrm flipH="1">
              <a:off x="9457123" y="2740615"/>
              <a:ext cx="1728192" cy="946474"/>
            </a:xfrm>
            <a:prstGeom prst="rect">
              <a:avLst/>
            </a:prstGeom>
            <a:solidFill>
              <a:srgbClr val="60BB0E"/>
            </a:solidFill>
          </p:spPr>
          <p:txBody>
            <a:bodyPr vert="horz" lIns="91440" tIns="45720" rIns="91440" bIns="45720" rtlCol="0" anchor="b"/>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a:t> </a:t>
              </a:r>
              <a:endParaRPr lang="en-GB" sz="2000" dirty="0"/>
            </a:p>
          </p:txBody>
        </p:sp>
        <p:pic>
          <p:nvPicPr>
            <p:cNvPr id="14" name="Picture 13"/>
            <p:cNvPicPr>
              <a:picLocks noChangeAspect="1"/>
            </p:cNvPicPr>
            <p:nvPr/>
          </p:nvPicPr>
          <p:blipFill rotWithShape="1">
            <a:blip r:embed="rId4">
              <a:duotone>
                <a:prstClr val="black"/>
                <a:srgbClr val="D9C3A5">
                  <a:tint val="50000"/>
                  <a:satMod val="180000"/>
                </a:srgbClr>
              </a:duotone>
            </a:blip>
            <a:srcRect l="839" t="2050" r="1716" b="3370"/>
            <a:stretch/>
          </p:blipFill>
          <p:spPr>
            <a:xfrm>
              <a:off x="9889171" y="2915312"/>
              <a:ext cx="864096" cy="642234"/>
            </a:xfrm>
            <a:prstGeom prst="rect">
              <a:avLst/>
            </a:prstGeom>
          </p:spPr>
        </p:pic>
      </p:grpSp>
      <p:grpSp>
        <p:nvGrpSpPr>
          <p:cNvPr id="15" name="Group 14"/>
          <p:cNvGrpSpPr/>
          <p:nvPr/>
        </p:nvGrpSpPr>
        <p:grpSpPr>
          <a:xfrm>
            <a:off x="9457123" y="3771518"/>
            <a:ext cx="1728192" cy="946474"/>
            <a:chOff x="9457123" y="3771518"/>
            <a:chExt cx="1728192" cy="946474"/>
          </a:xfrm>
        </p:grpSpPr>
        <p:sp>
          <p:nvSpPr>
            <p:cNvPr id="16" name="Content Placeholder 2"/>
            <p:cNvSpPr txBox="1">
              <a:spLocks/>
            </p:cNvSpPr>
            <p:nvPr/>
          </p:nvSpPr>
          <p:spPr>
            <a:xfrm flipH="1">
              <a:off x="9457123" y="3771518"/>
              <a:ext cx="1728192" cy="946474"/>
            </a:xfrm>
            <a:prstGeom prst="rect">
              <a:avLst/>
            </a:prstGeom>
            <a:solidFill>
              <a:srgbClr val="FFC000"/>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a:t> </a:t>
              </a:r>
              <a:endParaRPr lang="en-GB" sz="2000" dirty="0"/>
            </a:p>
          </p:txBody>
        </p:sp>
        <p:grpSp>
          <p:nvGrpSpPr>
            <p:cNvPr id="17" name="Group 16"/>
            <p:cNvGrpSpPr/>
            <p:nvPr/>
          </p:nvGrpSpPr>
          <p:grpSpPr>
            <a:xfrm>
              <a:off x="9751733" y="3861786"/>
              <a:ext cx="1146344" cy="818036"/>
              <a:chOff x="9919002" y="3439370"/>
              <a:chExt cx="1146344" cy="818036"/>
            </a:xfrm>
          </p:grpSpPr>
          <p:sp>
            <p:nvSpPr>
              <p:cNvPr id="18" name="object 27"/>
              <p:cNvSpPr/>
              <p:nvPr/>
            </p:nvSpPr>
            <p:spPr>
              <a:xfrm>
                <a:off x="10119222" y="3526146"/>
                <a:ext cx="946124" cy="731260"/>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764" dirty="0"/>
              </a:p>
            </p:txBody>
          </p:sp>
          <p:pic>
            <p:nvPicPr>
              <p:cNvPr id="19" name="Picture 18"/>
              <p:cNvPicPr>
                <a:picLocks noChangeAspect="1"/>
              </p:cNvPicPr>
              <p:nvPr/>
            </p:nvPicPr>
            <p:blipFill>
              <a:blip r:embed="rId5">
                <a:clrChange>
                  <a:clrFrom>
                    <a:srgbClr val="FFFFFF"/>
                  </a:clrFrom>
                  <a:clrTo>
                    <a:srgbClr val="FFFFFF">
                      <a:alpha val="0"/>
                    </a:srgbClr>
                  </a:clrTo>
                </a:clrChange>
              </a:blip>
              <a:stretch>
                <a:fillRect/>
              </a:stretch>
            </p:blipFill>
            <p:spPr>
              <a:xfrm>
                <a:off x="10864658" y="3977848"/>
                <a:ext cx="200688" cy="208558"/>
              </a:xfrm>
              <a:prstGeom prst="rect">
                <a:avLst/>
              </a:prstGeom>
            </p:spPr>
          </p:pic>
          <p:pic>
            <p:nvPicPr>
              <p:cNvPr id="20" name="Picture 19"/>
              <p:cNvPicPr>
                <a:picLocks noChangeAspect="1"/>
              </p:cNvPicPr>
              <p:nvPr/>
            </p:nvPicPr>
            <p:blipFill>
              <a:blip r:embed="rId5">
                <a:clrChange>
                  <a:clrFrom>
                    <a:srgbClr val="FFFFFF"/>
                  </a:clrFrom>
                  <a:clrTo>
                    <a:srgbClr val="FFFFFF">
                      <a:alpha val="0"/>
                    </a:srgbClr>
                  </a:clrTo>
                </a:clrChange>
              </a:blip>
              <a:stretch>
                <a:fillRect/>
              </a:stretch>
            </p:blipFill>
            <p:spPr>
              <a:xfrm>
                <a:off x="9919002" y="3439370"/>
                <a:ext cx="400440" cy="416144"/>
              </a:xfrm>
              <a:prstGeom prst="rect">
                <a:avLst/>
              </a:prstGeom>
            </p:spPr>
          </p:pic>
        </p:grpSp>
      </p:grpSp>
    </p:spTree>
    <p:extLst>
      <p:ext uri="{BB962C8B-B14F-4D97-AF65-F5344CB8AC3E}">
        <p14:creationId xmlns:p14="http://schemas.microsoft.com/office/powerpoint/2010/main" val="114140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Concetto</a:t>
            </a:r>
            <a:r>
              <a:rPr lang="en-US" dirty="0"/>
              <a:t> di unit test</a:t>
            </a:r>
          </a:p>
        </p:txBody>
      </p:sp>
      <p:sp>
        <p:nvSpPr>
          <p:cNvPr id="3" name="Content Placeholder 2"/>
          <p:cNvSpPr>
            <a:spLocks noGrp="1"/>
          </p:cNvSpPr>
          <p:nvPr>
            <p:ph idx="1"/>
          </p:nvPr>
        </p:nvSpPr>
        <p:spPr/>
        <p:txBody>
          <a:bodyPr/>
          <a:lstStyle/>
          <a:p>
            <a:pPr algn="just"/>
            <a:r>
              <a:rPr lang="en-US" sz="3200" i="1" dirty="0"/>
              <a:t>In computer programming, </a:t>
            </a:r>
            <a:r>
              <a:rPr lang="en-US" sz="3200" b="1" i="1" dirty="0"/>
              <a:t>unit testing </a:t>
            </a:r>
            <a:r>
              <a:rPr lang="en-US" sz="3200" i="1" dirty="0"/>
              <a:t>is a software testing method by which individual units of source code, sets of one or more computer program modules together with associated control data, usage procedures, and operating procedures are tested to determine if they are fit for use. The primary purpose of this approach is to find out bugs and prevent regressions.</a:t>
            </a:r>
          </a:p>
          <a:p>
            <a:pPr marL="0" indent="0" algn="r">
              <a:buNone/>
            </a:pPr>
            <a:r>
              <a:rPr lang="en-US" sz="2400" i="1" dirty="0">
                <a:solidFill>
                  <a:schemeClr val="bg1">
                    <a:lumMod val="65000"/>
                  </a:schemeClr>
                </a:solidFill>
              </a:rPr>
              <a:t>(source: Wikipedia)</a:t>
            </a:r>
          </a:p>
          <a:p>
            <a:pPr algn="just"/>
            <a:endParaRPr lang="en-US" i="1" dirty="0"/>
          </a:p>
          <a:p>
            <a:endParaRPr lang="en-US" dirty="0"/>
          </a:p>
        </p:txBody>
      </p:sp>
    </p:spTree>
    <p:extLst>
      <p:ext uri="{BB962C8B-B14F-4D97-AF65-F5344CB8AC3E}">
        <p14:creationId xmlns:p14="http://schemas.microsoft.com/office/powerpoint/2010/main" val="3018029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Perchè</a:t>
            </a:r>
            <a:r>
              <a:rPr lang="en-US" dirty="0"/>
              <a:t> unit test</a:t>
            </a:r>
          </a:p>
        </p:txBody>
      </p:sp>
      <p:sp>
        <p:nvSpPr>
          <p:cNvPr id="3" name="Content Placeholder 2"/>
          <p:cNvSpPr>
            <a:spLocks noGrp="1"/>
          </p:cNvSpPr>
          <p:nvPr>
            <p:ph idx="1"/>
          </p:nvPr>
        </p:nvSpPr>
        <p:spPr>
          <a:xfrm>
            <a:off x="838200" y="1825625"/>
            <a:ext cx="5112277" cy="4351338"/>
          </a:xfrm>
        </p:spPr>
        <p:txBody>
          <a:bodyPr>
            <a:normAutofit fontScale="92500" lnSpcReduction="10000"/>
          </a:bodyPr>
          <a:lstStyle/>
          <a:p>
            <a:pPr>
              <a:lnSpc>
                <a:spcPct val="100000"/>
              </a:lnSpc>
              <a:spcAft>
                <a:spcPts val="1200"/>
              </a:spcAft>
            </a:pPr>
            <a:r>
              <a:rPr lang="en-US" dirty="0"/>
              <a:t>Focus </a:t>
            </a:r>
            <a:r>
              <a:rPr lang="en-US" dirty="0" err="1"/>
              <a:t>sulle</a:t>
            </a:r>
            <a:r>
              <a:rPr lang="en-US" dirty="0"/>
              <a:t> </a:t>
            </a:r>
            <a:r>
              <a:rPr lang="en-US" dirty="0" err="1"/>
              <a:t>attività</a:t>
            </a:r>
            <a:r>
              <a:rPr lang="en-US" dirty="0"/>
              <a:t> Mission-critical</a:t>
            </a:r>
          </a:p>
          <a:p>
            <a:pPr>
              <a:lnSpc>
                <a:spcPct val="100000"/>
              </a:lnSpc>
              <a:spcAft>
                <a:spcPts val="1200"/>
              </a:spcAft>
            </a:pPr>
            <a:r>
              <a:rPr lang="en-US" dirty="0" err="1"/>
              <a:t>Supporto</a:t>
            </a:r>
            <a:r>
              <a:rPr lang="en-US" dirty="0"/>
              <a:t> </a:t>
            </a:r>
            <a:r>
              <a:rPr lang="en-US" dirty="0" err="1"/>
              <a:t>allo</a:t>
            </a:r>
            <a:r>
              <a:rPr lang="en-US" dirty="0"/>
              <a:t> </a:t>
            </a:r>
            <a:r>
              <a:rPr lang="en-US" dirty="0" err="1"/>
              <a:t>sviluppo</a:t>
            </a:r>
            <a:r>
              <a:rPr lang="en-US" dirty="0"/>
              <a:t> </a:t>
            </a:r>
            <a:r>
              <a:rPr lang="en-US" dirty="0" err="1"/>
              <a:t>evolutivo</a:t>
            </a:r>
            <a:endParaRPr lang="en-US" dirty="0"/>
          </a:p>
          <a:p>
            <a:pPr marL="685800" lvl="2">
              <a:lnSpc>
                <a:spcPct val="100000"/>
              </a:lnSpc>
              <a:spcBef>
                <a:spcPts val="1000"/>
              </a:spcBef>
              <a:spcAft>
                <a:spcPts val="1200"/>
              </a:spcAft>
            </a:pPr>
            <a:r>
              <a:rPr lang="en-US" sz="2400" dirty="0"/>
              <a:t>Con </a:t>
            </a:r>
            <a:r>
              <a:rPr lang="en-US" sz="2400" i="1" dirty="0"/>
              <a:t>continuous improvement</a:t>
            </a:r>
          </a:p>
          <a:p>
            <a:pPr>
              <a:lnSpc>
                <a:spcPct val="100000"/>
              </a:lnSpc>
              <a:spcAft>
                <a:spcPts val="1200"/>
              </a:spcAft>
            </a:pPr>
            <a:r>
              <a:rPr lang="en-US" dirty="0" err="1"/>
              <a:t>Prevenzione</a:t>
            </a:r>
            <a:r>
              <a:rPr lang="en-US" dirty="0"/>
              <a:t> </a:t>
            </a:r>
            <a:r>
              <a:rPr lang="en-US" dirty="0" err="1"/>
              <a:t>delle</a:t>
            </a:r>
            <a:r>
              <a:rPr lang="en-US" dirty="0"/>
              <a:t> </a:t>
            </a:r>
            <a:r>
              <a:rPr lang="en-US" dirty="0" err="1"/>
              <a:t>regressioni</a:t>
            </a:r>
            <a:endParaRPr lang="en-US" dirty="0"/>
          </a:p>
          <a:p>
            <a:pPr>
              <a:lnSpc>
                <a:spcPct val="100000"/>
              </a:lnSpc>
              <a:spcAft>
                <a:spcPts val="1200"/>
              </a:spcAft>
            </a:pPr>
            <a:r>
              <a:rPr lang="en-US" dirty="0" err="1"/>
              <a:t>Riduzione</a:t>
            </a:r>
            <a:r>
              <a:rPr lang="en-US" dirty="0"/>
              <a:t> del </a:t>
            </a:r>
            <a:r>
              <a:rPr lang="en-US" dirty="0" err="1"/>
              <a:t>numero</a:t>
            </a:r>
            <a:r>
              <a:rPr lang="en-US" dirty="0"/>
              <a:t> di bug</a:t>
            </a:r>
          </a:p>
          <a:p>
            <a:pPr>
              <a:lnSpc>
                <a:spcPct val="100000"/>
              </a:lnSpc>
              <a:spcAft>
                <a:spcPts val="1200"/>
              </a:spcAft>
            </a:pPr>
            <a:r>
              <a:rPr lang="en-US" dirty="0" err="1"/>
              <a:t>Riduzione</a:t>
            </a:r>
            <a:r>
              <a:rPr lang="en-US" dirty="0"/>
              <a:t> </a:t>
            </a:r>
            <a:r>
              <a:rPr lang="en-US" dirty="0" err="1"/>
              <a:t>dei</a:t>
            </a:r>
            <a:r>
              <a:rPr lang="en-US" dirty="0"/>
              <a:t> </a:t>
            </a:r>
            <a:r>
              <a:rPr lang="en-US" dirty="0" err="1"/>
              <a:t>costi</a:t>
            </a:r>
            <a:r>
              <a:rPr lang="en-US" dirty="0"/>
              <a:t> di </a:t>
            </a:r>
            <a:r>
              <a:rPr lang="en-US" dirty="0" err="1"/>
              <a:t>sviluppo</a:t>
            </a:r>
            <a:endParaRPr lang="en-US" dirty="0"/>
          </a:p>
          <a:p>
            <a:pPr marL="685800" lvl="2">
              <a:lnSpc>
                <a:spcPct val="100000"/>
              </a:lnSpc>
              <a:spcBef>
                <a:spcPts val="1000"/>
              </a:spcBef>
              <a:spcAft>
                <a:spcPts val="1200"/>
              </a:spcAft>
            </a:pPr>
            <a:r>
              <a:rPr lang="en-US" sz="2400" dirty="0" err="1"/>
              <a:t>Altrimenti</a:t>
            </a:r>
            <a:r>
              <a:rPr lang="en-US" sz="2400" dirty="0"/>
              <a:t> </a:t>
            </a:r>
            <a:r>
              <a:rPr lang="en-US" sz="2400" dirty="0" err="1"/>
              <a:t>impiegato</a:t>
            </a:r>
            <a:r>
              <a:rPr lang="en-US" sz="2400" dirty="0"/>
              <a:t> in fix</a:t>
            </a:r>
          </a:p>
          <a:p>
            <a:endParaRPr lang="en-US" dirty="0"/>
          </a:p>
        </p:txBody>
      </p:sp>
      <p:pic>
        <p:nvPicPr>
          <p:cNvPr id="5" name="Content Placeholder 4" descr="http://www.microsoft.com/global/security/sdl/PublishingImages/About/benefits_reducecost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0477" y="1825625"/>
            <a:ext cx="5520697" cy="4052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60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p>
        </p:txBody>
      </p:sp>
      <p:sp>
        <p:nvSpPr>
          <p:cNvPr id="3" name="Content Placeholder 2"/>
          <p:cNvSpPr>
            <a:spLocks noGrp="1"/>
          </p:cNvSpPr>
          <p:nvPr>
            <p:ph idx="1"/>
          </p:nvPr>
        </p:nvSpPr>
        <p:spPr/>
        <p:txBody>
          <a:bodyPr/>
          <a:lstStyle/>
          <a:p>
            <a:r>
              <a:rPr lang="it-IT" sz="3600" b="1" dirty="0"/>
              <a:t>«Fix </a:t>
            </a:r>
            <a:r>
              <a:rPr lang="it-IT" sz="3600" b="1" dirty="0" err="1"/>
              <a:t>bugs</a:t>
            </a:r>
            <a:r>
              <a:rPr lang="it-IT" sz="3600" b="1" dirty="0"/>
              <a:t> </a:t>
            </a:r>
            <a:r>
              <a:rPr lang="it-IT" sz="3600" b="1" dirty="0" err="1"/>
              <a:t>as</a:t>
            </a:r>
            <a:r>
              <a:rPr lang="it-IT" sz="3600" b="1" dirty="0"/>
              <a:t> </a:t>
            </a:r>
            <a:r>
              <a:rPr lang="it-IT" sz="3600" b="1" dirty="0" err="1"/>
              <a:t>soon</a:t>
            </a:r>
            <a:r>
              <a:rPr lang="it-IT" sz="3600" b="1" dirty="0"/>
              <a:t> </a:t>
            </a:r>
            <a:r>
              <a:rPr lang="it-IT" sz="3600" b="1" dirty="0" err="1"/>
              <a:t>as</a:t>
            </a:r>
            <a:r>
              <a:rPr lang="it-IT" sz="3600" b="1" dirty="0"/>
              <a:t> </a:t>
            </a:r>
            <a:r>
              <a:rPr lang="it-IT" sz="3600" b="1" dirty="0" err="1"/>
              <a:t>you</a:t>
            </a:r>
            <a:r>
              <a:rPr lang="it-IT" sz="3600" b="1" dirty="0"/>
              <a:t> </a:t>
            </a:r>
            <a:r>
              <a:rPr lang="it-IT" sz="3600" b="1" dirty="0" err="1"/>
              <a:t>find</a:t>
            </a:r>
            <a:r>
              <a:rPr lang="it-IT" sz="3600" b="1" dirty="0"/>
              <a:t> </a:t>
            </a:r>
            <a:r>
              <a:rPr lang="it-IT" sz="3600" b="1" dirty="0" err="1"/>
              <a:t>them</a:t>
            </a:r>
            <a:r>
              <a:rPr lang="it-IT" sz="3600" b="1" dirty="0"/>
              <a:t>»</a:t>
            </a:r>
          </a:p>
          <a:p>
            <a:pPr lvl="1"/>
            <a:r>
              <a:rPr lang="it-IT" sz="2800" b="1" dirty="0"/>
              <a:t>Non rimandare a domani quello che potresti fare oggi</a:t>
            </a:r>
          </a:p>
          <a:p>
            <a:r>
              <a:rPr lang="en-US" dirty="0"/>
              <a:t>I bug non </a:t>
            </a:r>
            <a:r>
              <a:rPr lang="en-US" dirty="0" err="1"/>
              <a:t>risolti</a:t>
            </a:r>
            <a:r>
              <a:rPr lang="en-US" dirty="0"/>
              <a:t> </a:t>
            </a:r>
            <a:r>
              <a:rPr lang="en-US" dirty="0" err="1"/>
              <a:t>camuffano</a:t>
            </a:r>
            <a:r>
              <a:rPr lang="en-US" dirty="0"/>
              <a:t> </a:t>
            </a:r>
            <a:r>
              <a:rPr lang="en-US" dirty="0" err="1"/>
              <a:t>altri</a:t>
            </a:r>
            <a:r>
              <a:rPr lang="en-US" dirty="0"/>
              <a:t> </a:t>
            </a:r>
            <a:r>
              <a:rPr lang="en-US" dirty="0" err="1"/>
              <a:t>potenziali</a:t>
            </a:r>
            <a:r>
              <a:rPr lang="en-US" dirty="0"/>
              <a:t> bug</a:t>
            </a:r>
          </a:p>
          <a:p>
            <a:r>
              <a:rPr lang="en-US" dirty="0"/>
              <a:t>I bug non </a:t>
            </a:r>
            <a:r>
              <a:rPr lang="en-US" dirty="0" err="1"/>
              <a:t>risolti</a:t>
            </a:r>
            <a:r>
              <a:rPr lang="en-US" dirty="0"/>
              <a:t> </a:t>
            </a:r>
            <a:r>
              <a:rPr lang="en-US" dirty="0" err="1"/>
              <a:t>indicano</a:t>
            </a:r>
            <a:r>
              <a:rPr lang="en-US" dirty="0"/>
              <a:t> </a:t>
            </a:r>
            <a:r>
              <a:rPr lang="en-US" dirty="0" err="1"/>
              <a:t>che</a:t>
            </a:r>
            <a:r>
              <a:rPr lang="en-US" dirty="0"/>
              <a:t> “la </a:t>
            </a:r>
            <a:r>
              <a:rPr lang="en-US" dirty="0" err="1"/>
              <a:t>qualità</a:t>
            </a:r>
            <a:r>
              <a:rPr lang="en-US" dirty="0"/>
              <a:t> è </a:t>
            </a:r>
            <a:r>
              <a:rPr lang="en-US" dirty="0" err="1"/>
              <a:t>un’opzione</a:t>
            </a:r>
            <a:r>
              <a:rPr lang="en-US" dirty="0"/>
              <a:t>”</a:t>
            </a:r>
          </a:p>
          <a:p>
            <a:r>
              <a:rPr lang="en-US" dirty="0" err="1"/>
              <a:t>Discutere</a:t>
            </a:r>
            <a:r>
              <a:rPr lang="en-US" dirty="0"/>
              <a:t> </a:t>
            </a:r>
            <a:r>
              <a:rPr lang="en-US" dirty="0" err="1"/>
              <a:t>dei</a:t>
            </a:r>
            <a:r>
              <a:rPr lang="en-US" dirty="0"/>
              <a:t> bug è </a:t>
            </a:r>
            <a:r>
              <a:rPr lang="en-US" dirty="0" err="1"/>
              <a:t>una</a:t>
            </a:r>
            <a:r>
              <a:rPr lang="en-US" dirty="0"/>
              <a:t> </a:t>
            </a:r>
            <a:r>
              <a:rPr lang="en-US" dirty="0" err="1"/>
              <a:t>perdita</a:t>
            </a:r>
            <a:r>
              <a:rPr lang="en-US" dirty="0"/>
              <a:t> di tempo</a:t>
            </a:r>
          </a:p>
          <a:p>
            <a:r>
              <a:rPr lang="en-US" dirty="0"/>
              <a:t>I bug non </a:t>
            </a:r>
            <a:r>
              <a:rPr lang="en-US" dirty="0" err="1"/>
              <a:t>risolti</a:t>
            </a:r>
            <a:r>
              <a:rPr lang="en-US" dirty="0"/>
              <a:t> </a:t>
            </a:r>
            <a:r>
              <a:rPr lang="en-US" dirty="0" err="1"/>
              <a:t>sono</a:t>
            </a:r>
            <a:r>
              <a:rPr lang="en-US" dirty="0"/>
              <a:t> </a:t>
            </a:r>
            <a:r>
              <a:rPr lang="en-US" dirty="0" err="1"/>
              <a:t>anche</a:t>
            </a:r>
            <a:r>
              <a:rPr lang="en-US" dirty="0"/>
              <a:t> un </a:t>
            </a:r>
            <a:r>
              <a:rPr lang="en-US" dirty="0" err="1"/>
              <a:t>costo</a:t>
            </a:r>
            <a:r>
              <a:rPr lang="en-US" dirty="0"/>
              <a:t> in termini di effort</a:t>
            </a:r>
          </a:p>
          <a:p>
            <a:endParaRPr lang="en-US" dirty="0"/>
          </a:p>
        </p:txBody>
      </p:sp>
    </p:spTree>
    <p:extLst>
      <p:ext uri="{BB962C8B-B14F-4D97-AF65-F5344CB8AC3E}">
        <p14:creationId xmlns:p14="http://schemas.microsoft.com/office/powerpoint/2010/main" val="4113218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Lezioni</a:t>
            </a:r>
            <a:r>
              <a:rPr lang="en-US" dirty="0"/>
              <a:t> </a:t>
            </a:r>
            <a:r>
              <a:rPr lang="en-US" dirty="0" err="1"/>
              <a:t>derivanti</a:t>
            </a:r>
            <a:endParaRPr lang="en-US" dirty="0"/>
          </a:p>
        </p:txBody>
      </p:sp>
      <p:sp>
        <p:nvSpPr>
          <p:cNvPr id="3" name="Content Placeholder 2"/>
          <p:cNvSpPr>
            <a:spLocks noGrp="1"/>
          </p:cNvSpPr>
          <p:nvPr>
            <p:ph idx="1"/>
          </p:nvPr>
        </p:nvSpPr>
        <p:spPr/>
        <p:txBody>
          <a:bodyPr>
            <a:normAutofit fontScale="85000" lnSpcReduction="20000"/>
          </a:bodyPr>
          <a:lstStyle/>
          <a:p>
            <a:r>
              <a:rPr lang="en-US" dirty="0"/>
              <a:t>I bug non </a:t>
            </a:r>
            <a:r>
              <a:rPr lang="en-US" dirty="0" err="1"/>
              <a:t>risolti</a:t>
            </a:r>
            <a:r>
              <a:rPr lang="en-US" dirty="0"/>
              <a:t> </a:t>
            </a:r>
            <a:r>
              <a:rPr lang="en-US" dirty="0" err="1"/>
              <a:t>viziano</a:t>
            </a:r>
            <a:r>
              <a:rPr lang="en-US" dirty="0"/>
              <a:t> le </a:t>
            </a:r>
            <a:r>
              <a:rPr lang="en-US" dirty="0" err="1"/>
              <a:t>metriche</a:t>
            </a:r>
            <a:r>
              <a:rPr lang="en-US" dirty="0"/>
              <a:t> del team e del </a:t>
            </a:r>
            <a:r>
              <a:rPr lang="en-US" dirty="0" err="1"/>
              <a:t>progetto</a:t>
            </a:r>
            <a:endParaRPr lang="en-US" dirty="0"/>
          </a:p>
          <a:p>
            <a:r>
              <a:rPr lang="en-US" dirty="0"/>
              <a:t>I bug non </a:t>
            </a:r>
            <a:r>
              <a:rPr lang="en-US" dirty="0" err="1"/>
              <a:t>risolti</a:t>
            </a:r>
            <a:r>
              <a:rPr lang="en-US" dirty="0"/>
              <a:t> </a:t>
            </a:r>
            <a:r>
              <a:rPr lang="en-US" dirty="0" err="1"/>
              <a:t>portano</a:t>
            </a:r>
            <a:r>
              <a:rPr lang="en-US" dirty="0"/>
              <a:t> il team ad </a:t>
            </a:r>
            <a:r>
              <a:rPr lang="en-US" dirty="0" err="1"/>
              <a:t>essere</a:t>
            </a:r>
            <a:r>
              <a:rPr lang="en-US" dirty="0"/>
              <a:t> </a:t>
            </a:r>
            <a:r>
              <a:rPr lang="en-US" dirty="0" err="1"/>
              <a:t>distratto</a:t>
            </a:r>
            <a:r>
              <a:rPr lang="en-US" dirty="0"/>
              <a:t> (</a:t>
            </a:r>
            <a:r>
              <a:rPr lang="en-US" dirty="0" err="1"/>
              <a:t>discussioni</a:t>
            </a:r>
            <a:r>
              <a:rPr lang="en-US" dirty="0"/>
              <a:t>)</a:t>
            </a:r>
          </a:p>
          <a:p>
            <a:r>
              <a:rPr lang="en-US" dirty="0"/>
              <a:t>I bug non </a:t>
            </a:r>
            <a:r>
              <a:rPr lang="en-US" dirty="0" err="1"/>
              <a:t>risolti</a:t>
            </a:r>
            <a:r>
              <a:rPr lang="en-US" dirty="0"/>
              <a:t> </a:t>
            </a:r>
            <a:r>
              <a:rPr lang="en-US" dirty="0" err="1"/>
              <a:t>ostacolano</a:t>
            </a:r>
            <a:r>
              <a:rPr lang="en-US" dirty="0"/>
              <a:t> </a:t>
            </a:r>
            <a:r>
              <a:rPr lang="en-US" dirty="0" err="1"/>
              <a:t>i</a:t>
            </a:r>
            <a:r>
              <a:rPr lang="en-US" dirty="0"/>
              <a:t> </a:t>
            </a:r>
            <a:r>
              <a:rPr lang="en-US" dirty="0" err="1"/>
              <a:t>ritmi</a:t>
            </a:r>
            <a:r>
              <a:rPr lang="en-US" dirty="0"/>
              <a:t> di release</a:t>
            </a:r>
          </a:p>
          <a:p>
            <a:r>
              <a:rPr lang="en-US" dirty="0"/>
              <a:t>I bug, </a:t>
            </a:r>
            <a:r>
              <a:rPr lang="en-US" dirty="0" err="1"/>
              <a:t>così</a:t>
            </a:r>
            <a:r>
              <a:rPr lang="en-US" dirty="0"/>
              <a:t> come per le </a:t>
            </a:r>
            <a:r>
              <a:rPr lang="en-US" dirty="0" err="1"/>
              <a:t>metriche</a:t>
            </a:r>
            <a:r>
              <a:rPr lang="en-US" dirty="0"/>
              <a:t>, </a:t>
            </a:r>
            <a:r>
              <a:rPr lang="en-US" dirty="0" err="1"/>
              <a:t>viziano</a:t>
            </a:r>
            <a:r>
              <a:rPr lang="en-US" dirty="0"/>
              <a:t> le </a:t>
            </a:r>
            <a:r>
              <a:rPr lang="en-US" dirty="0" err="1"/>
              <a:t>stime</a:t>
            </a:r>
            <a:r>
              <a:rPr lang="en-US" dirty="0"/>
              <a:t> preventive</a:t>
            </a:r>
          </a:p>
          <a:p>
            <a:endParaRPr lang="en-US" dirty="0"/>
          </a:p>
          <a:p>
            <a:pPr marL="0" indent="0">
              <a:buNone/>
            </a:pPr>
            <a:r>
              <a:rPr lang="en-US" b="1" dirty="0" err="1"/>
              <a:t>Perciò</a:t>
            </a:r>
            <a:endParaRPr lang="en-US" b="1" dirty="0"/>
          </a:p>
          <a:p>
            <a:r>
              <a:rPr lang="en-US" dirty="0" err="1"/>
              <a:t>Più</a:t>
            </a:r>
            <a:r>
              <a:rPr lang="en-US" dirty="0"/>
              <a:t> il </a:t>
            </a:r>
            <a:r>
              <a:rPr lang="en-US" dirty="0" err="1"/>
              <a:t>codice</a:t>
            </a:r>
            <a:r>
              <a:rPr lang="en-US" dirty="0"/>
              <a:t> è “</a:t>
            </a:r>
            <a:r>
              <a:rPr lang="en-US" dirty="0" err="1"/>
              <a:t>buono</a:t>
            </a:r>
            <a:r>
              <a:rPr lang="en-US" dirty="0"/>
              <a:t>” </a:t>
            </a:r>
            <a:r>
              <a:rPr lang="en-US" dirty="0" err="1"/>
              <a:t>più</a:t>
            </a:r>
            <a:r>
              <a:rPr lang="en-US" dirty="0"/>
              <a:t> è </a:t>
            </a:r>
            <a:r>
              <a:rPr lang="en-US" dirty="0" err="1"/>
              <a:t>leggibile</a:t>
            </a:r>
            <a:endParaRPr lang="en-US" dirty="0"/>
          </a:p>
          <a:p>
            <a:r>
              <a:rPr lang="en-US" dirty="0" err="1"/>
              <a:t>Più</a:t>
            </a:r>
            <a:r>
              <a:rPr lang="en-US" dirty="0"/>
              <a:t> il </a:t>
            </a:r>
            <a:r>
              <a:rPr lang="en-US" dirty="0" err="1"/>
              <a:t>codice</a:t>
            </a:r>
            <a:r>
              <a:rPr lang="en-US" dirty="0"/>
              <a:t> segue </a:t>
            </a:r>
            <a:r>
              <a:rPr lang="en-US" dirty="0" err="1"/>
              <a:t>regole</a:t>
            </a:r>
            <a:r>
              <a:rPr lang="en-US" dirty="0"/>
              <a:t>, </a:t>
            </a:r>
            <a:r>
              <a:rPr lang="en-US" dirty="0" err="1"/>
              <a:t>più</a:t>
            </a:r>
            <a:r>
              <a:rPr lang="en-US" dirty="0"/>
              <a:t> è </a:t>
            </a:r>
            <a:r>
              <a:rPr lang="en-US" dirty="0" err="1"/>
              <a:t>comprensibile</a:t>
            </a:r>
            <a:endParaRPr lang="en-US" dirty="0"/>
          </a:p>
          <a:p>
            <a:r>
              <a:rPr lang="en-US" dirty="0" err="1"/>
              <a:t>Più</a:t>
            </a:r>
            <a:r>
              <a:rPr lang="en-US" dirty="0"/>
              <a:t> il </a:t>
            </a:r>
            <a:r>
              <a:rPr lang="en-US" dirty="0" err="1"/>
              <a:t>codice</a:t>
            </a:r>
            <a:r>
              <a:rPr lang="en-US" dirty="0"/>
              <a:t> è </a:t>
            </a:r>
            <a:r>
              <a:rPr lang="en-US" dirty="0" err="1"/>
              <a:t>familiare</a:t>
            </a:r>
            <a:r>
              <a:rPr lang="en-US" dirty="0"/>
              <a:t>, </a:t>
            </a:r>
            <a:r>
              <a:rPr lang="en-US" dirty="0" err="1"/>
              <a:t>più</a:t>
            </a:r>
            <a:r>
              <a:rPr lang="en-US" dirty="0"/>
              <a:t> è </a:t>
            </a:r>
            <a:r>
              <a:rPr lang="en-US" dirty="0" err="1"/>
              <a:t>semplice</a:t>
            </a:r>
            <a:r>
              <a:rPr lang="en-US" dirty="0"/>
              <a:t> </a:t>
            </a:r>
            <a:r>
              <a:rPr lang="en-US" dirty="0" err="1"/>
              <a:t>intervenire</a:t>
            </a:r>
            <a:endParaRPr lang="en-US" dirty="0"/>
          </a:p>
          <a:p>
            <a:r>
              <a:rPr lang="en-US" dirty="0" err="1"/>
              <a:t>Scrivere</a:t>
            </a:r>
            <a:r>
              <a:rPr lang="en-US" dirty="0"/>
              <a:t> fix il prima </a:t>
            </a:r>
            <a:r>
              <a:rPr lang="en-US" dirty="0" err="1"/>
              <a:t>possibile</a:t>
            </a:r>
            <a:r>
              <a:rPr lang="en-US" dirty="0"/>
              <a:t> costa molto </a:t>
            </a:r>
            <a:r>
              <a:rPr lang="en-US" dirty="0" err="1"/>
              <a:t>meno</a:t>
            </a:r>
            <a:r>
              <a:rPr lang="en-US" dirty="0"/>
              <a:t> </a:t>
            </a:r>
            <a:r>
              <a:rPr lang="en-US" dirty="0" err="1"/>
              <a:t>che</a:t>
            </a:r>
            <a:r>
              <a:rPr lang="en-US" dirty="0"/>
              <a:t> “</a:t>
            </a:r>
            <a:r>
              <a:rPr lang="en-US" dirty="0" err="1"/>
              <a:t>più</a:t>
            </a:r>
            <a:r>
              <a:rPr lang="en-US" dirty="0"/>
              <a:t> </a:t>
            </a:r>
            <a:r>
              <a:rPr lang="en-US" dirty="0" err="1"/>
              <a:t>avanti</a:t>
            </a:r>
            <a:r>
              <a:rPr lang="en-US" dirty="0"/>
              <a:t>”</a:t>
            </a:r>
          </a:p>
          <a:p>
            <a:r>
              <a:rPr lang="en-US" dirty="0" err="1"/>
              <a:t>Qualità</a:t>
            </a:r>
            <a:r>
              <a:rPr lang="en-US" dirty="0"/>
              <a:t>!</a:t>
            </a:r>
          </a:p>
          <a:p>
            <a:pPr marL="0" indent="0">
              <a:buNone/>
            </a:pPr>
            <a:endParaRPr lang="en-US" dirty="0"/>
          </a:p>
        </p:txBody>
      </p:sp>
    </p:spTree>
    <p:extLst>
      <p:ext uri="{BB962C8B-B14F-4D97-AF65-F5344CB8AC3E}">
        <p14:creationId xmlns:p14="http://schemas.microsoft.com/office/powerpoint/2010/main" val="330304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780</Words>
  <Application>Microsoft Office PowerPoint</Application>
  <PresentationFormat>Widescreen</PresentationFormat>
  <Paragraphs>155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Segoe UI</vt:lpstr>
      <vt:lpstr>Segoe UI Light</vt:lpstr>
      <vt:lpstr>Office Theme</vt:lpstr>
      <vt:lpstr>Testing your databases</vt:lpstr>
      <vt:lpstr>Alessandro Alpi</vt:lpstr>
      <vt:lpstr>Agenda</vt:lpstr>
      <vt:lpstr>Parleremo di</vt:lpstr>
      <vt:lpstr>I nostri obbiettivi</vt:lpstr>
      <vt:lpstr>Concetto di unit test</vt:lpstr>
      <vt:lpstr>Perchè unit test</vt:lpstr>
      <vt:lpstr>Best practices</vt:lpstr>
      <vt:lpstr>Lezioni derivanti</vt:lpstr>
      <vt:lpstr>Cosa facciamo di solito su database</vt:lpstr>
      <vt:lpstr>Cosa dovremmo testare</vt:lpstr>
      <vt:lpstr>Una soluzione possibile</vt:lpstr>
      <vt:lpstr>Struttura di un test tSQLt</vt:lpstr>
      <vt:lpstr>tSQLt test – Pipeline</vt:lpstr>
      <vt:lpstr>DEMO - tSQLt + SSMS + SQL Test</vt:lpstr>
      <vt:lpstr>Conclusioni</vt:lpstr>
      <vt:lpstr>Q&amp;A</vt:lpstr>
      <vt:lpstr>Risorse</vt:lpstr>
      <vt:lpstr>GRAZIE!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Alessandro Alpi</dc:creator>
  <cp:lastModifiedBy>Alessandro Alpi</cp:lastModifiedBy>
  <cp:revision>24</cp:revision>
  <dcterms:created xsi:type="dcterms:W3CDTF">2016-06-22T18:00:59Z</dcterms:created>
  <dcterms:modified xsi:type="dcterms:W3CDTF">2016-09-08T17:02:34Z</dcterms:modified>
</cp:coreProperties>
</file>