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07" r:id="rId3"/>
    <p:sldId id="313" r:id="rId4"/>
    <p:sldId id="314" r:id="rId5"/>
    <p:sldId id="306" r:id="rId6"/>
    <p:sldId id="303" r:id="rId7"/>
    <p:sldId id="311" r:id="rId8"/>
    <p:sldId id="308" r:id="rId9"/>
    <p:sldId id="262" r:id="rId10"/>
    <p:sldId id="310" r:id="rId11"/>
    <p:sldId id="260" r:id="rId12"/>
    <p:sldId id="30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95A3"/>
    <a:srgbClr val="1AB2E8"/>
    <a:srgbClr val="1EAE2F"/>
    <a:srgbClr val="FA3288"/>
    <a:srgbClr val="75982F"/>
    <a:srgbClr val="696A69"/>
    <a:srgbClr val="4A5E18"/>
    <a:srgbClr val="6782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2888" autoAdjust="0"/>
  </p:normalViewPr>
  <p:slideViewPr>
    <p:cSldViewPr snapToGrid="0" snapToObjects="1">
      <p:cViewPr varScale="1">
        <p:scale>
          <a:sx n="78" d="100"/>
          <a:sy n="78" d="100"/>
        </p:scale>
        <p:origin x="17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4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3D67C-DA02-4461-B7C0-508F5ECD6C41}" type="datetimeFigureOut">
              <a:rPr lang="en-US" smtClean="0"/>
              <a:t>26/11/16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185C3-C6A0-4FBF-9BDE-AD45F5C0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185C3-C6A0-4FBF-9BDE-AD45F5C077D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5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4" t="994" r="484" b="18198"/>
          <a:stretch/>
        </p:blipFill>
        <p:spPr>
          <a:xfrm>
            <a:off x="6670222" y="5809569"/>
            <a:ext cx="2247900" cy="88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4018" y="6072791"/>
            <a:ext cx="9037267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2" descr="https://si0.twimg.com/profile_images/2284174758/v65oai7fxn47qv9nectx.pn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512" y="5965415"/>
            <a:ext cx="647780" cy="64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/>
          <p:cNvSpPr txBox="1"/>
          <p:nvPr userDrawn="1"/>
        </p:nvSpPr>
        <p:spPr>
          <a:xfrm>
            <a:off x="7591845" y="6438887"/>
            <a:ext cx="169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1AB2E8"/>
                </a:solidFill>
              </a:rPr>
              <a:t>#sqlsat566</a:t>
            </a:r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212642" y="6470480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4A5E18"/>
                </a:solidFill>
              </a:rPr>
              <a:t>November 26</a:t>
            </a:r>
            <a:r>
              <a:rPr lang="it-IT" b="1" cap="none" baseline="30000" dirty="0">
                <a:solidFill>
                  <a:srgbClr val="4A5E18"/>
                </a:solidFill>
              </a:rPr>
              <a:t>th</a:t>
            </a:r>
            <a:r>
              <a:rPr lang="it-IT" b="1" dirty="0">
                <a:solidFill>
                  <a:srgbClr val="4A5E18"/>
                </a:solidFill>
              </a:rPr>
              <a:t>, 2016</a:t>
            </a:r>
          </a:p>
        </p:txBody>
      </p:sp>
      <p:pic>
        <p:nvPicPr>
          <p:cNvPr id="10" name="Picture 9" descr="SQLSaturday_Final_Web.jp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6646" y="5913309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13" Type="http://schemas.openxmlformats.org/officeDocument/2006/relationships/image" Target="../media/image18.jpg"/><Relationship Id="rId3" Type="http://schemas.openxmlformats.org/officeDocument/2006/relationships/image" Target="../media/image8.png"/><Relationship Id="rId7" Type="http://schemas.openxmlformats.org/officeDocument/2006/relationships/image" Target="../media/image12.wmf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1"/>
            <a:ext cx="8203153" cy="1251620"/>
          </a:xfrm>
        </p:spPr>
        <p:txBody>
          <a:bodyPr>
            <a:normAutofit/>
          </a:bodyPr>
          <a:lstStyle/>
          <a:p>
            <a:r>
              <a:rPr lang="en-US" dirty="0"/>
              <a:t>SQL Saturday Parma 2016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8408" y="2067525"/>
            <a:ext cx="4457975" cy="1752600"/>
          </a:xfrm>
        </p:spPr>
        <p:txBody>
          <a:bodyPr>
            <a:normAutofit/>
          </a:bodyPr>
          <a:lstStyle/>
          <a:p>
            <a:r>
              <a:rPr lang="en-US" sz="4400" dirty="0" err="1"/>
              <a:t>Bentornati</a:t>
            </a:r>
            <a:r>
              <a:rPr lang="en-US" sz="4400" dirty="0"/>
              <a:t> !! </a:t>
            </a:r>
            <a:r>
              <a:rPr lang="en-US" sz="4400" dirty="0">
                <a:sym typeface="Wingdings" panose="05000000000000000000" pitchFamily="2" charset="2"/>
              </a:rPr>
              <a:t></a:t>
            </a:r>
            <a:endParaRPr lang="it-IT" sz="3200" i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it-IT" sz="4800" i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#SqlSat566</a:t>
            </a:r>
            <a:endParaRPr lang="en-US" sz="4800" i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58408" y="3301965"/>
            <a:ext cx="362591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Istruzioni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454056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sz="3200" dirty="0"/>
              <a:t>Tra una sessione e l’altra, solo spostamento da room a room</a:t>
            </a:r>
          </a:p>
          <a:p>
            <a:r>
              <a:rPr lang="it-IT" sz="3200" dirty="0"/>
              <a:t>Pause caffè/pranzo:</a:t>
            </a:r>
          </a:p>
          <a:p>
            <a:pPr lvl="1"/>
            <a:r>
              <a:rPr lang="it-IT" sz="2800" dirty="0"/>
              <a:t>10.45 – 11.00</a:t>
            </a:r>
          </a:p>
          <a:p>
            <a:pPr lvl="1"/>
            <a:r>
              <a:rPr lang="it-IT" sz="2800" dirty="0"/>
              <a:t>13.15 – 14.00</a:t>
            </a:r>
          </a:p>
          <a:p>
            <a:pPr lvl="1"/>
            <a:r>
              <a:rPr lang="it-IT" sz="2800" dirty="0"/>
              <a:t>16.15 – 16.30</a:t>
            </a:r>
          </a:p>
          <a:p>
            <a:r>
              <a:rPr lang="it-IT" sz="3200" dirty="0" err="1"/>
              <a:t>Raffle</a:t>
            </a:r>
            <a:r>
              <a:rPr lang="it-IT" sz="3200" dirty="0"/>
              <a:t>, estrazione premi ore 17.30!</a:t>
            </a:r>
          </a:p>
          <a:p>
            <a:r>
              <a:rPr lang="it-IT" sz="3200" b="1" u="sng" dirty="0"/>
              <a:t>Novità:</a:t>
            </a:r>
            <a:r>
              <a:rPr lang="it-IT" sz="3200" dirty="0"/>
              <a:t> </a:t>
            </a:r>
            <a:r>
              <a:rPr lang="it-IT" sz="3200" b="1" dirty="0"/>
              <a:t>Domande in sessione + gadget!!</a:t>
            </a:r>
            <a:endParaRPr lang="it-IT" sz="3200" b="1" u="sng" dirty="0"/>
          </a:p>
          <a:p>
            <a:pPr lvl="1"/>
            <a:endParaRPr lang="it-IT" sz="2800" dirty="0"/>
          </a:p>
          <a:p>
            <a:pPr lvl="1"/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372875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 ASPETTIAMO!</a:t>
            </a:r>
            <a:endParaRPr lang="en-US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0" y="275664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1AB2E8"/>
                </a:solidFill>
              </a:rPr>
              <a:t>PORDENONE, 25 </a:t>
            </a:r>
            <a:r>
              <a:rPr lang="en-US" sz="2000" b="1" dirty="0" err="1">
                <a:solidFill>
                  <a:srgbClr val="1AB2E8"/>
                </a:solidFill>
              </a:rPr>
              <a:t>febbraio</a:t>
            </a:r>
            <a:r>
              <a:rPr lang="en-US" sz="2000" b="1" dirty="0">
                <a:solidFill>
                  <a:srgbClr val="1AB2E8"/>
                </a:solidFill>
              </a:rPr>
              <a:t> 2017</a:t>
            </a:r>
          </a:p>
          <a:p>
            <a:pPr algn="ctr"/>
            <a:r>
              <a:rPr lang="en-US" sz="2000" b="1" dirty="0">
                <a:solidFill>
                  <a:srgbClr val="1AB2E8"/>
                </a:solidFill>
              </a:rPr>
              <a:t>#sqlsat589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27026"/>
          <a:stretch/>
        </p:blipFill>
        <p:spPr>
          <a:xfrm>
            <a:off x="2552700" y="681442"/>
            <a:ext cx="4038600" cy="150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96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Thanks</a:t>
            </a:r>
            <a:r>
              <a:rPr lang="it-IT" dirty="0"/>
              <a:t>!</a:t>
            </a:r>
            <a:endParaRPr lang="en-US" dirty="0"/>
          </a:p>
        </p:txBody>
      </p:sp>
      <p:pic>
        <p:nvPicPr>
          <p:cNvPr id="1026" name="Picture 2" descr="https://si0.twimg.com/profile_images/2284174758/v65oai7fxn47qv9nect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386" y="510988"/>
            <a:ext cx="2533838" cy="253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/>
          <p:cNvSpPr txBox="1"/>
          <p:nvPr/>
        </p:nvSpPr>
        <p:spPr>
          <a:xfrm>
            <a:off x="0" y="275664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1AB2E8"/>
                </a:solidFill>
              </a:rPr>
              <a:t>#sqlsat566</a:t>
            </a:r>
          </a:p>
        </p:txBody>
      </p:sp>
    </p:spTree>
    <p:extLst>
      <p:ext uri="{BB962C8B-B14F-4D97-AF65-F5344CB8AC3E}">
        <p14:creationId xmlns:p14="http://schemas.microsoft.com/office/powerpoint/2010/main" val="76309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400" dirty="0"/>
              <a:t>Professional Association on SQL Server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490" y="1888447"/>
            <a:ext cx="4447019" cy="340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7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 dirty="0" err="1"/>
              <a:t>Sponsors</a:t>
            </a:r>
            <a:endParaRPr 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1424" y="1500690"/>
            <a:ext cx="2075376" cy="7773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792" y="1442546"/>
            <a:ext cx="3632416" cy="893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450" y="4787980"/>
            <a:ext cx="1693660" cy="3549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9926" y="2739110"/>
            <a:ext cx="2138372" cy="7273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1059" y="4569531"/>
            <a:ext cx="1656105" cy="5734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8482" y="2767573"/>
            <a:ext cx="2707036" cy="6704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2361128"/>
            <a:ext cx="2493926" cy="14833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5256" y="3956940"/>
            <a:ext cx="1820854" cy="5776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24825" y="4072121"/>
            <a:ext cx="1448574" cy="347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96965" y="3956940"/>
            <a:ext cx="1036948" cy="103694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9526" y="5522848"/>
            <a:ext cx="1514000" cy="3220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71110" y="5455600"/>
            <a:ext cx="1308816" cy="41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96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Organizers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542" y="1655368"/>
            <a:ext cx="4094005" cy="8716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3733" y="3052489"/>
            <a:ext cx="1549368" cy="11310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9500" y="1655368"/>
            <a:ext cx="2397834" cy="8981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916" y="4358398"/>
            <a:ext cx="3814329" cy="114429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53916" y="2553539"/>
            <a:ext cx="3590638" cy="1573453"/>
            <a:chOff x="1238832" y="4362171"/>
            <a:chExt cx="3590638" cy="157345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56017" y="4362171"/>
              <a:ext cx="1573453" cy="157345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238832" y="5383619"/>
              <a:ext cx="29833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Segoe UI" panose="020B0502040204020203" pitchFamily="34" charset="0"/>
                  <a:cs typeface="Segoe UI" panose="020B0502040204020203" pitchFamily="34" charset="0"/>
                </a:rPr>
                <a:t>getlatestversion.it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7963" y="4630855"/>
            <a:ext cx="2307942" cy="110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8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SQL Saturday Parma.. E </a:t>
            </a:r>
            <a:r>
              <a:rPr lang="en-US" dirty="0" err="1"/>
              <a:t>tre</a:t>
            </a:r>
            <a:r>
              <a:rPr lang="en-US" dirty="0"/>
              <a:t>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077" y="1548267"/>
            <a:ext cx="4686115" cy="1773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015" y="2489542"/>
            <a:ext cx="5755533" cy="2130583"/>
          </a:xfrm>
          <a:prstGeom prst="rect">
            <a:avLst/>
          </a:prstGeom>
        </p:spPr>
      </p:pic>
      <p:sp>
        <p:nvSpPr>
          <p:cNvPr id="7" name="Curved Right Arrow 6"/>
          <p:cNvSpPr/>
          <p:nvPr/>
        </p:nvSpPr>
        <p:spPr>
          <a:xfrm>
            <a:off x="188313" y="1575758"/>
            <a:ext cx="1240972" cy="3621884"/>
          </a:xfrm>
          <a:prstGeom prst="curvedRightArrow">
            <a:avLst>
              <a:gd name="adj1" fmla="val 25000"/>
              <a:gd name="adj2" fmla="val 69292"/>
              <a:gd name="adj3" fmla="val 431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13879462_1625028177807182_1163573473465573030_n.jpg (851×315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285" y="3349221"/>
            <a:ext cx="6572992" cy="243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09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Introducing..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482" y="1846656"/>
            <a:ext cx="7296314" cy="15534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94307" y="4025735"/>
            <a:ext cx="710466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 </a:t>
            </a:r>
            <a:r>
              <a:rPr lang="it-IT" sz="2400" dirty="0"/>
              <a:t>Prof. Stefano Cagnoni</a:t>
            </a:r>
          </a:p>
          <a:p>
            <a:pPr lvl="1"/>
            <a:r>
              <a:rPr lang="it-IT" sz="2000" dirty="0"/>
              <a:t>Università degli Studi di Parma</a:t>
            </a:r>
          </a:p>
          <a:p>
            <a:pPr lvl="1"/>
            <a:r>
              <a:rPr lang="it-IT" sz="2000" dirty="0"/>
              <a:t>Dipartimento di Ingegneria dell’Informazione</a:t>
            </a:r>
          </a:p>
          <a:p>
            <a:pPr lvl="1"/>
            <a:r>
              <a:rPr lang="it-IT" sz="2000" dirty="0"/>
              <a:t>Basi di Dati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5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Stampa e grafica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2123766"/>
            <a:ext cx="58578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7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sz="2400" dirty="0">
                <a:solidFill>
                  <a:srgbClr val="1AB2E8"/>
                </a:solidFill>
              </a:rPr>
              <a:t>Cloud &amp; BI (Aula 6)</a:t>
            </a:r>
          </a:p>
          <a:p>
            <a:pPr lvl="1"/>
            <a:r>
              <a:rPr lang="it-IT" sz="1800" dirty="0" err="1"/>
              <a:t>PowerBI</a:t>
            </a:r>
            <a:endParaRPr lang="it-IT" sz="1800" dirty="0"/>
          </a:p>
          <a:p>
            <a:pPr lvl="1"/>
            <a:r>
              <a:rPr lang="it-IT" sz="1800" dirty="0"/>
              <a:t>Streaming </a:t>
            </a:r>
            <a:r>
              <a:rPr lang="it-IT" sz="1800" dirty="0" err="1"/>
              <a:t>analytics</a:t>
            </a:r>
            <a:r>
              <a:rPr lang="it-IT" sz="1800" dirty="0"/>
              <a:t>, Machine Learning, Azure SQL Database</a:t>
            </a:r>
          </a:p>
          <a:p>
            <a:pPr lvl="1"/>
            <a:r>
              <a:rPr lang="it-IT" sz="1800" dirty="0"/>
              <a:t>Sessione interattiva</a:t>
            </a:r>
            <a:endParaRPr lang="it-IT" sz="1800" dirty="0"/>
          </a:p>
          <a:p>
            <a:r>
              <a:rPr lang="it-IT" sz="2400" dirty="0">
                <a:solidFill>
                  <a:srgbClr val="E795A3"/>
                </a:solidFill>
              </a:rPr>
              <a:t>SQL Server 2016 (Aula 7)</a:t>
            </a:r>
          </a:p>
          <a:p>
            <a:pPr lvl="1"/>
            <a:r>
              <a:rPr lang="it-IT" sz="2000" dirty="0"/>
              <a:t>Performance</a:t>
            </a:r>
          </a:p>
          <a:p>
            <a:pPr lvl="1"/>
            <a:r>
              <a:rPr lang="it-IT" sz="2000" dirty="0"/>
              <a:t>Troubleshooting</a:t>
            </a:r>
          </a:p>
          <a:p>
            <a:pPr lvl="1"/>
            <a:r>
              <a:rPr lang="it-IT" sz="2000" dirty="0"/>
              <a:t>ETL</a:t>
            </a:r>
          </a:p>
          <a:p>
            <a:r>
              <a:rPr lang="it-IT" sz="2400" dirty="0">
                <a:solidFill>
                  <a:srgbClr val="1EAE2F"/>
                </a:solidFill>
              </a:rPr>
              <a:t>Dev (Aula 8)</a:t>
            </a:r>
          </a:p>
          <a:p>
            <a:pPr lvl="1"/>
            <a:r>
              <a:rPr lang="it-IT" sz="1800" dirty="0"/>
              <a:t>Nuovi operatori</a:t>
            </a:r>
          </a:p>
          <a:p>
            <a:pPr lvl="1"/>
            <a:r>
              <a:rPr lang="it-IT" sz="1800" dirty="0" err="1"/>
              <a:t>Error</a:t>
            </a:r>
            <a:r>
              <a:rPr lang="it-IT" sz="1800" dirty="0"/>
              <a:t> Handling</a:t>
            </a:r>
          </a:p>
          <a:p>
            <a:pPr lvl="1"/>
            <a:r>
              <a:rPr lang="it-IT" sz="1800" dirty="0" err="1"/>
              <a:t>Tips</a:t>
            </a:r>
            <a:r>
              <a:rPr lang="it-IT" sz="1800" dirty="0"/>
              <a:t> &amp; </a:t>
            </a:r>
            <a:r>
              <a:rPr lang="it-IT" sz="1800" dirty="0" err="1"/>
              <a:t>Tricks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496911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Ultimi</a:t>
            </a:r>
            <a:r>
              <a:rPr lang="en-US" dirty="0"/>
              <a:t> </a:t>
            </a:r>
            <a:r>
              <a:rPr lang="en-US" dirty="0" err="1"/>
              <a:t>consigli</a:t>
            </a:r>
            <a:r>
              <a:rPr lang="en-US" dirty="0"/>
              <a:t> – Feedback e social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454056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sz="3200" dirty="0"/>
              <a:t>CARTACEO comunque!</a:t>
            </a:r>
          </a:p>
          <a:p>
            <a:pPr lvl="1"/>
            <a:r>
              <a:rPr lang="it-IT" sz="2800" dirty="0"/>
              <a:t>Consegnare a fine sessione, è importante!</a:t>
            </a:r>
          </a:p>
          <a:p>
            <a:r>
              <a:rPr lang="it-IT" sz="3200" dirty="0"/>
              <a:t>Commenti su FB Page o evento</a:t>
            </a:r>
          </a:p>
          <a:p>
            <a:r>
              <a:rPr lang="it-IT" sz="3200" dirty="0"/>
              <a:t>Twitter #SQLSat566</a:t>
            </a:r>
          </a:p>
          <a:p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051202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4749</TotalTime>
  <Words>173</Words>
  <Application>Microsoft Office PowerPoint</Application>
  <PresentationFormat>On-screen Show (4:3)</PresentationFormat>
  <Paragraphs>46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Wingdings</vt:lpstr>
      <vt:lpstr>Office Theme</vt:lpstr>
      <vt:lpstr>SQL Saturday Parma 2016</vt:lpstr>
      <vt:lpstr>Professional Association on SQL Server</vt:lpstr>
      <vt:lpstr>Sponsors</vt:lpstr>
      <vt:lpstr>Organizers</vt:lpstr>
      <vt:lpstr>SQL Saturday Parma.. E tre!</vt:lpstr>
      <vt:lpstr>Introducing..</vt:lpstr>
      <vt:lpstr>Stampa e grafica</vt:lpstr>
      <vt:lpstr>Tracks</vt:lpstr>
      <vt:lpstr>Ultimi consigli – Feedback e social</vt:lpstr>
      <vt:lpstr>Istruzioni</vt:lpstr>
      <vt:lpstr>VI ASPETTIAMO!</vt:lpstr>
      <vt:lpstr>Thanks!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Alessandro Alpi</cp:lastModifiedBy>
  <cp:revision>219</cp:revision>
  <dcterms:created xsi:type="dcterms:W3CDTF">2011-08-19T20:30:49Z</dcterms:created>
  <dcterms:modified xsi:type="dcterms:W3CDTF">2016-11-26T13:53:33Z</dcterms:modified>
</cp:coreProperties>
</file>