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8" r:id="rId4"/>
    <p:sldId id="275" r:id="rId5"/>
    <p:sldId id="277" r:id="rId6"/>
    <p:sldId id="304" r:id="rId7"/>
    <p:sldId id="276" r:id="rId8"/>
    <p:sldId id="286" r:id="rId9"/>
    <p:sldId id="282" r:id="rId10"/>
    <p:sldId id="305" r:id="rId11"/>
    <p:sldId id="292" r:id="rId12"/>
    <p:sldId id="298" r:id="rId13"/>
    <p:sldId id="273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F482-2A51-4C0B-8872-34D0ADCDDC76}" type="datetimeFigureOut">
              <a:rPr lang="en-US" smtClean="0"/>
              <a:t>08/11/16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3520-49D7-4DC6-95A8-CD99C421159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92869"/>
            <a:ext cx="65532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F482-2A51-4C0B-8872-34D0ADCDDC76}" type="datetimeFigureOut">
              <a:rPr lang="en-US" smtClean="0"/>
              <a:t>08/11/16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3520-49D7-4DC6-95A8-CD99C421159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301" y="365125"/>
            <a:ext cx="2479713" cy="78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F482-2A51-4C0B-8872-34D0ADCDDC76}" type="datetimeFigureOut">
              <a:rPr lang="en-US" smtClean="0"/>
              <a:t>08/11/16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3520-49D7-4DC6-95A8-CD99C421159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301" y="365125"/>
            <a:ext cx="2479713" cy="78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7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F482-2A51-4C0B-8872-34D0ADCDDC76}" type="datetimeFigureOut">
              <a:rPr lang="en-US" smtClean="0"/>
              <a:t>08/11/16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3520-49D7-4DC6-95A8-CD99C421159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301" y="365125"/>
            <a:ext cx="2479713" cy="78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F482-2A51-4C0B-8872-34D0ADCDDC76}" type="datetimeFigureOut">
              <a:rPr lang="en-US" smtClean="0"/>
              <a:t>08/11/16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3520-49D7-4DC6-95A8-CD99C421159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301" y="365125"/>
            <a:ext cx="2479713" cy="78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F482-2A51-4C0B-8872-34D0ADCDDC76}" type="datetimeFigureOut">
              <a:rPr lang="en-US" smtClean="0"/>
              <a:t>08/11/16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3520-49D7-4DC6-95A8-CD99C421159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301" y="365125"/>
            <a:ext cx="2479713" cy="78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3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F482-2A51-4C0B-8872-34D0ADCDDC76}" type="datetimeFigureOut">
              <a:rPr lang="en-US" smtClean="0"/>
              <a:t>08/11/16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3520-49D7-4DC6-95A8-CD99C421159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301" y="365125"/>
            <a:ext cx="2479713" cy="78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2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F482-2A51-4C0B-8872-34D0ADCDDC76}" type="datetimeFigureOut">
              <a:rPr lang="en-US" smtClean="0"/>
              <a:t>08/11/16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3520-49D7-4DC6-95A8-CD99C421159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301" y="365125"/>
            <a:ext cx="2479713" cy="78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8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F482-2A51-4C0B-8872-34D0ADCDDC76}" type="datetimeFigureOut">
              <a:rPr lang="en-US" smtClean="0"/>
              <a:t>08/11/16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3520-49D7-4DC6-95A8-CD99C421159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301" y="365125"/>
            <a:ext cx="2479713" cy="78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4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7F482-2A51-4C0B-8872-34D0ADCDDC76}" type="datetimeFigureOut">
              <a:rPr lang="en-US" smtClean="0"/>
              <a:t>08/11/16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B3520-49D7-4DC6-95A8-CD99C421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0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umentation.red-gate.com/display/SR1/Deploying+a+database+package+using+Octopus+Deploy" TargetMode="External"/><Relationship Id="rId3" Type="http://schemas.openxmlformats.org/officeDocument/2006/relationships/hyperlink" Target="https://blogs.msdn.microsoft.com/ssdt/2016/04/06/sqldb-cicd-intro/" TargetMode="External"/><Relationship Id="rId7" Type="http://schemas.openxmlformats.org/officeDocument/2006/relationships/hyperlink" Target="https://octopus.com/blog/howto/deploy-a-sql-database" TargetMode="External"/><Relationship Id="rId2" Type="http://schemas.openxmlformats.org/officeDocument/2006/relationships/hyperlink" Target="https://www.simple-talk.com/sql/database-administration/continuous-delivery-and-the-databa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d-gate.com/products/dlm/dlm-automation/" TargetMode="External"/><Relationship Id="rId5" Type="http://schemas.openxmlformats.org/officeDocument/2006/relationships/hyperlink" Target="http://www.red-gate.com/solutions/dlm/" TargetMode="External"/><Relationship Id="rId4" Type="http://schemas.openxmlformats.org/officeDocument/2006/relationships/hyperlink" Target="https://www.devopsguys.com/2015/02/19/how-do-databases-fit-into-devops/" TargetMode="External"/><Relationship Id="rId9" Type="http://schemas.openxmlformats.org/officeDocument/2006/relationships/hyperlink" Target="https://marketplace.visualstudio.com/items?itemName=redgatesoftware.redgateDlmAutomationReleas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globalitalian.sqlpass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hyperlink" Target="http://suxstellino.wordpress.com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blogs.dotnethell.it/suxstellin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www.engageitservices.it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://www.alessandroalpi.net/" TargetMode="Externa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Continuous Deployment con SQL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SQL Server e la </a:t>
            </a:r>
            <a:r>
              <a:rPr lang="en-US" dirty="0" err="1">
                <a:latin typeface="+mj-lt"/>
              </a:rPr>
              <a:t>cultura</a:t>
            </a:r>
            <a:r>
              <a:rPr lang="en-US" dirty="0">
                <a:latin typeface="+mj-lt"/>
              </a:rPr>
              <a:t> DevOps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24000" y="4422790"/>
            <a:ext cx="9095007" cy="2158387"/>
            <a:chOff x="2236198" y="4416979"/>
            <a:chExt cx="9095007" cy="2158387"/>
          </a:xfrm>
        </p:grpSpPr>
        <p:grpSp>
          <p:nvGrpSpPr>
            <p:cNvPr id="37" name="Group 36"/>
            <p:cNvGrpSpPr/>
            <p:nvPr/>
          </p:nvGrpSpPr>
          <p:grpSpPr>
            <a:xfrm>
              <a:off x="2236198" y="4416979"/>
              <a:ext cx="4434503" cy="2158387"/>
              <a:chOff x="3573293" y="4429919"/>
              <a:chExt cx="4434503" cy="2158387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3573293" y="4429919"/>
                <a:ext cx="4434503" cy="2158387"/>
                <a:chOff x="3573293" y="4429919"/>
                <a:chExt cx="4434503" cy="2158387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7176" y="4429919"/>
                  <a:ext cx="2045933" cy="2158387"/>
                </a:xfrm>
                <a:prstGeom prst="rect">
                  <a:avLst/>
                </a:prstGeom>
              </p:spPr>
            </p:pic>
            <p:grpSp>
              <p:nvGrpSpPr>
                <p:cNvPr id="27" name="Group 26"/>
                <p:cNvGrpSpPr/>
                <p:nvPr/>
              </p:nvGrpSpPr>
              <p:grpSpPr>
                <a:xfrm>
                  <a:off x="6927676" y="4694486"/>
                  <a:ext cx="1080120" cy="1472891"/>
                  <a:chOff x="7712680" y="4854922"/>
                  <a:chExt cx="1080120" cy="1472891"/>
                </a:xfrm>
              </p:grpSpPr>
              <p:sp>
                <p:nvSpPr>
                  <p:cNvPr id="17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7712680" y="4854922"/>
                    <a:ext cx="1080120" cy="1472891"/>
                  </a:xfrm>
                  <a:custGeom>
                    <a:avLst/>
                    <a:gdLst>
                      <a:gd name="T0" fmla="*/ 1460 w 1460"/>
                      <a:gd name="T1" fmla="*/ 384 h 1615"/>
                      <a:gd name="T2" fmla="*/ 1460 w 1460"/>
                      <a:gd name="T3" fmla="*/ 1359 h 1615"/>
                      <a:gd name="T4" fmla="*/ 1460 w 1460"/>
                      <a:gd name="T5" fmla="*/ 1359 h 1615"/>
                      <a:gd name="T6" fmla="*/ 730 w 1460"/>
                      <a:gd name="T7" fmla="*/ 1615 h 1615"/>
                      <a:gd name="T8" fmla="*/ 0 w 1460"/>
                      <a:gd name="T9" fmla="*/ 1359 h 1615"/>
                      <a:gd name="T10" fmla="*/ 0 w 1460"/>
                      <a:gd name="T11" fmla="*/ 1359 h 1615"/>
                      <a:gd name="T12" fmla="*/ 0 w 1460"/>
                      <a:gd name="T13" fmla="*/ 1359 h 1615"/>
                      <a:gd name="T14" fmla="*/ 0 w 1460"/>
                      <a:gd name="T15" fmla="*/ 1339 h 1615"/>
                      <a:gd name="T16" fmla="*/ 0 w 1460"/>
                      <a:gd name="T17" fmla="*/ 1329 h 1615"/>
                      <a:gd name="T18" fmla="*/ 0 w 1460"/>
                      <a:gd name="T19" fmla="*/ 394 h 1615"/>
                      <a:gd name="T20" fmla="*/ 730 w 1460"/>
                      <a:gd name="T21" fmla="*/ 591 h 1615"/>
                      <a:gd name="T22" fmla="*/ 1460 w 1460"/>
                      <a:gd name="T23" fmla="*/ 384 h 1615"/>
                      <a:gd name="T24" fmla="*/ 730 w 1460"/>
                      <a:gd name="T25" fmla="*/ 541 h 1615"/>
                      <a:gd name="T26" fmla="*/ 1460 w 1460"/>
                      <a:gd name="T27" fmla="*/ 275 h 1615"/>
                      <a:gd name="T28" fmla="*/ 730 w 1460"/>
                      <a:gd name="T29" fmla="*/ 0 h 1615"/>
                      <a:gd name="T30" fmla="*/ 0 w 1460"/>
                      <a:gd name="T31" fmla="*/ 275 h 1615"/>
                      <a:gd name="T32" fmla="*/ 730 w 1460"/>
                      <a:gd name="T33" fmla="*/ 541 h 16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60" h="1615">
                        <a:moveTo>
                          <a:pt x="1460" y="384"/>
                        </a:moveTo>
                        <a:cubicBezTo>
                          <a:pt x="1460" y="1359"/>
                          <a:pt x="1460" y="1359"/>
                          <a:pt x="1460" y="1359"/>
                        </a:cubicBezTo>
                        <a:cubicBezTo>
                          <a:pt x="1460" y="1359"/>
                          <a:pt x="1460" y="1359"/>
                          <a:pt x="1460" y="1359"/>
                        </a:cubicBezTo>
                        <a:cubicBezTo>
                          <a:pt x="1431" y="1507"/>
                          <a:pt x="1115" y="1615"/>
                          <a:pt x="730" y="1615"/>
                        </a:cubicBezTo>
                        <a:cubicBezTo>
                          <a:pt x="346" y="1615"/>
                          <a:pt x="30" y="1507"/>
                          <a:pt x="0" y="1359"/>
                        </a:cubicBezTo>
                        <a:cubicBezTo>
                          <a:pt x="0" y="1359"/>
                          <a:pt x="0" y="1359"/>
                          <a:pt x="0" y="1359"/>
                        </a:cubicBezTo>
                        <a:cubicBezTo>
                          <a:pt x="0" y="1359"/>
                          <a:pt x="0" y="1359"/>
                          <a:pt x="0" y="1359"/>
                        </a:cubicBezTo>
                        <a:cubicBezTo>
                          <a:pt x="0" y="1349"/>
                          <a:pt x="0" y="1349"/>
                          <a:pt x="0" y="1339"/>
                        </a:cubicBezTo>
                        <a:cubicBezTo>
                          <a:pt x="0" y="1339"/>
                          <a:pt x="0" y="1339"/>
                          <a:pt x="0" y="1329"/>
                        </a:cubicBezTo>
                        <a:cubicBezTo>
                          <a:pt x="0" y="394"/>
                          <a:pt x="0" y="394"/>
                          <a:pt x="0" y="394"/>
                        </a:cubicBezTo>
                        <a:cubicBezTo>
                          <a:pt x="119" y="522"/>
                          <a:pt x="434" y="591"/>
                          <a:pt x="730" y="591"/>
                        </a:cubicBezTo>
                        <a:cubicBezTo>
                          <a:pt x="1026" y="591"/>
                          <a:pt x="1342" y="522"/>
                          <a:pt x="1460" y="384"/>
                        </a:cubicBezTo>
                        <a:close/>
                        <a:moveTo>
                          <a:pt x="730" y="541"/>
                        </a:moveTo>
                        <a:cubicBezTo>
                          <a:pt x="1135" y="541"/>
                          <a:pt x="1460" y="423"/>
                          <a:pt x="1460" y="275"/>
                        </a:cubicBezTo>
                        <a:cubicBezTo>
                          <a:pt x="1460" y="128"/>
                          <a:pt x="1135" y="0"/>
                          <a:pt x="730" y="0"/>
                        </a:cubicBezTo>
                        <a:cubicBezTo>
                          <a:pt x="326" y="0"/>
                          <a:pt x="0" y="128"/>
                          <a:pt x="0" y="275"/>
                        </a:cubicBezTo>
                        <a:cubicBezTo>
                          <a:pt x="0" y="423"/>
                          <a:pt x="326" y="541"/>
                          <a:pt x="730" y="541"/>
                        </a:cubicBezTo>
                        <a:close/>
                      </a:path>
                    </a:pathLst>
                  </a:custGeom>
                  <a:solidFill>
                    <a:srgbClr val="60BB0E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2400">
                      <a:solidFill>
                        <a:srgbClr val="FFFFFF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pic>
                <p:nvPicPr>
                  <p:cNvPr id="18" name="Picture 17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58221" y="5499883"/>
                    <a:ext cx="389037" cy="38903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3293" y="4978312"/>
                  <a:ext cx="1061599" cy="1061599"/>
                </a:xfrm>
                <a:prstGeom prst="rect">
                  <a:avLst/>
                </a:prstGeom>
              </p:spPr>
            </p:pic>
          </p:grp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2297" y="5444111"/>
                <a:ext cx="459479" cy="459479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5657" y="5707898"/>
                <a:ext cx="459479" cy="459479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5316" y="4441209"/>
                <a:ext cx="459479" cy="459479"/>
              </a:xfrm>
              <a:prstGeom prst="rect">
                <a:avLst/>
              </a:prstGeom>
            </p:spPr>
          </p:pic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54889" y="4954122"/>
              <a:ext cx="751314" cy="104451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39125" y="4954121"/>
              <a:ext cx="751314" cy="104451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23361" y="4944275"/>
              <a:ext cx="751314" cy="104451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518922" y="6030249"/>
              <a:ext cx="62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08297" y="6030249"/>
              <a:ext cx="1012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STAGING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866830" y="6030249"/>
              <a:ext cx="1464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PRODUCTION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754495" y="5326507"/>
              <a:ext cx="807509" cy="368451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/>
            <p:cNvSpPr/>
            <p:nvPr/>
          </p:nvSpPr>
          <p:spPr>
            <a:xfrm>
              <a:off x="8262398" y="5311945"/>
              <a:ext cx="807509" cy="368451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/>
            <p:cNvSpPr/>
            <p:nvPr/>
          </p:nvSpPr>
          <p:spPr>
            <a:xfrm>
              <a:off x="9646634" y="5305300"/>
              <a:ext cx="807509" cy="368451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46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release 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23954"/>
            <a:ext cx="10515600" cy="3154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068" y="5969479"/>
            <a:ext cx="416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Thanks to Red Gate</a:t>
            </a:r>
          </a:p>
        </p:txBody>
      </p:sp>
    </p:spTree>
    <p:extLst>
      <p:ext uri="{BB962C8B-B14F-4D97-AF65-F5344CB8AC3E}">
        <p14:creationId xmlns:p14="http://schemas.microsoft.com/office/powerpoint/2010/main" val="342534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Release con DLM Add-in </a:t>
            </a:r>
            <a:r>
              <a:rPr lang="en-US" sz="2800" dirty="0" err="1">
                <a:latin typeface="+mj-lt"/>
              </a:rPr>
              <a:t>su</a:t>
            </a:r>
            <a:r>
              <a:rPr lang="en-US" sz="2800" dirty="0">
                <a:latin typeface="+mj-lt"/>
              </a:rPr>
              <a:t> VSTS</a:t>
            </a:r>
          </a:p>
        </p:txBody>
      </p:sp>
    </p:spTree>
    <p:extLst>
      <p:ext uri="{BB962C8B-B14F-4D97-AF65-F5344CB8AC3E}">
        <p14:creationId xmlns:p14="http://schemas.microsoft.com/office/powerpoint/2010/main" val="181635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Conclusioni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it-IT" sz="3200" dirty="0">
                <a:latin typeface="+mj-lt"/>
              </a:rPr>
              <a:t>Abbiamo soluzioni sia </a:t>
            </a:r>
            <a:r>
              <a:rPr lang="it-IT" sz="3200" dirty="0" err="1">
                <a:latin typeface="+mj-lt"/>
              </a:rPr>
              <a:t>onpremises</a:t>
            </a:r>
            <a:r>
              <a:rPr lang="it-IT" sz="3200" dirty="0">
                <a:latin typeface="+mj-lt"/>
              </a:rPr>
              <a:t> che in cloud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it-IT" sz="3200" dirty="0">
                <a:latin typeface="+mj-lt"/>
              </a:rPr>
              <a:t>A fronte di un costo iniziale, abbiamo innumerevoli vantaggi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it-IT" sz="3200" dirty="0">
                <a:latin typeface="+mj-lt"/>
              </a:rPr>
              <a:t>Processi ripetibili ed affidabili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it-IT" sz="3200" dirty="0">
                <a:latin typeface="+mj-lt"/>
              </a:rPr>
              <a:t>Riduzione errori umani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it-IT" sz="3200" dirty="0">
                <a:latin typeface="+mj-lt"/>
              </a:rPr>
              <a:t>Valore per il business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it-IT" sz="3200" dirty="0">
                <a:latin typeface="+mj-lt"/>
              </a:rPr>
              <a:t>Integrazione con i più famosi tool (octopus deploy, </a:t>
            </a:r>
            <a:r>
              <a:rPr lang="it-IT" sz="3200" dirty="0" err="1">
                <a:latin typeface="+mj-lt"/>
              </a:rPr>
              <a:t>jenkins</a:t>
            </a:r>
            <a:r>
              <a:rPr lang="it-IT" sz="3200" dirty="0">
                <a:latin typeface="+mj-lt"/>
              </a:rPr>
              <a:t>, ..)</a:t>
            </a:r>
          </a:p>
        </p:txBody>
      </p:sp>
    </p:spTree>
    <p:extLst>
      <p:ext uri="{BB962C8B-B14F-4D97-AF65-F5344CB8AC3E}">
        <p14:creationId xmlns:p14="http://schemas.microsoft.com/office/powerpoint/2010/main" val="419260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Risorse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2312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it-IT" sz="2000" dirty="0">
                <a:latin typeface="+mj-lt"/>
                <a:hlinkClick r:id="rId2"/>
              </a:rPr>
              <a:t>https://www.simple-talk.com/sql/database-administration/continuous-delivery-and-the-database/</a:t>
            </a:r>
            <a:endParaRPr lang="it-IT" sz="2000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it-IT" sz="2000" dirty="0">
                <a:latin typeface="+mj-lt"/>
                <a:hlinkClick r:id="rId3"/>
              </a:rPr>
              <a:t>https://blogs.msdn.microsoft.com/ssdt/2016/04/06/sqldb-cicd-intro/</a:t>
            </a:r>
            <a:endParaRPr lang="it-IT" sz="2000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it-IT" sz="2000" dirty="0">
                <a:latin typeface="+mj-lt"/>
                <a:hlinkClick r:id="rId4"/>
              </a:rPr>
              <a:t>https://www.devopsguys.com/2015/02/19/how-do-databases-fit-into-devops/</a:t>
            </a:r>
            <a:endParaRPr lang="it-IT" sz="2000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it-IT" sz="2000" dirty="0">
                <a:latin typeface="+mj-lt"/>
                <a:hlinkClick r:id="rId5"/>
              </a:rPr>
              <a:t>http://www.red-gate.com/solutions/dlm/</a:t>
            </a:r>
            <a:endParaRPr lang="it-IT" sz="2000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it-IT" sz="2000" dirty="0">
                <a:latin typeface="+mj-lt"/>
                <a:hlinkClick r:id="rId6"/>
              </a:rPr>
              <a:t>http://www.red-gate.com/products/dlm/dlm-automation/</a:t>
            </a:r>
            <a:endParaRPr lang="it-IT" sz="2000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it-IT" sz="2000" dirty="0">
                <a:latin typeface="+mj-lt"/>
                <a:hlinkClick r:id="rId7"/>
              </a:rPr>
              <a:t>https://octopus.com/blog/howto/deploy-a-sql-database</a:t>
            </a:r>
            <a:endParaRPr lang="it-IT" sz="2000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it-IT" sz="2000" dirty="0">
                <a:latin typeface="+mj-lt"/>
                <a:hlinkClick r:id="rId8"/>
              </a:rPr>
              <a:t>https://documentation.red-gate.com/display/SR1/Deploying+a+database+package+using+Octopus+Deploy</a:t>
            </a:r>
            <a:endParaRPr lang="it-IT" sz="2000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it-IT" sz="2000" dirty="0">
                <a:latin typeface="+mj-lt"/>
                <a:hlinkClick r:id="rId9"/>
              </a:rPr>
              <a:t>https://marketplace.visualstudio.com/items?itemName=redgatesoftware.redgateDlmAutomationRelease</a:t>
            </a:r>
            <a:endParaRPr lang="it-IT" sz="2000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it-IT" sz="2000" dirty="0">
              <a:latin typeface="+mj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24136" y="1825625"/>
            <a:ext cx="493718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it-IT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63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GRAZIE!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Continuate</a:t>
            </a:r>
            <a:r>
              <a:rPr lang="en-US" dirty="0"/>
              <a:t> a </a:t>
            </a:r>
            <a:r>
              <a:rPr lang="en-US" dirty="0" err="1"/>
              <a:t>seguire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PASS GLOBAL Italian Virtual Chapters</a:t>
            </a:r>
          </a:p>
          <a:p>
            <a:r>
              <a:rPr lang="en-US" dirty="0">
                <a:hlinkClick r:id="rId2"/>
              </a:rPr>
              <a:t>http://globalitalian.sqlpass.org/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9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Alessandro Alpi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Microsoft MVP – SQL Server dal 2008</a:t>
            </a:r>
          </a:p>
          <a:p>
            <a:pPr marL="347755" lvl="1" indent="0">
              <a:buNone/>
            </a:pPr>
            <a:r>
              <a:rPr lang="en-US" dirty="0">
                <a:latin typeface="+mj-lt"/>
              </a:rPr>
              <a:t>Blog ITA: </a:t>
            </a:r>
            <a:r>
              <a:rPr lang="it-IT" dirty="0">
                <a:latin typeface="+mj-lt"/>
                <a:hlinkClick r:id="rId2"/>
              </a:rPr>
              <a:t>http://blogs.dotnethell.it/suxstellino</a:t>
            </a:r>
            <a:endParaRPr lang="it-IT" dirty="0">
              <a:latin typeface="+mj-lt"/>
            </a:endParaRPr>
          </a:p>
          <a:p>
            <a:pPr marL="347755" lvl="1" indent="0">
              <a:buNone/>
            </a:pPr>
            <a:r>
              <a:rPr lang="it-IT" dirty="0">
                <a:latin typeface="+mj-lt"/>
              </a:rPr>
              <a:t>Blog ENG: </a:t>
            </a:r>
            <a:r>
              <a:rPr lang="en-US" dirty="0">
                <a:latin typeface="+mj-lt"/>
                <a:hlinkClick r:id="rId3"/>
              </a:rPr>
              <a:t>http://suxstellino.wordpress.com/</a:t>
            </a:r>
            <a:endParaRPr lang="en-US" dirty="0">
              <a:latin typeface="+mj-lt"/>
            </a:endParaRPr>
          </a:p>
          <a:p>
            <a:pPr marL="347755" lvl="1" indent="0">
              <a:buNone/>
            </a:pPr>
            <a:r>
              <a:rPr lang="en-US" dirty="0">
                <a:latin typeface="+mj-lt"/>
              </a:rPr>
              <a:t>Website: </a:t>
            </a:r>
            <a:r>
              <a:rPr lang="it-IT" dirty="0">
                <a:latin typeface="+mj-lt"/>
                <a:hlinkClick r:id="rId4"/>
              </a:rPr>
              <a:t>http://www.alessandroalpi.net</a:t>
            </a:r>
            <a:endParaRPr lang="en-US" dirty="0">
              <a:latin typeface="+mj-lt"/>
              <a:hlinkClick r:id="rId4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CTO Engage IT Services </a:t>
            </a:r>
            <a:r>
              <a:rPr lang="en-US" dirty="0" err="1">
                <a:latin typeface="+mj-lt"/>
              </a:rPr>
              <a:t>S.r.l</a:t>
            </a:r>
            <a:r>
              <a:rPr lang="en-US" dirty="0">
                <a:latin typeface="+mj-lt"/>
              </a:rPr>
              <a:t>.</a:t>
            </a:r>
          </a:p>
          <a:p>
            <a:pPr marL="347755" lvl="1" indent="0">
              <a:buNone/>
            </a:pPr>
            <a:r>
              <a:rPr lang="en-US" dirty="0">
                <a:latin typeface="+mj-lt"/>
                <a:hlinkClick r:id="rId5"/>
              </a:rPr>
              <a:t>www.engageitservices.it</a:t>
            </a:r>
            <a:endParaRPr lang="en-US" dirty="0">
              <a:latin typeface="+mj-lt"/>
            </a:endParaRPr>
          </a:p>
          <a:p>
            <a:pPr marL="347755" lvl="1" indent="0">
              <a:buNone/>
            </a:pPr>
            <a:r>
              <a:rPr lang="en-US" dirty="0">
                <a:latin typeface="+mj-lt"/>
              </a:rPr>
              <a:t>Team leader (Agile)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Communities</a:t>
            </a:r>
          </a:p>
          <a:p>
            <a:pPr marL="347755" lvl="1" indent="0">
              <a:buNone/>
            </a:pPr>
            <a:r>
              <a:rPr lang="en-US" dirty="0">
                <a:latin typeface="+mj-lt"/>
              </a:rPr>
              <a:t>Getlatestversion.it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9289" y="1995575"/>
            <a:ext cx="2244511" cy="9126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5396" y="3032379"/>
            <a:ext cx="1396825" cy="1001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3816" y="4097328"/>
            <a:ext cx="1579984" cy="7373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8594" y="4339827"/>
            <a:ext cx="1573453" cy="1573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965" y="4898338"/>
            <a:ext cx="1604256" cy="156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0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Parleremo</a:t>
            </a:r>
            <a:r>
              <a:rPr lang="en-GB" dirty="0"/>
              <a:t>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>
                <a:latin typeface="+mj-lt"/>
              </a:rPr>
              <a:t>Sviluppo</a:t>
            </a:r>
            <a:r>
              <a:rPr lang="en-US" dirty="0">
                <a:latin typeface="+mj-lt"/>
              </a:rPr>
              <a:t> e IT Operation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+mj-lt"/>
              </a:rPr>
              <a:t>Continuous Integration</a:t>
            </a:r>
          </a:p>
          <a:p>
            <a:pPr marL="457200" lvl="2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>
                <a:latin typeface="+mj-lt"/>
              </a:rPr>
              <a:t>Automazione</a:t>
            </a:r>
            <a:endParaRPr lang="en-US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+mj-lt"/>
              </a:rPr>
              <a:t>Deploy e </a:t>
            </a:r>
            <a:r>
              <a:rPr lang="en-US" dirty="0" err="1">
                <a:latin typeface="+mj-lt"/>
              </a:rPr>
              <a:t>ambienti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457123" y="1788996"/>
            <a:ext cx="1728192" cy="867190"/>
            <a:chOff x="9457123" y="1788996"/>
            <a:chExt cx="1728192" cy="867190"/>
          </a:xfrm>
        </p:grpSpPr>
        <p:sp>
          <p:nvSpPr>
            <p:cNvPr id="6" name="Content Placeholder 5"/>
            <p:cNvSpPr txBox="1">
              <a:spLocks/>
            </p:cNvSpPr>
            <p:nvPr/>
          </p:nvSpPr>
          <p:spPr>
            <a:xfrm flipH="1">
              <a:off x="9457123" y="1788996"/>
              <a:ext cx="1728192" cy="867190"/>
            </a:xfrm>
            <a:prstGeom prst="rect">
              <a:avLst/>
            </a:prstGeom>
            <a:solidFill>
              <a:srgbClr val="CD2548"/>
            </a:solidFill>
          </p:spPr>
          <p:txBody>
            <a:bodyPr vert="horz" lIns="91440" tIns="45720" rIns="91440" bIns="45720" rtlCol="0" anchor="b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/>
                <a:t> </a:t>
              </a:r>
              <a:endParaRPr lang="en-GB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9638944" y="1830036"/>
              <a:ext cx="1355024" cy="812062"/>
              <a:chOff x="9806213" y="1407620"/>
              <a:chExt cx="1355024" cy="812062"/>
            </a:xfrm>
          </p:grpSpPr>
          <p:sp>
            <p:nvSpPr>
              <p:cNvPr id="8" name="object 13"/>
              <p:cNvSpPr/>
              <p:nvPr/>
            </p:nvSpPr>
            <p:spPr>
              <a:xfrm>
                <a:off x="9806213" y="1407620"/>
                <a:ext cx="593157" cy="811207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dirty="0"/>
              </a:p>
            </p:txBody>
          </p:sp>
          <p:sp>
            <p:nvSpPr>
              <p:cNvPr id="9" name="object 13"/>
              <p:cNvSpPr/>
              <p:nvPr/>
            </p:nvSpPr>
            <p:spPr>
              <a:xfrm>
                <a:off x="10568080" y="1408475"/>
                <a:ext cx="593157" cy="811207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9457123" y="2740615"/>
            <a:ext cx="1728192" cy="946474"/>
            <a:chOff x="9457123" y="2740615"/>
            <a:chExt cx="1728192" cy="946474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 flipH="1">
              <a:off x="9457123" y="2740615"/>
              <a:ext cx="1728192" cy="946474"/>
            </a:xfrm>
            <a:prstGeom prst="rect">
              <a:avLst/>
            </a:prstGeom>
            <a:solidFill>
              <a:srgbClr val="60BB0E"/>
            </a:solidFill>
          </p:spPr>
          <p:txBody>
            <a:bodyPr vert="horz" lIns="91440" tIns="45720" rIns="91440" bIns="45720"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000"/>
                <a:t> </a:t>
              </a:r>
              <a:endParaRPr lang="en-GB" sz="2000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9648247" y="2842424"/>
              <a:ext cx="1345721" cy="733246"/>
              <a:chOff x="6245526" y="2846717"/>
              <a:chExt cx="1345721" cy="73324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6245526" y="2846717"/>
                <a:ext cx="1345721" cy="7332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5027" y="2919792"/>
                <a:ext cx="588119" cy="588119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3146" y="2919792"/>
                <a:ext cx="569343" cy="569343"/>
              </a:xfrm>
              <a:prstGeom prst="rect">
                <a:avLst/>
              </a:prstGeom>
            </p:spPr>
          </p:pic>
        </p:grpSp>
      </p:grpSp>
      <p:grpSp>
        <p:nvGrpSpPr>
          <p:cNvPr id="10" name="Group 9"/>
          <p:cNvGrpSpPr/>
          <p:nvPr/>
        </p:nvGrpSpPr>
        <p:grpSpPr>
          <a:xfrm>
            <a:off x="9457123" y="3771518"/>
            <a:ext cx="1728192" cy="946474"/>
            <a:chOff x="9457123" y="3771518"/>
            <a:chExt cx="1728192" cy="946474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>
            <a:xfrm flipH="1">
              <a:off x="9457123" y="3771518"/>
              <a:ext cx="1728192" cy="946474"/>
            </a:xfrm>
            <a:prstGeom prst="rect">
              <a:avLst/>
            </a:prstGeom>
            <a:solidFill>
              <a:srgbClr val="FFC000"/>
            </a:solidFill>
          </p:spPr>
          <p:txBody>
            <a:bodyPr anchor="b"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000"/>
                <a:t> </a:t>
              </a:r>
              <a:endParaRPr lang="en-GB" sz="2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638944" y="3878132"/>
              <a:ext cx="1345721" cy="7332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1652" y="3985951"/>
              <a:ext cx="549009" cy="579185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9457123" y="4802420"/>
            <a:ext cx="1728192" cy="881387"/>
            <a:chOff x="9457123" y="4802420"/>
            <a:chExt cx="1728192" cy="881387"/>
          </a:xfrm>
        </p:grpSpPr>
        <p:sp>
          <p:nvSpPr>
            <p:cNvPr id="5" name="Content Placeholder 4"/>
            <p:cNvSpPr txBox="1">
              <a:spLocks/>
            </p:cNvSpPr>
            <p:nvPr/>
          </p:nvSpPr>
          <p:spPr>
            <a:xfrm flipH="1">
              <a:off x="9457123" y="4802420"/>
              <a:ext cx="1728192" cy="881387"/>
            </a:xfrm>
            <a:prstGeom prst="rect">
              <a:avLst/>
            </a:prstGeom>
            <a:solidFill>
              <a:srgbClr val="00BDE3"/>
            </a:solidFill>
          </p:spPr>
          <p:txBody>
            <a:bodyPr vert="horz" lIns="91440" tIns="45720" rIns="91440" bIns="45720" rtlCol="0" anchor="b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/>
                <a:t> </a:t>
              </a:r>
              <a:endParaRPr lang="en-GB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633295" y="4880571"/>
              <a:ext cx="1345721" cy="7332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Dev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50367" y="4955374"/>
              <a:ext cx="301301" cy="41888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64984" y="4955374"/>
              <a:ext cx="301301" cy="418884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76034" y="4955374"/>
              <a:ext cx="301301" cy="41888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681044" y="5343836"/>
              <a:ext cx="439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114382" y="5347011"/>
              <a:ext cx="439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Sta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468179" y="5343836"/>
              <a:ext cx="632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02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426" y="1825625"/>
            <a:ext cx="8241102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i="1" dirty="0">
                <a:latin typeface="+mj-lt"/>
              </a:rPr>
              <a:t>DevOps is a cultural approach in which the entire Line of Business is responsible for creating customer Value.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i="1" dirty="0">
                <a:latin typeface="+mj-lt"/>
              </a:rPr>
              <a:t>In this scenario, Developers and Operations constantly experiment new ways of working together, standardizing and mastering processes through repetition and practice</a:t>
            </a:r>
            <a:endParaRPr lang="it-IT" sz="3200" i="1" dirty="0">
              <a:latin typeface="+mj-lt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33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Perchè</a:t>
            </a:r>
            <a:r>
              <a:rPr lang="en-GB" dirty="0"/>
              <a:t> 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dirty="0">
                <a:latin typeface="+mj-lt"/>
              </a:rPr>
              <a:t>Le </a:t>
            </a:r>
            <a:r>
              <a:rPr lang="en-US" sz="3200" dirty="0" err="1">
                <a:latin typeface="+mj-lt"/>
              </a:rPr>
              <a:t>applicazioni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moderne</a:t>
            </a:r>
            <a:r>
              <a:rPr lang="en-US" sz="3200" dirty="0">
                <a:latin typeface="+mj-lt"/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800" dirty="0" err="1">
                <a:latin typeface="+mj-lt"/>
              </a:rPr>
              <a:t>necessitano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velocità</a:t>
            </a:r>
            <a:r>
              <a:rPr lang="en-US" sz="2800" dirty="0">
                <a:latin typeface="+mj-lt"/>
              </a:rPr>
              <a:t> di </a:t>
            </a:r>
            <a:r>
              <a:rPr lang="en-US" sz="2800" dirty="0" err="1">
                <a:latin typeface="+mj-lt"/>
              </a:rPr>
              <a:t>cambiamento</a:t>
            </a:r>
            <a:endParaRPr lang="en-US" sz="2800" dirty="0">
              <a:latin typeface="+mj-lt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800" dirty="0" err="1">
                <a:latin typeface="+mj-lt"/>
              </a:rPr>
              <a:t>necessitano</a:t>
            </a:r>
            <a:r>
              <a:rPr lang="en-US" sz="2800" dirty="0">
                <a:latin typeface="+mj-lt"/>
              </a:rPr>
              <a:t> di un </a:t>
            </a:r>
            <a:r>
              <a:rPr lang="en-US" sz="2800" dirty="0" err="1">
                <a:latin typeface="+mj-lt"/>
              </a:rPr>
              <a:t>flusso</a:t>
            </a:r>
            <a:r>
              <a:rPr lang="en-US" sz="2800" dirty="0">
                <a:latin typeface="+mj-lt"/>
              </a:rPr>
              <a:t> continuo di delivery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dirty="0" err="1">
                <a:latin typeface="+mj-lt"/>
              </a:rPr>
              <a:t>Concentrarsi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su</a:t>
            </a:r>
            <a:endParaRPr lang="en-US" sz="3200" dirty="0">
              <a:latin typeface="+mj-lt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800" dirty="0" err="1">
                <a:latin typeface="+mj-lt"/>
              </a:rPr>
              <a:t>Più</a:t>
            </a:r>
            <a:r>
              <a:rPr lang="en-US" sz="2800" dirty="0">
                <a:latin typeface="+mj-lt"/>
              </a:rPr>
              <a:t> test e deploy </a:t>
            </a:r>
            <a:r>
              <a:rPr lang="en-US" sz="2800" dirty="0" err="1">
                <a:latin typeface="+mj-lt"/>
              </a:rPr>
              <a:t>piuttosto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sviluppo</a:t>
            </a:r>
            <a:r>
              <a:rPr lang="en-US" sz="2800" dirty="0">
                <a:latin typeface="+mj-lt"/>
              </a:rPr>
              <a:t> e </a:t>
            </a:r>
            <a:r>
              <a:rPr lang="en-US" sz="2800" dirty="0" err="1">
                <a:latin typeface="+mj-lt"/>
              </a:rPr>
              <a:t>progettazione</a:t>
            </a:r>
            <a:endParaRPr lang="en-US" sz="2800" dirty="0">
              <a:latin typeface="+mj-lt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800" dirty="0" err="1">
                <a:latin typeface="+mj-lt"/>
              </a:rPr>
              <a:t>Più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automazione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piuttosto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interventi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manuali</a:t>
            </a:r>
            <a:endParaRPr lang="en-US" sz="2800" dirty="0">
              <a:latin typeface="+mj-lt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800" dirty="0" err="1">
                <a:latin typeface="+mj-lt"/>
              </a:rPr>
              <a:t>Più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allineamento</a:t>
            </a:r>
            <a:r>
              <a:rPr lang="en-US" sz="2800" dirty="0">
                <a:latin typeface="+mj-lt"/>
              </a:rPr>
              <a:t> con IT Operations </a:t>
            </a:r>
            <a:r>
              <a:rPr lang="en-US" sz="2800" dirty="0" err="1">
                <a:latin typeface="+mj-lt"/>
              </a:rPr>
              <a:t>piuttosto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isolamento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994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Vantaggi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dirty="0" err="1">
                <a:latin typeface="+mj-lt"/>
              </a:rPr>
              <a:t>Riduzione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errori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umani</a:t>
            </a:r>
            <a:r>
              <a:rPr lang="en-US" sz="3200" dirty="0">
                <a:latin typeface="+mj-lt"/>
              </a:rPr>
              <a:t> in release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dirty="0" err="1">
                <a:latin typeface="+mj-lt"/>
              </a:rPr>
              <a:t>Più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veloci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nel</a:t>
            </a:r>
            <a:r>
              <a:rPr lang="en-US" sz="3200" dirty="0">
                <a:latin typeface="+mj-lt"/>
              </a:rPr>
              <a:t> Time To Market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dirty="0" err="1">
                <a:latin typeface="+mj-lt"/>
              </a:rPr>
              <a:t>Più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produttività</a:t>
            </a:r>
            <a:r>
              <a:rPr lang="en-US" sz="3200" dirty="0">
                <a:latin typeface="+mj-lt"/>
              </a:rPr>
              <a:t> e </a:t>
            </a:r>
            <a:r>
              <a:rPr lang="en-US" sz="3200" dirty="0" err="1">
                <a:latin typeface="+mj-lt"/>
              </a:rPr>
              <a:t>quindi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più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funzionalità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prodotte</a:t>
            </a:r>
            <a:endParaRPr lang="en-US" sz="3200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dirty="0" err="1">
                <a:latin typeface="+mj-lt"/>
              </a:rPr>
              <a:t>Aumento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della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qualità</a:t>
            </a:r>
            <a:r>
              <a:rPr lang="en-US" sz="3200" dirty="0">
                <a:latin typeface="+mj-lt"/>
              </a:rPr>
              <a:t> (</a:t>
            </a:r>
            <a:r>
              <a:rPr lang="en-US" sz="3200" dirty="0" err="1">
                <a:latin typeface="+mj-lt"/>
              </a:rPr>
              <a:t>processi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consolidati</a:t>
            </a:r>
            <a:r>
              <a:rPr lang="en-US" sz="3200" dirty="0">
                <a:latin typeface="+mj-lt"/>
              </a:rPr>
              <a:t> e </a:t>
            </a:r>
            <a:r>
              <a:rPr lang="en-US" sz="3200" dirty="0" err="1">
                <a:latin typeface="+mj-lt"/>
              </a:rPr>
              <a:t>ripetibili</a:t>
            </a:r>
            <a:r>
              <a:rPr lang="en-US" sz="3200" dirty="0">
                <a:latin typeface="+mj-lt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dirty="0" err="1">
                <a:latin typeface="+mj-lt"/>
              </a:rPr>
              <a:t>Elasticità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nel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flusso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dei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piani</a:t>
            </a:r>
            <a:r>
              <a:rPr lang="en-US" sz="3200" dirty="0">
                <a:latin typeface="+mj-lt"/>
              </a:rPr>
              <a:t> di </a:t>
            </a:r>
            <a:r>
              <a:rPr lang="en-US" sz="3200" dirty="0" err="1">
                <a:latin typeface="+mj-lt"/>
              </a:rPr>
              <a:t>rilascio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664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integration, la 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619335" y="2248319"/>
            <a:ext cx="5423140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latin typeface="+mj-lt"/>
              </a:rPr>
              <a:t>Sviluppo</a:t>
            </a:r>
          </a:p>
          <a:p>
            <a:pPr>
              <a:spcBef>
                <a:spcPts val="600"/>
              </a:spcBef>
            </a:pPr>
            <a:r>
              <a:rPr lang="it-IT" sz="3200" dirty="0">
                <a:latin typeface="+mj-lt"/>
              </a:rPr>
              <a:t>Commit/</a:t>
            </a:r>
            <a:r>
              <a:rPr lang="it-IT" sz="3200" dirty="0" err="1">
                <a:latin typeface="+mj-lt"/>
              </a:rPr>
              <a:t>Checkin</a:t>
            </a:r>
            <a:endParaRPr lang="it-IT" sz="3200" dirty="0"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it-IT" sz="3200" dirty="0">
                <a:latin typeface="+mj-lt"/>
              </a:rPr>
              <a:t>Build del database</a:t>
            </a:r>
          </a:p>
          <a:p>
            <a:pPr>
              <a:spcBef>
                <a:spcPts val="600"/>
              </a:spcBef>
            </a:pPr>
            <a:r>
              <a:rPr lang="it-IT" sz="3200" dirty="0">
                <a:latin typeface="+mj-lt"/>
              </a:rPr>
              <a:t>Test sul database</a:t>
            </a:r>
          </a:p>
          <a:p>
            <a:pPr>
              <a:spcBef>
                <a:spcPts val="600"/>
              </a:spcBef>
            </a:pPr>
            <a:r>
              <a:rPr lang="it-IT" sz="3200" dirty="0">
                <a:latin typeface="+mj-lt"/>
              </a:rPr>
              <a:t>Creazione del package</a:t>
            </a:r>
          </a:p>
          <a:p>
            <a:pPr>
              <a:spcBef>
                <a:spcPts val="600"/>
              </a:spcBef>
            </a:pPr>
            <a:r>
              <a:rPr lang="it-IT" sz="3200" b="1" dirty="0">
                <a:solidFill>
                  <a:srgbClr val="C00000"/>
                </a:solidFill>
                <a:latin typeface="+mj-lt"/>
              </a:rPr>
              <a:t>.. Invio per il deploy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1218"/>
            <a:ext cx="5767090" cy="2425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4068" y="5969479"/>
            <a:ext cx="416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Thanks to Red Gate</a:t>
            </a:r>
          </a:p>
        </p:txBody>
      </p:sp>
    </p:spTree>
    <p:extLst>
      <p:ext uri="{BB962C8B-B14F-4D97-AF65-F5344CB8AC3E}">
        <p14:creationId xmlns:p14="http://schemas.microsoft.com/office/powerpoint/2010/main" val="412858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+mj-lt"/>
              </a:rPr>
              <a:t>Creiamo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una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semplice</a:t>
            </a:r>
            <a:r>
              <a:rPr lang="en-US" sz="2800" dirty="0">
                <a:latin typeface="+mj-lt"/>
              </a:rPr>
              <a:t> CI con SQL </a:t>
            </a:r>
          </a:p>
          <a:p>
            <a:r>
              <a:rPr lang="en-US" sz="2800" dirty="0">
                <a:latin typeface="+mj-lt"/>
              </a:rPr>
              <a:t>per </a:t>
            </a:r>
            <a:r>
              <a:rPr lang="en-US" sz="2800" dirty="0" err="1">
                <a:latin typeface="+mj-lt"/>
              </a:rPr>
              <a:t>prepararci</a:t>
            </a:r>
            <a:r>
              <a:rPr lang="en-US" sz="2800" dirty="0">
                <a:latin typeface="+mj-lt"/>
              </a:rPr>
              <a:t> al deploy</a:t>
            </a:r>
          </a:p>
        </p:txBody>
      </p:sp>
    </p:spTree>
    <p:extLst>
      <p:ext uri="{BB962C8B-B14F-4D97-AF65-F5344CB8AC3E}">
        <p14:creationId xmlns:p14="http://schemas.microsoft.com/office/powerpoint/2010/main" val="416825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Come fare?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dirty="0">
                <a:latin typeface="+mj-lt"/>
              </a:rPr>
              <a:t>SCM + Build server (e/o </a:t>
            </a:r>
            <a:r>
              <a:rPr lang="en-US" sz="3200" dirty="0" err="1">
                <a:latin typeface="+mj-lt"/>
              </a:rPr>
              <a:t>Powershell</a:t>
            </a:r>
            <a:r>
              <a:rPr lang="en-US" sz="3200" dirty="0">
                <a:latin typeface="+mj-lt"/>
              </a:rPr>
              <a:t>) + deployment software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it-IT" sz="3200" dirty="0">
                <a:latin typeface="+mj-lt"/>
              </a:rPr>
              <a:t>Soluzioni possibili (alcune)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it-IT" sz="3200" dirty="0">
                <a:latin typeface="+mj-lt"/>
              </a:rPr>
              <a:t>SSMS con SCM + VSTS + </a:t>
            </a:r>
            <a:r>
              <a:rPr lang="it-IT" sz="3200" dirty="0" err="1">
                <a:latin typeface="+mj-lt"/>
              </a:rPr>
              <a:t>deployment</a:t>
            </a:r>
            <a:r>
              <a:rPr lang="it-IT" sz="3200" dirty="0">
                <a:latin typeface="+mj-lt"/>
              </a:rPr>
              <a:t> tool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dirty="0">
                <a:latin typeface="+mj-lt"/>
              </a:rPr>
              <a:t>SSMS con SCM + deployment tool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dirty="0">
                <a:latin typeface="+mj-lt"/>
              </a:rPr>
              <a:t>Visual Studio con SCM + VS Release Manager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dirty="0">
                <a:latin typeface="+mj-lt"/>
              </a:rPr>
              <a:t>..con </a:t>
            </a:r>
            <a:r>
              <a:rPr lang="en-US" sz="3200" dirty="0" err="1">
                <a:latin typeface="+mj-lt"/>
              </a:rPr>
              <a:t>Powershell</a:t>
            </a:r>
            <a:endParaRPr lang="en-US" sz="3200" dirty="0">
              <a:latin typeface="+mj-lt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dirty="0">
                <a:latin typeface="+mj-lt"/>
              </a:rPr>
              <a:t>..con Docker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it-IT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021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3329</TotalTime>
  <Words>378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Segoe UI Light</vt:lpstr>
      <vt:lpstr>Office Theme</vt:lpstr>
      <vt:lpstr>Continuous Deployment con SQL Server</vt:lpstr>
      <vt:lpstr>Alessandro Alpi</vt:lpstr>
      <vt:lpstr>Parleremo di</vt:lpstr>
      <vt:lpstr>DevOps</vt:lpstr>
      <vt:lpstr>Perchè DevOps</vt:lpstr>
      <vt:lpstr>Vantaggi</vt:lpstr>
      <vt:lpstr>Continuous integration, la base</vt:lpstr>
      <vt:lpstr>DEMO</vt:lpstr>
      <vt:lpstr>Come fare?</vt:lpstr>
      <vt:lpstr>DLM release pipeline</vt:lpstr>
      <vt:lpstr>DEMO</vt:lpstr>
      <vt:lpstr>Conclusioni</vt:lpstr>
      <vt:lpstr>Risorse</vt:lpstr>
      <vt:lpstr>GRAZIE!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Alpi</dc:creator>
  <cp:lastModifiedBy>Alessandro Alpi</cp:lastModifiedBy>
  <cp:revision>71</cp:revision>
  <dcterms:created xsi:type="dcterms:W3CDTF">2016-06-22T18:00:59Z</dcterms:created>
  <dcterms:modified xsi:type="dcterms:W3CDTF">2016-11-08T18:53:28Z</dcterms:modified>
</cp:coreProperties>
</file>