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79" r:id="rId3"/>
    <p:sldId id="272" r:id="rId4"/>
    <p:sldId id="277" r:id="rId5"/>
    <p:sldId id="278" r:id="rId6"/>
    <p:sldId id="258" r:id="rId7"/>
    <p:sldId id="257" r:id="rId8"/>
    <p:sldId id="270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9" r:id="rId19"/>
    <p:sldId id="271" r:id="rId20"/>
    <p:sldId id="268" r:id="rId21"/>
    <p:sldId id="281" r:id="rId22"/>
    <p:sldId id="282" r:id="rId23"/>
    <p:sldId id="274" r:id="rId24"/>
    <p:sldId id="276" r:id="rId25"/>
    <p:sldId id="280" r:id="rId26"/>
    <p:sldId id="27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2FB3B9-C403-4FCE-BB05-B601FB5D1CA0}">
          <p14:sldIdLst>
            <p14:sldId id="256"/>
            <p14:sldId id="279"/>
            <p14:sldId id="272"/>
            <p14:sldId id="277"/>
            <p14:sldId id="278"/>
            <p14:sldId id="258"/>
            <p14:sldId id="257"/>
            <p14:sldId id="270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9"/>
            <p14:sldId id="271"/>
            <p14:sldId id="268"/>
            <p14:sldId id="281"/>
            <p14:sldId id="282"/>
            <p14:sldId id="274"/>
            <p14:sldId id="276"/>
            <p14:sldId id="280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5" autoAdjust="0"/>
    <p:restoredTop sz="81148" autoAdjust="0"/>
  </p:normalViewPr>
  <p:slideViewPr>
    <p:cSldViewPr snapToGrid="0">
      <p:cViewPr varScale="1">
        <p:scale>
          <a:sx n="89" d="100"/>
          <a:sy n="89" d="100"/>
        </p:scale>
        <p:origin x="12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A04CC4-A015-42E4-AE01-FF3D814D6F04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49784-F782-46B0-ADC0-1590341FD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07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65E52-D2FE-48F5-B8A4-377E32A9A5E3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95799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3200" dirty="0" err="1"/>
              <a:t>Preferire</a:t>
            </a:r>
            <a:r>
              <a:rPr lang="en-US" sz="3200" dirty="0"/>
              <a:t> </a:t>
            </a:r>
            <a:r>
              <a:rPr lang="en-US" sz="3200" dirty="0" err="1"/>
              <a:t>linguaggi</a:t>
            </a:r>
            <a:r>
              <a:rPr lang="en-US" sz="3200" dirty="0"/>
              <a:t> di scripting per </a:t>
            </a:r>
            <a:r>
              <a:rPr lang="en-US" sz="3200" dirty="0" err="1"/>
              <a:t>poter</a:t>
            </a:r>
            <a:r>
              <a:rPr lang="en-US" sz="3200" dirty="0"/>
              <a:t> </a:t>
            </a:r>
            <a:r>
              <a:rPr lang="en-US" sz="3200" dirty="0" err="1"/>
              <a:t>metter</a:t>
            </a:r>
            <a:r>
              <a:rPr lang="en-US" sz="3200" dirty="0"/>
              <a:t> </a:t>
            </a:r>
            <a:r>
              <a:rPr lang="en-US" sz="3200" dirty="0" err="1"/>
              <a:t>mano</a:t>
            </a:r>
            <a:endParaRPr lang="en-US" sz="3200" dirty="0"/>
          </a:p>
          <a:p>
            <a:pPr lvl="0"/>
            <a:r>
              <a:rPr lang="en-US" sz="3200" dirty="0" err="1"/>
              <a:t>Preferire</a:t>
            </a:r>
            <a:r>
              <a:rPr lang="en-US" sz="3200" dirty="0"/>
              <a:t> </a:t>
            </a:r>
            <a:r>
              <a:rPr lang="en-US" sz="3200" dirty="0" err="1"/>
              <a:t>modifiche</a:t>
            </a:r>
            <a:r>
              <a:rPr lang="en-US" sz="3200" dirty="0"/>
              <a:t> </a:t>
            </a:r>
            <a:r>
              <a:rPr lang="en-US" sz="3200" dirty="0" err="1"/>
              <a:t>direttamente</a:t>
            </a:r>
            <a:r>
              <a:rPr lang="en-US" sz="3200" dirty="0"/>
              <a:t> a database</a:t>
            </a:r>
          </a:p>
          <a:p>
            <a:pPr lvl="0"/>
            <a:r>
              <a:rPr lang="en-US" sz="3200" dirty="0"/>
              <a:t>Devo </a:t>
            </a:r>
            <a:r>
              <a:rPr lang="en-US" sz="3200" dirty="0" err="1"/>
              <a:t>poter</a:t>
            </a:r>
            <a:r>
              <a:rPr lang="en-US" sz="3200" dirty="0"/>
              <a:t> fare </a:t>
            </a:r>
            <a:r>
              <a:rPr lang="en-US" sz="3200" dirty="0" err="1"/>
              <a:t>tutto</a:t>
            </a:r>
            <a:r>
              <a:rPr lang="en-US" sz="3200" dirty="0"/>
              <a:t> </a:t>
            </a:r>
            <a:r>
              <a:rPr lang="en-US" sz="3200" dirty="0" err="1"/>
              <a:t>nelle</a:t>
            </a:r>
            <a:r>
              <a:rPr lang="en-US" sz="3200" dirty="0"/>
              <a:t> </a:t>
            </a:r>
            <a:r>
              <a:rPr lang="en-US" sz="3200" dirty="0" err="1"/>
              <a:t>produzioni</a:t>
            </a:r>
            <a:r>
              <a:rPr lang="en-US" sz="3200" dirty="0"/>
              <a:t>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9784-F782-46B0-ADC0-1590341FD7E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49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Esistono</a:t>
            </a:r>
            <a:r>
              <a:rPr lang="en-US" dirty="0"/>
              <a:t> ORM? </a:t>
            </a:r>
            <a:r>
              <a:rPr lang="en-US" dirty="0" err="1"/>
              <a:t>Facciamone</a:t>
            </a:r>
            <a:r>
              <a:rPr lang="en-US" dirty="0"/>
              <a:t> </a:t>
            </a:r>
            <a:r>
              <a:rPr lang="en-US" dirty="0" err="1"/>
              <a:t>uno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.</a:t>
            </a:r>
          </a:p>
          <a:p>
            <a:r>
              <a:rPr lang="en-US" dirty="0" err="1"/>
              <a:t>Esistono</a:t>
            </a:r>
            <a:r>
              <a:rPr lang="en-US" dirty="0"/>
              <a:t> </a:t>
            </a:r>
            <a:r>
              <a:rPr lang="en-US" dirty="0" err="1"/>
              <a:t>librerie</a:t>
            </a:r>
            <a:r>
              <a:rPr lang="en-US" dirty="0"/>
              <a:t> open? </a:t>
            </a:r>
            <a:r>
              <a:rPr lang="en-US" dirty="0" err="1"/>
              <a:t>Facciamone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daccapo</a:t>
            </a:r>
            <a:r>
              <a:rPr lang="en-US" dirty="0"/>
              <a:t>.</a:t>
            </a:r>
          </a:p>
          <a:p>
            <a:r>
              <a:rPr lang="en-US" dirty="0" err="1"/>
              <a:t>Possiamo</a:t>
            </a:r>
            <a:r>
              <a:rPr lang="en-US" dirty="0"/>
              <a:t> </a:t>
            </a:r>
            <a:r>
              <a:rPr lang="en-US" dirty="0" err="1"/>
              <a:t>contribuire</a:t>
            </a:r>
            <a:r>
              <a:rPr lang="en-US" dirty="0"/>
              <a:t>? No, tempo </a:t>
            </a:r>
            <a:r>
              <a:rPr lang="en-US" dirty="0" err="1"/>
              <a:t>perso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9784-F782-46B0-ADC0-1590341FD7E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62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“Ma </a:t>
            </a:r>
            <a:r>
              <a:rPr lang="en-US" sz="1200" dirty="0" err="1"/>
              <a:t>quanti</a:t>
            </a:r>
            <a:r>
              <a:rPr lang="en-US" sz="1200" dirty="0"/>
              <a:t> </a:t>
            </a:r>
            <a:r>
              <a:rPr lang="en-US" sz="1200" dirty="0" err="1"/>
              <a:t>siete</a:t>
            </a:r>
            <a:r>
              <a:rPr lang="en-US" sz="1200" dirty="0"/>
              <a:t> qui </a:t>
            </a:r>
            <a:r>
              <a:rPr lang="en-US" sz="1200" dirty="0" err="1"/>
              <a:t>su</a:t>
            </a:r>
            <a:r>
              <a:rPr lang="en-US" sz="1200" dirty="0"/>
              <a:t> </a:t>
            </a:r>
            <a:r>
              <a:rPr lang="en-US" sz="1200" dirty="0" err="1"/>
              <a:t>questo</a:t>
            </a:r>
            <a:r>
              <a:rPr lang="en-US" sz="1200" dirty="0"/>
              <a:t> computer?”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9784-F782-46B0-ADC0-1590341FD7E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62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Compartimenti</a:t>
            </a:r>
            <a:r>
              <a:rPr lang="en-US" dirty="0"/>
              <a:t> </a:t>
            </a:r>
            <a:r>
              <a:rPr lang="en-US" dirty="0" err="1"/>
              <a:t>stagni</a:t>
            </a:r>
            <a:r>
              <a:rPr lang="en-US" dirty="0"/>
              <a:t>, </a:t>
            </a:r>
            <a:r>
              <a:rPr lang="en-US" dirty="0" err="1"/>
              <a:t>divisione</a:t>
            </a:r>
            <a:r>
              <a:rPr lang="en-US" dirty="0"/>
              <a:t>, </a:t>
            </a:r>
            <a:r>
              <a:rPr lang="en-US" dirty="0" err="1"/>
              <a:t>ruoli</a:t>
            </a:r>
            <a:r>
              <a:rPr lang="en-US" dirty="0"/>
              <a:t> e </a:t>
            </a:r>
            <a:r>
              <a:rPr lang="en-US" dirty="0" err="1"/>
              <a:t>responsabilità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9784-F782-46B0-ADC0-1590341FD7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2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 </a:t>
            </a:r>
            <a:r>
              <a:rPr lang="en-US" dirty="0" err="1"/>
              <a:t>mettere</a:t>
            </a:r>
            <a:r>
              <a:rPr lang="en-US" dirty="0"/>
              <a:t> le </a:t>
            </a:r>
            <a:r>
              <a:rPr lang="en-US" dirty="0" err="1"/>
              <a:t>mani</a:t>
            </a:r>
            <a:r>
              <a:rPr lang="en-US" dirty="0"/>
              <a:t> a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cosa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non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com’è</a:t>
            </a:r>
            <a:r>
              <a:rPr lang="en-US" dirty="0"/>
              <a:t> ma </a:t>
            </a:r>
            <a:r>
              <a:rPr lang="en-US" dirty="0" err="1"/>
              <a:t>funziona</a:t>
            </a:r>
            <a:r>
              <a:rPr lang="en-US" dirty="0"/>
              <a:t>, </a:t>
            </a:r>
            <a:r>
              <a:rPr lang="en-US" dirty="0" err="1"/>
              <a:t>copiala</a:t>
            </a:r>
            <a:r>
              <a:rPr lang="en-US" dirty="0"/>
              <a:t> in </a:t>
            </a:r>
            <a:r>
              <a:rPr lang="en-US" dirty="0" err="1"/>
              <a:t>modo</a:t>
            </a:r>
            <a:r>
              <a:rPr lang="en-US" dirty="0"/>
              <a:t> da non </a:t>
            </a:r>
            <a:r>
              <a:rPr lang="en-US" dirty="0" err="1"/>
              <a:t>doverti</a:t>
            </a:r>
            <a:r>
              <a:rPr lang="en-US" dirty="0"/>
              <a:t> </a:t>
            </a:r>
            <a:r>
              <a:rPr lang="en-US" dirty="0" err="1"/>
              <a:t>preoccupare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black 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9784-F782-46B0-ADC0-1590341FD7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42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9784-F782-46B0-ADC0-1590341FD7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27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dirty="0" err="1"/>
              <a:t>Posso</a:t>
            </a:r>
            <a:r>
              <a:rPr lang="en-US" sz="3600" dirty="0"/>
              <a:t> </a:t>
            </a:r>
            <a:r>
              <a:rPr lang="en-US" sz="3600" dirty="0" err="1"/>
              <a:t>avere</a:t>
            </a:r>
            <a:r>
              <a:rPr lang="en-US" sz="3600" dirty="0"/>
              <a:t> </a:t>
            </a:r>
            <a:r>
              <a:rPr lang="en-US" sz="3600" dirty="0" err="1"/>
              <a:t>una</a:t>
            </a:r>
            <a:r>
              <a:rPr lang="en-US" sz="3600" dirty="0"/>
              <a:t> sola code base? </a:t>
            </a:r>
          </a:p>
          <a:p>
            <a:pPr lvl="1"/>
            <a:r>
              <a:rPr lang="en-US" sz="2800" dirty="0"/>
              <a:t>E se un </a:t>
            </a:r>
            <a:r>
              <a:rPr lang="en-US" sz="2800" dirty="0" err="1"/>
              <a:t>cliente</a:t>
            </a:r>
            <a:r>
              <a:rPr lang="en-US" sz="2800" dirty="0"/>
              <a:t> </a:t>
            </a:r>
            <a:r>
              <a:rPr lang="en-US" sz="2800" dirty="0" err="1"/>
              <a:t>vuole</a:t>
            </a:r>
            <a:r>
              <a:rPr lang="en-US" sz="2800" dirty="0"/>
              <a:t> solo </a:t>
            </a:r>
            <a:r>
              <a:rPr lang="en-US" sz="2800" dirty="0" err="1"/>
              <a:t>una</a:t>
            </a:r>
            <a:r>
              <a:rPr lang="en-US" sz="2800" dirty="0"/>
              <a:t> </a:t>
            </a:r>
            <a:r>
              <a:rPr lang="en-US" sz="2800" dirty="0" err="1"/>
              <a:t>cosa</a:t>
            </a:r>
            <a:r>
              <a:rPr lang="en-US" sz="2800" dirty="0"/>
              <a:t> per se?</a:t>
            </a:r>
          </a:p>
          <a:p>
            <a:pPr lvl="1"/>
            <a:r>
              <a:rPr lang="en-US" sz="2800" dirty="0"/>
              <a:t>E se devo </a:t>
            </a:r>
            <a:r>
              <a:rPr lang="en-US" sz="2800" dirty="0" err="1"/>
              <a:t>mettere</a:t>
            </a:r>
            <a:r>
              <a:rPr lang="en-US" sz="2800" dirty="0"/>
              <a:t> </a:t>
            </a:r>
            <a:r>
              <a:rPr lang="en-US" sz="2800" dirty="0" err="1"/>
              <a:t>mani</a:t>
            </a:r>
            <a:r>
              <a:rPr lang="en-US" sz="2800" dirty="0"/>
              <a:t> </a:t>
            </a:r>
            <a:r>
              <a:rPr lang="en-US" sz="2800" dirty="0" err="1"/>
              <a:t>direttamente</a:t>
            </a:r>
            <a:r>
              <a:rPr lang="en-US" sz="2800" dirty="0"/>
              <a:t> in </a:t>
            </a:r>
            <a:r>
              <a:rPr lang="en-US" sz="2800" dirty="0" err="1"/>
              <a:t>produzione</a:t>
            </a:r>
            <a:r>
              <a:rPr lang="en-US" sz="2800" dirty="0"/>
              <a:t>?</a:t>
            </a:r>
          </a:p>
          <a:p>
            <a:pPr lvl="1"/>
            <a:r>
              <a:rPr lang="en-US" sz="2800" dirty="0" err="1"/>
              <a:t>Esatto</a:t>
            </a:r>
            <a:r>
              <a:rPr lang="en-US" sz="2800" dirty="0"/>
              <a:t>, </a:t>
            </a:r>
            <a:r>
              <a:rPr lang="en-US" sz="2800" dirty="0" err="1"/>
              <a:t>avete</a:t>
            </a:r>
            <a:r>
              <a:rPr lang="en-US" sz="2800" dirty="0"/>
              <a:t> </a:t>
            </a:r>
            <a:r>
              <a:rPr lang="en-US" sz="2800" dirty="0" err="1"/>
              <a:t>capito</a:t>
            </a:r>
            <a:r>
              <a:rPr lang="en-US" sz="2800" dirty="0"/>
              <a:t>, </a:t>
            </a:r>
            <a:r>
              <a:rPr lang="en-US" sz="2800" dirty="0" err="1"/>
              <a:t>sarebbe</a:t>
            </a:r>
            <a:r>
              <a:rPr lang="en-US" sz="2800" dirty="0"/>
              <a:t> </a:t>
            </a:r>
            <a:r>
              <a:rPr lang="en-US" sz="2800" dirty="0" err="1"/>
              <a:t>proibitivo</a:t>
            </a:r>
            <a:r>
              <a:rPr lang="en-US" sz="2800" dirty="0"/>
              <a:t>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9784-F782-46B0-ADC0-1590341FD7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79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Non </a:t>
            </a:r>
            <a:r>
              <a:rPr lang="en-US" sz="1200" dirty="0" err="1"/>
              <a:t>rallentiamo</a:t>
            </a:r>
            <a:r>
              <a:rPr lang="en-US" sz="1200" dirty="0"/>
              <a:t> con un </a:t>
            </a:r>
            <a:r>
              <a:rPr lang="en-US" sz="1200" dirty="0" err="1"/>
              <a:t>processo</a:t>
            </a:r>
            <a:r>
              <a:rPr lang="en-US" sz="1200" dirty="0"/>
              <a:t> standard</a:t>
            </a:r>
            <a:endParaRPr lang="en-US" sz="105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9784-F782-46B0-ADC0-1590341FD7E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78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Processi</a:t>
            </a:r>
            <a:r>
              <a:rPr lang="en-US" dirty="0"/>
              <a:t> e </a:t>
            </a:r>
            <a:r>
              <a:rPr lang="en-US" dirty="0" err="1"/>
              <a:t>strumenti</a:t>
            </a:r>
            <a:r>
              <a:rPr lang="en-US" dirty="0"/>
              <a:t> </a:t>
            </a:r>
            <a:r>
              <a:rPr lang="en-US" dirty="0" err="1"/>
              <a:t>devono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cambiati</a:t>
            </a:r>
            <a:r>
              <a:rPr lang="en-US" dirty="0"/>
              <a:t> senza </a:t>
            </a:r>
            <a:r>
              <a:rPr lang="en-US" dirty="0" err="1"/>
              <a:t>chiedere</a:t>
            </a:r>
            <a:r>
              <a:rPr lang="en-US" dirty="0"/>
              <a:t>, e </a:t>
            </a:r>
            <a:r>
              <a:rPr lang="en-US" dirty="0" err="1"/>
              <a:t>i</a:t>
            </a:r>
            <a:r>
              <a:rPr lang="en-US" dirty="0"/>
              <a:t> tool? </a:t>
            </a:r>
            <a:r>
              <a:rPr lang="en-US" dirty="0" err="1"/>
              <a:t>Anche</a:t>
            </a:r>
            <a:r>
              <a:rPr lang="en-US" dirty="0"/>
              <a:t>! I </a:t>
            </a:r>
            <a:r>
              <a:rPr lang="en-US" dirty="0" err="1"/>
              <a:t>ragazzi</a:t>
            </a:r>
            <a:r>
              <a:rPr lang="en-US" dirty="0"/>
              <a:t> </a:t>
            </a:r>
            <a:r>
              <a:rPr lang="en-US" dirty="0" err="1"/>
              <a:t>impareranno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9784-F782-46B0-ADC0-1590341FD7E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50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 in </a:t>
            </a:r>
            <a:r>
              <a:rPr lang="en-US" dirty="0" err="1"/>
              <a:t>generale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feature non </a:t>
            </a:r>
            <a:r>
              <a:rPr lang="en-US" dirty="0" err="1"/>
              <a:t>richiesta</a:t>
            </a:r>
            <a:r>
              <a:rPr lang="en-US" dirty="0"/>
              <a:t> dal </a:t>
            </a:r>
            <a:r>
              <a:rPr lang="en-US" dirty="0" err="1"/>
              <a:t>cliente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9784-F782-46B0-ADC0-1590341FD7E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5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/>
              <a:t>Chiunque</a:t>
            </a:r>
            <a:r>
              <a:rPr lang="en-US" sz="1200" dirty="0"/>
              <a:t> </a:t>
            </a:r>
            <a:r>
              <a:rPr lang="en-US" sz="1200" dirty="0" err="1"/>
              <a:t>deve</a:t>
            </a:r>
            <a:r>
              <a:rPr lang="en-US" sz="1200" dirty="0"/>
              <a:t> </a:t>
            </a:r>
            <a:r>
              <a:rPr lang="en-US" sz="1200" dirty="0" err="1"/>
              <a:t>poter</a:t>
            </a:r>
            <a:r>
              <a:rPr lang="en-US" sz="1200" dirty="0"/>
              <a:t> </a:t>
            </a:r>
            <a:r>
              <a:rPr lang="en-US" sz="1200" dirty="0" err="1"/>
              <a:t>rilasciare</a:t>
            </a:r>
            <a:r>
              <a:rPr lang="en-US" sz="1200" dirty="0"/>
              <a:t> come </a:t>
            </a:r>
            <a:r>
              <a:rPr lang="en-US" sz="1200" dirty="0" err="1"/>
              <a:t>meglio</a:t>
            </a:r>
            <a:r>
              <a:rPr lang="en-US" sz="1200" dirty="0"/>
              <a:t> </a:t>
            </a:r>
            <a:r>
              <a:rPr lang="en-US" sz="1200" dirty="0" err="1"/>
              <a:t>crede</a:t>
            </a:r>
            <a:endParaRPr lang="en-US" sz="1200" dirty="0"/>
          </a:p>
          <a:p>
            <a:r>
              <a:rPr lang="en-US" sz="1200" dirty="0" err="1"/>
              <a:t>Chiunque</a:t>
            </a:r>
            <a:r>
              <a:rPr lang="en-US" sz="1200" dirty="0"/>
              <a:t> </a:t>
            </a:r>
            <a:r>
              <a:rPr lang="en-US" sz="1200" dirty="0" err="1"/>
              <a:t>deve</a:t>
            </a:r>
            <a:r>
              <a:rPr lang="en-US" sz="1200" dirty="0"/>
              <a:t> </a:t>
            </a:r>
            <a:r>
              <a:rPr lang="en-US" sz="1200" dirty="0" err="1"/>
              <a:t>poter</a:t>
            </a:r>
            <a:r>
              <a:rPr lang="en-US" sz="1200" dirty="0"/>
              <a:t> </a:t>
            </a:r>
            <a:r>
              <a:rPr lang="en-US" sz="1200" dirty="0" err="1"/>
              <a:t>rilasciare</a:t>
            </a:r>
            <a:r>
              <a:rPr lang="en-US" sz="1200" dirty="0"/>
              <a:t> </a:t>
            </a:r>
            <a:r>
              <a:rPr lang="en-US" sz="1200" dirty="0" err="1"/>
              <a:t>quando</a:t>
            </a:r>
            <a:r>
              <a:rPr lang="en-US" sz="1200" dirty="0"/>
              <a:t> </a:t>
            </a:r>
            <a:r>
              <a:rPr lang="en-US" sz="1200" dirty="0" err="1"/>
              <a:t>meglio</a:t>
            </a:r>
            <a:r>
              <a:rPr lang="en-US" sz="1200" dirty="0"/>
              <a:t> </a:t>
            </a:r>
            <a:r>
              <a:rPr lang="en-US" sz="1200" dirty="0" err="1"/>
              <a:t>crede</a:t>
            </a:r>
            <a:endParaRPr lang="en-US" sz="1200" dirty="0"/>
          </a:p>
          <a:p>
            <a:r>
              <a:rPr lang="en-US" sz="1200" dirty="0" err="1"/>
              <a:t>Chiunque</a:t>
            </a:r>
            <a:r>
              <a:rPr lang="en-US" sz="1200" dirty="0"/>
              <a:t> </a:t>
            </a:r>
            <a:r>
              <a:rPr lang="en-US" sz="1200" dirty="0" err="1"/>
              <a:t>deve</a:t>
            </a:r>
            <a:r>
              <a:rPr lang="en-US" sz="1200" dirty="0"/>
              <a:t> </a:t>
            </a:r>
            <a:r>
              <a:rPr lang="en-US" sz="1200" dirty="0" err="1"/>
              <a:t>poter</a:t>
            </a:r>
            <a:r>
              <a:rPr lang="en-US" sz="1200" dirty="0"/>
              <a:t> </a:t>
            </a:r>
            <a:r>
              <a:rPr lang="en-US" sz="1200" dirty="0" err="1"/>
              <a:t>rilasciare</a:t>
            </a:r>
            <a:r>
              <a:rPr lang="en-US" sz="1200" dirty="0"/>
              <a:t> dove </a:t>
            </a:r>
            <a:r>
              <a:rPr lang="en-US" sz="1200" dirty="0" err="1"/>
              <a:t>meglio</a:t>
            </a:r>
            <a:r>
              <a:rPr lang="en-US" sz="1200" dirty="0"/>
              <a:t> </a:t>
            </a:r>
            <a:r>
              <a:rPr lang="en-US" sz="1200" dirty="0" err="1"/>
              <a:t>crede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9784-F782-46B0-ADC0-1590341FD7E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33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9909258-F130-484E-8E17-D597F25581FE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DevOps @ Work – Roma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9064255-0C52-4908-B862-6522F5DF317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6693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9258-F130-484E-8E17-D597F25581FE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4255-0C52-4908-B862-6522F5DF3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5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9258-F130-484E-8E17-D597F25581FE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4255-0C52-4908-B862-6522F5DF3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4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9258-F130-484E-8E17-D597F25581FE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DevOps @ Work – Roma 26 </a:t>
            </a:r>
            <a:r>
              <a:rPr lang="en-US" dirty="0" err="1"/>
              <a:t>Marzo</a:t>
            </a:r>
            <a:r>
              <a:rPr lang="en-US" dirty="0"/>
              <a:t>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4255-0C52-4908-B862-6522F5DF3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0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9909258-F130-484E-8E17-D597F25581FE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DevOps @ Work – Roma 26 </a:t>
            </a:r>
            <a:r>
              <a:rPr lang="en-US" dirty="0" err="1"/>
              <a:t>Marzo</a:t>
            </a:r>
            <a:r>
              <a:rPr lang="en-US" dirty="0"/>
              <a:t>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9064255-0C52-4908-B862-6522F5DF317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75046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9258-F130-484E-8E17-D597F25581FE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4255-0C52-4908-B862-6522F5DF3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793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9258-F130-484E-8E17-D597F25581FE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4255-0C52-4908-B862-6522F5DF3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9088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9258-F130-484E-8E17-D597F25581FE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4255-0C52-4908-B862-6522F5DF3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9258-F130-484E-8E17-D597F25581FE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4255-0C52-4908-B862-6522F5DF3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3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A9909258-F130-484E-8E17-D597F25581FE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9064255-0C52-4908-B862-6522F5DF31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632996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A9909258-F130-484E-8E17-D597F25581FE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9064255-0C52-4908-B862-6522F5DF3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51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9909258-F130-484E-8E17-D597F25581FE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9064255-0C52-4908-B862-6522F5DF317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854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opsguys.com/2013/02/20/twelve-devops-anti-patterns/" TargetMode="External"/><Relationship Id="rId2" Type="http://schemas.openxmlformats.org/officeDocument/2006/relationships/hyperlink" Target="https://www.slideshare.net/AlexYates/database-devops-antipatter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gileweboperations.com/devops-anti-patterns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uxstellino/" TargetMode="External"/><Relationship Id="rId7" Type="http://schemas.openxmlformats.org/officeDocument/2006/relationships/hyperlink" Target="https://alessandroalpi.blog/" TargetMode="External"/><Relationship Id="rId2" Type="http://schemas.openxmlformats.org/officeDocument/2006/relationships/hyperlink" Target="https://mvp.microsoft.com/en-us/PublicProfile/401422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suxstellino" TargetMode="External"/><Relationship Id="rId5" Type="http://schemas.openxmlformats.org/officeDocument/2006/relationships/hyperlink" Target="https://twitter.com/suxstellino" TargetMode="External"/><Relationship Id="rId4" Type="http://schemas.openxmlformats.org/officeDocument/2006/relationships/hyperlink" Target="https://www.facebook.com/suxstellin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9B165-ABB0-42FA-B233-460D1827AF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/>
              <a:t>Basta </a:t>
            </a:r>
            <a:r>
              <a:rPr lang="en-US" sz="8000" dirty="0" err="1"/>
              <a:t>poco</a:t>
            </a:r>
            <a:r>
              <a:rPr lang="en-US" sz="8000" dirty="0"/>
              <a:t> per </a:t>
            </a:r>
            <a:r>
              <a:rPr lang="en-US" sz="8000" dirty="0" err="1"/>
              <a:t>distruggere</a:t>
            </a:r>
            <a:r>
              <a:rPr lang="en-US" sz="8000" dirty="0"/>
              <a:t> DevOps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E0BB0D-1826-416D-9DCD-627CA336D3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15 </a:t>
            </a:r>
            <a:r>
              <a:rPr lang="en-US" dirty="0" err="1"/>
              <a:t>passi</a:t>
            </a:r>
            <a:r>
              <a:rPr lang="en-US" dirty="0"/>
              <a:t> da </a:t>
            </a:r>
            <a:r>
              <a:rPr lang="en-US" dirty="0" err="1"/>
              <a:t>compiere</a:t>
            </a:r>
            <a:r>
              <a:rPr lang="en-US" dirty="0"/>
              <a:t> per un </a:t>
            </a:r>
            <a:r>
              <a:rPr lang="en-US" dirty="0" err="1"/>
              <a:t>successo</a:t>
            </a:r>
            <a:r>
              <a:rPr lang="en-US" dirty="0"/>
              <a:t> </a:t>
            </a:r>
            <a:r>
              <a:rPr lang="en-US" dirty="0" err="1"/>
              <a:t>garantito</a:t>
            </a:r>
            <a:r>
              <a:rPr lang="en-US" dirty="0"/>
              <a:t>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B57B8E-056D-4909-8EE8-A1710C4CCA20}"/>
              </a:ext>
            </a:extLst>
          </p:cNvPr>
          <p:cNvSpPr/>
          <p:nvPr/>
        </p:nvSpPr>
        <p:spPr>
          <a:xfrm>
            <a:off x="4186592" y="136525"/>
            <a:ext cx="4102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DevOps @ Work – Roma 23 </a:t>
            </a:r>
            <a:r>
              <a:rPr lang="en-US" dirty="0" err="1"/>
              <a:t>Marzo</a:t>
            </a:r>
            <a:r>
              <a:rPr lang="en-US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4083419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072D7-CD73-4936-A693-408BD6A53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5/15 – </a:t>
            </a:r>
            <a:r>
              <a:rPr lang="en-US" dirty="0" err="1"/>
              <a:t>Ideare</a:t>
            </a:r>
            <a:r>
              <a:rPr lang="en-US" dirty="0"/>
              <a:t> </a:t>
            </a:r>
            <a:r>
              <a:rPr lang="en-US" dirty="0" err="1"/>
              <a:t>processi</a:t>
            </a:r>
            <a:r>
              <a:rPr lang="en-US" dirty="0"/>
              <a:t> custom source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54EE-7839-4A51-AE8C-E4B7EEDAE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429931" cy="3593591"/>
          </a:xfrm>
        </p:spPr>
        <p:txBody>
          <a:bodyPr>
            <a:normAutofit/>
          </a:bodyPr>
          <a:lstStyle/>
          <a:p>
            <a:r>
              <a:rPr lang="en-US" sz="3600" dirty="0" err="1"/>
              <a:t>Usatelo</a:t>
            </a:r>
            <a:r>
              <a:rPr lang="en-US" sz="3600" dirty="0"/>
              <a:t> come </a:t>
            </a:r>
            <a:r>
              <a:rPr lang="en-US" sz="3600" dirty="0" err="1"/>
              <a:t>volete</a:t>
            </a:r>
            <a:endParaRPr lang="en-US" sz="3600" dirty="0"/>
          </a:p>
          <a:p>
            <a:r>
              <a:rPr lang="en-US" sz="3600" dirty="0" err="1"/>
              <a:t>Scegliete</a:t>
            </a:r>
            <a:r>
              <a:rPr lang="en-US" sz="3600" dirty="0"/>
              <a:t> la </a:t>
            </a:r>
            <a:r>
              <a:rPr lang="en-US" sz="3600" dirty="0" err="1"/>
              <a:t>vostra</a:t>
            </a:r>
            <a:r>
              <a:rPr lang="en-US" sz="3600" dirty="0"/>
              <a:t> via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D3FD15-C8FD-4339-A50C-92A7512BF60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64291" y="2446483"/>
            <a:ext cx="4854397" cy="25575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6653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072D7-CD73-4936-A693-408BD6A53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6/15 – </a:t>
            </a:r>
            <a:r>
              <a:rPr lang="en-US" dirty="0" err="1"/>
              <a:t>Seguire</a:t>
            </a:r>
            <a:r>
              <a:rPr lang="en-US" dirty="0"/>
              <a:t> il *</a:t>
            </a:r>
            <a:r>
              <a:rPr lang="en-US" dirty="0" err="1"/>
              <a:t>mio</a:t>
            </a:r>
            <a:r>
              <a:rPr lang="en-US" dirty="0"/>
              <a:t>* </a:t>
            </a:r>
            <a:r>
              <a:rPr lang="en-US" dirty="0" err="1"/>
              <a:t>processo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54EE-7839-4A51-AE8C-E4B7EEDAE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471028" cy="3593591"/>
          </a:xfrm>
        </p:spPr>
        <p:txBody>
          <a:bodyPr>
            <a:normAutofit/>
          </a:bodyPr>
          <a:lstStyle/>
          <a:p>
            <a:r>
              <a:rPr lang="en-US" sz="3600" dirty="0"/>
              <a:t>Vi </a:t>
            </a:r>
            <a:r>
              <a:rPr lang="en-US" sz="3600" dirty="0" err="1"/>
              <a:t>guido</a:t>
            </a:r>
            <a:r>
              <a:rPr lang="en-US" sz="3600" dirty="0"/>
              <a:t> </a:t>
            </a:r>
            <a:r>
              <a:rPr lang="en-US" sz="3600" dirty="0" err="1"/>
              <a:t>io</a:t>
            </a:r>
            <a:r>
              <a:rPr lang="en-US" sz="3600" dirty="0"/>
              <a:t>, </a:t>
            </a:r>
            <a:r>
              <a:rPr lang="en-US" sz="3600" dirty="0" err="1"/>
              <a:t>fidatevi</a:t>
            </a:r>
            <a:endParaRPr lang="en-US" sz="3600" dirty="0"/>
          </a:p>
          <a:p>
            <a:r>
              <a:rPr lang="en-US" sz="3600" dirty="0"/>
              <a:t>Se serve </a:t>
            </a:r>
            <a:r>
              <a:rPr lang="en-US" sz="3600" dirty="0" err="1"/>
              <a:t>cambiamo</a:t>
            </a:r>
            <a:r>
              <a:rPr lang="en-US" sz="3600" dirty="0"/>
              <a:t> </a:t>
            </a:r>
            <a:r>
              <a:rPr lang="en-US" sz="3600" dirty="0" err="1"/>
              <a:t>processi</a:t>
            </a:r>
            <a:r>
              <a:rPr lang="en-US" sz="3600" dirty="0"/>
              <a:t> e </a:t>
            </a:r>
            <a:r>
              <a:rPr lang="en-US" sz="3600" dirty="0" err="1"/>
              <a:t>strumenti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B609F6-14CD-483A-B3E0-B6D5FFF3481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9087" y="2362022"/>
            <a:ext cx="4996069" cy="28367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8517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072D7-CD73-4936-A693-408BD6A53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7/15 – Fare, </a:t>
            </a:r>
            <a:r>
              <a:rPr lang="en-US" dirty="0" err="1"/>
              <a:t>soprattutto</a:t>
            </a:r>
            <a:r>
              <a:rPr lang="en-US" dirty="0"/>
              <a:t> il non </a:t>
            </a:r>
            <a:r>
              <a:rPr lang="en-US" dirty="0" err="1"/>
              <a:t>previsto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54EE-7839-4A51-AE8C-E4B7EEDAE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614866" cy="3593591"/>
          </a:xfrm>
        </p:spPr>
        <p:txBody>
          <a:bodyPr>
            <a:normAutofit/>
          </a:bodyPr>
          <a:lstStyle/>
          <a:p>
            <a:r>
              <a:rPr lang="en-US" sz="3600" dirty="0"/>
              <a:t>Se mi serve un report, </a:t>
            </a:r>
            <a:r>
              <a:rPr lang="en-US" sz="3600" dirty="0" err="1"/>
              <a:t>si</a:t>
            </a:r>
            <a:r>
              <a:rPr lang="en-US" sz="3600" dirty="0"/>
              <a:t> </a:t>
            </a:r>
            <a:r>
              <a:rPr lang="en-US" sz="3600" dirty="0" err="1"/>
              <a:t>deve</a:t>
            </a:r>
            <a:r>
              <a:rPr lang="en-US" sz="3600" dirty="0"/>
              <a:t> fare </a:t>
            </a:r>
            <a:r>
              <a:rPr lang="en-US" sz="3600" dirty="0" err="1"/>
              <a:t>ora</a:t>
            </a:r>
            <a:r>
              <a:rPr lang="en-US" sz="3600" dirty="0"/>
              <a:t>!</a:t>
            </a:r>
          </a:p>
          <a:p>
            <a:r>
              <a:rPr lang="en-US" sz="3600" dirty="0" err="1"/>
              <a:t>Anche</a:t>
            </a:r>
            <a:r>
              <a:rPr lang="en-US" sz="3600" dirty="0"/>
              <a:t> se non serve </a:t>
            </a:r>
            <a:r>
              <a:rPr lang="en-US" sz="3600" dirty="0" err="1"/>
              <a:t>ora</a:t>
            </a:r>
            <a:endParaRPr lang="en-US" sz="3600" dirty="0"/>
          </a:p>
        </p:txBody>
      </p:sp>
      <p:pic>
        <p:nvPicPr>
          <p:cNvPr id="4" name="Picture 2" descr="pexels-photo-356079.jpeg (2886Ã1747)">
            <a:extLst>
              <a:ext uri="{FF2B5EF4-FFF2-40B4-BE49-F238E27FC236}">
                <a16:creationId xmlns:a16="http://schemas.microsoft.com/office/drawing/2014/main" id="{170B5260-5CF2-4D28-9AC5-0DAE22EC7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64291" y="2411661"/>
            <a:ext cx="4842092" cy="29309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026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072D7-CD73-4936-A693-408BD6A53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8/15 – Non </a:t>
            </a:r>
            <a:r>
              <a:rPr lang="en-US" dirty="0" err="1"/>
              <a:t>perdere</a:t>
            </a:r>
            <a:r>
              <a:rPr lang="en-US" dirty="0"/>
              <a:t> tempo in </a:t>
            </a:r>
            <a:r>
              <a:rPr lang="en-US" dirty="0" err="1"/>
              <a:t>formazione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54EE-7839-4A51-AE8C-E4B7EEDAE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7" y="2286001"/>
            <a:ext cx="5537971" cy="3593591"/>
          </a:xfrm>
        </p:spPr>
        <p:txBody>
          <a:bodyPr>
            <a:normAutofit/>
          </a:bodyPr>
          <a:lstStyle/>
          <a:p>
            <a:r>
              <a:rPr lang="en-US" sz="3600" dirty="0"/>
              <a:t>Mai </a:t>
            </a:r>
            <a:r>
              <a:rPr lang="en-US" sz="3600" dirty="0" err="1"/>
              <a:t>formare</a:t>
            </a:r>
            <a:r>
              <a:rPr lang="en-US" sz="3600" dirty="0"/>
              <a:t> un team</a:t>
            </a:r>
          </a:p>
          <a:p>
            <a:r>
              <a:rPr lang="en-US" sz="3600" dirty="0"/>
              <a:t>Non </a:t>
            </a:r>
            <a:r>
              <a:rPr lang="en-US" sz="3600" dirty="0" err="1"/>
              <a:t>sprecare</a:t>
            </a:r>
            <a:r>
              <a:rPr lang="en-US" sz="3600" dirty="0"/>
              <a:t> tempo </a:t>
            </a:r>
            <a:r>
              <a:rPr lang="en-US" sz="3600" dirty="0" err="1"/>
              <a:t>alla</a:t>
            </a:r>
            <a:r>
              <a:rPr lang="en-US" sz="3600" dirty="0"/>
              <a:t> </a:t>
            </a:r>
            <a:r>
              <a:rPr lang="en-US" sz="3600" dirty="0" err="1"/>
              <a:t>lavagna</a:t>
            </a:r>
            <a:r>
              <a:rPr lang="en-US" sz="3600" dirty="0"/>
              <a:t>, </a:t>
            </a:r>
            <a:r>
              <a:rPr lang="en-US" sz="3600" dirty="0" err="1"/>
              <a:t>tanto</a:t>
            </a:r>
            <a:r>
              <a:rPr lang="en-US" sz="3600" dirty="0"/>
              <a:t> le </a:t>
            </a:r>
            <a:r>
              <a:rPr lang="en-US" sz="3600" dirty="0" err="1"/>
              <a:t>cancelliamo</a:t>
            </a:r>
            <a:endParaRPr lang="en-US" sz="2800" dirty="0"/>
          </a:p>
        </p:txBody>
      </p:sp>
      <p:pic>
        <p:nvPicPr>
          <p:cNvPr id="4" name="Picture 2" descr="https://1.bp.blogspot.com/-gpVNLe1CHgM/WALH7IXcRMI/AAAAAAAA9iY/OpzNku2VwK4LLqhrCr6-3fNQL1qIeV_QQCLcB/s640/smart_ass.jpg">
            <a:extLst>
              <a:ext uri="{FF2B5EF4-FFF2-40B4-BE49-F238E27FC236}">
                <a16:creationId xmlns:a16="http://schemas.microsoft.com/office/drawing/2014/main" id="{943F5F1A-49C9-4027-936F-6CE1D3E8F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426" y="2464764"/>
            <a:ext cx="3618072" cy="36180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341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072D7-CD73-4936-A693-408BD6A53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9/15 – Non </a:t>
            </a:r>
            <a:r>
              <a:rPr lang="en-US" dirty="0" err="1"/>
              <a:t>pensare</a:t>
            </a:r>
            <a:r>
              <a:rPr lang="en-US" dirty="0"/>
              <a:t> al </a:t>
            </a:r>
            <a:r>
              <a:rPr lang="en-US" dirty="0" err="1"/>
              <a:t>rilascio</a:t>
            </a:r>
            <a:r>
              <a:rPr lang="en-US" dirty="0"/>
              <a:t>, poi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vedrà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54EE-7839-4A51-AE8C-E4B7EEDAE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358012" cy="3593591"/>
          </a:xfrm>
        </p:spPr>
        <p:txBody>
          <a:bodyPr>
            <a:normAutofit/>
          </a:bodyPr>
          <a:lstStyle/>
          <a:p>
            <a:r>
              <a:rPr lang="en-US" sz="3600" dirty="0"/>
              <a:t>Che ci </a:t>
            </a:r>
            <a:r>
              <a:rPr lang="en-US" sz="3600" dirty="0" err="1"/>
              <a:t>vuole</a:t>
            </a:r>
            <a:r>
              <a:rPr lang="en-US" sz="3600" dirty="0"/>
              <a:t>…</a:t>
            </a:r>
          </a:p>
          <a:p>
            <a:r>
              <a:rPr lang="en-US" sz="3600" dirty="0"/>
              <a:t>Un </a:t>
            </a:r>
            <a:r>
              <a:rPr lang="en-US" sz="3600" dirty="0" err="1"/>
              <a:t>altro</a:t>
            </a:r>
            <a:r>
              <a:rPr lang="en-US" sz="3600" dirty="0"/>
              <a:t> </a:t>
            </a:r>
            <a:r>
              <a:rPr lang="en-US" sz="3600" dirty="0" err="1"/>
              <a:t>processo</a:t>
            </a:r>
            <a:r>
              <a:rPr lang="en-US" sz="3600" dirty="0"/>
              <a:t>??</a:t>
            </a:r>
          </a:p>
          <a:p>
            <a:endParaRPr lang="en-US" sz="3600" dirty="0"/>
          </a:p>
        </p:txBody>
      </p:sp>
      <p:pic>
        <p:nvPicPr>
          <p:cNvPr id="4" name="Picture 2" descr="Blue_Screen_of_Death.png (1122Ã665)">
            <a:extLst>
              <a:ext uri="{FF2B5EF4-FFF2-40B4-BE49-F238E27FC236}">
                <a16:creationId xmlns:a16="http://schemas.microsoft.com/office/drawing/2014/main" id="{593F1789-1E44-4E9A-A413-7191112CD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291" y="2446483"/>
            <a:ext cx="4854397" cy="28771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166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072D7-CD73-4936-A693-408BD6A53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10/15 – Fare fix in </a:t>
            </a:r>
            <a:r>
              <a:rPr lang="en-US" dirty="0" err="1"/>
              <a:t>produzione</a:t>
            </a:r>
            <a:r>
              <a:rPr lang="en-US" dirty="0"/>
              <a:t> </a:t>
            </a:r>
            <a:r>
              <a:rPr lang="en-US" dirty="0" err="1"/>
              <a:t>subito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54EE-7839-4A51-AE8C-E4B7EEDAE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712613" cy="3593591"/>
          </a:xfrm>
        </p:spPr>
        <p:txBody>
          <a:bodyPr>
            <a:normAutofit/>
          </a:bodyPr>
          <a:lstStyle/>
          <a:p>
            <a:r>
              <a:rPr lang="en-US" sz="3600" dirty="0" err="1"/>
              <a:t>Agire</a:t>
            </a:r>
            <a:r>
              <a:rPr lang="en-US" sz="3600" dirty="0"/>
              <a:t> </a:t>
            </a:r>
            <a:r>
              <a:rPr lang="en-US" sz="3600" dirty="0" err="1"/>
              <a:t>sul</a:t>
            </a:r>
            <a:r>
              <a:rPr lang="en-US" sz="3600" dirty="0"/>
              <a:t> </a:t>
            </a:r>
            <a:r>
              <a:rPr lang="en-US" sz="3600" dirty="0" err="1"/>
              <a:t>posto</a:t>
            </a:r>
            <a:endParaRPr lang="en-US" sz="3600" dirty="0"/>
          </a:p>
          <a:p>
            <a:r>
              <a:rPr lang="en-US" sz="3600" dirty="0" err="1"/>
              <a:t>Più</a:t>
            </a:r>
            <a:r>
              <a:rPr lang="en-US" sz="3600" dirty="0"/>
              <a:t> </a:t>
            </a:r>
            <a:r>
              <a:rPr lang="en-US" sz="3600" dirty="0" err="1"/>
              <a:t>velocità</a:t>
            </a:r>
            <a:endParaRPr lang="en-US" sz="3600" dirty="0"/>
          </a:p>
          <a:p>
            <a:r>
              <a:rPr lang="en-US" sz="3600" dirty="0"/>
              <a:t>Persona </a:t>
            </a:r>
            <a:r>
              <a:rPr lang="en-US" sz="3600" dirty="0" err="1"/>
              <a:t>incollata</a:t>
            </a:r>
            <a:endParaRPr lang="en-US" sz="3600" dirty="0"/>
          </a:p>
        </p:txBody>
      </p:sp>
      <p:pic>
        <p:nvPicPr>
          <p:cNvPr id="4" name="Picture 2" descr="image-thumbnail-full (700Ã525)">
            <a:extLst>
              <a:ext uri="{FF2B5EF4-FFF2-40B4-BE49-F238E27FC236}">
                <a16:creationId xmlns:a16="http://schemas.microsoft.com/office/drawing/2014/main" id="{09B88173-B55D-4574-A24E-FC35BFF6A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291" y="2446484"/>
            <a:ext cx="4854397" cy="36407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892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072D7-CD73-4936-A693-408BD6A53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11/15 – </a:t>
            </a:r>
            <a:r>
              <a:rPr lang="en-US" dirty="0" err="1"/>
              <a:t>una</a:t>
            </a:r>
            <a:r>
              <a:rPr lang="en-US" dirty="0"/>
              <a:t>, </a:t>
            </a:r>
            <a:r>
              <a:rPr lang="en-US" dirty="0" err="1"/>
              <a:t>nessuna</a:t>
            </a:r>
            <a:r>
              <a:rPr lang="en-US" dirty="0"/>
              <a:t>, </a:t>
            </a:r>
            <a:r>
              <a:rPr lang="en-US" dirty="0" err="1"/>
              <a:t>centomila</a:t>
            </a:r>
            <a:r>
              <a:rPr lang="en-US" dirty="0"/>
              <a:t>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54EE-7839-4A51-AE8C-E4B7EEDAE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409383" cy="3593591"/>
          </a:xfrm>
        </p:spPr>
        <p:txBody>
          <a:bodyPr>
            <a:normAutofit/>
          </a:bodyPr>
          <a:lstStyle/>
          <a:p>
            <a:r>
              <a:rPr lang="en-US" sz="3600" dirty="0" err="1"/>
              <a:t>Tutti</a:t>
            </a:r>
            <a:r>
              <a:rPr lang="en-US" sz="3600" dirty="0"/>
              <a:t> </a:t>
            </a:r>
            <a:r>
              <a:rPr lang="en-US" sz="3600" dirty="0" err="1"/>
              <a:t>sulla</a:t>
            </a:r>
            <a:r>
              <a:rPr lang="en-US" sz="3600" dirty="0"/>
              <a:t> main line!</a:t>
            </a:r>
          </a:p>
          <a:p>
            <a:r>
              <a:rPr lang="en-US" sz="3600" dirty="0"/>
              <a:t>No source control</a:t>
            </a:r>
          </a:p>
          <a:p>
            <a:r>
              <a:rPr lang="en-US" sz="3200" dirty="0" err="1"/>
              <a:t>Oppure</a:t>
            </a:r>
            <a:r>
              <a:rPr lang="en-US" sz="3200" dirty="0"/>
              <a:t>, via </a:t>
            </a:r>
            <a:r>
              <a:rPr lang="en-US" sz="3200" dirty="0" err="1"/>
              <a:t>alle</a:t>
            </a:r>
            <a:r>
              <a:rPr lang="en-US" sz="3200" dirty="0"/>
              <a:t> branch!</a:t>
            </a:r>
          </a:p>
        </p:txBody>
      </p:sp>
      <p:pic>
        <p:nvPicPr>
          <p:cNvPr id="5" name="Picture 2" descr="SunsetTracksCrop.JPG (1878Ã1548)">
            <a:extLst>
              <a:ext uri="{FF2B5EF4-FFF2-40B4-BE49-F238E27FC236}">
                <a16:creationId xmlns:a16="http://schemas.microsoft.com/office/drawing/2014/main" id="{DC5D466E-9F2D-4E00-A50E-2B91B25DC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64291" y="2446483"/>
            <a:ext cx="4854397" cy="40013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294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072D7-CD73-4936-A693-408BD6A53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12/15 – Se </a:t>
            </a:r>
            <a:r>
              <a:rPr lang="en-US" dirty="0" err="1"/>
              <a:t>qualcuno</a:t>
            </a:r>
            <a:r>
              <a:rPr lang="en-US" dirty="0"/>
              <a:t> bravo </a:t>
            </a:r>
            <a:r>
              <a:rPr lang="en-US" dirty="0" err="1"/>
              <a:t>l’ha</a:t>
            </a:r>
            <a:r>
              <a:rPr lang="en-US" dirty="0"/>
              <a:t> </a:t>
            </a:r>
            <a:r>
              <a:rPr lang="en-US" dirty="0" err="1"/>
              <a:t>già</a:t>
            </a:r>
            <a:r>
              <a:rPr lang="en-US" dirty="0"/>
              <a:t> </a:t>
            </a:r>
            <a:r>
              <a:rPr lang="en-US" dirty="0" err="1"/>
              <a:t>fatto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54EE-7839-4A51-AE8C-E4B7EEDAE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844322" cy="3593591"/>
          </a:xfrm>
        </p:spPr>
        <p:txBody>
          <a:bodyPr>
            <a:normAutofit/>
          </a:bodyPr>
          <a:lstStyle/>
          <a:p>
            <a:r>
              <a:rPr lang="en-US" sz="3600" dirty="0"/>
              <a:t>Il “</a:t>
            </a:r>
            <a:r>
              <a:rPr lang="en-US" sz="3600" dirty="0" err="1"/>
              <a:t>mio</a:t>
            </a:r>
            <a:r>
              <a:rPr lang="en-US" sz="3600" dirty="0"/>
              <a:t>” framework</a:t>
            </a:r>
          </a:p>
          <a:p>
            <a:r>
              <a:rPr lang="en-US" sz="3200" dirty="0" err="1"/>
              <a:t>Gli</a:t>
            </a:r>
            <a:r>
              <a:rPr lang="en-US" sz="3200" dirty="0"/>
              <a:t> </a:t>
            </a:r>
            <a:r>
              <a:rPr lang="en-US" sz="3200" dirty="0" err="1"/>
              <a:t>altri</a:t>
            </a:r>
            <a:r>
              <a:rPr lang="en-US" sz="3200" dirty="0"/>
              <a:t> sono </a:t>
            </a:r>
            <a:r>
              <a:rPr lang="en-US" sz="3200" dirty="0" err="1"/>
              <a:t>peggio</a:t>
            </a:r>
            <a:endParaRPr lang="en-US" sz="3200" dirty="0"/>
          </a:p>
          <a:p>
            <a:r>
              <a:rPr lang="en-US" sz="3200" dirty="0" err="1"/>
              <a:t>Paternità</a:t>
            </a:r>
            <a:r>
              <a:rPr lang="en-US" sz="3200" dirty="0"/>
              <a:t> del </a:t>
            </a:r>
            <a:r>
              <a:rPr lang="en-US" sz="3200"/>
              <a:t>codice</a:t>
            </a:r>
            <a:endParaRPr lang="en-US" sz="3200" dirty="0"/>
          </a:p>
        </p:txBody>
      </p:sp>
      <p:pic>
        <p:nvPicPr>
          <p:cNvPr id="5" name="Picture 2" descr="191048988_2abf58f0da_z.jpg (500Ã375)">
            <a:extLst>
              <a:ext uri="{FF2B5EF4-FFF2-40B4-BE49-F238E27FC236}">
                <a16:creationId xmlns:a16="http://schemas.microsoft.com/office/drawing/2014/main" id="{E6137092-B359-4342-AE73-E7ACA20B2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291" y="2443914"/>
            <a:ext cx="4854397" cy="36407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553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072D7-CD73-4936-A693-408BD6A53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13/15 –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anarchici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54EE-7839-4A51-AE8C-E4B7EEDAE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Coding sty… Cosa?</a:t>
            </a:r>
          </a:p>
          <a:p>
            <a:r>
              <a:rPr lang="en-US" sz="3600" dirty="0"/>
              <a:t>Coding </a:t>
            </a:r>
            <a:r>
              <a:rPr lang="en-US" sz="3600" dirty="0" err="1"/>
              <a:t>rul</a:t>
            </a:r>
            <a:r>
              <a:rPr lang="en-US" sz="3600" dirty="0"/>
              <a:t>… Cosa?</a:t>
            </a:r>
          </a:p>
          <a:p>
            <a:r>
              <a:rPr lang="en-US" sz="3200" dirty="0"/>
              <a:t>Naming conv... Che?</a:t>
            </a:r>
          </a:p>
        </p:txBody>
      </p:sp>
      <p:pic>
        <p:nvPicPr>
          <p:cNvPr id="5" name="Picture 2" descr="7331370590_21462b7e50_b.jpg (1024Ã576)">
            <a:extLst>
              <a:ext uri="{FF2B5EF4-FFF2-40B4-BE49-F238E27FC236}">
                <a16:creationId xmlns:a16="http://schemas.microsoft.com/office/drawing/2014/main" id="{D0D5B795-DD01-426C-A3A6-75F0E0E50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64291" y="2443914"/>
            <a:ext cx="4879173" cy="27445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225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072D7-CD73-4936-A693-408BD6A53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14/15 – Non </a:t>
            </a:r>
            <a:r>
              <a:rPr lang="en-US" dirty="0" err="1"/>
              <a:t>condividere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54EE-7839-4A51-AE8C-E4B7EEDAE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070335" cy="3593591"/>
          </a:xfrm>
        </p:spPr>
        <p:txBody>
          <a:bodyPr>
            <a:normAutofit/>
          </a:bodyPr>
          <a:lstStyle/>
          <a:p>
            <a:r>
              <a:rPr lang="en-US" sz="3600" dirty="0" err="1"/>
              <a:t>Conosco</a:t>
            </a:r>
            <a:r>
              <a:rPr lang="en-US" sz="3600" dirty="0"/>
              <a:t>? </a:t>
            </a:r>
            <a:r>
              <a:rPr lang="en-US" sz="3600" dirty="0" err="1"/>
              <a:t>Tengo</a:t>
            </a:r>
            <a:r>
              <a:rPr lang="en-US" sz="3600" dirty="0"/>
              <a:t>!</a:t>
            </a:r>
          </a:p>
          <a:p>
            <a:r>
              <a:rPr lang="en-US" sz="3600" dirty="0"/>
              <a:t>Non </a:t>
            </a:r>
            <a:r>
              <a:rPr lang="en-US" sz="3600" dirty="0" err="1"/>
              <a:t>chiedo</a:t>
            </a:r>
            <a:endParaRPr lang="en-US" sz="3600" dirty="0"/>
          </a:p>
          <a:p>
            <a:r>
              <a:rPr lang="en-US" sz="3600" dirty="0" err="1"/>
              <a:t>Lavoro</a:t>
            </a:r>
            <a:r>
              <a:rPr lang="en-US" sz="3600" dirty="0"/>
              <a:t> da solo</a:t>
            </a:r>
          </a:p>
        </p:txBody>
      </p:sp>
      <p:pic>
        <p:nvPicPr>
          <p:cNvPr id="1028" name="Picture 4" descr="origini-e-storia-del-termine-napoletano-pidocchioso.jpg (624Ã351)">
            <a:extLst>
              <a:ext uri="{FF2B5EF4-FFF2-40B4-BE49-F238E27FC236}">
                <a16:creationId xmlns:a16="http://schemas.microsoft.com/office/drawing/2014/main" id="{AAF90610-2FA0-4AFA-937C-8B10A1254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291" y="2443915"/>
            <a:ext cx="4892496" cy="27520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275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DAE09A-A080-4656-881E-317E1D805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Grazie</a:t>
            </a:r>
            <a:r>
              <a:rPr lang="en-GB" dirty="0"/>
              <a:t> </a:t>
            </a:r>
            <a:r>
              <a:rPr lang="en-GB" dirty="0" err="1"/>
              <a:t>agli</a:t>
            </a:r>
            <a:r>
              <a:rPr lang="en-GB" dirty="0"/>
              <a:t> sponsor!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CD08108-CAFD-4D93-B825-B3F71D4FB4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573" y="1706337"/>
            <a:ext cx="4014149" cy="4351338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7A442C-13D0-420E-BCA0-E34E1D4546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268" y="3247182"/>
            <a:ext cx="5241131" cy="111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755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072D7-CD73-4936-A693-408BD6A53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15 – </a:t>
            </a:r>
            <a:r>
              <a:rPr lang="en-US" dirty="0" err="1"/>
              <a:t>Arrendersi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54EE-7839-4A51-AE8C-E4B7EEDAE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029239" cy="3593591"/>
          </a:xfrm>
        </p:spPr>
        <p:txBody>
          <a:bodyPr>
            <a:normAutofit/>
          </a:bodyPr>
          <a:lstStyle/>
          <a:p>
            <a:r>
              <a:rPr lang="en-US" sz="3600" dirty="0"/>
              <a:t>Non è </a:t>
            </a:r>
            <a:r>
              <a:rPr lang="en-US" sz="3600" dirty="0" err="1"/>
              <a:t>proprio</a:t>
            </a:r>
            <a:r>
              <a:rPr lang="en-US" sz="3600" dirty="0"/>
              <a:t> </a:t>
            </a:r>
            <a:r>
              <a:rPr lang="en-US" sz="3600" dirty="0" err="1"/>
              <a:t>possibile</a:t>
            </a:r>
            <a:r>
              <a:rPr lang="en-US" sz="3600" dirty="0"/>
              <a:t> “fare” DevOps</a:t>
            </a:r>
            <a:endParaRPr lang="en-US" sz="3200" dirty="0"/>
          </a:p>
        </p:txBody>
      </p:sp>
      <p:pic>
        <p:nvPicPr>
          <p:cNvPr id="4" name="Picture 2" descr="6148493649_483a61988e_b.jpg (1024Ã878)">
            <a:extLst>
              <a:ext uri="{FF2B5EF4-FFF2-40B4-BE49-F238E27FC236}">
                <a16:creationId xmlns:a16="http://schemas.microsoft.com/office/drawing/2014/main" id="{AA448BEF-574B-4270-8CF6-7D0A657BD1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43255" y="2362303"/>
            <a:ext cx="4968388" cy="37199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236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072D7-CD73-4936-A693-408BD6A53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slide – </a:t>
            </a:r>
            <a:r>
              <a:rPr lang="en-US" dirty="0" err="1"/>
              <a:t>scherzavo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54EE-7839-4A51-AE8C-E4B7EEDAE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189614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/>
              <a:t>Non </a:t>
            </a:r>
            <a:r>
              <a:rPr lang="en-US" sz="3600" dirty="0" err="1"/>
              <a:t>creare</a:t>
            </a:r>
            <a:r>
              <a:rPr lang="en-US" sz="3600" dirty="0"/>
              <a:t> </a:t>
            </a:r>
            <a:r>
              <a:rPr lang="en-US" sz="3600" dirty="0" err="1"/>
              <a:t>ruoli</a:t>
            </a:r>
            <a:r>
              <a:rPr lang="en-US" sz="3600" dirty="0"/>
              <a:t> o team DevOps</a:t>
            </a:r>
          </a:p>
          <a:p>
            <a:r>
              <a:rPr lang="en-US" sz="3600" dirty="0"/>
              <a:t>Non aver </a:t>
            </a:r>
            <a:r>
              <a:rPr lang="en-US" sz="3600" dirty="0" err="1"/>
              <a:t>paura</a:t>
            </a:r>
            <a:r>
              <a:rPr lang="en-US" sz="3600" dirty="0"/>
              <a:t> </a:t>
            </a:r>
            <a:r>
              <a:rPr lang="en-US" sz="3600" dirty="0" err="1"/>
              <a:t>dei</a:t>
            </a:r>
            <a:r>
              <a:rPr lang="en-US" sz="3600" dirty="0"/>
              <a:t> </a:t>
            </a:r>
            <a:r>
              <a:rPr lang="en-US" sz="3600" dirty="0" err="1"/>
              <a:t>cambiamenti</a:t>
            </a:r>
            <a:endParaRPr lang="en-US" sz="3600" dirty="0"/>
          </a:p>
          <a:p>
            <a:r>
              <a:rPr lang="en-US" sz="3600" dirty="0" err="1"/>
              <a:t>Applicare</a:t>
            </a:r>
            <a:r>
              <a:rPr lang="en-US" sz="3600" dirty="0"/>
              <a:t> </a:t>
            </a:r>
            <a:r>
              <a:rPr lang="en-US" sz="3600" dirty="0" err="1"/>
              <a:t>continuamente</a:t>
            </a:r>
            <a:r>
              <a:rPr lang="en-US" sz="3600" dirty="0"/>
              <a:t> </a:t>
            </a:r>
            <a:r>
              <a:rPr lang="en-US" sz="3600" dirty="0" err="1"/>
              <a:t>cambiamenti</a:t>
            </a:r>
            <a:r>
              <a:rPr lang="en-US" sz="3600" dirty="0"/>
              <a:t> </a:t>
            </a:r>
            <a:r>
              <a:rPr lang="en-US" sz="3600" dirty="0" err="1"/>
              <a:t>migliorativi</a:t>
            </a:r>
            <a:endParaRPr lang="en-US" sz="3600" dirty="0"/>
          </a:p>
          <a:p>
            <a:r>
              <a:rPr lang="en-US" sz="3600" dirty="0" err="1"/>
              <a:t>Evitare</a:t>
            </a:r>
            <a:r>
              <a:rPr lang="en-US" sz="3600" dirty="0"/>
              <a:t> la </a:t>
            </a:r>
            <a:r>
              <a:rPr lang="en-US" sz="3600" dirty="0" err="1"/>
              <a:t>personalizzazione</a:t>
            </a:r>
            <a:r>
              <a:rPr lang="en-US" sz="3600" dirty="0"/>
              <a:t> </a:t>
            </a:r>
            <a:r>
              <a:rPr lang="en-US" sz="3600" dirty="0" err="1"/>
              <a:t>estrema</a:t>
            </a:r>
            <a:endParaRPr lang="en-US" sz="3600" dirty="0"/>
          </a:p>
          <a:p>
            <a:r>
              <a:rPr lang="en-US" sz="3600" dirty="0" err="1"/>
              <a:t>Avere</a:t>
            </a:r>
            <a:r>
              <a:rPr lang="en-US" sz="3600" dirty="0"/>
              <a:t> un </a:t>
            </a:r>
            <a:r>
              <a:rPr lang="en-US" sz="3600" dirty="0" err="1"/>
              <a:t>processo</a:t>
            </a:r>
            <a:r>
              <a:rPr lang="en-US" sz="3600" dirty="0"/>
              <a:t> </a:t>
            </a:r>
            <a:r>
              <a:rPr lang="en-US" sz="3600" dirty="0" err="1"/>
              <a:t>anche</a:t>
            </a:r>
            <a:r>
              <a:rPr lang="en-US" sz="3600" dirty="0"/>
              <a:t> per il source control</a:t>
            </a:r>
          </a:p>
          <a:p>
            <a:r>
              <a:rPr lang="en-US" sz="3600" dirty="0" err="1"/>
              <a:t>Seguire</a:t>
            </a:r>
            <a:r>
              <a:rPr lang="en-US" sz="3600" dirty="0"/>
              <a:t> </a:t>
            </a:r>
            <a:r>
              <a:rPr lang="en-US" sz="3600" dirty="0" err="1"/>
              <a:t>processi</a:t>
            </a:r>
            <a:r>
              <a:rPr lang="en-US" sz="3600" dirty="0"/>
              <a:t> di team management </a:t>
            </a:r>
            <a:r>
              <a:rPr lang="en-US" sz="3600" dirty="0" err="1"/>
              <a:t>condivisi</a:t>
            </a:r>
            <a:endParaRPr lang="en-US" sz="3600" dirty="0"/>
          </a:p>
          <a:p>
            <a:r>
              <a:rPr lang="en-US" sz="3600" dirty="0" err="1"/>
              <a:t>Seguire</a:t>
            </a:r>
            <a:r>
              <a:rPr lang="en-US" sz="3600" dirty="0"/>
              <a:t> le </a:t>
            </a:r>
            <a:r>
              <a:rPr lang="en-US" sz="3600" dirty="0" err="1"/>
              <a:t>priorità</a:t>
            </a:r>
            <a:r>
              <a:rPr lang="en-US" sz="3600" dirty="0"/>
              <a:t> di </a:t>
            </a:r>
            <a:r>
              <a:rPr lang="en-US" sz="3600" dirty="0" err="1"/>
              <a:t>sviluppo</a:t>
            </a:r>
            <a:r>
              <a:rPr lang="en-US" sz="3600" dirty="0"/>
              <a:t> e le </a:t>
            </a:r>
            <a:r>
              <a:rPr lang="en-US" sz="3600" dirty="0" err="1"/>
              <a:t>scelte</a:t>
            </a:r>
            <a:r>
              <a:rPr lang="en-US" sz="3600" dirty="0"/>
              <a:t> del pattern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68290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072D7-CD73-4936-A693-408BD6A53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slide – </a:t>
            </a:r>
            <a:r>
              <a:rPr lang="en-US" dirty="0" err="1"/>
              <a:t>scherzavo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54EE-7839-4A51-AE8C-E4B7EEDAE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189614"/>
          </a:xfrm>
        </p:spPr>
        <p:txBody>
          <a:bodyPr>
            <a:normAutofit fontScale="85000" lnSpcReduction="20000"/>
          </a:bodyPr>
          <a:lstStyle/>
          <a:p>
            <a:r>
              <a:rPr lang="en-US" sz="3600" dirty="0"/>
              <a:t>Fare </a:t>
            </a:r>
            <a:r>
              <a:rPr lang="en-US" sz="3600" dirty="0" err="1"/>
              <a:t>formazione</a:t>
            </a:r>
            <a:r>
              <a:rPr lang="en-US" sz="3600" dirty="0"/>
              <a:t> continua</a:t>
            </a:r>
          </a:p>
          <a:p>
            <a:r>
              <a:rPr lang="en-US" sz="3600" dirty="0" err="1"/>
              <a:t>Progettare</a:t>
            </a:r>
            <a:r>
              <a:rPr lang="en-US" sz="3600" dirty="0"/>
              <a:t> un piano di </a:t>
            </a:r>
            <a:r>
              <a:rPr lang="en-US" sz="3600" dirty="0" err="1"/>
              <a:t>rilascio</a:t>
            </a:r>
            <a:r>
              <a:rPr lang="en-US" sz="3600" dirty="0"/>
              <a:t> </a:t>
            </a:r>
            <a:r>
              <a:rPr lang="en-US" sz="3600" dirty="0" err="1"/>
              <a:t>ripetibile</a:t>
            </a:r>
            <a:endParaRPr lang="en-US" sz="3600" dirty="0"/>
          </a:p>
          <a:p>
            <a:r>
              <a:rPr lang="en-US" sz="3600" dirty="0" err="1"/>
              <a:t>Prevenire</a:t>
            </a:r>
            <a:r>
              <a:rPr lang="en-US" sz="3600" dirty="0"/>
              <a:t> le fix e dare </a:t>
            </a:r>
            <a:r>
              <a:rPr lang="en-US" sz="3600" dirty="0" err="1"/>
              <a:t>qualità</a:t>
            </a:r>
            <a:endParaRPr lang="en-US" sz="3600" dirty="0"/>
          </a:p>
          <a:p>
            <a:r>
              <a:rPr lang="en-US" sz="3600" dirty="0" err="1"/>
              <a:t>Usare</a:t>
            </a:r>
            <a:r>
              <a:rPr lang="en-US" sz="3600" dirty="0"/>
              <a:t> le </a:t>
            </a:r>
            <a:r>
              <a:rPr lang="en-US" sz="3600" dirty="0" err="1"/>
              <a:t>giuste</a:t>
            </a:r>
            <a:r>
              <a:rPr lang="en-US" sz="3600" dirty="0"/>
              <a:t> branch</a:t>
            </a:r>
          </a:p>
          <a:p>
            <a:r>
              <a:rPr lang="en-US" sz="3600" dirty="0"/>
              <a:t>Non </a:t>
            </a:r>
            <a:r>
              <a:rPr lang="en-US" sz="3600" dirty="0" err="1"/>
              <a:t>reinventare</a:t>
            </a:r>
            <a:r>
              <a:rPr lang="en-US" sz="3600" dirty="0"/>
              <a:t> </a:t>
            </a:r>
            <a:r>
              <a:rPr lang="en-US" sz="3600" dirty="0" err="1"/>
              <a:t>l’acqua</a:t>
            </a:r>
            <a:r>
              <a:rPr lang="en-US" sz="3600" dirty="0"/>
              <a:t> </a:t>
            </a:r>
            <a:r>
              <a:rPr lang="en-US" sz="3600" dirty="0" err="1"/>
              <a:t>calda</a:t>
            </a:r>
            <a:endParaRPr lang="en-US" sz="3600" dirty="0"/>
          </a:p>
          <a:p>
            <a:r>
              <a:rPr lang="en-US" sz="3600" dirty="0" err="1"/>
              <a:t>Seguire</a:t>
            </a:r>
            <a:r>
              <a:rPr lang="en-US" sz="3600" dirty="0"/>
              <a:t> le </a:t>
            </a:r>
            <a:r>
              <a:rPr lang="en-US" sz="3600" dirty="0" err="1"/>
              <a:t>regole</a:t>
            </a:r>
            <a:r>
              <a:rPr lang="en-US" sz="3600" dirty="0"/>
              <a:t> </a:t>
            </a:r>
            <a:r>
              <a:rPr lang="en-US" sz="3600" dirty="0" err="1"/>
              <a:t>condivise</a:t>
            </a:r>
            <a:endParaRPr lang="en-US" sz="3600" dirty="0"/>
          </a:p>
          <a:p>
            <a:r>
              <a:rPr lang="en-US" sz="3600" dirty="0" err="1"/>
              <a:t>Condividere</a:t>
            </a:r>
            <a:r>
              <a:rPr lang="en-US" sz="3600" dirty="0"/>
              <a:t> </a:t>
            </a:r>
            <a:r>
              <a:rPr lang="en-US" sz="3600" dirty="0" err="1"/>
              <a:t>appena</a:t>
            </a:r>
            <a:r>
              <a:rPr lang="en-US" sz="3600" dirty="0"/>
              <a:t> </a:t>
            </a:r>
            <a:r>
              <a:rPr lang="en-US" sz="3600" dirty="0" err="1"/>
              <a:t>possibile</a:t>
            </a:r>
            <a:endParaRPr lang="en-US" sz="3600" dirty="0"/>
          </a:p>
          <a:p>
            <a:r>
              <a:rPr lang="en-US" sz="3600" dirty="0"/>
              <a:t>Mai </a:t>
            </a:r>
            <a:r>
              <a:rPr lang="en-US" sz="3600" dirty="0" err="1"/>
              <a:t>arrendersi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1540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2028-5B77-4FF8-8DB8-E13090B90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RISORSE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A2785-3110-453A-A3B8-9538989D6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DevOps Anti Patterns di Alex Yates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https://www.slideshare.net/AlexYates/database-devops-antipatterns</a:t>
            </a:r>
            <a:endParaRPr lang="en-US" dirty="0"/>
          </a:p>
          <a:p>
            <a:r>
              <a:rPr lang="en-US" dirty="0"/>
              <a:t>Twelve DevOps Anti-Patterns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https://www.devopsguys.com/2013/02/20/twelve-devops-anti-patterns/</a:t>
            </a:r>
            <a:endParaRPr lang="en-US" dirty="0"/>
          </a:p>
          <a:p>
            <a:r>
              <a:rPr lang="en-US" dirty="0" err="1"/>
              <a:t>Devops</a:t>
            </a:r>
            <a:r>
              <a:rPr lang="en-US" dirty="0"/>
              <a:t> Anti-Patterns</a:t>
            </a:r>
          </a:p>
          <a:p>
            <a:pPr marL="457200" lvl="1" indent="0">
              <a:buNone/>
            </a:pPr>
            <a:r>
              <a:rPr lang="en-US" dirty="0">
                <a:hlinkClick r:id="rId4"/>
              </a:rPr>
              <a:t>https://www.agileweboperations.com/devops-anti-patterns</a:t>
            </a:r>
            <a:endParaRPr lang="en-US" dirty="0"/>
          </a:p>
          <a:p>
            <a:r>
              <a:rPr lang="en-US" dirty="0"/>
              <a:t>DevOps Jump Start</a:t>
            </a:r>
          </a:p>
          <a:p>
            <a:pPr marL="457200" lvl="1" indent="0">
              <a:buNone/>
            </a:pPr>
            <a:r>
              <a:rPr lang="en-US" dirty="0">
                <a:hlinkClick r:id="rId4"/>
              </a:rPr>
              <a:t>https://www.agileweboperations.com/devops-anti-patterns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804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2028-5B77-4FF8-8DB8-E13090B90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6B9D9-436B-4B67-B90B-0E65878C0A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Domande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082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4B037-A604-495C-BC35-D3AAD3727F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Feedback!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0F2872-9638-458F-A22B-0AC1750045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http://bit.ly</a:t>
            </a:r>
            <a:r>
              <a:rPr lang="en-GB"/>
              <a:t>/DOAW18-Storiesff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7196AA-E428-4EE8-A8DA-C71D8AEC4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5177" y="817562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798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2028-5B77-4FF8-8DB8-E13090B90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Riferimenti</a:t>
            </a:r>
            <a:r>
              <a:rPr lang="en-US" dirty="0"/>
              <a:t> speaker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A2785-3110-453A-A3B8-9538989D6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MVP Profile: </a:t>
            </a:r>
            <a:r>
              <a:rPr lang="en-US" dirty="0">
                <a:hlinkClick r:id="rId2"/>
              </a:rPr>
              <a:t>https://mvp.microsoft.com/en-us/PublicProfile/4014222</a:t>
            </a:r>
            <a:r>
              <a:rPr lang="en-US" dirty="0"/>
              <a:t> </a:t>
            </a:r>
          </a:p>
          <a:p>
            <a:r>
              <a:rPr lang="en-US" dirty="0"/>
              <a:t>LinkedIn: </a:t>
            </a:r>
            <a:r>
              <a:rPr lang="en-US" dirty="0">
                <a:hlinkClick r:id="rId3"/>
              </a:rPr>
              <a:t>https://www.linkedin.com/in/suxstellino/</a:t>
            </a:r>
            <a:r>
              <a:rPr lang="en-US" dirty="0"/>
              <a:t> </a:t>
            </a:r>
          </a:p>
          <a:p>
            <a:r>
              <a:rPr lang="en-US" dirty="0"/>
              <a:t>Facebook: </a:t>
            </a:r>
            <a:r>
              <a:rPr lang="en-US" dirty="0">
                <a:hlinkClick r:id="rId4"/>
              </a:rPr>
              <a:t>https://www.facebook.com/suxstellino</a:t>
            </a:r>
            <a:r>
              <a:rPr lang="en-US" dirty="0"/>
              <a:t> </a:t>
            </a:r>
          </a:p>
          <a:p>
            <a:r>
              <a:rPr lang="en-US" dirty="0"/>
              <a:t>Twitter: </a:t>
            </a:r>
            <a:r>
              <a:rPr lang="en-US" dirty="0">
                <a:hlinkClick r:id="rId5"/>
              </a:rPr>
              <a:t>https://twitter.com/suxstellino</a:t>
            </a:r>
            <a:r>
              <a:rPr lang="en-US" dirty="0"/>
              <a:t> </a:t>
            </a:r>
          </a:p>
          <a:p>
            <a:r>
              <a:rPr lang="en-US" dirty="0"/>
              <a:t>Medium blog: </a:t>
            </a:r>
            <a:r>
              <a:rPr lang="en-US" dirty="0">
                <a:hlinkClick r:id="rId6"/>
              </a:rPr>
              <a:t>https://medium.com/@suxstellino</a:t>
            </a:r>
            <a:r>
              <a:rPr lang="en-US" dirty="0"/>
              <a:t> </a:t>
            </a:r>
          </a:p>
          <a:p>
            <a:r>
              <a:rPr lang="en-US" dirty="0" err="1"/>
              <a:t>Wordpress</a:t>
            </a:r>
            <a:r>
              <a:rPr lang="en-US" dirty="0"/>
              <a:t> blog (tech): </a:t>
            </a:r>
            <a:r>
              <a:rPr lang="en-US" dirty="0">
                <a:hlinkClick r:id="rId7"/>
              </a:rPr>
              <a:t>https://alessandroalpi.blog/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775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FC996-ABDE-40F0-AB1E-4A237C115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Alessandro Alpi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0BC52-3404-4CB4-B366-423040B64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i="1" dirty="0"/>
              <a:t>@suxstellino</a:t>
            </a:r>
          </a:p>
          <a:p>
            <a:pPr marL="0" indent="0">
              <a:buNone/>
            </a:pPr>
            <a:r>
              <a:rPr lang="en-US" sz="3600" dirty="0"/>
              <a:t>Data Platform MVP dal 2008</a:t>
            </a:r>
          </a:p>
          <a:p>
            <a:pPr marL="0" indent="0">
              <a:buNone/>
            </a:pPr>
            <a:r>
              <a:rPr lang="en-US" sz="3600" dirty="0"/>
              <a:t>CTO @ Engage IT Services</a:t>
            </a:r>
          </a:p>
          <a:p>
            <a:pPr marL="0" indent="0">
              <a:buNone/>
            </a:pPr>
            <a:r>
              <a:rPr lang="en-US" sz="3600" dirty="0"/>
              <a:t>Staff member di getlatestversion.it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870870-BFB1-434F-AEFF-D3E239A7A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705" y="451324"/>
            <a:ext cx="1621094" cy="168974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5C15EF-5399-44F6-950A-2D17EDFA7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91832" y="2286001"/>
            <a:ext cx="1286839" cy="201967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43B465-20E4-415F-8AAC-5D27CF9DDF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0885" y="4447716"/>
            <a:ext cx="1828732" cy="128983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C74733-3118-40DD-ABB6-70FEB3FDCF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3469" y="3249040"/>
            <a:ext cx="1882763" cy="188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70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072D7-CD73-4936-A693-408BD6A53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ALTRI TITOLI </a:t>
            </a:r>
            <a:r>
              <a:rPr lang="en-US" dirty="0" err="1"/>
              <a:t>possibili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54EE-7839-4A51-AE8C-E4B7EEDAE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Distruggiamoci</a:t>
            </a:r>
            <a:r>
              <a:rPr lang="en-US" sz="2800" dirty="0"/>
              <a:t> </a:t>
            </a:r>
            <a:r>
              <a:rPr lang="en-US" sz="2800" dirty="0" err="1"/>
              <a:t>distruggendo</a:t>
            </a:r>
            <a:r>
              <a:rPr lang="en-US" sz="2800" dirty="0"/>
              <a:t> DevOps</a:t>
            </a:r>
          </a:p>
          <a:p>
            <a:r>
              <a:rPr lang="en-US" sz="2800" dirty="0"/>
              <a:t>Divide et </a:t>
            </a:r>
            <a:r>
              <a:rPr lang="en-US" sz="2800" dirty="0" err="1"/>
              <a:t>impera</a:t>
            </a:r>
            <a:endParaRPr lang="en-US" sz="2800" dirty="0"/>
          </a:p>
          <a:p>
            <a:r>
              <a:rPr lang="en-US" sz="2800" dirty="0"/>
              <a:t>Fare di </a:t>
            </a:r>
            <a:r>
              <a:rPr lang="en-US" sz="2800" dirty="0" err="1"/>
              <a:t>tutto</a:t>
            </a:r>
            <a:r>
              <a:rPr lang="en-US" sz="2800" dirty="0"/>
              <a:t> per non </a:t>
            </a:r>
            <a:r>
              <a:rPr lang="en-US" sz="2800" dirty="0" err="1"/>
              <a:t>rilasciare</a:t>
            </a:r>
            <a:endParaRPr lang="en-US" sz="2800" dirty="0"/>
          </a:p>
          <a:p>
            <a:r>
              <a:rPr lang="en-US" sz="2800" dirty="0"/>
              <a:t>DevOps non è </a:t>
            </a:r>
            <a:r>
              <a:rPr lang="en-US" sz="2800" dirty="0" err="1"/>
              <a:t>acronimo</a:t>
            </a:r>
            <a:r>
              <a:rPr lang="en-US" sz="2800" dirty="0"/>
              <a:t> di </a:t>
            </a:r>
            <a:r>
              <a:rPr lang="en-US" sz="2800" dirty="0" err="1"/>
              <a:t>Doveps</a:t>
            </a:r>
            <a:r>
              <a:rPr lang="en-US" sz="2800" dirty="0"/>
              <a:t> (</a:t>
            </a:r>
            <a:r>
              <a:rPr lang="en-US" sz="2800" dirty="0" err="1"/>
              <a:t>dov’è</a:t>
            </a:r>
            <a:r>
              <a:rPr lang="en-US" sz="2800" dirty="0"/>
              <a:t> </a:t>
            </a:r>
            <a:r>
              <a:rPr lang="en-US" sz="2800" dirty="0" err="1"/>
              <a:t>Powershell</a:t>
            </a:r>
            <a:r>
              <a:rPr lang="en-US" sz="2800" dirty="0"/>
              <a:t>?)</a:t>
            </a:r>
          </a:p>
          <a:p>
            <a:r>
              <a:rPr lang="en-US" sz="2400" dirty="0" err="1"/>
              <a:t>NoDev</a:t>
            </a:r>
            <a:r>
              <a:rPr lang="en-US" sz="2400" dirty="0"/>
              <a:t> </a:t>
            </a:r>
            <a:r>
              <a:rPr lang="en-US" sz="2400" dirty="0" err="1"/>
              <a:t>NoOps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8749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9B165-ABB0-42FA-B233-460D1827AF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/>
              <a:t>15 </a:t>
            </a:r>
            <a:r>
              <a:rPr lang="en-US" sz="8000" dirty="0" err="1"/>
              <a:t>pratici</a:t>
            </a:r>
            <a:r>
              <a:rPr lang="en-US" sz="8000" dirty="0"/>
              <a:t> step per un </a:t>
            </a:r>
            <a:r>
              <a:rPr lang="en-US" sz="8000" dirty="0" err="1"/>
              <a:t>successo</a:t>
            </a:r>
            <a:r>
              <a:rPr lang="en-US" sz="8000" dirty="0"/>
              <a:t> </a:t>
            </a:r>
            <a:r>
              <a:rPr lang="en-US" sz="8000" dirty="0" err="1"/>
              <a:t>garantito</a:t>
            </a:r>
            <a:r>
              <a:rPr lang="en-US" sz="8000" dirty="0"/>
              <a:t>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E0BB0D-1826-416D-9DCD-627CA336D3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558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3275241472_5a06d59a05_b.jpg (1024Ã680)">
            <a:extLst>
              <a:ext uri="{FF2B5EF4-FFF2-40B4-BE49-F238E27FC236}">
                <a16:creationId xmlns:a16="http://schemas.microsoft.com/office/drawing/2014/main" id="{3D413099-11E7-4D1B-B35E-B318952D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45791" y="2446482"/>
            <a:ext cx="5411524" cy="35935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B072D7-CD73-4936-A693-408BD6A53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1/15 - </a:t>
            </a:r>
            <a:r>
              <a:rPr lang="en-US" dirty="0" err="1"/>
              <a:t>Creare</a:t>
            </a:r>
            <a:r>
              <a:rPr lang="en-US" dirty="0"/>
              <a:t> un team/</a:t>
            </a:r>
            <a:r>
              <a:rPr lang="en-US" dirty="0" err="1"/>
              <a:t>ruolo</a:t>
            </a:r>
            <a:r>
              <a:rPr lang="en-US" dirty="0"/>
              <a:t> DevOps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54EE-7839-4A51-AE8C-E4B7EEDAE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024997" cy="3593591"/>
          </a:xfrm>
        </p:spPr>
        <p:txBody>
          <a:bodyPr>
            <a:normAutofit/>
          </a:bodyPr>
          <a:lstStyle/>
          <a:p>
            <a:r>
              <a:rPr lang="en-US" sz="2800" dirty="0"/>
              <a:t>DEV </a:t>
            </a:r>
            <a:r>
              <a:rPr lang="en-US" sz="2800" dirty="0" err="1"/>
              <a:t>contro</a:t>
            </a:r>
            <a:r>
              <a:rPr lang="en-US" sz="2800" dirty="0"/>
              <a:t> Operations</a:t>
            </a:r>
          </a:p>
          <a:p>
            <a:r>
              <a:rPr lang="en-US" sz="2800" dirty="0"/>
              <a:t>Due team </a:t>
            </a:r>
            <a:r>
              <a:rPr lang="en-US" sz="2800" dirty="0" err="1"/>
              <a:t>diversi</a:t>
            </a:r>
            <a:endParaRPr lang="en-US" sz="2800" dirty="0"/>
          </a:p>
          <a:p>
            <a:r>
              <a:rPr lang="en-US" sz="2800" dirty="0"/>
              <a:t>Due </a:t>
            </a:r>
            <a:r>
              <a:rPr lang="en-US" sz="2800" dirty="0" err="1"/>
              <a:t>ruoli</a:t>
            </a:r>
            <a:r>
              <a:rPr lang="en-US" sz="2800" dirty="0"/>
              <a:t> </a:t>
            </a:r>
            <a:r>
              <a:rPr lang="en-US" sz="2800" dirty="0" err="1"/>
              <a:t>distinti</a:t>
            </a:r>
            <a:endParaRPr lang="en-US" sz="28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4792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072D7-CD73-4936-A693-408BD6A53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2/15 – </a:t>
            </a:r>
            <a:r>
              <a:rPr lang="en-US" dirty="0" err="1"/>
              <a:t>Temere</a:t>
            </a:r>
            <a:r>
              <a:rPr lang="en-US" dirty="0"/>
              <a:t> </a:t>
            </a:r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dirty="0" err="1"/>
              <a:t>cambiamento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54EE-7839-4A51-AE8C-E4B7EEDAE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844322" cy="3593591"/>
          </a:xfrm>
        </p:spPr>
        <p:txBody>
          <a:bodyPr>
            <a:normAutofit/>
          </a:bodyPr>
          <a:lstStyle/>
          <a:p>
            <a:r>
              <a:rPr lang="en-US" sz="3200" dirty="0" err="1"/>
              <a:t>Scappare</a:t>
            </a:r>
            <a:r>
              <a:rPr lang="en-US" sz="3200" dirty="0"/>
              <a:t>!</a:t>
            </a:r>
          </a:p>
          <a:p>
            <a:r>
              <a:rPr lang="en-US" sz="3200" dirty="0"/>
              <a:t>Non </a:t>
            </a:r>
            <a:r>
              <a:rPr lang="en-US" sz="3200" dirty="0" err="1"/>
              <a:t>cambiare</a:t>
            </a:r>
            <a:r>
              <a:rPr lang="en-US" sz="3200" dirty="0"/>
              <a:t> </a:t>
            </a:r>
            <a:r>
              <a:rPr lang="en-US" sz="3200" dirty="0" err="1"/>
              <a:t>quel</a:t>
            </a:r>
            <a:r>
              <a:rPr lang="en-US" sz="3200" dirty="0"/>
              <a:t> </a:t>
            </a:r>
            <a:r>
              <a:rPr lang="en-US" sz="3200" dirty="0" err="1"/>
              <a:t>che</a:t>
            </a:r>
            <a:r>
              <a:rPr lang="en-US" sz="3200" dirty="0"/>
              <a:t> </a:t>
            </a:r>
            <a:r>
              <a:rPr lang="en-US" sz="3200" dirty="0" err="1"/>
              <a:t>va</a:t>
            </a:r>
            <a:endParaRPr lang="en-US" sz="3200" dirty="0"/>
          </a:p>
          <a:p>
            <a:r>
              <a:rPr lang="en-US" sz="3200" dirty="0" err="1"/>
              <a:t>Copia</a:t>
            </a:r>
            <a:r>
              <a:rPr lang="en-US" sz="3200" dirty="0"/>
              <a:t>/</a:t>
            </a:r>
            <a:r>
              <a:rPr lang="en-US" sz="3200" dirty="0" err="1"/>
              <a:t>incolla</a:t>
            </a:r>
            <a:r>
              <a:rPr lang="en-US" sz="32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9E793E-4A3F-478E-A715-0D4272197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18747"/>
            <a:ext cx="4961094" cy="39457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8921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58BE6-992A-46B3-99DD-A5D6DF839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3/15 – </a:t>
            </a:r>
            <a:r>
              <a:rPr lang="en-US" dirty="0" err="1"/>
              <a:t>evitare</a:t>
            </a:r>
            <a:r>
              <a:rPr lang="en-US" dirty="0"/>
              <a:t> </a:t>
            </a:r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dirty="0" err="1"/>
              <a:t>cambiamento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918AE-93EB-4A89-84A9-16F730BB1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394114" cy="3593591"/>
          </a:xfrm>
        </p:spPr>
        <p:txBody>
          <a:bodyPr/>
          <a:lstStyle/>
          <a:p>
            <a:r>
              <a:rPr lang="en-US" sz="3200" dirty="0" err="1"/>
              <a:t>Attendere</a:t>
            </a:r>
            <a:r>
              <a:rPr lang="en-US" sz="3200" dirty="0"/>
              <a:t> </a:t>
            </a:r>
          </a:p>
          <a:p>
            <a:r>
              <a:rPr lang="en-US" sz="3200" dirty="0" err="1"/>
              <a:t>Bloccare</a:t>
            </a:r>
            <a:endParaRPr lang="en-US" sz="3200" dirty="0"/>
          </a:p>
          <a:p>
            <a:pPr marL="0" indent="0">
              <a:buNone/>
            </a:pPr>
            <a:r>
              <a:rPr lang="en-US" sz="2400" i="1" dirty="0"/>
              <a:t>“I </a:t>
            </a:r>
            <a:r>
              <a:rPr lang="en-US" sz="2400" i="1" dirty="0" err="1"/>
              <a:t>peggiori</a:t>
            </a:r>
            <a:r>
              <a:rPr lang="en-US" sz="2400" i="1" dirty="0"/>
              <a:t> </a:t>
            </a:r>
            <a:r>
              <a:rPr lang="en-US" sz="2400" i="1" dirty="0" err="1"/>
              <a:t>pericoli</a:t>
            </a:r>
            <a:r>
              <a:rPr lang="en-US" sz="2400" i="1" dirty="0"/>
              <a:t> sono </a:t>
            </a:r>
            <a:r>
              <a:rPr lang="en-US" sz="2400" i="1" dirty="0" err="1"/>
              <a:t>proprio</a:t>
            </a:r>
            <a:r>
              <a:rPr lang="en-US" sz="2400" i="1" dirty="0"/>
              <a:t> </a:t>
            </a:r>
            <a:r>
              <a:rPr lang="en-US" sz="2400" i="1" dirty="0" err="1"/>
              <a:t>nascosti</a:t>
            </a:r>
            <a:r>
              <a:rPr lang="en-US" sz="2400" i="1" dirty="0"/>
              <a:t> </a:t>
            </a:r>
            <a:r>
              <a:rPr lang="en-US" sz="2400" i="1" dirty="0" err="1"/>
              <a:t>dietro</a:t>
            </a:r>
            <a:r>
              <a:rPr lang="en-US" sz="2400" i="1" dirty="0"/>
              <a:t> ad </a:t>
            </a:r>
            <a:r>
              <a:rPr lang="en-US" sz="2400" i="1" dirty="0" err="1"/>
              <a:t>una</a:t>
            </a:r>
            <a:r>
              <a:rPr lang="en-US" sz="2400" i="1" dirty="0"/>
              <a:t> </a:t>
            </a:r>
            <a:r>
              <a:rPr lang="en-US" sz="2400" i="1" dirty="0" err="1"/>
              <a:t>buona</a:t>
            </a:r>
            <a:r>
              <a:rPr lang="en-US" sz="2400" i="1" dirty="0"/>
              <a:t> idea”</a:t>
            </a:r>
          </a:p>
          <a:p>
            <a:endParaRPr lang="en-US" dirty="0"/>
          </a:p>
        </p:txBody>
      </p:sp>
      <p:pic>
        <p:nvPicPr>
          <p:cNvPr id="5" name="Picture 2" descr="170927-O-BB251-949A.JPG (655Ã437)">
            <a:extLst>
              <a:ext uri="{FF2B5EF4-FFF2-40B4-BE49-F238E27FC236}">
                <a16:creationId xmlns:a16="http://schemas.microsoft.com/office/drawing/2014/main" id="{B82ADBE6-F6CB-4B1E-96D1-9EF153B92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792" y="2446482"/>
            <a:ext cx="5411524" cy="36104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541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072D7-CD73-4936-A693-408BD6A53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4/15 – </a:t>
            </a:r>
            <a:r>
              <a:rPr lang="en-US" dirty="0" err="1"/>
              <a:t>Personalizzare</a:t>
            </a:r>
            <a:r>
              <a:rPr lang="en-US" dirty="0"/>
              <a:t> </a:t>
            </a:r>
            <a:r>
              <a:rPr lang="en-US" dirty="0" err="1"/>
              <a:t>fortemente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ambienti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54EE-7839-4A51-AE8C-E4B7EEDAE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585100" cy="3593591"/>
          </a:xfrm>
        </p:spPr>
        <p:txBody>
          <a:bodyPr>
            <a:normAutofit/>
          </a:bodyPr>
          <a:lstStyle/>
          <a:p>
            <a:r>
              <a:rPr lang="en-US" sz="2400" dirty="0"/>
              <a:t>N </a:t>
            </a:r>
            <a:r>
              <a:rPr lang="en-US" sz="2400" dirty="0" err="1"/>
              <a:t>installazioni</a:t>
            </a:r>
            <a:r>
              <a:rPr lang="en-US" sz="2400" dirty="0"/>
              <a:t>? </a:t>
            </a:r>
            <a:r>
              <a:rPr lang="en-US" sz="2400" dirty="0" err="1"/>
              <a:t>Tutte</a:t>
            </a:r>
            <a:r>
              <a:rPr lang="en-US" sz="2400" dirty="0"/>
              <a:t> custom!</a:t>
            </a:r>
          </a:p>
          <a:p>
            <a:r>
              <a:rPr lang="en-US" sz="2400" dirty="0"/>
              <a:t>N dev a support di N </a:t>
            </a:r>
            <a:r>
              <a:rPr lang="en-US" sz="2400" dirty="0" err="1"/>
              <a:t>clienti</a:t>
            </a:r>
            <a:endParaRPr lang="en-US" sz="2400" dirty="0"/>
          </a:p>
          <a:p>
            <a:r>
              <a:rPr lang="en-US" sz="2400" dirty="0" err="1"/>
              <a:t>Mille</a:t>
            </a:r>
            <a:r>
              <a:rPr lang="en-US" sz="2400" dirty="0"/>
              <a:t> codebase</a:t>
            </a:r>
          </a:p>
        </p:txBody>
      </p:sp>
      <p:pic>
        <p:nvPicPr>
          <p:cNvPr id="4" name="Picture 4" descr="killa1.jpg (550Ã432)">
            <a:extLst>
              <a:ext uri="{FF2B5EF4-FFF2-40B4-BE49-F238E27FC236}">
                <a16:creationId xmlns:a16="http://schemas.microsoft.com/office/drawing/2014/main" id="{277DF48E-F9EE-4228-A7E9-693DAAC4C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087" y="2362022"/>
            <a:ext cx="5002268" cy="39290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19132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1792</TotalTime>
  <Words>761</Words>
  <Application>Microsoft Office PowerPoint</Application>
  <PresentationFormat>Widescreen</PresentationFormat>
  <Paragraphs>137</Paragraphs>
  <Slides>26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Gill Sans MT</vt:lpstr>
      <vt:lpstr>Impact</vt:lpstr>
      <vt:lpstr>Badge</vt:lpstr>
      <vt:lpstr>Basta poco per distruggere DevOps</vt:lpstr>
      <vt:lpstr>Grazie agli sponsor!</vt:lpstr>
      <vt:lpstr>Alessandro Alpi</vt:lpstr>
      <vt:lpstr>ALTRI TITOLI possibili</vt:lpstr>
      <vt:lpstr>15 pratici step per un successo garantito!</vt:lpstr>
      <vt:lpstr>1/15 - Creare un team/ruolo DevOps</vt:lpstr>
      <vt:lpstr>2/15 – Temere ogni cambiamento</vt:lpstr>
      <vt:lpstr>3/15 – evitare ogni cambiamento</vt:lpstr>
      <vt:lpstr>4/15 – Personalizzare fortemente gli ambienti</vt:lpstr>
      <vt:lpstr>5/15 – Ideare processi custom source control</vt:lpstr>
      <vt:lpstr>6/15 – Seguire il *mio* processo</vt:lpstr>
      <vt:lpstr>7/15 – Fare, soprattutto il non previsto</vt:lpstr>
      <vt:lpstr>8/15 – Non perdere tempo in formazione</vt:lpstr>
      <vt:lpstr>9/15 – Non pensare al rilascio, poi si vedrà</vt:lpstr>
      <vt:lpstr>10/15 – Fare fix in produzione subito</vt:lpstr>
      <vt:lpstr>11/15 – una, nessuna, centomila branch</vt:lpstr>
      <vt:lpstr>12/15 – Se qualcuno bravo l’ha già fatto…</vt:lpstr>
      <vt:lpstr>13/15 – Essere anarchici</vt:lpstr>
      <vt:lpstr>14/15 – Non condividere</vt:lpstr>
      <vt:lpstr>Step 15 – Arrendersi</vt:lpstr>
      <vt:lpstr>Bonus slide – scherzavo</vt:lpstr>
      <vt:lpstr>Bonus slide – scherzavo</vt:lpstr>
      <vt:lpstr>RISORSE</vt:lpstr>
      <vt:lpstr>THANKS</vt:lpstr>
      <vt:lpstr>Feedback!</vt:lpstr>
      <vt:lpstr>Riferimenti speaker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Basta poco per distruggere DevOps</dc:title>
  <dc:creator>Alessandro Alpi</dc:creator>
  <cp:lastModifiedBy>Alessandro Alpi</cp:lastModifiedBy>
  <cp:revision>48</cp:revision>
  <dcterms:created xsi:type="dcterms:W3CDTF">2018-03-16T14:54:57Z</dcterms:created>
  <dcterms:modified xsi:type="dcterms:W3CDTF">2018-03-23T10:54:22Z</dcterms:modified>
</cp:coreProperties>
</file>