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77" r:id="rId2"/>
  </p:sldMasterIdLst>
  <p:notesMasterIdLst>
    <p:notesMasterId r:id="rId21"/>
  </p:notesMasterIdLst>
  <p:handoutMasterIdLst>
    <p:handoutMasterId r:id="rId22"/>
  </p:handoutMasterIdLst>
  <p:sldIdLst>
    <p:sldId id="286" r:id="rId3"/>
    <p:sldId id="266" r:id="rId4"/>
    <p:sldId id="257" r:id="rId5"/>
    <p:sldId id="272" r:id="rId6"/>
    <p:sldId id="270" r:id="rId7"/>
    <p:sldId id="273" r:id="rId8"/>
    <p:sldId id="259" r:id="rId9"/>
    <p:sldId id="260" r:id="rId10"/>
    <p:sldId id="267" r:id="rId11"/>
    <p:sldId id="261" r:id="rId12"/>
    <p:sldId id="268" r:id="rId13"/>
    <p:sldId id="274" r:id="rId14"/>
    <p:sldId id="275" r:id="rId15"/>
    <p:sldId id="276" r:id="rId16"/>
    <p:sldId id="263" r:id="rId17"/>
    <p:sldId id="278" r:id="rId18"/>
    <p:sldId id="277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A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574" autoAdjust="0"/>
  </p:normalViewPr>
  <p:slideViewPr>
    <p:cSldViewPr snapToGrid="0">
      <p:cViewPr>
        <p:scale>
          <a:sx n="119" d="100"/>
          <a:sy n="119" d="100"/>
        </p:scale>
        <p:origin x="132" y="-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2019/01/21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2019/01/21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9249" y="2993746"/>
            <a:ext cx="906299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4400" b="1" cap="sm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ZA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AE6AADC-E853-43DD-9EAA-6E53A2C2518D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B6DAA9-26F6-439A-BBEF-B0DC696F21A9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8AF8E4D-D87A-43FE-B19E-E46CE10E46D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BB2334D-3CE5-43BC-8338-CFC23DF92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61"/>
          <a:stretch/>
        </p:blipFill>
        <p:spPr>
          <a:xfrm>
            <a:off x="9980475" y="0"/>
            <a:ext cx="2211525" cy="6858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158EBA3-AAC1-4117-9242-75BF91C2F0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48" y="260987"/>
            <a:ext cx="2906665" cy="1440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949C5D2-CDFB-4054-A6F9-E748A83FC1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0" y="477234"/>
            <a:ext cx="3147543" cy="720000"/>
          </a:xfrm>
          <a:prstGeom prst="rect">
            <a:avLst/>
          </a:prstGeom>
        </p:spPr>
      </p:pic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876C291E-148C-45EF-9629-6E87ACCA4F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8973" y="4845241"/>
            <a:ext cx="9062990" cy="1298384"/>
          </a:xfrm>
        </p:spPr>
        <p:txBody>
          <a:bodyPr/>
          <a:lstStyle>
            <a:lvl1pPr marL="0" indent="0" algn="r">
              <a:buNone/>
              <a:defRPr sz="2400" b="0" i="1" baseline="0"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it-IT" dirty="0"/>
              <a:t>Speaker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D1075F7-CEAA-49E6-B255-7345B0F17E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65" y="-562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538E08D-0922-4094-847D-141647308C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29377AD-F723-46A9-81CA-5298CD6A7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EA92AC6-0D0E-4057-8FB6-6301BFDE7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6A08EB3-6E59-4682-9109-4F12625DA6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B8D979D-96ED-4FA8-8B13-06F69EA185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E1A75B-BDE5-441A-8FD0-BDE16095A4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9403333-0067-45AF-A9B0-4CA938947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77C9C04-58A2-4C17-A319-3B60AD0C05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8DC17A4-A9E9-44A3-A935-B0F95C9DDD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BC7A1135-10E1-4F43-A468-AB5D629D0941}"/>
              </a:ext>
            </a:extLst>
          </p:cNvPr>
          <p:cNvGrpSpPr/>
          <p:nvPr userDrawn="1"/>
        </p:nvGrpSpPr>
        <p:grpSpPr>
          <a:xfrm>
            <a:off x="2216491" y="1553215"/>
            <a:ext cx="6472258" cy="5415014"/>
            <a:chOff x="2483614" y="1164776"/>
            <a:chExt cx="6472258" cy="5415014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89AD9595-C1A5-4337-A659-CB074BF2EA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614" y="5139790"/>
              <a:ext cx="6472258" cy="1440000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5923E6F2-6119-4B14-95AD-DB2EC6DC70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3433" y="1164776"/>
              <a:ext cx="1992620" cy="2160000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3C27AE71-5DB6-4457-972B-9604BA88F1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8567" y="3512283"/>
              <a:ext cx="5082353" cy="1440000"/>
            </a:xfrm>
            <a:prstGeom prst="rect">
              <a:avLst/>
            </a:prstGeom>
          </p:spPr>
        </p:pic>
      </p:grpSp>
      <p:sp>
        <p:nvSpPr>
          <p:cNvPr id="4" name="Rectangle 7">
            <a:extLst>
              <a:ext uri="{FF2B5EF4-FFF2-40B4-BE49-F238E27FC236}">
                <a16:creationId xmlns:a16="http://schemas.microsoft.com/office/drawing/2014/main" id="{CAE6AADC-E853-43DD-9EAA-6E53A2C2518D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B6DAA9-26F6-439A-BBEF-B0DC696F21A9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8AF8E4D-D87A-43FE-B19E-E46CE10E46D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BB2334D-3CE5-43BC-8338-CFC23DF92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61"/>
          <a:stretch/>
        </p:blipFill>
        <p:spPr>
          <a:xfrm>
            <a:off x="9980475" y="0"/>
            <a:ext cx="2211525" cy="6858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158EBA3-AAC1-4117-9242-75BF91C2F0A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48" y="260987"/>
            <a:ext cx="2906665" cy="1440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949C5D2-CDFB-4054-A6F9-E748A83FC1D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0" y="477234"/>
            <a:ext cx="3147543" cy="720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E4E853A-9D78-4F59-A9B2-C58C5803E49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65" y="-562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1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D3AFFA3-3D20-4119-ACD8-27DFEE4AEA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512000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68600" y="1512897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C9591BC-365D-41BC-B2E3-646FFE2F3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53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ED52F48-98FF-4E39-B565-349D98222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67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40745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07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367CE5-90CD-4134-8B6A-48E76E9162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12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97ED084-FC04-4AAA-AFDB-6F484D28FB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00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538E08D-0922-4094-847D-141647308C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71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29377AD-F723-46A9-81CA-5298CD6A7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38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80835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EA92AC6-0D0E-4057-8FB6-6301BFDE7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D3AFFA3-3D20-4119-ACD8-27DFEE4AEA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6A08EB3-6E59-4682-9109-4F12625DA6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647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B8D979D-96ED-4FA8-8B13-06F69EA185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64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E1A75B-BDE5-441A-8FD0-BDE16095A4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322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9403333-0067-45AF-A9B0-4CA938947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67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77C9C04-58A2-4C17-A319-3B60AD0C05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818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8DC17A4-A9E9-44A3-A935-B0F95C9DDD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5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512000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68600" y="1512897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C9591BC-365D-41BC-B2E3-646FFE2F3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ED52F48-98FF-4E39-B565-349D98222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rgbClr val="40AB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Mail</a:t>
            </a:r>
            <a:endParaRPr lang="en-ZA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Social Media Handle</a:t>
            </a:r>
            <a:endParaRPr lang="en-ZA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Blog</a:t>
            </a:r>
            <a:endParaRPr lang="en-ZA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C294083-764B-4118-B10A-9FD6E183F8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61"/>
          <a:stretch/>
        </p:blipFill>
        <p:spPr>
          <a:xfrm>
            <a:off x="9980475" y="0"/>
            <a:ext cx="2211525" cy="6858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2C60FF4-3E39-48BB-BFFA-2E0D3D92E7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48" y="181926"/>
            <a:ext cx="1453333" cy="720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680A72D-D27C-4DBD-A83A-CDA0ECE1B2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0" y="477234"/>
            <a:ext cx="3147543" cy="7200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5F46914-A212-4D00-B65E-31661763A6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65" y="-562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367CE5-90CD-4134-8B6A-48E76E9162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97ED084-FC04-4AAA-AFDB-6F484D28FB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48" y="181926"/>
            <a:ext cx="14533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F792AEA-7280-48D4-8C54-823E2FE34D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61"/>
          <a:stretch/>
        </p:blipFill>
        <p:spPr>
          <a:xfrm>
            <a:off x="9980475" y="0"/>
            <a:ext cx="2211525" cy="6858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3A719E5-2B85-44C2-A72F-DDBE5E60C5E8}"/>
              </a:ext>
            </a:extLst>
          </p:cNvPr>
          <p:cNvSpPr txBox="1"/>
          <p:nvPr userDrawn="1"/>
        </p:nvSpPr>
        <p:spPr>
          <a:xfrm>
            <a:off x="10859303" y="6394198"/>
            <a:ext cx="1263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>
                <a:latin typeface="+mn-lt"/>
                <a:cs typeface="Arial" panose="020B0604020202020204" pitchFamily="34" charset="0"/>
              </a:rPr>
              <a:t>#DOAW19</a:t>
            </a:r>
            <a:endParaRPr lang="it-IT" sz="2000" baseline="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58" r:id="rId3"/>
    <p:sldLayoutId id="2147483665" r:id="rId4"/>
    <p:sldLayoutId id="2147483659" r:id="rId5"/>
    <p:sldLayoutId id="2147483660" r:id="rId6"/>
    <p:sldLayoutId id="2147483664" r:id="rId7"/>
    <p:sldLayoutId id="2147483650" r:id="rId8"/>
    <p:sldLayoutId id="2147483656" r:id="rId9"/>
    <p:sldLayoutId id="2147483657" r:id="rId10"/>
    <p:sldLayoutId id="2147483654" r:id="rId11"/>
    <p:sldLayoutId id="2147483672" r:id="rId12"/>
    <p:sldLayoutId id="2147483666" r:id="rId13"/>
    <p:sldLayoutId id="2147483667" r:id="rId14"/>
    <p:sldLayoutId id="2147483668" r:id="rId15"/>
    <p:sldLayoutId id="2147483673" r:id="rId16"/>
    <p:sldLayoutId id="2147483675" r:id="rId17"/>
    <p:sldLayoutId id="2147483669" r:id="rId18"/>
    <p:sldLayoutId id="214748365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11016962" cy="6727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1037"/>
            <a:ext cx="11086236" cy="66963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-1" y="0"/>
            <a:ext cx="11086237" cy="63691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rgbClr val="40A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F792AEA-7280-48D4-8C54-823E2FE34D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31"/>
          <a:stretch/>
        </p:blipFill>
        <p:spPr>
          <a:xfrm>
            <a:off x="11086237" y="0"/>
            <a:ext cx="1105763" cy="6858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3A719E5-2B85-44C2-A72F-DDBE5E60C5E8}"/>
              </a:ext>
            </a:extLst>
          </p:cNvPr>
          <p:cNvSpPr txBox="1"/>
          <p:nvPr userDrawn="1"/>
        </p:nvSpPr>
        <p:spPr>
          <a:xfrm>
            <a:off x="11086236" y="6388791"/>
            <a:ext cx="104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>
                <a:latin typeface="+mn-lt"/>
                <a:cs typeface="Arial" panose="020B0604020202020204" pitchFamily="34" charset="0"/>
              </a:rPr>
              <a:t>#DOAW19</a:t>
            </a:r>
            <a:endParaRPr lang="it-IT" sz="1600" baseline="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9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sqlt.org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products/sql-development/sql-test/" TargetMode="External"/><Relationship Id="rId2" Type="http://schemas.openxmlformats.org/officeDocument/2006/relationships/hyperlink" Target="http://tsqlt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sdn.microsoft.com/it-it/library/dn383992.aspx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9D50EA8-E8C2-4938-8F7E-9106869EA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DevOps second way, feedback</a:t>
            </a:r>
            <a:br>
              <a:rPr lang="it-IT" dirty="0"/>
            </a:br>
            <a:r>
              <a:rPr lang="it-IT" dirty="0"/>
              <a:t>SQL Server Unit Testing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5848CA-3397-4D56-9DAB-7956264421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Alessandro Alpi</a:t>
            </a:r>
          </a:p>
          <a:p>
            <a:r>
              <a:rPr lang="it-IT" dirty="0"/>
              <a:t>@suxstellino</a:t>
            </a:r>
          </a:p>
          <a:p>
            <a:r>
              <a:rPr lang="it-IT" sz="1800"/>
              <a:t>https://alessandroalpi.blog/</a:t>
            </a:r>
            <a:endParaRPr lang="it-IT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62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isultati immagini per feedback emoticon">
            <a:extLst>
              <a:ext uri="{FF2B5EF4-FFF2-40B4-BE49-F238E27FC236}">
                <a16:creationId xmlns:a16="http://schemas.microsoft.com/office/drawing/2014/main" id="{5DB5FF90-1D7C-41B2-8F4B-2915C19CA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68" r="2285" b="69303"/>
          <a:stretch/>
        </p:blipFill>
        <p:spPr bwMode="auto">
          <a:xfrm>
            <a:off x="0" y="648000"/>
            <a:ext cx="12192000" cy="38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F35225-4FBF-2047-85DA-9515B96D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soluzione </a:t>
            </a:r>
            <a:r>
              <a:rPr lang="it-IT" dirty="0" err="1"/>
              <a:t>DevOps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0361-EB8E-9145-84B2-F443F127E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1" y="2076450"/>
            <a:ext cx="11369038" cy="4232909"/>
          </a:xfrm>
        </p:spPr>
        <p:txBody>
          <a:bodyPr>
            <a:normAutofit/>
          </a:bodyPr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sz="3200" dirty="0"/>
              <a:t>Flusso di lavoro continuo</a:t>
            </a:r>
          </a:p>
          <a:p>
            <a:r>
              <a:rPr lang="it-IT" sz="3200" b="1" dirty="0">
                <a:solidFill>
                  <a:srgbClr val="FF0302"/>
                </a:solidFill>
              </a:rPr>
              <a:t>Feedback immediato</a:t>
            </a:r>
          </a:p>
          <a:p>
            <a:r>
              <a:rPr lang="it-IT" sz="3200" dirty="0"/>
              <a:t>Miglioramento continuo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3410F-1FAE-0744-AAF9-DA6ADBACEAD7}"/>
              </a:ext>
            </a:extLst>
          </p:cNvPr>
          <p:cNvSpPr txBox="1"/>
          <p:nvPr/>
        </p:nvSpPr>
        <p:spPr>
          <a:xfrm>
            <a:off x="1853514" y="1408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43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5225-4FBF-2047-85DA-9515B96D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Unit test su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0361-EB8E-9145-84B2-F443F127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200" dirty="0">
                <a:hlinkClick r:id="rId2"/>
              </a:rPr>
              <a:t>tsqlt.org</a:t>
            </a:r>
            <a:endParaRPr lang="it-IT" sz="3200" dirty="0"/>
          </a:p>
          <a:p>
            <a:r>
              <a:rPr lang="it-IT" sz="3200" dirty="0"/>
              <a:t>Free framework (open source)</a:t>
            </a:r>
          </a:p>
          <a:p>
            <a:r>
              <a:rPr lang="it-IT" sz="3200" dirty="0"/>
              <a:t>T-SQL </a:t>
            </a:r>
          </a:p>
          <a:p>
            <a:r>
              <a:rPr lang="en-US" sz="3200" dirty="0"/>
              <a:t>SQLCLR </a:t>
            </a:r>
            <a:r>
              <a:rPr lang="en-US" sz="3200" dirty="0" err="1"/>
              <a:t>abilitato</a:t>
            </a:r>
            <a:endParaRPr lang="en-US" sz="3200" dirty="0"/>
          </a:p>
          <a:p>
            <a:r>
              <a:rPr lang="en-US" sz="3200" dirty="0" err="1"/>
              <a:t>Isolamento</a:t>
            </a:r>
            <a:r>
              <a:rPr lang="en-US" sz="3200" dirty="0"/>
              <a:t> </a:t>
            </a:r>
            <a:r>
              <a:rPr lang="en-US" sz="3200" dirty="0" err="1"/>
              <a:t>degli</a:t>
            </a:r>
            <a:r>
              <a:rPr lang="en-US" sz="3200" dirty="0"/>
              <a:t> </a:t>
            </a:r>
            <a:r>
              <a:rPr lang="en-US" sz="3200" dirty="0" err="1"/>
              <a:t>oggetti</a:t>
            </a:r>
            <a:r>
              <a:rPr lang="en-US" sz="3200" dirty="0"/>
              <a:t> e </a:t>
            </a:r>
            <a:r>
              <a:rPr lang="en-US" sz="3200" dirty="0" err="1"/>
              <a:t>asserzioni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3410F-1FAE-0744-AAF9-DA6ADBACEAD7}"/>
              </a:ext>
            </a:extLst>
          </p:cNvPr>
          <p:cNvSpPr txBox="1"/>
          <p:nvPr/>
        </p:nvSpPr>
        <p:spPr>
          <a:xfrm>
            <a:off x="1853514" y="1408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61B8-23C2-0F4B-8892-DCD9EDB9EFD8}"/>
              </a:ext>
            </a:extLst>
          </p:cNvPr>
          <p:cNvSpPr txBox="1"/>
          <p:nvPr/>
        </p:nvSpPr>
        <p:spPr>
          <a:xfrm>
            <a:off x="1712686" y="142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224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5225-4FBF-2047-85DA-9515B96D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Unit test su SQL Server – struttura </a:t>
            </a:r>
            <a:r>
              <a:rPr lang="it-IT" dirty="0" err="1"/>
              <a:t>tsqlt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0361-EB8E-9145-84B2-F443F127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Built-in</a:t>
            </a:r>
          </a:p>
          <a:p>
            <a:pPr lvl="1"/>
            <a:r>
              <a:rPr lang="en-US" sz="2800" dirty="0"/>
              <a:t>schema </a:t>
            </a:r>
            <a:r>
              <a:rPr lang="en-US" sz="2800" i="1" dirty="0" err="1"/>
              <a:t>tsqlt</a:t>
            </a:r>
            <a:endParaRPr lang="en-US" sz="2800" dirty="0"/>
          </a:p>
          <a:p>
            <a:r>
              <a:rPr lang="en-US" sz="3200" dirty="0" err="1"/>
              <a:t>Classi</a:t>
            </a:r>
            <a:endParaRPr lang="en-US" sz="3200" dirty="0"/>
          </a:p>
          <a:p>
            <a:pPr lvl="1"/>
            <a:r>
              <a:rPr lang="en-US" sz="2800" dirty="0" err="1"/>
              <a:t>Gruppi</a:t>
            </a:r>
            <a:r>
              <a:rPr lang="en-US" sz="2800" dirty="0"/>
              <a:t> di stored procedure (</a:t>
            </a:r>
            <a:r>
              <a:rPr lang="en-US" sz="2800" dirty="0" err="1"/>
              <a:t>che</a:t>
            </a:r>
            <a:r>
              <a:rPr lang="en-US" sz="2800" dirty="0"/>
              <a:t> </a:t>
            </a:r>
            <a:r>
              <a:rPr lang="en-US" sz="2800" dirty="0" err="1"/>
              <a:t>sono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test)</a:t>
            </a:r>
          </a:p>
          <a:p>
            <a:r>
              <a:rPr lang="en-US" sz="3200" dirty="0" err="1"/>
              <a:t>Struttura</a:t>
            </a:r>
            <a:endParaRPr lang="en-US" sz="3200" dirty="0"/>
          </a:p>
          <a:p>
            <a:pPr lvl="1"/>
            <a:r>
              <a:rPr lang="en-US" sz="2800" dirty="0"/>
              <a:t>Assemble (</a:t>
            </a:r>
            <a:r>
              <a:rPr lang="en-US" sz="2800" dirty="0" err="1"/>
              <a:t>crea</a:t>
            </a:r>
            <a:r>
              <a:rPr lang="en-US" sz="2800" dirty="0"/>
              <a:t> </a:t>
            </a:r>
            <a:r>
              <a:rPr lang="en-US" sz="2800" dirty="0" err="1"/>
              <a:t>oggetti</a:t>
            </a:r>
            <a:r>
              <a:rPr lang="en-US" sz="2800" dirty="0"/>
              <a:t> fake e mock)</a:t>
            </a:r>
          </a:p>
          <a:p>
            <a:pPr lvl="1"/>
            <a:r>
              <a:rPr lang="en-US" sz="2800" dirty="0"/>
              <a:t>Act (</a:t>
            </a:r>
            <a:r>
              <a:rPr lang="en-US" sz="2800" dirty="0" err="1"/>
              <a:t>applica</a:t>
            </a:r>
            <a:r>
              <a:rPr lang="en-US" sz="2800" dirty="0"/>
              <a:t> </a:t>
            </a:r>
            <a:r>
              <a:rPr lang="en-US" sz="2800" dirty="0" err="1"/>
              <a:t>logiche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Assert (</a:t>
            </a:r>
            <a:r>
              <a:rPr lang="en-US" sz="2800" dirty="0" err="1"/>
              <a:t>asserisce</a:t>
            </a:r>
            <a:r>
              <a:rPr lang="en-US" sz="2800" dirty="0"/>
              <a:t>, </a:t>
            </a:r>
            <a:r>
              <a:rPr lang="en-US" sz="2800" dirty="0" err="1"/>
              <a:t>verifica</a:t>
            </a:r>
            <a:r>
              <a:rPr lang="en-US" sz="2800" dirty="0"/>
              <a:t> </a:t>
            </a:r>
            <a:r>
              <a:rPr lang="en-US" sz="2800" dirty="0" err="1"/>
              <a:t>risultati</a:t>
            </a:r>
            <a:r>
              <a:rPr lang="en-US" sz="2800" dirty="0"/>
              <a:t>)</a:t>
            </a:r>
          </a:p>
          <a:p>
            <a:r>
              <a:rPr lang="en-US" sz="3200" dirty="0" err="1"/>
              <a:t>Convenzioni</a:t>
            </a:r>
            <a:endParaRPr lang="en-US" sz="3200" dirty="0"/>
          </a:p>
          <a:p>
            <a:pPr lvl="1"/>
            <a:r>
              <a:rPr lang="en-US" sz="2800" dirty="0"/>
              <a:t>Nome: </a:t>
            </a:r>
            <a:r>
              <a:rPr lang="en-US" sz="2800" i="1" dirty="0"/>
              <a:t>test*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3410F-1FAE-0744-AAF9-DA6ADBACEAD7}"/>
              </a:ext>
            </a:extLst>
          </p:cNvPr>
          <p:cNvSpPr txBox="1"/>
          <p:nvPr/>
        </p:nvSpPr>
        <p:spPr>
          <a:xfrm>
            <a:off x="1853514" y="1408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61B8-23C2-0F4B-8892-DCD9EDB9EFD8}"/>
              </a:ext>
            </a:extLst>
          </p:cNvPr>
          <p:cNvSpPr txBox="1"/>
          <p:nvPr/>
        </p:nvSpPr>
        <p:spPr>
          <a:xfrm>
            <a:off x="1712686" y="142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941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AF55-E923-D845-8153-E376172D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47E80-3046-3144-9717-510A29FD5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Scenari reali, divertiamoci un po’…</a:t>
            </a:r>
          </a:p>
        </p:txBody>
      </p:sp>
    </p:spTree>
    <p:extLst>
      <p:ext uri="{BB962C8B-B14F-4D97-AF65-F5344CB8AC3E}">
        <p14:creationId xmlns:p14="http://schemas.microsoft.com/office/powerpoint/2010/main" val="51262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5225-4FBF-2047-85DA-9515B96D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0361-EB8E-9145-84B2-F443F127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Non ci sono motivazioni per non testare anche il database</a:t>
            </a:r>
          </a:p>
          <a:p>
            <a:r>
              <a:rPr lang="it-IT" sz="3200" dirty="0"/>
              <a:t>Esistono </a:t>
            </a:r>
            <a:r>
              <a:rPr lang="it-IT" sz="3200" dirty="0" err="1"/>
              <a:t>tool</a:t>
            </a:r>
            <a:r>
              <a:rPr lang="it-IT" sz="3200" dirty="0"/>
              <a:t> e framework per testare e automatizzare</a:t>
            </a:r>
          </a:p>
          <a:p>
            <a:r>
              <a:rPr lang="it-IT" sz="3200" dirty="0"/>
              <a:t>Qualità, qualità e qualità!</a:t>
            </a:r>
          </a:p>
          <a:p>
            <a:pPr marL="0" indent="0">
              <a:buNone/>
            </a:pPr>
            <a:endParaRPr lang="it-IT" sz="3200" dirty="0"/>
          </a:p>
          <a:p>
            <a:r>
              <a:rPr lang="it-IT" sz="3200" dirty="0"/>
              <a:t>Coperture? quando </a:t>
            </a:r>
            <a:r>
              <a:rPr lang="it-IT" sz="3200" i="1" dirty="0"/>
              <a:t>break-even-</a:t>
            </a:r>
            <a:r>
              <a:rPr lang="it-IT" sz="3200" i="1" dirty="0" err="1"/>
              <a:t>point</a:t>
            </a:r>
            <a:r>
              <a:rPr lang="it-IT" sz="3200" dirty="0"/>
              <a:t>?</a:t>
            </a:r>
          </a:p>
          <a:p>
            <a:r>
              <a:rPr lang="it-IT" sz="3200" dirty="0"/>
              <a:t>Tipi di test?</a:t>
            </a:r>
          </a:p>
          <a:p>
            <a:r>
              <a:rPr lang="it-IT" sz="3200" dirty="0"/>
              <a:t>Altre domande?</a:t>
            </a:r>
          </a:p>
          <a:p>
            <a:endParaRPr lang="it-IT" sz="32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3410F-1FAE-0744-AAF9-DA6ADBACEAD7}"/>
              </a:ext>
            </a:extLst>
          </p:cNvPr>
          <p:cNvSpPr txBox="1"/>
          <p:nvPr/>
        </p:nvSpPr>
        <p:spPr>
          <a:xfrm>
            <a:off x="1853514" y="1408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61B8-23C2-0F4B-8892-DCD9EDB9EFD8}"/>
              </a:ext>
            </a:extLst>
          </p:cNvPr>
          <p:cNvSpPr txBox="1"/>
          <p:nvPr/>
        </p:nvSpPr>
        <p:spPr>
          <a:xfrm>
            <a:off x="1712686" y="142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969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Q&amp;A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900458" y="6614318"/>
            <a:ext cx="1312025" cy="215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01492E-507D-45B1-8F61-12A3B853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8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5225-4FBF-2047-85DA-9515B96D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0361-EB8E-9145-84B2-F443F127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 err="1"/>
              <a:t>tsqlt</a:t>
            </a:r>
            <a:endParaRPr lang="it-IT" sz="3200" dirty="0"/>
          </a:p>
          <a:p>
            <a:pPr lvl="1"/>
            <a:r>
              <a:rPr lang="en-US" sz="2800" dirty="0">
                <a:hlinkClick r:id="rId2"/>
              </a:rPr>
              <a:t>http://tsqlt.org/</a:t>
            </a:r>
            <a:r>
              <a:rPr lang="it-IT" sz="2800" dirty="0"/>
              <a:t> </a:t>
            </a:r>
          </a:p>
          <a:p>
            <a:r>
              <a:rPr lang="it-IT" sz="3200" dirty="0" err="1"/>
              <a:t>Redgate</a:t>
            </a:r>
            <a:r>
              <a:rPr lang="it-IT" sz="3200" dirty="0"/>
              <a:t> SQL Test</a:t>
            </a:r>
          </a:p>
          <a:p>
            <a:pPr lvl="1"/>
            <a:r>
              <a:rPr lang="en-US" sz="2800" dirty="0">
                <a:hlinkClick r:id="rId3"/>
              </a:rPr>
              <a:t>http://www.red-gate.com/products/sql-development/sql-test/</a:t>
            </a:r>
            <a:endParaRPr lang="it-IT" sz="2800" dirty="0"/>
          </a:p>
          <a:p>
            <a:r>
              <a:rPr lang="it-IT" sz="3200" dirty="0"/>
              <a:t>articoli su </a:t>
            </a:r>
            <a:r>
              <a:rPr lang="it-IT" sz="3200" dirty="0" err="1"/>
              <a:t>tsqlt</a:t>
            </a:r>
            <a:endParaRPr lang="it-IT" sz="3200" dirty="0"/>
          </a:p>
          <a:p>
            <a:r>
              <a:rPr lang="it-IT" sz="3200" dirty="0"/>
              <a:t>articoli su unit </a:t>
            </a:r>
            <a:r>
              <a:rPr lang="it-IT" sz="3200" dirty="0" err="1"/>
              <a:t>testing</a:t>
            </a:r>
            <a:r>
              <a:rPr lang="it-IT" sz="3200" dirty="0"/>
              <a:t> con SQL Server</a:t>
            </a:r>
          </a:p>
          <a:p>
            <a:r>
              <a:rPr lang="it-IT" sz="3200" dirty="0"/>
              <a:t>SQL Server CI</a:t>
            </a:r>
          </a:p>
          <a:p>
            <a:pPr lvl="1"/>
            <a:r>
              <a:rPr lang="en-US" sz="2800" dirty="0">
                <a:hlinkClick r:id="rId4"/>
              </a:rPr>
              <a:t>http://msdn.microsoft.com/it-it/library/dn383992.aspx</a:t>
            </a:r>
            <a:endParaRPr lang="en-US" sz="2800" dirty="0"/>
          </a:p>
          <a:p>
            <a:pPr marL="0" indent="0">
              <a:buNone/>
            </a:pPr>
            <a:endParaRPr lang="it-IT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3410F-1FAE-0744-AAF9-DA6ADBACEAD7}"/>
              </a:ext>
            </a:extLst>
          </p:cNvPr>
          <p:cNvSpPr txBox="1"/>
          <p:nvPr/>
        </p:nvSpPr>
        <p:spPr>
          <a:xfrm>
            <a:off x="1853514" y="1408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61B8-23C2-0F4B-8892-DCD9EDB9EFD8}"/>
              </a:ext>
            </a:extLst>
          </p:cNvPr>
          <p:cNvSpPr txBox="1"/>
          <p:nvPr/>
        </p:nvSpPr>
        <p:spPr>
          <a:xfrm>
            <a:off x="1712686" y="142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2787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5225-4FBF-2047-85DA-9515B96D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Grazie!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0361-EB8E-9145-84B2-F443F127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it-IT" sz="3200" dirty="0"/>
          </a:p>
          <a:p>
            <a:pPr marL="0" indent="0" algn="ctr">
              <a:buNone/>
            </a:pPr>
            <a:endParaRPr lang="it-IT" sz="3200" dirty="0"/>
          </a:p>
          <a:p>
            <a:pPr marL="0" indent="0" algn="ctr">
              <a:buNone/>
            </a:pPr>
            <a:endParaRPr lang="it-IT" sz="3200" dirty="0"/>
          </a:p>
          <a:p>
            <a:pPr marL="0" indent="0" algn="ctr">
              <a:buNone/>
            </a:pPr>
            <a:endParaRPr lang="it-IT" sz="3200" dirty="0"/>
          </a:p>
          <a:p>
            <a:pPr marL="0" indent="0" algn="ctr">
              <a:buNone/>
            </a:pPr>
            <a:r>
              <a:rPr lang="it-IT" sz="3200" dirty="0"/>
              <a:t>Testate, ma non con la fronte </a:t>
            </a:r>
            <a:r>
              <a:rPr lang="it-IT" sz="3200" dirty="0">
                <a:sym typeface="Wingdings" pitchFamily="2" charset="2"/>
              </a:rPr>
              <a:t></a:t>
            </a:r>
            <a:endParaRPr lang="it-IT" sz="32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3410F-1FAE-0744-AAF9-DA6ADBACEAD7}"/>
              </a:ext>
            </a:extLst>
          </p:cNvPr>
          <p:cNvSpPr txBox="1"/>
          <p:nvPr/>
        </p:nvSpPr>
        <p:spPr>
          <a:xfrm>
            <a:off x="1853514" y="1408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61B8-23C2-0F4B-8892-DCD9EDB9EFD8}"/>
              </a:ext>
            </a:extLst>
          </p:cNvPr>
          <p:cNvSpPr txBox="1"/>
          <p:nvPr/>
        </p:nvSpPr>
        <p:spPr>
          <a:xfrm>
            <a:off x="1712686" y="142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8876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98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dirty="0"/>
              <a:t>Agenda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200" dirty="0"/>
              <a:t>Il problema e la soluzione DevOps</a:t>
            </a:r>
          </a:p>
          <a:p>
            <a:r>
              <a:rPr lang="it-IT" sz="3200" dirty="0"/>
              <a:t>Qualità/regressione/automazione</a:t>
            </a:r>
          </a:p>
          <a:p>
            <a:r>
              <a:rPr lang="it-IT" sz="3200" dirty="0"/>
              <a:t>Unit test su SQL Server</a:t>
            </a:r>
          </a:p>
          <a:p>
            <a:r>
              <a:rPr lang="it-IT" sz="3200" dirty="0"/>
              <a:t>Scenari</a:t>
            </a:r>
          </a:p>
          <a:p>
            <a:r>
              <a:rPr lang="it-IT" sz="3200" dirty="0"/>
              <a:t>Q&amp;A</a:t>
            </a:r>
          </a:p>
          <a:p>
            <a:endParaRPr lang="it-IT" sz="32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WPC2018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900458" y="6614318"/>
            <a:ext cx="1312025" cy="215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7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isultati immagini per Parma anolini">
            <a:extLst>
              <a:ext uri="{FF2B5EF4-FFF2-40B4-BE49-F238E27FC236}">
                <a16:creationId xmlns:a16="http://schemas.microsoft.com/office/drawing/2014/main" id="{1C218EA5-22A0-49F5-989B-9F78AFBF4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9008"/>
          <a:stretch/>
        </p:blipFill>
        <p:spPr bwMode="auto">
          <a:xfrm>
            <a:off x="0" y="1470625"/>
            <a:ext cx="12192000" cy="476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F35225-4FBF-2047-85DA-9515B96D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0361-EB8E-9145-84B2-F443F127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it-IT" sz="4800" b="1" dirty="0">
                <a:ln w="12700">
                  <a:solidFill>
                    <a:srgbClr val="FFFF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Migliorare la qualità</a:t>
            </a:r>
          </a:p>
        </p:txBody>
      </p:sp>
    </p:spTree>
    <p:extLst>
      <p:ext uri="{BB962C8B-B14F-4D97-AF65-F5344CB8AC3E}">
        <p14:creationId xmlns:p14="http://schemas.microsoft.com/office/powerpoint/2010/main" val="83600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5225-4FBF-2047-85DA-9515B96D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Qualità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0361-EB8E-9145-84B2-F443F127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200" dirty="0"/>
              <a:t>non è più e non dovrebbe essere una opzione!</a:t>
            </a:r>
          </a:p>
          <a:p>
            <a:r>
              <a:rPr lang="it-IT" sz="3200" dirty="0"/>
              <a:t>i bug non sono fisiologici come anni fa</a:t>
            </a:r>
          </a:p>
          <a:p>
            <a:r>
              <a:rPr lang="it-IT" sz="3200" dirty="0"/>
              <a:t>le anomalie fanno perdere tempo prezioso</a:t>
            </a:r>
          </a:p>
          <a:p>
            <a:r>
              <a:rPr lang="it-IT" sz="3200" dirty="0"/>
              <a:t>le anomalie decontestualizzano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3410F-1FAE-0744-AAF9-DA6ADBACEAD7}"/>
              </a:ext>
            </a:extLst>
          </p:cNvPr>
          <p:cNvSpPr txBox="1"/>
          <p:nvPr/>
        </p:nvSpPr>
        <p:spPr>
          <a:xfrm>
            <a:off x="1853514" y="1408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851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hecakeisaliegaming.files.wordpress.com/2014/11/guru-meditation.jpg">
            <a:extLst>
              <a:ext uri="{FF2B5EF4-FFF2-40B4-BE49-F238E27FC236}">
                <a16:creationId xmlns:a16="http://schemas.microsoft.com/office/drawing/2014/main" id="{405C35C0-1BF6-4A6A-840D-1C35CD9CF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18"/>
          <a:stretch/>
        </p:blipFill>
        <p:spPr bwMode="auto">
          <a:xfrm>
            <a:off x="0" y="1726543"/>
            <a:ext cx="12192000" cy="456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F35225-4FBF-2047-85DA-9515B96D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981075"/>
            <a:ext cx="11369038" cy="942974"/>
          </a:xfrm>
        </p:spPr>
        <p:txBody>
          <a:bodyPr>
            <a:normAutofit/>
          </a:bodyPr>
          <a:lstStyle/>
          <a:p>
            <a:r>
              <a:rPr lang="it-IT" dirty="0"/>
              <a:t>Il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0361-EB8E-9145-84B2-F443F127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it-IT" dirty="0">
                <a:solidFill>
                  <a:srgbClr val="FF0302"/>
                </a:solidFill>
                <a:latin typeface="OCR A Extended" panose="02010509020102010303" pitchFamily="50" charset="0"/>
              </a:rPr>
              <a:t>Evitare le regressioni e prevenire l’errore</a:t>
            </a:r>
          </a:p>
        </p:txBody>
      </p:sp>
      <p:pic>
        <p:nvPicPr>
          <p:cNvPr id="1028" name="Picture 4" descr="Risultati immagini per amiga logo old">
            <a:extLst>
              <a:ext uri="{FF2B5EF4-FFF2-40B4-BE49-F238E27FC236}">
                <a16:creationId xmlns:a16="http://schemas.microsoft.com/office/drawing/2014/main" id="{A1BB76A5-D269-4650-BCB7-3858F3D4B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12" y="568442"/>
            <a:ext cx="3677728" cy="1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73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5225-4FBF-2047-85DA-9515B96D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regressione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0361-EB8E-9145-84B2-F443F127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600" dirty="0"/>
              <a:t>non voluta dal cliente </a:t>
            </a:r>
          </a:p>
          <a:p>
            <a:r>
              <a:rPr lang="it-IT" sz="3600" dirty="0"/>
              <a:t>implementazioni esterne o change non previsti</a:t>
            </a:r>
          </a:p>
          <a:p>
            <a:r>
              <a:rPr lang="it-IT" sz="3600" dirty="0"/>
              <a:t>sul dato problemi irreversibili o incontrollabili</a:t>
            </a:r>
          </a:p>
          <a:p>
            <a:r>
              <a:rPr lang="it-IT" sz="3600" dirty="0"/>
              <a:t>è potenzialmente invisibile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3410F-1FAE-0744-AAF9-DA6ADBACEAD7}"/>
              </a:ext>
            </a:extLst>
          </p:cNvPr>
          <p:cNvSpPr txBox="1"/>
          <p:nvPr/>
        </p:nvSpPr>
        <p:spPr>
          <a:xfrm>
            <a:off x="1853514" y="1408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61B8-23C2-0F4B-8892-DCD9EDB9EFD8}"/>
              </a:ext>
            </a:extLst>
          </p:cNvPr>
          <p:cNvSpPr txBox="1"/>
          <p:nvPr/>
        </p:nvSpPr>
        <p:spPr>
          <a:xfrm>
            <a:off x="1712686" y="142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472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sultati immagini per lino banfi pulsanti vieni avanti cretino">
            <a:extLst>
              <a:ext uri="{FF2B5EF4-FFF2-40B4-BE49-F238E27FC236}">
                <a16:creationId xmlns:a16="http://schemas.microsoft.com/office/drawing/2014/main" id="{7BE34C2B-B303-4D0E-A853-EC6505FD3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06"/>
          <a:stretch/>
        </p:blipFill>
        <p:spPr bwMode="auto">
          <a:xfrm>
            <a:off x="15240" y="1794659"/>
            <a:ext cx="12192000" cy="464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F35225-4FBF-2047-85DA-9515B96D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0361-EB8E-9145-84B2-F443F127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it-IT" sz="4400" b="1" dirty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FF0302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Ridurre l’approccio «manuale» </a:t>
            </a:r>
          </a:p>
        </p:txBody>
      </p:sp>
    </p:spTree>
    <p:extLst>
      <p:ext uri="{BB962C8B-B14F-4D97-AF65-F5344CB8AC3E}">
        <p14:creationId xmlns:p14="http://schemas.microsoft.com/office/powerpoint/2010/main" val="145383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5225-4FBF-2047-85DA-9515B96D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soluzione </a:t>
            </a:r>
            <a:r>
              <a:rPr lang="it-IT" dirty="0" err="1"/>
              <a:t>DevOps</a:t>
            </a:r>
            <a:endParaRPr lang="it-IT" dirty="0"/>
          </a:p>
        </p:txBody>
      </p:sp>
      <p:pic>
        <p:nvPicPr>
          <p:cNvPr id="3074" name="Picture 2" descr="Risultati immagini per devops">
            <a:extLst>
              <a:ext uri="{FF2B5EF4-FFF2-40B4-BE49-F238E27FC236}">
                <a16:creationId xmlns:a16="http://schemas.microsoft.com/office/drawing/2014/main" id="{466B0F21-5AB5-495F-BE36-EBD15D13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53" y="1528895"/>
            <a:ext cx="7750670" cy="398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51E53-6DB2-44AC-872A-4E919668BCCC}"/>
              </a:ext>
            </a:extLst>
          </p:cNvPr>
          <p:cNvSpPr/>
          <p:nvPr/>
        </p:nvSpPr>
        <p:spPr>
          <a:xfrm>
            <a:off x="2425090" y="4614641"/>
            <a:ext cx="1216326" cy="560717"/>
          </a:xfrm>
          <a:prstGeom prst="roundRect">
            <a:avLst/>
          </a:prstGeom>
          <a:noFill/>
          <a:ln w="57150">
            <a:solidFill>
              <a:srgbClr val="02D3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1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5225-4FBF-2047-85DA-9515B96D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L'automazione delle pratiche ripetibili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0361-EB8E-9145-84B2-F443F127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200" dirty="0"/>
              <a:t>Automatismo, trigger, frequenza</a:t>
            </a:r>
          </a:p>
          <a:p>
            <a:r>
              <a:rPr lang="it-IT" sz="3200" dirty="0"/>
              <a:t>Riduzione attività </a:t>
            </a:r>
            <a:r>
              <a:rPr lang="it-IT" sz="3200" i="1" dirty="0"/>
              <a:t>error-prone</a:t>
            </a:r>
          </a:p>
          <a:p>
            <a:r>
              <a:rPr lang="it-IT" sz="3200" dirty="0"/>
              <a:t>«Macchine non banali»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3410F-1FAE-0744-AAF9-DA6ADBACEAD7}"/>
              </a:ext>
            </a:extLst>
          </p:cNvPr>
          <p:cNvSpPr txBox="1"/>
          <p:nvPr/>
        </p:nvSpPr>
        <p:spPr>
          <a:xfrm>
            <a:off x="1853514" y="1408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61B8-23C2-0F4B-8892-DCD9EDB9EFD8}"/>
              </a:ext>
            </a:extLst>
          </p:cNvPr>
          <p:cNvSpPr txBox="1"/>
          <p:nvPr/>
        </p:nvSpPr>
        <p:spPr>
          <a:xfrm>
            <a:off x="1712686" y="142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0405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zione standard1" id="{9F430BF4-8C0C-420F-9E9E-5203EDA385E5}" vid="{F45AD050-730F-41A6-8C14-A533F4922D95}"/>
    </a:ext>
  </a:extLst>
</a:theme>
</file>

<file path=ppt/theme/theme2.xml><?xml version="1.0" encoding="utf-8"?>
<a:theme xmlns:a="http://schemas.openxmlformats.org/drawingml/2006/main" name="1_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zione standard1" id="{9F430BF4-8C0C-420F-9E9E-5203EDA385E5}" vid="{8A97C235-0B55-4403-B151-5F78099A873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DevOps@Work19</Template>
  <TotalTime>0</TotalTime>
  <Words>323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OCR A Extended</vt:lpstr>
      <vt:lpstr>Times New Roman</vt:lpstr>
      <vt:lpstr>Tema di Office</vt:lpstr>
      <vt:lpstr>1_Office Theme</vt:lpstr>
      <vt:lpstr>DevOps second way, feedback SQL Server Unit Testing</vt:lpstr>
      <vt:lpstr>Agenda</vt:lpstr>
      <vt:lpstr>Il problema</vt:lpstr>
      <vt:lpstr>Qualità</vt:lpstr>
      <vt:lpstr>Il problema</vt:lpstr>
      <vt:lpstr>La regressione</vt:lpstr>
      <vt:lpstr>Il problema</vt:lpstr>
      <vt:lpstr>La soluzione DevOps</vt:lpstr>
      <vt:lpstr>L'automazione delle pratiche ripetibili</vt:lpstr>
      <vt:lpstr>La soluzione DevOps</vt:lpstr>
      <vt:lpstr>Unit test su SQL Server</vt:lpstr>
      <vt:lpstr>Unit test su SQL Server – struttura tsqlt</vt:lpstr>
      <vt:lpstr>DEMO</vt:lpstr>
      <vt:lpstr>Conclusioni</vt:lpstr>
      <vt:lpstr>Q&amp;A</vt:lpstr>
      <vt:lpstr>Risorse</vt:lpstr>
      <vt:lpstr>Grazie!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2019-01-21T14:05:35Z</dcterms:created>
  <dcterms:modified xsi:type="dcterms:W3CDTF">2019-01-21T14:08:48Z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2018-08-01T18:38:43.1203777Z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