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sldIdLst>
    <p:sldId id="257" r:id="rId2"/>
    <p:sldId id="260" r:id="rId3"/>
    <p:sldId id="261" r:id="rId4"/>
    <p:sldId id="275" r:id="rId5"/>
    <p:sldId id="262" r:id="rId6"/>
    <p:sldId id="263" r:id="rId7"/>
    <p:sldId id="264" r:id="rId8"/>
    <p:sldId id="265" r:id="rId9"/>
    <p:sldId id="267" r:id="rId10"/>
    <p:sldId id="266" r:id="rId11"/>
    <p:sldId id="272" r:id="rId12"/>
    <p:sldId id="259" r:id="rId13"/>
    <p:sldId id="268" r:id="rId14"/>
    <p:sldId id="269" r:id="rId15"/>
    <p:sldId id="270" r:id="rId16"/>
    <p:sldId id="271" r:id="rId17"/>
    <p:sldId id="273" r:id="rId18"/>
    <p:sldId id="274"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086" autoAdjust="0"/>
  </p:normalViewPr>
  <p:slideViewPr>
    <p:cSldViewPr snapToGrid="0">
      <p:cViewPr varScale="1">
        <p:scale>
          <a:sx n="84" d="100"/>
          <a:sy n="84" d="100"/>
        </p:scale>
        <p:origin x="600"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F25FC-2520-4AF6-81C9-7C21E0A87A77}" type="datetimeFigureOut">
              <a:rPr lang="en-GB" smtClean="0"/>
              <a:t>15/01/2021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9CDE4-83DD-4579-915D-69CA7E548829}" type="slidenum">
              <a:rPr lang="en-GB" smtClean="0"/>
              <a:t>‹#›</a:t>
            </a:fld>
            <a:endParaRPr lang="en-GB"/>
          </a:p>
        </p:txBody>
      </p:sp>
    </p:spTree>
    <p:extLst>
      <p:ext uri="{BB962C8B-B14F-4D97-AF65-F5344CB8AC3E}">
        <p14:creationId xmlns:p14="http://schemas.microsoft.com/office/powerpoint/2010/main" val="211434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I’m Alessandro Alpi, a Microsoft Data Platform MVP from Italy since 2008. In this “small talk”, I’m </a:t>
            </a:r>
            <a:r>
              <a:rPr lang="en-US" dirty="0" err="1"/>
              <a:t>gonna</a:t>
            </a:r>
            <a:r>
              <a:rPr lang="en-US" dirty="0"/>
              <a:t> tell you how the role of the DBA has changed and is still changing in a DevOps world from my perspective. I’ll show you my professional development, in a nutshell, then, I’ll try to describe the cultural and operational changes. Finally, I’d like to share with you some advices to make the change less painful.</a:t>
            </a:r>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a:t>
            </a:fld>
            <a:endParaRPr lang="en-GB"/>
          </a:p>
        </p:txBody>
      </p:sp>
    </p:spTree>
    <p:extLst>
      <p:ext uri="{BB962C8B-B14F-4D97-AF65-F5344CB8AC3E}">
        <p14:creationId xmlns:p14="http://schemas.microsoft.com/office/powerpoint/2010/main" val="1580009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job is not based on “take a package and release it” pattern. So, it’s important to understand the business value of everything we do, from tech stuff to features. Thanks to this, we can get an insight about the customer satisfaction as well as the customer frustration when we make a change that breaks down the environment. This metric is one of the most important, business and tech side. Working in enterprises should force us to move to this approach, because we can’t just deal with executing some scripts, checking policies and doing some permission tasks nowadays.</a:t>
            </a:r>
          </a:p>
          <a:p>
            <a:endParaRPr lang="en-US" dirty="0"/>
          </a:p>
          <a:p>
            <a:r>
              <a:rPr lang="en-US" dirty="0"/>
              <a:t>While working with development and operations team, we can make a trusted workflow, that is a set of processes with trusted people, focused on creating a pipeline we can forget about execution after execution. As we’ve already said, the trust with automated tasks is got step by step, not all in one.</a:t>
            </a:r>
          </a:p>
          <a:p>
            <a:endParaRPr lang="en-US" dirty="0"/>
          </a:p>
          <a:p>
            <a:r>
              <a:rPr lang="en-US" dirty="0"/>
              <a:t>When you need to help developers to gather data or you’d like to execute integration tests, consider the option to make a solution that allow a fast data provisioning, taking advantages from tools like docker, spawn or similar. With these, you can quickly get data and environments both for the developer sandboxes and test servers, especially in automation. For new customers, instances, or everything which is “brand new”, consider using open-source tools, like dbatools.io with which you can migrate, manage, create and configure instances with a few lines of PowerShell.</a:t>
            </a:r>
          </a:p>
          <a:p>
            <a:endParaRPr lang="en-US" dirty="0"/>
          </a:p>
          <a:p>
            <a:r>
              <a:rPr lang="en-US" dirty="0"/>
              <a:t>Finally, the commitment after releasing in production. The monitoring. This is the simplest task for a DBA to consider. Monitoring is a part of the foundation of a classic DBA role, so, hopefully, we will be ready as soon as we start to setup a monitoring tool. The difference is on the monitoring style. Installing, configuring and checking a monitoring tool aren’t the only things we should do. With DevOps approach, we would like to make the monitoring proactive. This means that something well designed, will alert us before the problem occurs. How? Integrating the alerts with our collaboration tools, like slack or teams, with bots, for instance.</a:t>
            </a:r>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11</a:t>
            </a:fld>
            <a:endParaRPr lang="en-GB"/>
          </a:p>
        </p:txBody>
      </p:sp>
    </p:spTree>
    <p:extLst>
      <p:ext uri="{BB962C8B-B14F-4D97-AF65-F5344CB8AC3E}">
        <p14:creationId xmlns:p14="http://schemas.microsoft.com/office/powerpoint/2010/main" val="1192066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13</a:t>
            </a:fld>
            <a:endParaRPr lang="en-GB"/>
          </a:p>
        </p:txBody>
      </p:sp>
    </p:spTree>
    <p:extLst>
      <p:ext uri="{BB962C8B-B14F-4D97-AF65-F5344CB8AC3E}">
        <p14:creationId xmlns:p14="http://schemas.microsoft.com/office/powerpoint/2010/main" val="13639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14</a:t>
            </a:fld>
            <a:endParaRPr lang="en-GB"/>
          </a:p>
        </p:txBody>
      </p:sp>
    </p:spTree>
    <p:extLst>
      <p:ext uri="{BB962C8B-B14F-4D97-AF65-F5344CB8AC3E}">
        <p14:creationId xmlns:p14="http://schemas.microsoft.com/office/powerpoint/2010/main" val="1312321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15</a:t>
            </a:fld>
            <a:endParaRPr lang="en-GB"/>
          </a:p>
        </p:txBody>
      </p:sp>
    </p:spTree>
    <p:extLst>
      <p:ext uri="{BB962C8B-B14F-4D97-AF65-F5344CB8AC3E}">
        <p14:creationId xmlns:p14="http://schemas.microsoft.com/office/powerpoint/2010/main" val="340938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16</a:t>
            </a:fld>
            <a:endParaRPr lang="en-GB"/>
          </a:p>
        </p:txBody>
      </p:sp>
    </p:spTree>
    <p:extLst>
      <p:ext uri="{BB962C8B-B14F-4D97-AF65-F5344CB8AC3E}">
        <p14:creationId xmlns:p14="http://schemas.microsoft.com/office/powerpoint/2010/main" val="166584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17</a:t>
            </a:fld>
            <a:endParaRPr lang="en-GB"/>
          </a:p>
        </p:txBody>
      </p:sp>
    </p:spTree>
    <p:extLst>
      <p:ext uri="{BB962C8B-B14F-4D97-AF65-F5344CB8AC3E}">
        <p14:creationId xmlns:p14="http://schemas.microsoft.com/office/powerpoint/2010/main" val="1432429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18</a:t>
            </a:fld>
            <a:endParaRPr lang="en-GB"/>
          </a:p>
        </p:txBody>
      </p:sp>
    </p:spTree>
    <p:extLst>
      <p:ext uri="{BB962C8B-B14F-4D97-AF65-F5344CB8AC3E}">
        <p14:creationId xmlns:p14="http://schemas.microsoft.com/office/powerpoint/2010/main" val="152820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2</a:t>
            </a:fld>
            <a:endParaRPr lang="en-GB"/>
          </a:p>
        </p:txBody>
      </p:sp>
    </p:spTree>
    <p:extLst>
      <p:ext uri="{BB962C8B-B14F-4D97-AF65-F5344CB8AC3E}">
        <p14:creationId xmlns:p14="http://schemas.microsoft.com/office/powerpoint/2010/main" val="138975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DBA should know many things about networking, hardware, operative systems, and software in general. We can’t manage a SQL Server setup without understanding how a storage subsystem will react to our settings. At the same time, we can’t make improvements if we don’t know how the software installed is working against our SQL Servers. With software I mean both the home-made solutions and components, but also the tools installed server-side. Then, as SQL Server sends and receives data (which is a server-to-server request/response, actually) we must understand protocols and measure the bandwidth we’re dealing with. </a:t>
            </a:r>
          </a:p>
          <a:p>
            <a:r>
              <a:rPr lang="it-IT" dirty="0"/>
              <a:t>Finally, the most important thing, we must know everything about persistence, modelling and in general how a DBMS works, especially behind the hoods. Monitoring and getting our platform always up and running is one of our main objectives to accomplish.</a:t>
            </a:r>
          </a:p>
          <a:p>
            <a:endParaRPr lang="it-IT" dirty="0"/>
          </a:p>
          <a:p>
            <a:r>
              <a:rPr lang="it-IT" dirty="0"/>
              <a:t>A former DBA can be considered as a specialist which acts as the «committer» of any delivery in production which involves data. Anyways, the DBA should be more than this, but in my experiences, many of them just check for updates, validate and execute scripts, give permission and configure SQL Server Instances. When required, they setup new instances, but in some cases this task is delegated to external vendors. Something should may change.</a:t>
            </a:r>
          </a:p>
        </p:txBody>
      </p:sp>
      <p:sp>
        <p:nvSpPr>
          <p:cNvPr id="4" name="Slide Number Placeholder 3"/>
          <p:cNvSpPr>
            <a:spLocks noGrp="1"/>
          </p:cNvSpPr>
          <p:nvPr>
            <p:ph type="sldNum" sz="quarter" idx="5"/>
          </p:nvPr>
        </p:nvSpPr>
        <p:spPr/>
        <p:txBody>
          <a:bodyPr/>
          <a:lstStyle/>
          <a:p>
            <a:fld id="{E719CDE4-83DD-4579-915D-69CA7E548829}" type="slidenum">
              <a:rPr lang="en-GB" smtClean="0"/>
              <a:t>3</a:t>
            </a:fld>
            <a:endParaRPr lang="en-GB"/>
          </a:p>
        </p:txBody>
      </p:sp>
    </p:spTree>
    <p:extLst>
      <p:ext uri="{BB962C8B-B14F-4D97-AF65-F5344CB8AC3E}">
        <p14:creationId xmlns:p14="http://schemas.microsoft.com/office/powerpoint/2010/main" val="134683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4</a:t>
            </a:fld>
            <a:endParaRPr lang="en-GB"/>
          </a:p>
        </p:txBody>
      </p:sp>
    </p:spTree>
    <p:extLst>
      <p:ext uri="{BB962C8B-B14F-4D97-AF65-F5344CB8AC3E}">
        <p14:creationId xmlns:p14="http://schemas.microsoft.com/office/powerpoint/2010/main" val="20283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DBAs used to work mostly in production systems, acting as an “operation guy”. What does it mean? </a:t>
            </a:r>
          </a:p>
          <a:p>
            <a:r>
              <a:rPr lang="en-US" dirty="0"/>
              <a:t>First, many DBAs get the packages and then, they release them without knowing anything on their content. </a:t>
            </a:r>
          </a:p>
          <a:p>
            <a:r>
              <a:rPr lang="en-US" dirty="0"/>
              <a:t>This means that they’re ignoring the “how” focusing on the “what” and “when”. They must release with no troubles. </a:t>
            </a:r>
          </a:p>
          <a:p>
            <a:r>
              <a:rPr lang="en-US" dirty="0"/>
              <a:t>Unfortunately, silos will be created around the DBAs. A silo leads to more distances between development and database admins.</a:t>
            </a:r>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5</a:t>
            </a:fld>
            <a:endParaRPr lang="en-GB"/>
          </a:p>
        </p:txBody>
      </p:sp>
    </p:spTree>
    <p:extLst>
      <p:ext uri="{BB962C8B-B14F-4D97-AF65-F5344CB8AC3E}">
        <p14:creationId xmlns:p14="http://schemas.microsoft.com/office/powerpoint/2010/main" val="248209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engineer is slightly different. An engineer takes advantages in working with both DBAs and Operations and is focused on system thinking, early in the project. </a:t>
            </a:r>
          </a:p>
          <a:p>
            <a:r>
              <a:rPr lang="en-US" dirty="0"/>
              <a:t>This kind of professionals are always involved and share their ideas and thoughts with all the teams and the tech departments.</a:t>
            </a:r>
          </a:p>
          <a:p>
            <a:r>
              <a:rPr lang="en-US" dirty="0"/>
              <a:t>They must follow all the pipeline, from development to deployment, and after the deployment with monitoring tools (which is what DevOps is focused on, too). This is </a:t>
            </a:r>
            <a:r>
              <a:rPr lang="en-US" b="1" dirty="0"/>
              <a:t>commitment</a:t>
            </a:r>
            <a:r>
              <a:rPr lang="en-US" dirty="0"/>
              <a:t>.</a:t>
            </a:r>
          </a:p>
          <a:p>
            <a:endParaRPr lang="en-US" dirty="0"/>
          </a:p>
          <a:p>
            <a:r>
              <a:rPr lang="en-US" dirty="0"/>
              <a:t>No “heroes”, no people which can’t sleep or leave the work for just a single day. No silos, no barriers between team, strong commitment.</a:t>
            </a:r>
          </a:p>
          <a:p>
            <a:endParaRPr lang="en-US" dirty="0"/>
          </a:p>
          <a:p>
            <a:r>
              <a:rPr lang="en-US" dirty="0"/>
              <a:t>Another important thing to consider is to transform every manual task in an automated one. Thus, we can reduce the wasting of time and the human errors’ rate.</a:t>
            </a:r>
          </a:p>
          <a:p>
            <a:endParaRPr lang="en-US" dirty="0"/>
          </a:p>
          <a:p>
            <a:r>
              <a:rPr lang="en-US" dirty="0"/>
              <a:t>This professional is called Database Reliability Engineer and I think that every DBA should move to (or take from) this approach.</a:t>
            </a:r>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6</a:t>
            </a:fld>
            <a:endParaRPr lang="en-GB"/>
          </a:p>
        </p:txBody>
      </p:sp>
    </p:spTree>
    <p:extLst>
      <p:ext uri="{BB962C8B-B14F-4D97-AF65-F5344CB8AC3E}">
        <p14:creationId xmlns:p14="http://schemas.microsoft.com/office/powerpoint/2010/main" val="2654427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former DBA is often a gatekeeper. This means that everything which is related to “data” is a mission-critical item. </a:t>
            </a:r>
          </a:p>
          <a:p>
            <a:r>
              <a:rPr lang="en-US" dirty="0"/>
              <a:t>Thus, no release can be done against databases, because is mission-critical, so the gatekeeper must stop the process and check for the shape of the packages. Unfortunately, the most of time, the DBA is not free for these reviews and validations, so, stopping the release, avoiding any error, leads to a bottleneck.</a:t>
            </a:r>
          </a:p>
          <a:p>
            <a:endParaRPr lang="en-US" dirty="0"/>
          </a:p>
          <a:p>
            <a:r>
              <a:rPr lang="en-US" dirty="0"/>
              <a:t>The result is obvious: despite the good intentions, we’re slowing down the deployment. We’re breaking it, no deploy will be done soon. Additionally, the more is the time between two releases, the bigger is the probability to break the production databases, because too large packages will modify too much objects. More locks, more errors, more regressions.</a:t>
            </a:r>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7</a:t>
            </a:fld>
            <a:endParaRPr lang="en-GB"/>
          </a:p>
        </p:txBody>
      </p:sp>
    </p:spTree>
    <p:extLst>
      <p:ext uri="{BB962C8B-B14F-4D97-AF65-F5344CB8AC3E}">
        <p14:creationId xmlns:p14="http://schemas.microsoft.com/office/powerpoint/2010/main" val="264403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DBA should be a facilitator, since we would like to release more frequently. The lesser is the time between the releases, the smaller will be the release packages. More quick deployments, less problems at all, less risks.</a:t>
            </a:r>
          </a:p>
          <a:p>
            <a:r>
              <a:rPr lang="en-US" dirty="0"/>
              <a:t>A facilitator doesn’t stop anything, it clears the obstacles instead. It makes everything easier. I’m not saying that no checks or rules should be done but releasing the “locks” can reduce the concurrency problems, speaking in database dictionary.</a:t>
            </a:r>
          </a:p>
          <a:p>
            <a:endParaRPr lang="en-US" dirty="0"/>
          </a:p>
          <a:p>
            <a:r>
              <a:rPr lang="en-US" dirty="0"/>
              <a:t>DBAs should gather trusted people and delegate to them many activities. This helps everyone to be more “DevOps” and to build the confidence and the trust between people in a team and with other teams. Also, the automation is not a problem anymore.</a:t>
            </a:r>
          </a:p>
          <a:p>
            <a:endParaRPr lang="en-US" dirty="0"/>
          </a:p>
          <a:p>
            <a:r>
              <a:rPr lang="en-US" dirty="0"/>
              <a:t>The target is to forget about the automated deployments, they just work! When you reach this goal, you can scream out loud “I’m DevOps” </a:t>
            </a:r>
            <a:r>
              <a:rPr lang="en-US" dirty="0">
                <a:sym typeface="Wingdings" panose="05000000000000000000" pitchFamily="2" charset="2"/>
              </a:rPr>
              <a:t></a:t>
            </a:r>
            <a:endParaRPr lang="it-IT" dirty="0"/>
          </a:p>
        </p:txBody>
      </p:sp>
      <p:sp>
        <p:nvSpPr>
          <p:cNvPr id="4" name="Slide Number Placeholder 3"/>
          <p:cNvSpPr>
            <a:spLocks noGrp="1"/>
          </p:cNvSpPr>
          <p:nvPr>
            <p:ph type="sldNum" sz="quarter" idx="5"/>
          </p:nvPr>
        </p:nvSpPr>
        <p:spPr/>
        <p:txBody>
          <a:bodyPr/>
          <a:lstStyle/>
          <a:p>
            <a:fld id="{E719CDE4-83DD-4579-915D-69CA7E548829}" type="slidenum">
              <a:rPr lang="en-GB" smtClean="0"/>
              <a:t>8</a:t>
            </a:fld>
            <a:endParaRPr lang="en-GB"/>
          </a:p>
        </p:txBody>
      </p:sp>
    </p:spTree>
    <p:extLst>
      <p:ext uri="{BB962C8B-B14F-4D97-AF65-F5344CB8AC3E}">
        <p14:creationId xmlns:p14="http://schemas.microsoft.com/office/powerpoint/2010/main" val="158744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Changing ourselves is not simple, we all know this. Anyways, changing our habits step by step is something we can deal with better. When I say “change your way of work since the beginning” I mean that we can re-start to think about our job. Every day, I’ve asked myself (for many years) “what can I do to improve our solution?”. This allows us to forget our legacy activities and let’s us to be proactive since the beginning of the project we’re working on. So, we start speaking about “projects” not just “deployments”, we start speaking with the business concepts and work with a business glossary to understand better and better WHY we are doing something.</a:t>
            </a:r>
          </a:p>
          <a:p>
            <a:endParaRPr lang="en-US" dirty="0"/>
          </a:p>
          <a:p>
            <a:r>
              <a:rPr lang="en-US" dirty="0"/>
              <a:t>While dealing with developers, we can be proactive helping them modeling objects and tuning their queries (or the queries generated by the ORMs), share our thoughts with them, helping them to model the database avoiding regression and enhancing backward compatibility patterns, and so on. At the same time, we can learn from the way they work, which is not less important. Also, with developers and operations, we can start thinking about how we will deploy our entire solution to production (not just the database itself).</a:t>
            </a:r>
          </a:p>
          <a:p>
            <a:endParaRPr lang="en-US" dirty="0"/>
          </a:p>
          <a:p>
            <a:r>
              <a:rPr lang="en-US" dirty="0"/>
              <a:t>While dealing with continuous integration, testing and deployments we can take advantage from the collaboration tools, like Azure DevOps for all the build and release task, slack, zoom, teams for meeting and sharing screens, and so on. This should help us to be involved in anytime in the project, both for requirements and the pipelines (the Operation part). Then, we should start using the DevOps glossary, with terms like “artifacts”, “packages”, “pipelines” and so on.</a:t>
            </a:r>
          </a:p>
        </p:txBody>
      </p:sp>
      <p:sp>
        <p:nvSpPr>
          <p:cNvPr id="4" name="Slide Number Placeholder 3"/>
          <p:cNvSpPr>
            <a:spLocks noGrp="1"/>
          </p:cNvSpPr>
          <p:nvPr>
            <p:ph type="sldNum" sz="quarter" idx="5"/>
          </p:nvPr>
        </p:nvSpPr>
        <p:spPr/>
        <p:txBody>
          <a:bodyPr/>
          <a:lstStyle/>
          <a:p>
            <a:fld id="{E719CDE4-83DD-4579-915D-69CA7E548829}" type="slidenum">
              <a:rPr lang="en-GB" smtClean="0"/>
              <a:t>10</a:t>
            </a:fld>
            <a:endParaRPr lang="en-GB"/>
          </a:p>
        </p:txBody>
      </p:sp>
    </p:spTree>
    <p:extLst>
      <p:ext uri="{BB962C8B-B14F-4D97-AF65-F5344CB8AC3E}">
        <p14:creationId xmlns:p14="http://schemas.microsoft.com/office/powerpoint/2010/main" val="309162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Segoe UI Light" panose="020B0502040204020203" pitchFamily="34" charset="0"/>
                <a:cs typeface="Segoe UI Light" panose="020B050204020402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descr="Text&#10;&#10;Description automatically generated">
            <a:extLst>
              <a:ext uri="{FF2B5EF4-FFF2-40B4-BE49-F238E27FC236}">
                <a16:creationId xmlns:a16="http://schemas.microsoft.com/office/drawing/2014/main" id="{57ADEAB3-2502-4897-96C9-6C43210BF4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54607" cy="745552"/>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805FCB61-0613-45D8-88A2-F3DBDDE454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1915" y="0"/>
            <a:ext cx="2300085" cy="922789"/>
          </a:xfrm>
          <a:prstGeom prst="rect">
            <a:avLst/>
          </a:prstGeom>
        </p:spPr>
      </p:pic>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a:xfrm>
            <a:off x="8218426" y="6446838"/>
            <a:ext cx="1598905" cy="365125"/>
          </a:xfrm>
        </p:spPr>
        <p:txBody>
          <a:bodyPr/>
          <a:lstStyle/>
          <a:p>
            <a:fld id="{4BE1D723-8F53-4F53-90B0-1982A396982E}" type="datetime1">
              <a:rPr lang="en-US" smtClean="0"/>
              <a:t>1/15/2021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a:xfrm>
            <a:off x="9886293" y="6441521"/>
            <a:ext cx="456246" cy="365125"/>
          </a:xfrm>
        </p:spPr>
        <p:txBody>
          <a:bodyPr/>
          <a:lstStyle/>
          <a:p>
            <a:fld id="{3A98EE3D-8CD1-4C3F-BD1C-C98C9596463C}" type="slidenum">
              <a:rPr lang="en-US" smtClean="0"/>
              <a:t>‹#›</a:t>
            </a:fld>
            <a:endParaRPr lang="en-US" dirty="0"/>
          </a:p>
        </p:txBody>
      </p:sp>
      <p:pic>
        <p:nvPicPr>
          <p:cNvPr id="5" name="Picture 4">
            <a:extLst>
              <a:ext uri="{FF2B5EF4-FFF2-40B4-BE49-F238E27FC236}">
                <a16:creationId xmlns:a16="http://schemas.microsoft.com/office/drawing/2014/main" id="{B3231EDE-1959-440F-BCFA-9443A9F6E7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2539" y="6116001"/>
            <a:ext cx="1849461" cy="741999"/>
          </a:xfrm>
          <a:prstGeom prst="rect">
            <a:avLst/>
          </a:prstGeom>
        </p:spPr>
      </p:pic>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1/15/2021</a:t>
            </a:fld>
            <a:endParaRPr lang="en-US" dirty="0"/>
          </a:p>
        </p:txBody>
      </p:sp>
      <p:sp>
        <p:nvSpPr>
          <p:cNvPr id="5" name="Footer Placeholder 4"/>
          <p:cNvSpPr>
            <a:spLocks noGrp="1"/>
          </p:cNvSpPr>
          <p:nvPr>
            <p:ph type="ftr" sz="quarter" idx="3"/>
          </p:nvPr>
        </p:nvSpPr>
        <p:spPr>
          <a:xfrm>
            <a:off x="1737480" y="6446838"/>
            <a:ext cx="6411984"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Text&#10;&#10;Description automatically generated">
            <a:extLst>
              <a:ext uri="{FF2B5EF4-FFF2-40B4-BE49-F238E27FC236}">
                <a16:creationId xmlns:a16="http://schemas.microsoft.com/office/drawing/2014/main" id="{798584BC-F0B0-46A8-B119-DDE72DFEBFB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4207" y="6360228"/>
            <a:ext cx="1344517" cy="538344"/>
          </a:xfrm>
          <a:prstGeom prst="rect">
            <a:avLst/>
          </a:prstGeom>
        </p:spPr>
      </p:pic>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Segoe UI Light" panose="020B0502040204020203" pitchFamily="34" charset="0"/>
          <a:ea typeface="+mj-ea"/>
          <a:cs typeface="Segoe UI Light" panose="020B0502040204020203" pitchFamily="34" charset="0"/>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uxstellino/"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suxstellino" TargetMode="External"/><Relationship Id="rId5" Type="http://schemas.openxmlformats.org/officeDocument/2006/relationships/image" Target="../media/image6.jpeg"/><Relationship Id="rId10" Type="http://schemas.openxmlformats.org/officeDocument/2006/relationships/image" Target="../media/image9.jfif"/><Relationship Id="rId4" Type="http://schemas.openxmlformats.org/officeDocument/2006/relationships/hyperlink" Target="https://twitter.com/suxstellino"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mazon.com/Database-Reliability-Engineering-Designing-Operating/dp/1491925949/ref=sr_1_1?crid=32NTZ77EA0T6F&amp;dchild=1&amp;keywords=database+reliability+engineering&amp;qid=1610730047&amp;sprefix=database+rel%2Caps%2C243&amp;sr=8-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amazon.com/Release-Design-Deploy-Production-Ready-Software/dp/1680502395/ref=sr_1_1?dchild=1&amp;keywords=release+it&amp;qid=1610730133&amp;sr=8-1" TargetMode="External"/><Relationship Id="rId4" Type="http://schemas.openxmlformats.org/officeDocument/2006/relationships/hyperlink" Target="https://www.amazon.com/Refactoring-Databases-Evolutionary-Database-Design/dp/0321293533/ref=sr_1_1?crid=1RZTUQ0SGZXAW&amp;dchild=1&amp;keywords=database+refactoring&amp;qid=1610730087&amp;sprefix=database+refa%2Caps%2C246&amp;sr=8-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batools.i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evopsfordba.com/" TargetMode="External"/><Relationship Id="rId4" Type="http://schemas.openxmlformats.org/officeDocument/2006/relationships/hyperlink" Target="https://www.spawn.c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mvps4croatia.com/" TargetMode="External"/><Relationship Id="rId2" Type="http://schemas.openxmlformats.org/officeDocument/2006/relationships/hyperlink" Target="https://gogetfunding.com/sisakpetrinjastrasnik-earthquake-relie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Being a DBA </a:t>
            </a:r>
            <a:br>
              <a:rPr lang="en-US" sz="6000" dirty="0"/>
            </a:br>
            <a:r>
              <a:rPr lang="en-US" sz="6000" dirty="0"/>
              <a:t>in a DevOps world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Alessandro Alpi</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text, sign&#10;&#10;Description automatically generated">
            <a:extLst>
              <a:ext uri="{FF2B5EF4-FFF2-40B4-BE49-F238E27FC236}">
                <a16:creationId xmlns:a16="http://schemas.microsoft.com/office/drawing/2014/main" id="{F66928A5-288D-4AD9-9D71-C80137948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367704" cy="6858000"/>
          </a:xfrm>
          <a:prstGeom prst="rect">
            <a:avLst/>
          </a:prstGeom>
        </p:spPr>
      </p:pic>
      <p:pic>
        <p:nvPicPr>
          <p:cNvPr id="1026" name="Picture 2" descr="See the source image">
            <a:hlinkClick r:id="rId4"/>
            <a:extLst>
              <a:ext uri="{FF2B5EF4-FFF2-40B4-BE49-F238E27FC236}">
                <a16:creationId xmlns:a16="http://schemas.microsoft.com/office/drawing/2014/main" id="{96B35183-1A3F-416B-B2E9-46A50C1DD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0384" y="5484001"/>
            <a:ext cx="727827" cy="5931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hlinkClick r:id="rId6"/>
            <a:extLst>
              <a:ext uri="{FF2B5EF4-FFF2-40B4-BE49-F238E27FC236}">
                <a16:creationId xmlns:a16="http://schemas.microsoft.com/office/drawing/2014/main" id="{B8DBF4F3-3C7D-439F-B4A1-2F7D9F1BBA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6734" y="5269820"/>
            <a:ext cx="1021498" cy="1021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hlinkClick r:id="rId8"/>
            <a:extLst>
              <a:ext uri="{FF2B5EF4-FFF2-40B4-BE49-F238E27FC236}">
                <a16:creationId xmlns:a16="http://schemas.microsoft.com/office/drawing/2014/main" id="{43EA3DAF-B09B-4E17-B9E6-64A02019D0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2527" y="5484001"/>
            <a:ext cx="613473" cy="6134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 smiling for the picture&#10;&#10;Description automatically generated with medium confidence">
            <a:extLst>
              <a:ext uri="{FF2B5EF4-FFF2-40B4-BE49-F238E27FC236}">
                <a16:creationId xmlns:a16="http://schemas.microsoft.com/office/drawing/2014/main" id="{C5F7E1FD-CE94-442E-8B56-3439F0BC95A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98125" y="4672739"/>
            <a:ext cx="1465736" cy="1465736"/>
          </a:xfrm>
          <a:prstGeom prst="rect">
            <a:avLst/>
          </a:prstGeom>
          <a:ln w="38100" cap="sq">
            <a:solidFill>
              <a:srgbClr val="000000"/>
            </a:solidFill>
            <a:prstDash val="solid"/>
            <a:miter lim="800000"/>
          </a:ln>
          <a:effec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My two cents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pPr marL="0">
              <a:buNone/>
            </a:pPr>
            <a:r>
              <a:rPr lang="en-GB" dirty="0"/>
              <a:t>Change your way of work since the beginning</a:t>
            </a:r>
          </a:p>
          <a:p>
            <a:pPr marL="0">
              <a:buNone/>
            </a:pPr>
            <a:r>
              <a:rPr lang="en-GB" dirty="0"/>
              <a:t>Be involved in development and team management</a:t>
            </a:r>
          </a:p>
          <a:p>
            <a:pPr marL="0">
              <a:buNone/>
            </a:pPr>
            <a:r>
              <a:rPr lang="en-GB" dirty="0"/>
              <a:t>Design the deployment with developers and operations</a:t>
            </a:r>
          </a:p>
          <a:p>
            <a:pPr marL="0">
              <a:buNone/>
            </a:pPr>
            <a:r>
              <a:rPr lang="en-GB" dirty="0"/>
              <a:t>Be proactive in monitoring and committed about the solution you deliver</a:t>
            </a:r>
          </a:p>
          <a:p>
            <a:pPr marL="0">
              <a:buNone/>
            </a:pPr>
            <a:r>
              <a:rPr lang="en-GB" dirty="0"/>
              <a:t>Share your thoughts, it can be useful for everyone</a:t>
            </a:r>
          </a:p>
          <a:p>
            <a:pPr marL="0">
              <a:buNone/>
            </a:pPr>
            <a:r>
              <a:rPr lang="en-GB" dirty="0"/>
              <a:t>Take advantage from collaboration using collaboration tools</a:t>
            </a:r>
          </a:p>
          <a:p>
            <a:pPr marL="0">
              <a:buNone/>
            </a:pPr>
            <a:r>
              <a:rPr lang="en-GB" dirty="0"/>
              <a:t>Participate to the software lifecycle</a:t>
            </a:r>
          </a:p>
        </p:txBody>
      </p:sp>
    </p:spTree>
    <p:extLst>
      <p:ext uri="{BB962C8B-B14F-4D97-AF65-F5344CB8AC3E}">
        <p14:creationId xmlns:p14="http://schemas.microsoft.com/office/powerpoint/2010/main" val="45089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My two cents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pPr marL="0">
              <a:buNone/>
            </a:pPr>
            <a:r>
              <a:rPr lang="en-GB" dirty="0"/>
              <a:t>Understand the business value</a:t>
            </a:r>
          </a:p>
          <a:p>
            <a:pPr marL="0">
              <a:buNone/>
            </a:pPr>
            <a:r>
              <a:rPr lang="en-GB" dirty="0"/>
              <a:t>Understand the customer satisfaction</a:t>
            </a:r>
          </a:p>
          <a:p>
            <a:pPr marL="0">
              <a:buNone/>
            </a:pPr>
            <a:r>
              <a:rPr lang="en-GB" dirty="0"/>
              <a:t>Make a trusted workflow</a:t>
            </a:r>
          </a:p>
          <a:p>
            <a:pPr marL="0">
              <a:buNone/>
            </a:pPr>
            <a:r>
              <a:rPr lang="en-GB" dirty="0"/>
              <a:t>Reduce the wasting of time considering provisioning data</a:t>
            </a:r>
          </a:p>
          <a:p>
            <a:pPr marL="0">
              <a:buNone/>
            </a:pPr>
            <a:r>
              <a:rPr lang="en-GB" dirty="0"/>
              <a:t>Consider a set of tools for generating new instances (</a:t>
            </a:r>
            <a:r>
              <a:rPr lang="en-GB" dirty="0" err="1"/>
              <a:t>dbatools</a:t>
            </a:r>
            <a:r>
              <a:rPr lang="en-GB" dirty="0"/>
              <a:t> </a:t>
            </a:r>
            <a:r>
              <a:rPr lang="en-GB" dirty="0" err="1"/>
              <a:t>rulez</a:t>
            </a:r>
            <a:r>
              <a:rPr lang="en-GB" dirty="0"/>
              <a:t>!)</a:t>
            </a:r>
          </a:p>
          <a:p>
            <a:pPr marL="0">
              <a:buNone/>
            </a:pPr>
            <a:r>
              <a:rPr lang="en-GB" dirty="0"/>
              <a:t>Consider the right metrics to measure in monitoring</a:t>
            </a:r>
          </a:p>
        </p:txBody>
      </p:sp>
    </p:spTree>
    <p:extLst>
      <p:ext uri="{BB962C8B-B14F-4D97-AF65-F5344CB8AC3E}">
        <p14:creationId xmlns:p14="http://schemas.microsoft.com/office/powerpoint/2010/main" val="140314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3B06FE-1EBB-41D7-93E3-5C10851A64EA}"/>
              </a:ext>
            </a:extLst>
          </p:cNvPr>
          <p:cNvSpPr>
            <a:spLocks noGrp="1"/>
          </p:cNvSpPr>
          <p:nvPr>
            <p:ph type="ctrTitle"/>
          </p:nvPr>
        </p:nvSpPr>
        <p:spPr/>
        <p:txBody>
          <a:bodyPr/>
          <a:lstStyle/>
          <a:p>
            <a:r>
              <a:rPr lang="en-GB" dirty="0"/>
              <a:t>Stats</a:t>
            </a:r>
          </a:p>
        </p:txBody>
      </p:sp>
      <p:sp>
        <p:nvSpPr>
          <p:cNvPr id="5" name="Subtitle 4">
            <a:extLst>
              <a:ext uri="{FF2B5EF4-FFF2-40B4-BE49-F238E27FC236}">
                <a16:creationId xmlns:a16="http://schemas.microsoft.com/office/drawing/2014/main" id="{3F552B23-9417-4AC2-A9B8-340D49433D15}"/>
              </a:ext>
            </a:extLst>
          </p:cNvPr>
          <p:cNvSpPr>
            <a:spLocks noGrp="1"/>
          </p:cNvSpPr>
          <p:nvPr>
            <p:ph type="subTitle" idx="1"/>
          </p:nvPr>
        </p:nvSpPr>
        <p:spPr/>
        <p:txBody>
          <a:bodyPr/>
          <a:lstStyle/>
          <a:p>
            <a:r>
              <a:rPr lang="en-GB" dirty="0"/>
              <a:t>insights</a:t>
            </a:r>
          </a:p>
        </p:txBody>
      </p:sp>
    </p:spTree>
    <p:extLst>
      <p:ext uri="{BB962C8B-B14F-4D97-AF65-F5344CB8AC3E}">
        <p14:creationId xmlns:p14="http://schemas.microsoft.com/office/powerpoint/2010/main" val="148691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err="1"/>
              <a:t>Obstacles&amp;drawbacks</a:t>
            </a:r>
            <a:r>
              <a:rPr lang="en-GB" dirty="0"/>
              <a:t> adopting DevOps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pPr marL="0">
              <a:buNone/>
            </a:pPr>
            <a:r>
              <a:rPr lang="en-GB" dirty="0"/>
              <a:t>Obstacles					Drawbacks</a:t>
            </a:r>
          </a:p>
        </p:txBody>
      </p:sp>
      <p:pic>
        <p:nvPicPr>
          <p:cNvPr id="3" name="Picture 2">
            <a:extLst>
              <a:ext uri="{FF2B5EF4-FFF2-40B4-BE49-F238E27FC236}">
                <a16:creationId xmlns:a16="http://schemas.microsoft.com/office/drawing/2014/main" id="{0CFCA58E-8981-403A-A3A4-882B9DC94671}"/>
              </a:ext>
            </a:extLst>
          </p:cNvPr>
          <p:cNvPicPr>
            <a:picLocks noChangeAspect="1"/>
          </p:cNvPicPr>
          <p:nvPr/>
        </p:nvPicPr>
        <p:blipFill>
          <a:blip r:embed="rId3"/>
          <a:stretch>
            <a:fillRect/>
          </a:stretch>
        </p:blipFill>
        <p:spPr>
          <a:xfrm>
            <a:off x="1036320" y="2478216"/>
            <a:ext cx="4105848" cy="3191320"/>
          </a:xfrm>
          <a:prstGeom prst="rect">
            <a:avLst/>
          </a:prstGeom>
        </p:spPr>
      </p:pic>
      <p:pic>
        <p:nvPicPr>
          <p:cNvPr id="7" name="Picture 6">
            <a:extLst>
              <a:ext uri="{FF2B5EF4-FFF2-40B4-BE49-F238E27FC236}">
                <a16:creationId xmlns:a16="http://schemas.microsoft.com/office/drawing/2014/main" id="{3597B77A-BAF1-4164-B931-BAD853F45A96}"/>
              </a:ext>
            </a:extLst>
          </p:cNvPr>
          <p:cNvPicPr>
            <a:picLocks noChangeAspect="1"/>
          </p:cNvPicPr>
          <p:nvPr/>
        </p:nvPicPr>
        <p:blipFill>
          <a:blip r:embed="rId4"/>
          <a:stretch>
            <a:fillRect/>
          </a:stretch>
        </p:blipFill>
        <p:spPr>
          <a:xfrm>
            <a:off x="6487779" y="2478216"/>
            <a:ext cx="4667901" cy="3658111"/>
          </a:xfrm>
          <a:prstGeom prst="rect">
            <a:avLst/>
          </a:prstGeom>
        </p:spPr>
      </p:pic>
      <p:sp>
        <p:nvSpPr>
          <p:cNvPr id="8" name="TextBox 7">
            <a:extLst>
              <a:ext uri="{FF2B5EF4-FFF2-40B4-BE49-F238E27FC236}">
                <a16:creationId xmlns:a16="http://schemas.microsoft.com/office/drawing/2014/main" id="{96C585EF-AB8D-47DD-9464-0911F066E50C}"/>
              </a:ext>
            </a:extLst>
          </p:cNvPr>
          <p:cNvSpPr txBox="1"/>
          <p:nvPr/>
        </p:nvSpPr>
        <p:spPr>
          <a:xfrm>
            <a:off x="1223010" y="5971955"/>
            <a:ext cx="4105848" cy="276999"/>
          </a:xfrm>
          <a:prstGeom prst="rect">
            <a:avLst/>
          </a:prstGeom>
          <a:noFill/>
        </p:spPr>
        <p:txBody>
          <a:bodyPr wrap="square" rtlCol="0">
            <a:spAutoFit/>
          </a:bodyPr>
          <a:lstStyle/>
          <a:p>
            <a:r>
              <a:rPr lang="en-US" sz="1200" i="1" dirty="0">
                <a:solidFill>
                  <a:schemeClr val="bg1">
                    <a:lumMod val="50000"/>
                  </a:schemeClr>
                </a:solidFill>
              </a:rPr>
              <a:t>The database state of DevOps 2020 - </a:t>
            </a:r>
            <a:r>
              <a:rPr lang="en-US" sz="1200" i="1" dirty="0" err="1">
                <a:solidFill>
                  <a:schemeClr val="bg1">
                    <a:lumMod val="50000"/>
                  </a:schemeClr>
                </a:solidFill>
              </a:rPr>
              <a:t>RedGate</a:t>
            </a:r>
            <a:endParaRPr lang="it-IT" sz="1200" i="1" dirty="0">
              <a:solidFill>
                <a:schemeClr val="bg1">
                  <a:lumMod val="50000"/>
                </a:schemeClr>
              </a:solidFill>
            </a:endParaRPr>
          </a:p>
        </p:txBody>
      </p:sp>
    </p:spTree>
    <p:extLst>
      <p:ext uri="{BB962C8B-B14F-4D97-AF65-F5344CB8AC3E}">
        <p14:creationId xmlns:p14="http://schemas.microsoft.com/office/powerpoint/2010/main" val="363281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DBAs &amp; Developers</a:t>
            </a:r>
          </a:p>
        </p:txBody>
      </p:sp>
      <p:pic>
        <p:nvPicPr>
          <p:cNvPr id="6" name="Content Placeholder 5">
            <a:extLst>
              <a:ext uri="{FF2B5EF4-FFF2-40B4-BE49-F238E27FC236}">
                <a16:creationId xmlns:a16="http://schemas.microsoft.com/office/drawing/2014/main" id="{8176EA55-DB13-4216-A83B-594CDA402544}"/>
              </a:ext>
            </a:extLst>
          </p:cNvPr>
          <p:cNvPicPr>
            <a:picLocks noGrp="1" noChangeAspect="1"/>
          </p:cNvPicPr>
          <p:nvPr>
            <p:ph idx="1"/>
          </p:nvPr>
        </p:nvPicPr>
        <p:blipFill>
          <a:blip r:embed="rId3"/>
          <a:stretch>
            <a:fillRect/>
          </a:stretch>
        </p:blipFill>
        <p:spPr>
          <a:xfrm>
            <a:off x="3132264" y="2108200"/>
            <a:ext cx="5987798" cy="3760788"/>
          </a:xfrm>
        </p:spPr>
      </p:pic>
      <p:sp>
        <p:nvSpPr>
          <p:cNvPr id="8" name="TextBox 7">
            <a:extLst>
              <a:ext uri="{FF2B5EF4-FFF2-40B4-BE49-F238E27FC236}">
                <a16:creationId xmlns:a16="http://schemas.microsoft.com/office/drawing/2014/main" id="{FEC4B5B5-363A-4F70-9B72-21261AFC683F}"/>
              </a:ext>
            </a:extLst>
          </p:cNvPr>
          <p:cNvSpPr txBox="1"/>
          <p:nvPr/>
        </p:nvSpPr>
        <p:spPr>
          <a:xfrm>
            <a:off x="1223010" y="5971955"/>
            <a:ext cx="4105848" cy="276999"/>
          </a:xfrm>
          <a:prstGeom prst="rect">
            <a:avLst/>
          </a:prstGeom>
          <a:noFill/>
        </p:spPr>
        <p:txBody>
          <a:bodyPr wrap="square" rtlCol="0">
            <a:spAutoFit/>
          </a:bodyPr>
          <a:lstStyle/>
          <a:p>
            <a:r>
              <a:rPr lang="en-US" sz="1200" i="1" dirty="0">
                <a:solidFill>
                  <a:schemeClr val="bg1">
                    <a:lumMod val="50000"/>
                  </a:schemeClr>
                </a:solidFill>
              </a:rPr>
              <a:t>The database state of DevOps 2020 - </a:t>
            </a:r>
            <a:r>
              <a:rPr lang="en-US" sz="1200" i="1" dirty="0" err="1">
                <a:solidFill>
                  <a:schemeClr val="bg1">
                    <a:lumMod val="50000"/>
                  </a:schemeClr>
                </a:solidFill>
              </a:rPr>
              <a:t>RedGate</a:t>
            </a:r>
            <a:endParaRPr lang="it-IT" sz="1200" i="1" dirty="0">
              <a:solidFill>
                <a:schemeClr val="bg1">
                  <a:lumMod val="50000"/>
                </a:schemeClr>
              </a:solidFill>
            </a:endParaRPr>
          </a:p>
        </p:txBody>
      </p:sp>
    </p:spTree>
    <p:extLst>
      <p:ext uri="{BB962C8B-B14F-4D97-AF65-F5344CB8AC3E}">
        <p14:creationId xmlns:p14="http://schemas.microsoft.com/office/powerpoint/2010/main" val="369365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Script authoring &amp; deployment</a:t>
            </a:r>
          </a:p>
        </p:txBody>
      </p:sp>
      <p:sp>
        <p:nvSpPr>
          <p:cNvPr id="3" name="Content Placeholder 2">
            <a:extLst>
              <a:ext uri="{FF2B5EF4-FFF2-40B4-BE49-F238E27FC236}">
                <a16:creationId xmlns:a16="http://schemas.microsoft.com/office/drawing/2014/main" id="{B5F31CAF-7CE8-4606-AC94-4890EB9F2E07}"/>
              </a:ext>
            </a:extLst>
          </p:cNvPr>
          <p:cNvSpPr>
            <a:spLocks noGrp="1"/>
          </p:cNvSpPr>
          <p:nvPr>
            <p:ph idx="1"/>
          </p:nvPr>
        </p:nvSpPr>
        <p:spPr/>
        <p:txBody>
          <a:bodyPr/>
          <a:lstStyle/>
          <a:p>
            <a:r>
              <a:rPr lang="en-US" dirty="0"/>
              <a:t>Who authors					Who deploy scripts</a:t>
            </a:r>
            <a:endParaRPr lang="it-IT" dirty="0"/>
          </a:p>
        </p:txBody>
      </p:sp>
      <p:pic>
        <p:nvPicPr>
          <p:cNvPr id="7" name="Picture 6">
            <a:extLst>
              <a:ext uri="{FF2B5EF4-FFF2-40B4-BE49-F238E27FC236}">
                <a16:creationId xmlns:a16="http://schemas.microsoft.com/office/drawing/2014/main" id="{DD66DC9A-4893-4833-938C-4CCEF2E0716C}"/>
              </a:ext>
            </a:extLst>
          </p:cNvPr>
          <p:cNvPicPr>
            <a:picLocks noChangeAspect="1"/>
          </p:cNvPicPr>
          <p:nvPr/>
        </p:nvPicPr>
        <p:blipFill>
          <a:blip r:embed="rId3"/>
          <a:stretch>
            <a:fillRect/>
          </a:stretch>
        </p:blipFill>
        <p:spPr>
          <a:xfrm>
            <a:off x="1543050" y="2950666"/>
            <a:ext cx="4069080" cy="1642564"/>
          </a:xfrm>
          <a:prstGeom prst="rect">
            <a:avLst/>
          </a:prstGeom>
        </p:spPr>
      </p:pic>
      <p:pic>
        <p:nvPicPr>
          <p:cNvPr id="9" name="Picture 8">
            <a:extLst>
              <a:ext uri="{FF2B5EF4-FFF2-40B4-BE49-F238E27FC236}">
                <a16:creationId xmlns:a16="http://schemas.microsoft.com/office/drawing/2014/main" id="{5D0F575A-7676-4E8A-BD1B-802A97643551}"/>
              </a:ext>
            </a:extLst>
          </p:cNvPr>
          <p:cNvPicPr>
            <a:picLocks noChangeAspect="1"/>
          </p:cNvPicPr>
          <p:nvPr/>
        </p:nvPicPr>
        <p:blipFill>
          <a:blip r:embed="rId4"/>
          <a:stretch>
            <a:fillRect/>
          </a:stretch>
        </p:blipFill>
        <p:spPr>
          <a:xfrm>
            <a:off x="6765380" y="2950666"/>
            <a:ext cx="3883570" cy="1618759"/>
          </a:xfrm>
          <a:prstGeom prst="rect">
            <a:avLst/>
          </a:prstGeom>
        </p:spPr>
      </p:pic>
      <p:sp>
        <p:nvSpPr>
          <p:cNvPr id="10" name="TextBox 9">
            <a:extLst>
              <a:ext uri="{FF2B5EF4-FFF2-40B4-BE49-F238E27FC236}">
                <a16:creationId xmlns:a16="http://schemas.microsoft.com/office/drawing/2014/main" id="{E0556C1B-3FF7-452B-99A2-8460B427EE0D}"/>
              </a:ext>
            </a:extLst>
          </p:cNvPr>
          <p:cNvSpPr txBox="1"/>
          <p:nvPr/>
        </p:nvSpPr>
        <p:spPr>
          <a:xfrm>
            <a:off x="1223010" y="5971955"/>
            <a:ext cx="4105848" cy="276999"/>
          </a:xfrm>
          <a:prstGeom prst="rect">
            <a:avLst/>
          </a:prstGeom>
          <a:noFill/>
        </p:spPr>
        <p:txBody>
          <a:bodyPr wrap="square" rtlCol="0">
            <a:spAutoFit/>
          </a:bodyPr>
          <a:lstStyle/>
          <a:p>
            <a:r>
              <a:rPr lang="en-US" sz="1200" i="1" dirty="0">
                <a:solidFill>
                  <a:schemeClr val="bg1">
                    <a:lumMod val="50000"/>
                  </a:schemeClr>
                </a:solidFill>
              </a:rPr>
              <a:t>The database state of DevOps 2020 - </a:t>
            </a:r>
            <a:r>
              <a:rPr lang="en-US" sz="1200" i="1" dirty="0" err="1">
                <a:solidFill>
                  <a:schemeClr val="bg1">
                    <a:lumMod val="50000"/>
                  </a:schemeClr>
                </a:solidFill>
              </a:rPr>
              <a:t>RedGate</a:t>
            </a:r>
            <a:endParaRPr lang="it-IT" sz="1200" i="1" dirty="0">
              <a:solidFill>
                <a:schemeClr val="bg1">
                  <a:lumMod val="50000"/>
                </a:schemeClr>
              </a:solidFill>
            </a:endParaRPr>
          </a:p>
        </p:txBody>
      </p:sp>
    </p:spTree>
    <p:extLst>
      <p:ext uri="{BB962C8B-B14F-4D97-AF65-F5344CB8AC3E}">
        <p14:creationId xmlns:p14="http://schemas.microsoft.com/office/powerpoint/2010/main" val="33569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Deployment frequency</a:t>
            </a:r>
          </a:p>
        </p:txBody>
      </p:sp>
      <p:pic>
        <p:nvPicPr>
          <p:cNvPr id="5" name="Content Placeholder 4">
            <a:extLst>
              <a:ext uri="{FF2B5EF4-FFF2-40B4-BE49-F238E27FC236}">
                <a16:creationId xmlns:a16="http://schemas.microsoft.com/office/drawing/2014/main" id="{A7D48065-B7DB-40B8-AEA7-1C2F0F452489}"/>
              </a:ext>
            </a:extLst>
          </p:cNvPr>
          <p:cNvPicPr>
            <a:picLocks noGrp="1" noChangeAspect="1"/>
          </p:cNvPicPr>
          <p:nvPr>
            <p:ph idx="1"/>
          </p:nvPr>
        </p:nvPicPr>
        <p:blipFill>
          <a:blip r:embed="rId3"/>
          <a:stretch>
            <a:fillRect/>
          </a:stretch>
        </p:blipFill>
        <p:spPr>
          <a:xfrm>
            <a:off x="3393993" y="1971040"/>
            <a:ext cx="5464973" cy="4075430"/>
          </a:xfrm>
        </p:spPr>
      </p:pic>
      <p:sp>
        <p:nvSpPr>
          <p:cNvPr id="8" name="TextBox 7">
            <a:extLst>
              <a:ext uri="{FF2B5EF4-FFF2-40B4-BE49-F238E27FC236}">
                <a16:creationId xmlns:a16="http://schemas.microsoft.com/office/drawing/2014/main" id="{36565E4B-CE6D-418B-8DE4-7C4DC9E7F62E}"/>
              </a:ext>
            </a:extLst>
          </p:cNvPr>
          <p:cNvSpPr txBox="1"/>
          <p:nvPr/>
        </p:nvSpPr>
        <p:spPr>
          <a:xfrm>
            <a:off x="1223010" y="5971955"/>
            <a:ext cx="4105848" cy="276999"/>
          </a:xfrm>
          <a:prstGeom prst="rect">
            <a:avLst/>
          </a:prstGeom>
          <a:noFill/>
        </p:spPr>
        <p:txBody>
          <a:bodyPr wrap="square" rtlCol="0">
            <a:spAutoFit/>
          </a:bodyPr>
          <a:lstStyle/>
          <a:p>
            <a:r>
              <a:rPr lang="en-US" sz="1200" i="1" dirty="0">
                <a:solidFill>
                  <a:schemeClr val="bg1">
                    <a:lumMod val="50000"/>
                  </a:schemeClr>
                </a:solidFill>
              </a:rPr>
              <a:t>The database state of DevOps 2020 - </a:t>
            </a:r>
            <a:r>
              <a:rPr lang="en-US" sz="1200" i="1" dirty="0" err="1">
                <a:solidFill>
                  <a:schemeClr val="bg1">
                    <a:lumMod val="50000"/>
                  </a:schemeClr>
                </a:solidFill>
              </a:rPr>
              <a:t>RedGate</a:t>
            </a:r>
            <a:endParaRPr lang="it-IT" sz="1200" i="1" dirty="0">
              <a:solidFill>
                <a:schemeClr val="bg1">
                  <a:lumMod val="50000"/>
                </a:schemeClr>
              </a:solidFill>
            </a:endParaRPr>
          </a:p>
        </p:txBody>
      </p:sp>
    </p:spTree>
    <p:extLst>
      <p:ext uri="{BB962C8B-B14F-4D97-AF65-F5344CB8AC3E}">
        <p14:creationId xmlns:p14="http://schemas.microsoft.com/office/powerpoint/2010/main" val="71550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Resources – books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normAutofit/>
          </a:bodyPr>
          <a:lstStyle/>
          <a:p>
            <a:pPr marL="0">
              <a:buNone/>
            </a:pPr>
            <a:r>
              <a:rPr lang="en-GB" dirty="0"/>
              <a:t>Database reliability engineering</a:t>
            </a:r>
          </a:p>
          <a:p>
            <a:pPr marL="0">
              <a:buNone/>
            </a:pPr>
            <a:r>
              <a:rPr lang="en-GB" sz="1200" dirty="0">
                <a:hlinkClick r:id="rId3"/>
              </a:rPr>
              <a:t>https://www.amazon.com/Database-Reliability-Engineering-Designing-Operating/dp/1491925949/ref=sr_1_1?crid=32NTZ77EA0T6F&amp;dchild=1&amp;keywords=database+reliability+engineering&amp;qid=1610730047&amp;sprefix=database+rel%2Caps%2C243&amp;sr=8-1</a:t>
            </a:r>
            <a:endParaRPr lang="en-GB" sz="1200" dirty="0"/>
          </a:p>
          <a:p>
            <a:pPr marL="0">
              <a:buNone/>
            </a:pPr>
            <a:r>
              <a:rPr lang="en-GB" dirty="0"/>
              <a:t>Refactoring databases</a:t>
            </a:r>
          </a:p>
          <a:p>
            <a:pPr marL="0">
              <a:buNone/>
            </a:pPr>
            <a:r>
              <a:rPr lang="en-GB" sz="1200" dirty="0">
                <a:hlinkClick r:id="rId4"/>
              </a:rPr>
              <a:t>https://www.amazon.com/Refactoring-Databases-Evolutionary-Database-Design/dp/0321293533/ref=sr_1_1?crid=1RZTUQ0SGZXAW&amp;dchild=1&amp;keywords=database+refactoring&amp;qid=1610730087&amp;sprefix=database+refa%2Caps%2C246&amp;sr=8-1</a:t>
            </a:r>
            <a:endParaRPr lang="en-GB" sz="1200" dirty="0"/>
          </a:p>
          <a:p>
            <a:pPr marL="0">
              <a:buNone/>
            </a:pPr>
            <a:r>
              <a:rPr lang="en-GB" dirty="0"/>
              <a:t>Release It!</a:t>
            </a:r>
          </a:p>
          <a:p>
            <a:pPr marL="0">
              <a:buNone/>
            </a:pPr>
            <a:r>
              <a:rPr lang="en-GB" sz="1200" dirty="0">
                <a:hlinkClick r:id="rId5"/>
              </a:rPr>
              <a:t>https://www.amazon.com/Release-Design-Deploy-Production-Ready-Software/dp/1680502395/ref=sr_1_1?dchild=1&amp;keywords=release+it&amp;qid=1610730133&amp;sr=8-1</a:t>
            </a:r>
            <a:endParaRPr lang="en-GB" sz="1200" dirty="0"/>
          </a:p>
        </p:txBody>
      </p:sp>
    </p:spTree>
    <p:extLst>
      <p:ext uri="{BB962C8B-B14F-4D97-AF65-F5344CB8AC3E}">
        <p14:creationId xmlns:p14="http://schemas.microsoft.com/office/powerpoint/2010/main" val="241558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Resources – tools and pages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normAutofit/>
          </a:bodyPr>
          <a:lstStyle/>
          <a:p>
            <a:pPr marL="0">
              <a:buNone/>
            </a:pPr>
            <a:r>
              <a:rPr lang="en-GB" dirty="0"/>
              <a:t>dbatools.io</a:t>
            </a:r>
          </a:p>
          <a:p>
            <a:pPr marL="0">
              <a:buNone/>
            </a:pPr>
            <a:r>
              <a:rPr lang="en-GB" sz="1200" dirty="0">
                <a:hlinkClick r:id="rId3"/>
              </a:rPr>
              <a:t>https://dbatools.io/</a:t>
            </a:r>
            <a:endParaRPr lang="en-GB" sz="1200" dirty="0"/>
          </a:p>
          <a:p>
            <a:pPr marL="0">
              <a:buNone/>
            </a:pPr>
            <a:r>
              <a:rPr lang="en-GB" dirty="0"/>
              <a:t>spawn</a:t>
            </a:r>
          </a:p>
          <a:p>
            <a:pPr marL="0">
              <a:buNone/>
            </a:pPr>
            <a:r>
              <a:rPr lang="en-GB" sz="1200" dirty="0">
                <a:hlinkClick r:id="rId4"/>
              </a:rPr>
              <a:t>https://www.spawn.cc/</a:t>
            </a:r>
            <a:endParaRPr lang="en-GB" sz="1200" dirty="0"/>
          </a:p>
          <a:p>
            <a:pPr marL="0">
              <a:buNone/>
            </a:pPr>
            <a:r>
              <a:rPr lang="en-GB" dirty="0" err="1"/>
              <a:t>devopsfordba</a:t>
            </a:r>
            <a:endParaRPr lang="en-GB" dirty="0"/>
          </a:p>
          <a:p>
            <a:pPr marL="0">
              <a:buNone/>
            </a:pPr>
            <a:r>
              <a:rPr lang="en-GB" sz="1200" dirty="0">
                <a:hlinkClick r:id="rId5"/>
              </a:rPr>
              <a:t>https://devopsfordba.com/</a:t>
            </a:r>
            <a:endParaRPr lang="en-GB" sz="1200" dirty="0"/>
          </a:p>
          <a:p>
            <a:pPr marL="0">
              <a:buNone/>
            </a:pPr>
            <a:endParaRPr lang="en-GB" sz="1200" dirty="0"/>
          </a:p>
        </p:txBody>
      </p:sp>
    </p:spTree>
    <p:extLst>
      <p:ext uri="{BB962C8B-B14F-4D97-AF65-F5344CB8AC3E}">
        <p14:creationId xmlns:p14="http://schemas.microsoft.com/office/powerpoint/2010/main" val="1314329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GB" sz="4800" i="1" dirty="0">
                <a:solidFill>
                  <a:srgbClr val="FFFFFF"/>
                </a:solidFill>
              </a:rPr>
              <a:t>Thank you for participating in this event, donations will be used to help rebuild schools, homes and li</a:t>
            </a:r>
            <a:r>
              <a:rPr lang="hr-HR" sz="4800" i="1" dirty="0">
                <a:solidFill>
                  <a:srgbClr val="FFFFFF"/>
                </a:solidFill>
              </a:rPr>
              <a:t>v</a:t>
            </a:r>
            <a:r>
              <a:rPr lang="en-GB" sz="4800" i="1" dirty="0">
                <a:solidFill>
                  <a:srgbClr val="FFFFFF"/>
                </a:solidFill>
              </a:rPr>
              <a:t>es of people that were effected badly </a:t>
            </a:r>
            <a:r>
              <a:rPr lang="hr-HR" sz="4800" i="1" dirty="0" err="1">
                <a:solidFill>
                  <a:srgbClr val="FFFFFF"/>
                </a:solidFill>
              </a:rPr>
              <a:t>by</a:t>
            </a:r>
            <a:r>
              <a:rPr lang="hr-HR" sz="4800" i="1" dirty="0">
                <a:solidFill>
                  <a:srgbClr val="FFFFFF"/>
                </a:solidFill>
              </a:rPr>
              <a:t> </a:t>
            </a:r>
            <a:r>
              <a:rPr lang="en-GB" sz="4800" i="1" dirty="0">
                <a:solidFill>
                  <a:srgbClr val="FFFFFF"/>
                </a:solidFill>
              </a:rPr>
              <a:t>earthquake</a:t>
            </a:r>
            <a:r>
              <a:rPr lang="hr-HR" sz="4800" i="1" dirty="0">
                <a:solidFill>
                  <a:srgbClr val="FFFFFF"/>
                </a:solidFill>
              </a:rPr>
              <a:t>s</a:t>
            </a:r>
            <a:r>
              <a:rPr lang="en-GB" sz="4800" i="1" dirty="0">
                <a:solidFill>
                  <a:srgbClr val="FFFFFF"/>
                </a:solidFill>
              </a:rPr>
              <a:t> </a:t>
            </a:r>
            <a:r>
              <a:rPr lang="hr-HR" sz="4800" i="1" dirty="0" err="1">
                <a:solidFill>
                  <a:srgbClr val="FFFFFF"/>
                </a:solidFill>
              </a:rPr>
              <a:t>in</a:t>
            </a:r>
            <a:r>
              <a:rPr lang="hr-HR" sz="4800" i="1" dirty="0">
                <a:solidFill>
                  <a:srgbClr val="FFFFFF"/>
                </a:solidFill>
              </a:rPr>
              <a:t> Croatia</a:t>
            </a:r>
            <a:br>
              <a:rPr lang="hr-HR" sz="4800" i="1" dirty="0">
                <a:solidFill>
                  <a:srgbClr val="FFFFFF"/>
                </a:solidFill>
              </a:rPr>
            </a:br>
            <a:r>
              <a:rPr lang="en-GB" sz="4800" i="1" dirty="0">
                <a:solidFill>
                  <a:srgbClr val="FFFFFF"/>
                </a:solidFill>
              </a:rPr>
              <a:t>28.</a:t>
            </a:r>
            <a:r>
              <a:rPr lang="hr-HR" sz="4800" i="1">
                <a:solidFill>
                  <a:srgbClr val="FFFFFF"/>
                </a:solidFill>
              </a:rPr>
              <a:t>-29.</a:t>
            </a:r>
            <a:r>
              <a:rPr lang="en-GB" sz="4800" i="1" dirty="0">
                <a:solidFill>
                  <a:srgbClr val="FFFFFF"/>
                </a:solidFill>
              </a:rPr>
              <a:t>12.20</a:t>
            </a:r>
            <a:r>
              <a:rPr lang="hr-HR" sz="4800" i="1" dirty="0">
                <a:solidFill>
                  <a:srgbClr val="FFFFFF"/>
                </a:solidFill>
              </a:rPr>
              <a:t>20</a:t>
            </a:r>
            <a:r>
              <a:rPr lang="en-GB" sz="4800" i="1" dirty="0">
                <a:solidFill>
                  <a:srgbClr val="FFFFFF"/>
                </a:solidFill>
              </a:rPr>
              <a: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39"/>
            <a:ext cx="10058400" cy="1271253"/>
          </a:xfrm>
        </p:spPr>
        <p:txBody>
          <a:bodyPr>
            <a:normAutofit/>
          </a:bodyPr>
          <a:lstStyle/>
          <a:p>
            <a:r>
              <a:rPr lang="hr-HR" sz="1200" dirty="0" err="1">
                <a:solidFill>
                  <a:srgbClr val="FFFFFF"/>
                </a:solidFill>
              </a:rPr>
              <a:t>Updates</a:t>
            </a:r>
            <a:r>
              <a:rPr lang="hr-HR" sz="1200" dirty="0">
                <a:solidFill>
                  <a:srgbClr val="FFFFFF"/>
                </a:solidFill>
              </a:rPr>
              <a:t> on </a:t>
            </a:r>
            <a:r>
              <a:rPr lang="hr-HR" sz="1200" dirty="0" err="1">
                <a:solidFill>
                  <a:srgbClr val="FFFFFF"/>
                </a:solidFill>
              </a:rPr>
              <a:t>donations</a:t>
            </a:r>
            <a:r>
              <a:rPr lang="hr-HR" sz="1200" dirty="0">
                <a:solidFill>
                  <a:srgbClr val="FFFFFF"/>
                </a:solidFill>
              </a:rPr>
              <a:t>: </a:t>
            </a:r>
            <a:br>
              <a:rPr lang="hr-HR" sz="1200" dirty="0">
                <a:solidFill>
                  <a:srgbClr val="FFFFFF"/>
                </a:solidFill>
              </a:rPr>
            </a:br>
            <a:r>
              <a:rPr lang="hr-HR" sz="1200" dirty="0">
                <a:solidFill>
                  <a:srgbClr val="FFFFFF"/>
                </a:solidFill>
                <a:hlinkClick r:id="rId2"/>
              </a:rPr>
              <a:t>https://gogetfunding.com/sisakpetrinjastrasnik-earthquake-relief/</a:t>
            </a:r>
            <a:r>
              <a:rPr lang="hr-HR" sz="1200" dirty="0">
                <a:solidFill>
                  <a:srgbClr val="FFFFFF"/>
                </a:solidFill>
              </a:rPr>
              <a:t> </a:t>
            </a:r>
            <a:br>
              <a:rPr lang="hr-HR" sz="1200" dirty="0">
                <a:solidFill>
                  <a:srgbClr val="FFFFFF"/>
                </a:solidFill>
              </a:rPr>
            </a:br>
            <a:br>
              <a:rPr lang="hr-HR" sz="1600" dirty="0">
                <a:solidFill>
                  <a:srgbClr val="FFFFFF"/>
                </a:solidFill>
              </a:rPr>
            </a:br>
            <a:r>
              <a:rPr lang="hr-HR" sz="1200" dirty="0">
                <a:solidFill>
                  <a:srgbClr val="FFFFFF"/>
                </a:solidFill>
              </a:rPr>
              <a:t>more info &amp; </a:t>
            </a:r>
            <a:r>
              <a:rPr lang="hr-HR" sz="1200" dirty="0" err="1">
                <a:solidFill>
                  <a:srgbClr val="FFFFFF"/>
                </a:solidFill>
              </a:rPr>
              <a:t>organizer</a:t>
            </a:r>
            <a:r>
              <a:rPr lang="hr-HR" sz="1200" dirty="0">
                <a:solidFill>
                  <a:srgbClr val="FFFFFF"/>
                </a:solidFill>
              </a:rPr>
              <a:t> </a:t>
            </a:r>
            <a:r>
              <a:rPr lang="hr-HR" sz="1200" dirty="0" err="1">
                <a:solidFill>
                  <a:srgbClr val="FFFFFF"/>
                </a:solidFill>
              </a:rPr>
              <a:t>contact</a:t>
            </a:r>
            <a:r>
              <a:rPr lang="hr-HR" sz="1200" dirty="0">
                <a:solidFill>
                  <a:srgbClr val="FFFFFF"/>
                </a:solidFill>
              </a:rPr>
              <a:t>: </a:t>
            </a:r>
            <a:br>
              <a:rPr lang="hr-HR" sz="1600" dirty="0">
                <a:solidFill>
                  <a:srgbClr val="FFFFFF"/>
                </a:solidFill>
              </a:rPr>
            </a:br>
            <a:r>
              <a:rPr lang="en-GB" sz="1200" b="0" i="0" u="none" strike="noStrike" dirty="0">
                <a:solidFill>
                  <a:srgbClr val="23527C"/>
                </a:solidFill>
                <a:effectLst/>
                <a:latin typeface="Segoe UI" panose="020B0502040204020203" pitchFamily="34" charset="0"/>
                <a:hlinkClick r:id="rId3"/>
              </a:rPr>
              <a:t>https://mvps4croatia.com</a:t>
            </a:r>
            <a:r>
              <a:rPr lang="hr-HR" sz="1200" b="0" i="0" u="none" strike="noStrike" dirty="0">
                <a:solidFill>
                  <a:srgbClr val="23527C"/>
                </a:solidFill>
                <a:effectLst/>
                <a:latin typeface="Segoe UI" panose="020B0502040204020203" pitchFamily="34" charset="0"/>
                <a:hlinkClick r:id="rId3"/>
              </a:rPr>
              <a:t>/</a:t>
            </a:r>
            <a:r>
              <a:rPr lang="hr-HR" sz="1200" b="0" i="0" u="none" strike="noStrike" dirty="0">
                <a:solidFill>
                  <a:srgbClr val="23527C"/>
                </a:solidFill>
                <a:effectLst/>
                <a:latin typeface="Segoe UI" panose="020B0502040204020203" pitchFamily="34" charset="0"/>
              </a:rPr>
              <a:t>  </a:t>
            </a:r>
            <a:endParaRPr lang="hr-HR" sz="16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My story so far</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r>
              <a:rPr lang="en-GB" dirty="0"/>
              <a:t>Started out in the 1999, yes I’m old</a:t>
            </a:r>
          </a:p>
          <a:p>
            <a:r>
              <a:rPr lang="en-GB" dirty="0"/>
              <a:t>Developer with FoxPro, Java, ASP, </a:t>
            </a:r>
            <a:r>
              <a:rPr lang="en-GB" dirty="0" err="1"/>
              <a:t>.Net</a:t>
            </a:r>
            <a:r>
              <a:rPr lang="en-GB" dirty="0"/>
              <a:t> until 2003 and SQL Server</a:t>
            </a:r>
          </a:p>
          <a:p>
            <a:r>
              <a:rPr lang="en-GB" dirty="0"/>
              <a:t>Many years with SQL Server, DBA</a:t>
            </a:r>
          </a:p>
          <a:p>
            <a:r>
              <a:rPr lang="en-GB" dirty="0"/>
              <a:t>Worked also with other DBMS, like Oracle, IBM DB2, NoSQL and so on</a:t>
            </a:r>
          </a:p>
          <a:p>
            <a:r>
              <a:rPr lang="en-GB" dirty="0"/>
              <a:t>Mindset: always “DevOps”</a:t>
            </a:r>
          </a:p>
          <a:p>
            <a:endParaRPr lang="en-GB" dirty="0"/>
          </a:p>
          <a:p>
            <a:r>
              <a:rPr lang="en-GB" dirty="0"/>
              <a:t>I’ve </a:t>
            </a:r>
            <a:r>
              <a:rPr lang="en-GB" b="1" dirty="0"/>
              <a:t>changed </a:t>
            </a:r>
            <a:r>
              <a:rPr lang="en-GB" dirty="0"/>
              <a:t>many times.</a:t>
            </a:r>
          </a:p>
          <a:p>
            <a:endParaRPr lang="en-GB" dirty="0"/>
          </a:p>
        </p:txBody>
      </p:sp>
    </p:spTree>
    <p:extLst>
      <p:ext uri="{BB962C8B-B14F-4D97-AF65-F5344CB8AC3E}">
        <p14:creationId xmlns:p14="http://schemas.microsoft.com/office/powerpoint/2010/main" val="27011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The (former) DBA</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r>
              <a:rPr lang="en-GB" dirty="0"/>
              <a:t>Hardware knowledge</a:t>
            </a:r>
          </a:p>
          <a:p>
            <a:r>
              <a:rPr lang="en-GB" dirty="0"/>
              <a:t>Networking knowledge</a:t>
            </a:r>
          </a:p>
          <a:p>
            <a:r>
              <a:rPr lang="en-GB" dirty="0"/>
              <a:t>O.S. knowledge/Software</a:t>
            </a:r>
          </a:p>
          <a:p>
            <a:r>
              <a:rPr lang="en-GB" dirty="0"/>
              <a:t>Oh, I almost forgot this one: Database management systems knowledge!</a:t>
            </a:r>
          </a:p>
          <a:p>
            <a:endParaRPr lang="en-GB" dirty="0"/>
          </a:p>
          <a:p>
            <a:r>
              <a:rPr lang="en-GB" dirty="0"/>
              <a:t>Ok, what is a DBA?</a:t>
            </a:r>
          </a:p>
        </p:txBody>
      </p:sp>
    </p:spTree>
    <p:extLst>
      <p:ext uri="{BB962C8B-B14F-4D97-AF65-F5344CB8AC3E}">
        <p14:creationId xmlns:p14="http://schemas.microsoft.com/office/powerpoint/2010/main" val="178042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DevOps for DBA</a:t>
            </a:r>
          </a:p>
        </p:txBody>
      </p:sp>
      <p:pic>
        <p:nvPicPr>
          <p:cNvPr id="3" name="Content Placeholder 2">
            <a:extLst>
              <a:ext uri="{FF2B5EF4-FFF2-40B4-BE49-F238E27FC236}">
                <a16:creationId xmlns:a16="http://schemas.microsoft.com/office/drawing/2014/main" id="{6892CB9C-DBBE-4371-B054-992E0CBE270F}"/>
              </a:ext>
            </a:extLst>
          </p:cNvPr>
          <p:cNvPicPr>
            <a:picLocks noGrp="1" noChangeAspect="1"/>
          </p:cNvPicPr>
          <p:nvPr>
            <p:ph idx="1"/>
          </p:nvPr>
        </p:nvPicPr>
        <p:blipFill>
          <a:blip r:embed="rId3"/>
          <a:stretch>
            <a:fillRect/>
          </a:stretch>
        </p:blipFill>
        <p:spPr>
          <a:xfrm>
            <a:off x="1663077" y="2797803"/>
            <a:ext cx="8926171" cy="2381582"/>
          </a:xfrm>
        </p:spPr>
      </p:pic>
    </p:spTree>
    <p:extLst>
      <p:ext uri="{BB962C8B-B14F-4D97-AF65-F5344CB8AC3E}">
        <p14:creationId xmlns:p14="http://schemas.microsoft.com/office/powerpoint/2010/main" val="50798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From administrators…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pPr marL="0">
              <a:buNone/>
            </a:pPr>
            <a:r>
              <a:rPr lang="en-GB" dirty="0"/>
              <a:t>Working often on production systems</a:t>
            </a:r>
          </a:p>
          <a:p>
            <a:pPr marL="0">
              <a:buNone/>
            </a:pPr>
            <a:r>
              <a:rPr lang="en-GB" dirty="0"/>
              <a:t>Acting as an Operation guy</a:t>
            </a:r>
          </a:p>
          <a:p>
            <a:pPr marL="0">
              <a:buNone/>
            </a:pPr>
            <a:r>
              <a:rPr lang="en-GB" dirty="0"/>
              <a:t>Ignoring the dev’s work (how to)</a:t>
            </a:r>
          </a:p>
          <a:p>
            <a:pPr marL="0">
              <a:buNone/>
            </a:pPr>
            <a:r>
              <a:rPr lang="en-GB" dirty="0"/>
              <a:t>Ignoring what happens “before us”</a:t>
            </a:r>
          </a:p>
          <a:p>
            <a:pPr marL="0">
              <a:buNone/>
            </a:pPr>
            <a:r>
              <a:rPr lang="en-GB" dirty="0"/>
              <a:t>Keeping distances from other depts</a:t>
            </a:r>
          </a:p>
        </p:txBody>
      </p:sp>
    </p:spTree>
    <p:extLst>
      <p:ext uri="{BB962C8B-B14F-4D97-AF65-F5344CB8AC3E}">
        <p14:creationId xmlns:p14="http://schemas.microsoft.com/office/powerpoint/2010/main" val="30290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…to engineers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pPr marL="0">
              <a:buNone/>
            </a:pPr>
            <a:r>
              <a:rPr lang="en-GB" dirty="0"/>
              <a:t>Working together with operations and development teams</a:t>
            </a:r>
          </a:p>
          <a:p>
            <a:pPr marL="0">
              <a:buNone/>
            </a:pPr>
            <a:r>
              <a:rPr lang="en-GB" dirty="0"/>
              <a:t>Acting as an engineer, with system thinking early in the project</a:t>
            </a:r>
          </a:p>
          <a:p>
            <a:pPr marL="0">
              <a:buNone/>
            </a:pPr>
            <a:r>
              <a:rPr lang="en-GB" dirty="0"/>
              <a:t>Breaking down the barriers with development</a:t>
            </a:r>
          </a:p>
          <a:p>
            <a:pPr marL="0">
              <a:buNone/>
            </a:pPr>
            <a:r>
              <a:rPr lang="en-GB" dirty="0"/>
              <a:t>Automating the manual tasks</a:t>
            </a:r>
          </a:p>
          <a:p>
            <a:pPr marL="0">
              <a:buNone/>
            </a:pPr>
            <a:r>
              <a:rPr lang="en-GB" dirty="0"/>
              <a:t>Being committed from the start of the project</a:t>
            </a:r>
          </a:p>
          <a:p>
            <a:pPr marL="0">
              <a:buNone/>
            </a:pPr>
            <a:r>
              <a:rPr lang="en-GB" dirty="0"/>
              <a:t>No “one man band” and no “hero syndrome”</a:t>
            </a:r>
          </a:p>
          <a:p>
            <a:pPr marL="0">
              <a:buNone/>
            </a:pPr>
            <a:r>
              <a:rPr lang="en-GB" b="1" dirty="0"/>
              <a:t>Database reliability engineering (DBRE)</a:t>
            </a:r>
          </a:p>
        </p:txBody>
      </p:sp>
    </p:spTree>
    <p:extLst>
      <p:ext uri="{BB962C8B-B14F-4D97-AF65-F5344CB8AC3E}">
        <p14:creationId xmlns:p14="http://schemas.microsoft.com/office/powerpoint/2010/main" val="14773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From gatekeepers…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pPr marL="0">
              <a:buNone/>
            </a:pPr>
            <a:r>
              <a:rPr lang="en-GB" dirty="0"/>
              <a:t>Everything is mission-critical, because it’s data</a:t>
            </a:r>
          </a:p>
          <a:p>
            <a:pPr marL="0">
              <a:buNone/>
            </a:pPr>
            <a:r>
              <a:rPr lang="en-GB" dirty="0"/>
              <a:t>Stop any release on mission-critical targets (everything)</a:t>
            </a:r>
          </a:p>
          <a:p>
            <a:pPr marL="0">
              <a:buNone/>
            </a:pPr>
            <a:r>
              <a:rPr lang="en-GB" dirty="0"/>
              <a:t>Let’s centralize on us all the rules and validations</a:t>
            </a:r>
          </a:p>
          <a:p>
            <a:pPr marL="0">
              <a:buNone/>
            </a:pPr>
            <a:endParaRPr lang="en-GB" dirty="0"/>
          </a:p>
          <a:p>
            <a:pPr marL="0">
              <a:buNone/>
            </a:pPr>
            <a:r>
              <a:rPr lang="en-GB" dirty="0"/>
              <a:t>As a result: release flow slowed down</a:t>
            </a:r>
          </a:p>
        </p:txBody>
      </p:sp>
    </p:spTree>
    <p:extLst>
      <p:ext uri="{BB962C8B-B14F-4D97-AF65-F5344CB8AC3E}">
        <p14:creationId xmlns:p14="http://schemas.microsoft.com/office/powerpoint/2010/main" val="164812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2FD60-4724-48B9-AC98-8E202226CAB8}"/>
              </a:ext>
            </a:extLst>
          </p:cNvPr>
          <p:cNvSpPr>
            <a:spLocks noGrp="1"/>
          </p:cNvSpPr>
          <p:nvPr>
            <p:ph type="title"/>
          </p:nvPr>
        </p:nvSpPr>
        <p:spPr/>
        <p:txBody>
          <a:bodyPr/>
          <a:lstStyle/>
          <a:p>
            <a:r>
              <a:rPr lang="en-GB" dirty="0"/>
              <a:t>…to facilitators</a:t>
            </a:r>
          </a:p>
        </p:txBody>
      </p:sp>
      <p:sp>
        <p:nvSpPr>
          <p:cNvPr id="5" name="Content Placeholder 4">
            <a:extLst>
              <a:ext uri="{FF2B5EF4-FFF2-40B4-BE49-F238E27FC236}">
                <a16:creationId xmlns:a16="http://schemas.microsoft.com/office/drawing/2014/main" id="{854DB51F-06AD-4AFC-8F5B-3058732F549F}"/>
              </a:ext>
            </a:extLst>
          </p:cNvPr>
          <p:cNvSpPr>
            <a:spLocks noGrp="1"/>
          </p:cNvSpPr>
          <p:nvPr>
            <p:ph idx="1"/>
          </p:nvPr>
        </p:nvSpPr>
        <p:spPr/>
        <p:txBody>
          <a:bodyPr/>
          <a:lstStyle/>
          <a:p>
            <a:pPr marL="0">
              <a:buNone/>
            </a:pPr>
            <a:r>
              <a:rPr lang="en-GB" dirty="0"/>
              <a:t>Try to make everything easier and clear the obstacles</a:t>
            </a:r>
          </a:p>
          <a:p>
            <a:pPr marL="0">
              <a:buNone/>
            </a:pPr>
            <a:r>
              <a:rPr lang="en-GB" dirty="0"/>
              <a:t>Delegate work to trusted people and build trust within the team</a:t>
            </a:r>
          </a:p>
          <a:p>
            <a:pPr marL="0">
              <a:buNone/>
            </a:pPr>
            <a:r>
              <a:rPr lang="en-GB" dirty="0"/>
              <a:t>Let’s release more frequently, so the releases will be less risky</a:t>
            </a:r>
          </a:p>
          <a:p>
            <a:pPr marL="0">
              <a:buNone/>
            </a:pPr>
            <a:endParaRPr lang="en-GB" dirty="0"/>
          </a:p>
          <a:p>
            <a:pPr marL="0">
              <a:buNone/>
            </a:pPr>
            <a:r>
              <a:rPr lang="en-GB" dirty="0"/>
              <a:t>As a result: continuous delivery, forget about automatic tasks</a:t>
            </a:r>
          </a:p>
        </p:txBody>
      </p:sp>
    </p:spTree>
    <p:extLst>
      <p:ext uri="{BB962C8B-B14F-4D97-AF65-F5344CB8AC3E}">
        <p14:creationId xmlns:p14="http://schemas.microsoft.com/office/powerpoint/2010/main" val="311799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3B06FE-1EBB-41D7-93E3-5C10851A64EA}"/>
              </a:ext>
            </a:extLst>
          </p:cNvPr>
          <p:cNvSpPr>
            <a:spLocks noGrp="1"/>
          </p:cNvSpPr>
          <p:nvPr>
            <p:ph type="ctrTitle"/>
          </p:nvPr>
        </p:nvSpPr>
        <p:spPr/>
        <p:txBody>
          <a:bodyPr/>
          <a:lstStyle/>
          <a:p>
            <a:r>
              <a:rPr lang="en-GB" dirty="0"/>
              <a:t>Changing ourselves</a:t>
            </a:r>
          </a:p>
        </p:txBody>
      </p:sp>
      <p:sp>
        <p:nvSpPr>
          <p:cNvPr id="5" name="Subtitle 4">
            <a:extLst>
              <a:ext uri="{FF2B5EF4-FFF2-40B4-BE49-F238E27FC236}">
                <a16:creationId xmlns:a16="http://schemas.microsoft.com/office/drawing/2014/main" id="{3F552B23-9417-4AC2-A9B8-340D49433D15}"/>
              </a:ext>
            </a:extLst>
          </p:cNvPr>
          <p:cNvSpPr>
            <a:spLocks noGrp="1"/>
          </p:cNvSpPr>
          <p:nvPr>
            <p:ph type="subTitle" idx="1"/>
          </p:nvPr>
        </p:nvSpPr>
        <p:spPr/>
        <p:txBody>
          <a:bodyPr/>
          <a:lstStyle/>
          <a:p>
            <a:r>
              <a:rPr lang="en-GB" dirty="0"/>
              <a:t>This is the problem</a:t>
            </a:r>
          </a:p>
        </p:txBody>
      </p:sp>
    </p:spTree>
    <p:extLst>
      <p:ext uri="{BB962C8B-B14F-4D97-AF65-F5344CB8AC3E}">
        <p14:creationId xmlns:p14="http://schemas.microsoft.com/office/powerpoint/2010/main" val="266271145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vps4croatia.pptx" id="{2497138D-0E5B-4085-996F-07960BE8DDA6}" vid="{137FCF92-14EF-469F-956C-A58835B9FD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2372</Words>
  <Application>Microsoft Office PowerPoint</Application>
  <PresentationFormat>Widescreen</PresentationFormat>
  <Paragraphs>145</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Franklin Gothic Book</vt:lpstr>
      <vt:lpstr>Segoe UI</vt:lpstr>
      <vt:lpstr>Segoe UI Light</vt:lpstr>
      <vt:lpstr>1_RetrospectVTI</vt:lpstr>
      <vt:lpstr>Being a DBA  in a DevOps world</vt:lpstr>
      <vt:lpstr>My story so far</vt:lpstr>
      <vt:lpstr>The (former) DBA</vt:lpstr>
      <vt:lpstr>DevOps for DBA</vt:lpstr>
      <vt:lpstr>From administrators…</vt:lpstr>
      <vt:lpstr>…to engineers</vt:lpstr>
      <vt:lpstr>From gatekeepers…</vt:lpstr>
      <vt:lpstr>…to facilitators</vt:lpstr>
      <vt:lpstr>Changing ourselves</vt:lpstr>
      <vt:lpstr>My two cents</vt:lpstr>
      <vt:lpstr>My two cents</vt:lpstr>
      <vt:lpstr>Stats</vt:lpstr>
      <vt:lpstr>Obstacles&amp;drawbacks adopting DevOps</vt:lpstr>
      <vt:lpstr>DBAs &amp; Developers</vt:lpstr>
      <vt:lpstr>Script authoring &amp; deployment</vt:lpstr>
      <vt:lpstr>Deployment frequency</vt:lpstr>
      <vt:lpstr>Resources – books</vt:lpstr>
      <vt:lpstr>Resources – tools and pages</vt:lpstr>
      <vt:lpstr>Thank you for participating in this event, donations will be used to help rebuild schools, homes and lives of people that were effected badly by earthquakes in Croatia 28.-29.12.2020.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mvps4croatia</dc:title>
  <dc:creator>Maja Katić</dc:creator>
  <cp:keywords>mvps4croatia;humanitarian conference</cp:keywords>
  <cp:lastModifiedBy>Alessandro Alpi</cp:lastModifiedBy>
  <cp:revision>102</cp:revision>
  <dcterms:created xsi:type="dcterms:W3CDTF">2021-01-11T13:46:29Z</dcterms:created>
  <dcterms:modified xsi:type="dcterms:W3CDTF">2021-01-15T17:22:09Z</dcterms:modified>
</cp:coreProperties>
</file>