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notesMasterIdLst>
    <p:notesMasterId r:id="rId20"/>
  </p:notesMasterIdLst>
  <p:sldIdLst>
    <p:sldId id="368" r:id="rId2"/>
    <p:sldId id="369" r:id="rId3"/>
    <p:sldId id="395" r:id="rId4"/>
    <p:sldId id="396" r:id="rId5"/>
    <p:sldId id="379" r:id="rId6"/>
    <p:sldId id="373" r:id="rId7"/>
    <p:sldId id="382" r:id="rId8"/>
    <p:sldId id="383" r:id="rId9"/>
    <p:sldId id="391" r:id="rId10"/>
    <p:sldId id="387" r:id="rId11"/>
    <p:sldId id="394" r:id="rId12"/>
    <p:sldId id="389" r:id="rId13"/>
    <p:sldId id="388" r:id="rId14"/>
    <p:sldId id="385" r:id="rId15"/>
    <p:sldId id="374" r:id="rId16"/>
    <p:sldId id="376" r:id="rId17"/>
    <p:sldId id="380" r:id="rId18"/>
    <p:sldId id="348" r:id="rId19"/>
  </p:sldIdLst>
  <p:sldSz cx="24384000" cy="13716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Fira Sans Ligh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0">
          <p15:clr>
            <a:srgbClr val="A4A3A4"/>
          </p15:clr>
        </p15:guide>
        <p15:guide id="2" orient="horz" pos="4320">
          <p15:clr>
            <a:srgbClr val="A4A3A4"/>
          </p15:clr>
        </p15:guide>
        <p15:guide id="3" pos="876">
          <p15:clr>
            <a:srgbClr val="A4A3A4"/>
          </p15:clr>
        </p15:guide>
        <p15:guide id="4" pos="14484">
          <p15:clr>
            <a:srgbClr val="A4A3A4"/>
          </p15:clr>
        </p15:guide>
        <p15:guide id="5" pos="4279">
          <p15:clr>
            <a:srgbClr val="A4A3A4"/>
          </p15:clr>
        </p15:guide>
        <p15:guide id="6" pos="5027">
          <p15:clr>
            <a:srgbClr val="A4A3A4"/>
          </p15:clr>
        </p15:guide>
        <p15:guide id="7" pos="10311">
          <p15:clr>
            <a:srgbClr val="A4A3A4"/>
          </p15:clr>
        </p15:guide>
        <p15:guide id="8" pos="5593">
          <p15:clr>
            <a:srgbClr val="A4A3A4"/>
          </p15:clr>
        </p15:guide>
        <p15:guide id="9" pos="2963">
          <p15:clr>
            <a:srgbClr val="A4A3A4"/>
          </p15:clr>
        </p15:guide>
        <p15:guide id="10" orient="horz" pos="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3E62"/>
    <a:srgbClr val="F9A554"/>
    <a:srgbClr val="4AC1EC"/>
    <a:srgbClr val="17A0D1"/>
    <a:srgbClr val="44546A"/>
    <a:srgbClr val="E36D5F"/>
    <a:srgbClr val="5E97CA"/>
    <a:srgbClr val="D5E2E7"/>
    <a:srgbClr val="4BC1EB"/>
    <a:srgbClr val="91B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0" autoAdjust="0"/>
    <p:restoredTop sz="82853" autoAdjust="0"/>
  </p:normalViewPr>
  <p:slideViewPr>
    <p:cSldViewPr snapToGrid="0">
      <p:cViewPr varScale="1">
        <p:scale>
          <a:sx n="36" d="100"/>
          <a:sy n="36" d="100"/>
        </p:scale>
        <p:origin x="1190" y="34"/>
      </p:cViewPr>
      <p:guideLst>
        <p:guide pos="7680"/>
        <p:guide orient="horz" pos="4320"/>
        <p:guide pos="876"/>
        <p:guide pos="14484"/>
        <p:guide pos="4279"/>
        <p:guide pos="5027"/>
        <p:guide pos="10311"/>
        <p:guide pos="5593"/>
        <p:guide pos="2963"/>
        <p:guide orient="horz" pos="4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720" y="2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165AFA8C-0E90-4C91-A743-28E5F2C8DB15}" type="datetimeFigureOut">
              <a:rPr lang="ru-RU" altLang="ko-KR"/>
              <a:pPr/>
              <a:t>24.05.2019</a:t>
            </a:fld>
            <a:endParaRPr lang="ru-RU" altLang="ko-KR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ko-KR"/>
              <a:t>Образец текста</a:t>
            </a:r>
          </a:p>
          <a:p>
            <a:pPr lvl="1"/>
            <a:r>
              <a:rPr lang="ru-RU" altLang="ko-KR"/>
              <a:t>Второй уровень</a:t>
            </a:r>
          </a:p>
          <a:p>
            <a:pPr lvl="2"/>
            <a:r>
              <a:rPr lang="ru-RU" altLang="ko-KR"/>
              <a:t>Третий уровень</a:t>
            </a:r>
          </a:p>
          <a:p>
            <a:pPr lvl="3"/>
            <a:r>
              <a:rPr lang="ru-RU" altLang="ko-KR"/>
              <a:t>Четвертый уровень</a:t>
            </a:r>
          </a:p>
          <a:p>
            <a:pPr lvl="4"/>
            <a:r>
              <a:rPr lang="ru-RU" altLang="ko-KR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endParaRPr lang="ko-KR" altLang="ko-KR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7511CDD7-D08B-42C6-A32C-5FEB59414057}" type="slidenum">
              <a:rPr lang="ru-RU" altLang="ko-KR"/>
              <a:pPr/>
              <a:t>‹#›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240850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4172626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</a:t>
            </a:r>
            <a:r>
              <a:rPr lang="en-US" altLang="ko-KR" dirty="0" err="1"/>
              <a:t>infinispan</a:t>
            </a:r>
            <a:r>
              <a:rPr lang="ko-KR" altLang="en-US" dirty="0"/>
              <a:t>에서 세션 복제에 관한 설정을 해줍니다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dist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10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458067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Distributable</a:t>
            </a:r>
            <a:r>
              <a:rPr lang="ko-KR" altLang="en-US" dirty="0"/>
              <a:t>태그를 추가하여 세션클러스터링에 대한 설정을 마쳐준다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11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69879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어플리케이션 서버와 아파치 </a:t>
            </a:r>
            <a:r>
              <a:rPr lang="ko-KR" altLang="en-US" dirty="0" err="1"/>
              <a:t>웹서버를</a:t>
            </a:r>
            <a:r>
              <a:rPr lang="ko-KR" altLang="en-US" dirty="0"/>
              <a:t> 연동시키려고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마지막으로 </a:t>
            </a:r>
            <a:r>
              <a:rPr lang="en-US" altLang="ko-KR" dirty="0" err="1"/>
              <a:t>wildfly</a:t>
            </a:r>
            <a:r>
              <a:rPr lang="ko-KR" altLang="en-US" dirty="0"/>
              <a:t>의 </a:t>
            </a:r>
            <a:r>
              <a:rPr lang="en-US" altLang="ko-KR" dirty="0" err="1"/>
              <a:t>standfly</a:t>
            </a:r>
            <a:r>
              <a:rPr lang="ko-KR" altLang="en-US" dirty="0"/>
              <a:t>프로파일 설정에 </a:t>
            </a:r>
            <a:r>
              <a:rPr lang="en-US" altLang="ko-KR" dirty="0" err="1"/>
              <a:t>ajp</a:t>
            </a:r>
            <a:r>
              <a:rPr lang="ko-KR" altLang="en-US" dirty="0" err="1"/>
              <a:t>모듈에대한</a:t>
            </a:r>
            <a:r>
              <a:rPr lang="ko-KR" altLang="en-US" dirty="0"/>
              <a:t> </a:t>
            </a:r>
            <a:r>
              <a:rPr lang="ko-KR" altLang="en-US" dirty="0" err="1"/>
              <a:t>리스너</a:t>
            </a:r>
            <a:r>
              <a:rPr lang="ko-KR" altLang="en-US" dirty="0"/>
              <a:t> 포트를 설정해줍니다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이제 아파치 </a:t>
            </a:r>
            <a:r>
              <a:rPr lang="ko-KR" altLang="en-US" dirty="0" err="1"/>
              <a:t>설정파일로</a:t>
            </a:r>
            <a:r>
              <a:rPr lang="ko-KR" altLang="en-US" dirty="0"/>
              <a:t> </a:t>
            </a:r>
            <a:r>
              <a:rPr lang="ko-KR" altLang="en-US" dirty="0" err="1"/>
              <a:t>오게되면</a:t>
            </a:r>
            <a:r>
              <a:rPr lang="ko-KR" altLang="en-US" dirty="0"/>
              <a:t> 이 </a:t>
            </a:r>
            <a:r>
              <a:rPr lang="en-US" altLang="ko-KR" dirty="0"/>
              <a:t>AJP</a:t>
            </a:r>
            <a:r>
              <a:rPr lang="ko-KR" altLang="en-US" dirty="0"/>
              <a:t>에 대한 세팅을 할 수 있는데요</a:t>
            </a:r>
            <a:endParaRPr lang="en-US" altLang="ko-KR" dirty="0"/>
          </a:p>
          <a:p>
            <a:r>
              <a:rPr lang="ko-KR" altLang="en-US" dirty="0"/>
              <a:t>임의의 </a:t>
            </a:r>
            <a:r>
              <a:rPr lang="ko-KR" altLang="en-US" dirty="0" err="1"/>
              <a:t>로드밸런서라는</a:t>
            </a:r>
            <a:r>
              <a:rPr lang="ko-KR" altLang="en-US" dirty="0"/>
              <a:t> 노드를 마운트시키고</a:t>
            </a:r>
            <a:endParaRPr lang="en-US" altLang="ko-KR" dirty="0"/>
          </a:p>
          <a:p>
            <a:r>
              <a:rPr lang="en-US" altLang="ko-KR" dirty="0" err="1"/>
              <a:t>Workers.properties</a:t>
            </a:r>
            <a:r>
              <a:rPr lang="ko-KR" altLang="en-US" dirty="0"/>
              <a:t>파일에서 연동할 서버들에 대한 설정을 마저 해줍니다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아까 </a:t>
            </a:r>
            <a:r>
              <a:rPr lang="en-US" altLang="ko-KR" dirty="0" err="1"/>
              <a:t>jkmount</a:t>
            </a:r>
            <a:r>
              <a:rPr lang="ko-KR" altLang="en-US" dirty="0"/>
              <a:t>에서 </a:t>
            </a:r>
            <a:r>
              <a:rPr lang="ko-KR" altLang="en-US" dirty="0" err="1"/>
              <a:t>웹서버에</a:t>
            </a:r>
            <a:r>
              <a:rPr lang="ko-KR" altLang="en-US" dirty="0"/>
              <a:t> </a:t>
            </a:r>
            <a:r>
              <a:rPr lang="ko-KR" altLang="en-US" dirty="0" err="1"/>
              <a:t>마운트시킨</a:t>
            </a:r>
            <a:r>
              <a:rPr lang="ko-KR" altLang="en-US" dirty="0"/>
              <a:t> </a:t>
            </a:r>
            <a:r>
              <a:rPr lang="ko-KR" altLang="en-US" dirty="0" err="1"/>
              <a:t>로드밸런서</a:t>
            </a:r>
            <a:r>
              <a:rPr lang="ko-KR" altLang="en-US" dirty="0"/>
              <a:t> 노드는 다시 </a:t>
            </a:r>
            <a:r>
              <a:rPr lang="en-US" altLang="ko-KR" dirty="0"/>
              <a:t>node1, node2</a:t>
            </a:r>
            <a:r>
              <a:rPr lang="ko-KR" altLang="en-US" dirty="0"/>
              <a:t>에 </a:t>
            </a:r>
            <a:r>
              <a:rPr lang="ko-KR" altLang="en-US" dirty="0" err="1"/>
              <a:t>세션에따라서</a:t>
            </a:r>
            <a:r>
              <a:rPr lang="ko-KR" altLang="en-US" dirty="0"/>
              <a:t> </a:t>
            </a:r>
            <a:r>
              <a:rPr lang="ko-KR" altLang="en-US" dirty="0" err="1"/>
              <a:t>스티키세션방식으로</a:t>
            </a:r>
            <a:endParaRPr lang="en-US" altLang="ko-KR" dirty="0"/>
          </a:p>
          <a:p>
            <a:r>
              <a:rPr lang="ko-KR" altLang="en-US" dirty="0"/>
              <a:t>트래픽을 </a:t>
            </a:r>
            <a:r>
              <a:rPr lang="ko-KR" altLang="en-US" dirty="0" err="1"/>
              <a:t>라우팅시킵니다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각각의 </a:t>
            </a:r>
            <a:r>
              <a:rPr lang="en-US" altLang="ko-KR" dirty="0"/>
              <a:t>node1,node2</a:t>
            </a:r>
            <a:r>
              <a:rPr lang="ko-KR" altLang="en-US" dirty="0"/>
              <a:t>는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12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069141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ko-KR" altLang="en-US" dirty="0" err="1"/>
              <a:t>컨텐트</a:t>
            </a:r>
            <a:r>
              <a:rPr lang="ko-KR" altLang="en-US" dirty="0"/>
              <a:t>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13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460088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직접 시스템에 대한 실험을 해봤는데요</a:t>
            </a:r>
            <a:endParaRPr lang="en-US" altLang="ko-KR" dirty="0"/>
          </a:p>
          <a:p>
            <a:r>
              <a:rPr lang="ko-KR" altLang="en-US" dirty="0"/>
              <a:t>처음 이 서비스에 접속하게 되면 임의로 </a:t>
            </a:r>
            <a:r>
              <a:rPr lang="en-US" altLang="ko-KR" dirty="0"/>
              <a:t>node1, node2</a:t>
            </a:r>
            <a:r>
              <a:rPr lang="ko-KR" altLang="en-US" dirty="0"/>
              <a:t>중 하나의 서버로 접속하게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실험에서는 </a:t>
            </a:r>
            <a:r>
              <a:rPr lang="en-US" altLang="ko-KR" dirty="0"/>
              <a:t>node2</a:t>
            </a:r>
            <a:r>
              <a:rPr lang="ko-KR" altLang="en-US" dirty="0"/>
              <a:t>에 먼저 접속하게 </a:t>
            </a:r>
            <a:r>
              <a:rPr lang="ko-KR" altLang="en-US" dirty="0" err="1"/>
              <a:t>됐구요</a:t>
            </a:r>
            <a:endParaRPr lang="en-US" altLang="ko-KR" dirty="0"/>
          </a:p>
          <a:p>
            <a:r>
              <a:rPr lang="ko-KR" altLang="en-US" dirty="0"/>
              <a:t>다시 새로운 환경으로</a:t>
            </a:r>
            <a:r>
              <a:rPr lang="en-US" altLang="ko-KR" dirty="0"/>
              <a:t>(</a:t>
            </a:r>
            <a:r>
              <a:rPr lang="ko-KR" altLang="en-US" dirty="0"/>
              <a:t>브라우저</a:t>
            </a:r>
            <a:r>
              <a:rPr lang="en-US" altLang="ko-KR" dirty="0"/>
              <a:t>)</a:t>
            </a:r>
            <a:r>
              <a:rPr lang="ko-KR" altLang="en-US" dirty="0"/>
              <a:t> 접속하게 됐을 때 아까와는 달리 </a:t>
            </a:r>
            <a:r>
              <a:rPr lang="en-US" altLang="ko-KR" dirty="0"/>
              <a:t>node1</a:t>
            </a:r>
            <a:r>
              <a:rPr lang="ko-KR" altLang="en-US" dirty="0"/>
              <a:t>로 접속하게 되었음을 확인할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트래픽이 하나의 서버로만 가중되지 않고 적절히 나누어지는 것을 확인할 수 있는 </a:t>
            </a:r>
            <a:r>
              <a:rPr lang="ko-KR" altLang="en-US" dirty="0" err="1"/>
              <a:t>장면이었구요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14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17223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15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439708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WEBDOCK</a:t>
            </a:r>
            <a:r>
              <a:rPr lang="en-US" altLang="ko-KR" baseline="0" dirty="0"/>
              <a:t> </a:t>
            </a:r>
            <a:r>
              <a:rPr lang="ko-KR" altLang="en-US" baseline="0" dirty="0"/>
              <a:t>설명</a:t>
            </a:r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18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333652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405DAE-064F-4E16-A6EA-40DBFA52F806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254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최근에 연말이 다가오면서  블랙프라이 </a:t>
            </a:r>
            <a:r>
              <a:rPr lang="ko-KR" altLang="en-US" dirty="0" err="1"/>
              <a:t>데이</a:t>
            </a:r>
            <a:r>
              <a:rPr lang="ko-KR" altLang="en-US" dirty="0"/>
              <a:t> 행사가 많이 진행 </a:t>
            </a:r>
            <a:r>
              <a:rPr lang="ko-KR" altLang="en-US" dirty="0" err="1"/>
              <a:t>되고있는데</a:t>
            </a:r>
            <a:r>
              <a:rPr lang="ko-KR" altLang="en-US" baseline="0" dirty="0"/>
              <a:t> 항상 저희에게 </a:t>
            </a:r>
            <a:r>
              <a:rPr lang="ko-KR" altLang="en-US" baseline="0" dirty="0" err="1"/>
              <a:t>보여지는건</a:t>
            </a:r>
            <a:r>
              <a:rPr lang="ko-KR" altLang="en-US" baseline="0" dirty="0"/>
              <a:t> 이 사진 뿐입니다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자 그럼 서버관리자 측면에서 한번 생각해보겠습니다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폭주로 인해 다운된 서버를 최대한 빨리 </a:t>
            </a:r>
            <a:r>
              <a:rPr lang="ko-KR" altLang="en-US" baseline="0" dirty="0" err="1"/>
              <a:t>대처할수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있어야합니다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이벤트 하기 이전의 </a:t>
            </a:r>
            <a:r>
              <a:rPr lang="ko-KR" altLang="en-US" baseline="0" dirty="0" err="1"/>
              <a:t>웹서버의</a:t>
            </a:r>
            <a:r>
              <a:rPr lang="ko-KR" altLang="en-US" baseline="0" dirty="0"/>
              <a:t> 버전 관리 또한 효율적으로 하여야 할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왜냐면 </a:t>
            </a:r>
            <a:r>
              <a:rPr lang="ko-KR" altLang="en-US" baseline="0" dirty="0" err="1"/>
              <a:t>블랙프라이데이가</a:t>
            </a:r>
            <a:r>
              <a:rPr lang="ko-KR" altLang="en-US" baseline="0" dirty="0"/>
              <a:t> 매일 하지는 않겠죠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그럼 이런 기존의 서버 구축과 운용방식에 단점을 보완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있는 방법은 무엇일까 저희는 여기에 초점을 맞추게 되었고 플랫폼서비스개발을 진행하였습니다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3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296397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/>
              <a:t>현재 웹 시스템은 각 서비스마다 각자의 여건에 맞는 툴을 사용하여 최적화된 설계로 </a:t>
            </a:r>
            <a:r>
              <a:rPr lang="ko-KR" altLang="en-US" baseline="0" dirty="0" err="1"/>
              <a:t>구축되어있다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대부분은 </a:t>
            </a:r>
            <a:r>
              <a:rPr lang="ko-KR" altLang="en-US" baseline="0" dirty="0" err="1"/>
              <a:t>퍼블릭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클라우드</a:t>
            </a:r>
            <a:r>
              <a:rPr lang="ko-KR" altLang="en-US" baseline="0" dirty="0"/>
              <a:t> 환경에서 오픈소스 </a:t>
            </a:r>
            <a:r>
              <a:rPr lang="ko-KR" altLang="en-US" baseline="0" dirty="0" err="1"/>
              <a:t>미들웨어를</a:t>
            </a:r>
            <a:r>
              <a:rPr lang="ko-KR" altLang="en-US" baseline="0" dirty="0"/>
              <a:t> 사용하는데 비용적으로 이점이 있고 </a:t>
            </a:r>
            <a:r>
              <a:rPr lang="ko-KR" altLang="en-US" baseline="0" dirty="0" err="1"/>
              <a:t>커스터마이징도</a:t>
            </a:r>
            <a:r>
              <a:rPr lang="ko-KR" altLang="en-US" baseline="0" dirty="0"/>
              <a:t> 가능하기 때문이다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시중에 나와있는 오픈소스 </a:t>
            </a:r>
            <a:r>
              <a:rPr lang="ko-KR" altLang="en-US" baseline="0" dirty="0" err="1"/>
              <a:t>미들웨어중</a:t>
            </a:r>
            <a:r>
              <a:rPr lang="ko-KR" altLang="en-US" baseline="0" dirty="0"/>
              <a:t> </a:t>
            </a:r>
            <a:r>
              <a:rPr lang="en-US" altLang="ko-KR" baseline="0" dirty="0"/>
              <a:t>Apache</a:t>
            </a:r>
            <a:r>
              <a:rPr lang="ko-KR" altLang="en-US" baseline="0" dirty="0"/>
              <a:t>는 일반적인 기업이나 단체에서 쓰는 </a:t>
            </a:r>
            <a:r>
              <a:rPr lang="ko-KR" altLang="en-US" baseline="0" dirty="0" err="1"/>
              <a:t>웹서버의</a:t>
            </a:r>
            <a:r>
              <a:rPr lang="ko-KR" altLang="en-US" baseline="0" dirty="0"/>
              <a:t> 표준으로 </a:t>
            </a:r>
            <a:r>
              <a:rPr lang="ko-KR" altLang="en-US" baseline="0" dirty="0" err="1"/>
              <a:t>자리잡았다해도</a:t>
            </a:r>
            <a:r>
              <a:rPr lang="ko-KR" altLang="en-US" baseline="0" dirty="0"/>
              <a:t> 과언이 아닌데</a:t>
            </a:r>
            <a:endParaRPr lang="en-US" altLang="ko-KR" baseline="0" dirty="0"/>
          </a:p>
          <a:p>
            <a:r>
              <a:rPr lang="ko-KR" altLang="en-US" baseline="0" dirty="0"/>
              <a:t>이는 </a:t>
            </a:r>
            <a:r>
              <a:rPr lang="ko-KR" altLang="en-US" baseline="0" dirty="0" err="1"/>
              <a:t>웹서버의</a:t>
            </a:r>
            <a:r>
              <a:rPr lang="ko-KR" altLang="en-US" baseline="0" dirty="0"/>
              <a:t> 성능을 단순히 동시 수용한 </a:t>
            </a:r>
            <a:r>
              <a:rPr lang="ko-KR" altLang="en-US" baseline="0" dirty="0" err="1"/>
              <a:t>접속자</a:t>
            </a:r>
            <a:r>
              <a:rPr lang="ko-KR" altLang="en-US" baseline="0" dirty="0"/>
              <a:t> 수 즉 트래픽 처리량으로 보았을 때 가장 이점이 많은 소프트웨어라 할 수 있기 때문이다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우리는 이 아파치를 가지고 </a:t>
            </a:r>
            <a:r>
              <a:rPr lang="en-US" altLang="ko-KR" baseline="0" dirty="0"/>
              <a:t>scale-out </a:t>
            </a:r>
            <a:r>
              <a:rPr lang="ko-KR" altLang="en-US" baseline="0" dirty="0"/>
              <a:t>하는 방안을 시도해봤다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4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425324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최근에 연말이 다가오면서  블랙프라이 </a:t>
            </a:r>
            <a:r>
              <a:rPr lang="ko-KR" altLang="en-US" dirty="0" err="1"/>
              <a:t>데이</a:t>
            </a:r>
            <a:r>
              <a:rPr lang="ko-KR" altLang="en-US" dirty="0"/>
              <a:t> 행사가 많이 진행 </a:t>
            </a:r>
            <a:r>
              <a:rPr lang="ko-KR" altLang="en-US" dirty="0" err="1"/>
              <a:t>되고있는데</a:t>
            </a:r>
            <a:r>
              <a:rPr lang="ko-KR" altLang="en-US" baseline="0" dirty="0"/>
              <a:t> 항상 저희에게 </a:t>
            </a:r>
            <a:r>
              <a:rPr lang="ko-KR" altLang="en-US" baseline="0" dirty="0" err="1"/>
              <a:t>보여지는건</a:t>
            </a:r>
            <a:r>
              <a:rPr lang="ko-KR" altLang="en-US" baseline="0" dirty="0"/>
              <a:t> 이 사진 뿐입니다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자 그럼 서버관리자 측면에서 한번 생각해보겠습니다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폭주로 인해 다운된 서버를 최대한 빨리 </a:t>
            </a:r>
            <a:r>
              <a:rPr lang="ko-KR" altLang="en-US" baseline="0" dirty="0" err="1"/>
              <a:t>대처할수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있어야합니다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이벤트 하기 이전의 </a:t>
            </a:r>
            <a:r>
              <a:rPr lang="ko-KR" altLang="en-US" baseline="0" dirty="0" err="1"/>
              <a:t>웹서버의</a:t>
            </a:r>
            <a:r>
              <a:rPr lang="ko-KR" altLang="en-US" baseline="0" dirty="0"/>
              <a:t> 버전 관리 또한 효율적으로 하여야 할 것입니다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왜냐면 </a:t>
            </a:r>
            <a:r>
              <a:rPr lang="ko-KR" altLang="en-US" baseline="0" dirty="0" err="1"/>
              <a:t>블랙프라이데이가</a:t>
            </a:r>
            <a:r>
              <a:rPr lang="ko-KR" altLang="en-US" baseline="0" dirty="0"/>
              <a:t> 매일 하지는 않겠죠</a:t>
            </a:r>
            <a:r>
              <a:rPr lang="en-US" altLang="ko-KR" baseline="0" dirty="0"/>
              <a:t>? </a:t>
            </a:r>
            <a:r>
              <a:rPr lang="ko-KR" altLang="en-US" baseline="0" dirty="0"/>
              <a:t>그럼 이런 기존의 서버 구축과 운용방식에 단점을 보완 </a:t>
            </a:r>
            <a:r>
              <a:rPr lang="ko-KR" altLang="en-US" baseline="0" dirty="0" err="1"/>
              <a:t>할수</a:t>
            </a:r>
            <a:r>
              <a:rPr lang="ko-KR" altLang="en-US" baseline="0" dirty="0"/>
              <a:t> 있는 방법은 무엇일까 저희는 여기에 초점을 맞추게 되었고 플랫폼서비스개발을 진행하였습니다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5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60818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이미지로 관리하기 때문에 다양한 개발환경에 확장성과 </a:t>
            </a:r>
            <a:r>
              <a:rPr lang="ko-KR" altLang="en-US" dirty="0" err="1"/>
              <a:t>표준성</a:t>
            </a:r>
            <a:r>
              <a:rPr lang="en-US" altLang="ko-KR" dirty="0"/>
              <a:t>, </a:t>
            </a:r>
            <a:r>
              <a:rPr lang="ko-KR" altLang="en-US" dirty="0" err="1"/>
              <a:t>이식성이</a:t>
            </a:r>
            <a:r>
              <a:rPr lang="ko-KR" altLang="en-US" dirty="0"/>
              <a:t> 뛰어나고 호스트</a:t>
            </a:r>
            <a:r>
              <a:rPr lang="en-US" altLang="ko-KR" dirty="0"/>
              <a:t>OS </a:t>
            </a:r>
            <a:r>
              <a:rPr lang="ko-KR" altLang="en-US" dirty="0"/>
              <a:t>와 서비스 운영 환경 분리 하기 때문에 쉽게 변경 되거나 변질되지 않고</a:t>
            </a:r>
            <a:r>
              <a:rPr lang="en-US" altLang="ko-KR" dirty="0"/>
              <a:t>,</a:t>
            </a:r>
            <a:r>
              <a:rPr lang="en-US" altLang="ko-KR" baseline="0" dirty="0"/>
              <a:t> </a:t>
            </a:r>
          </a:p>
          <a:p>
            <a:r>
              <a:rPr lang="ko-KR" altLang="en-US" dirty="0"/>
              <a:t>버전 관리가 용이해 자원공유</a:t>
            </a:r>
            <a:r>
              <a:rPr lang="ko-KR" altLang="en-US" baseline="0" dirty="0"/>
              <a:t> 및 관리가 유용한 </a:t>
            </a:r>
            <a:r>
              <a:rPr lang="ko-KR" altLang="en-US" baseline="0" dirty="0" err="1"/>
              <a:t>도커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6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222892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구현한 웹 시스템의 구조입니다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간단하게 하나의 웹 서버가 클라이언트로부터 들어오는 </a:t>
            </a:r>
            <a:r>
              <a:rPr lang="en-US" altLang="ko-KR" dirty="0"/>
              <a:t>request</a:t>
            </a:r>
            <a:r>
              <a:rPr lang="ko-KR" altLang="en-US" dirty="0" err="1"/>
              <a:t>를</a:t>
            </a:r>
            <a:r>
              <a:rPr lang="ko-KR" altLang="en-US" dirty="0"/>
              <a:t> 보고 동적인 요청일 경우 이를 처리하는 </a:t>
            </a:r>
            <a:r>
              <a:rPr lang="en-US" altLang="ko-KR" dirty="0"/>
              <a:t>was</a:t>
            </a:r>
            <a:r>
              <a:rPr lang="ko-KR" altLang="en-US" dirty="0"/>
              <a:t>서버에 그 요청을 전달합니다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경우 </a:t>
            </a:r>
            <a:r>
              <a:rPr lang="ko-KR" altLang="en-US" dirty="0" err="1"/>
              <a:t>여러개의</a:t>
            </a:r>
            <a:r>
              <a:rPr lang="ko-KR" altLang="en-US" dirty="0"/>
              <a:t> 어플리케이션 서버가 하나의 서버처럼 </a:t>
            </a:r>
            <a:r>
              <a:rPr lang="ko-KR" altLang="en-US" dirty="0" err="1"/>
              <a:t>클러스터링</a:t>
            </a:r>
            <a:r>
              <a:rPr lang="ko-KR" altLang="en-US" dirty="0"/>
              <a:t> 되어 이 요청을 처리합니다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복잡한 </a:t>
            </a:r>
            <a:r>
              <a:rPr lang="ko-KR" altLang="en-US" dirty="0" err="1"/>
              <a:t>로직에</a:t>
            </a:r>
            <a:r>
              <a:rPr lang="ko-KR" altLang="en-US" dirty="0"/>
              <a:t> 관한 연산이나 </a:t>
            </a:r>
            <a:r>
              <a:rPr lang="ko-KR" altLang="en-US" dirty="0" err="1"/>
              <a:t>뒷단의</a:t>
            </a:r>
            <a:r>
              <a:rPr lang="ko-KR" altLang="en-US" dirty="0"/>
              <a:t> 데이터베이스에 접근하는 등의 처리가 아닌 단순히 </a:t>
            </a: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ko-KR" altLang="en-US" dirty="0"/>
              <a:t> 등의 정적인 페이지를 요청할 경우에는 </a:t>
            </a:r>
            <a:r>
              <a:rPr lang="ko-KR" altLang="en-US" dirty="0" err="1"/>
              <a:t>웹서버가</a:t>
            </a:r>
            <a:r>
              <a:rPr lang="ko-KR" altLang="en-US" dirty="0"/>
              <a:t> 직접 이를 처리해버립니다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이러한 구조를 만들기 위해 우선 해야할 것은 </a:t>
            </a:r>
            <a:r>
              <a:rPr lang="ko-KR" altLang="en-US" dirty="0" err="1"/>
              <a:t>여러개의</a:t>
            </a:r>
            <a:r>
              <a:rPr lang="ko-KR" altLang="en-US" dirty="0"/>
              <a:t> 어플리케이션 서버를 하나로 </a:t>
            </a:r>
            <a:r>
              <a:rPr lang="ko-KR" altLang="en-US" dirty="0" err="1"/>
              <a:t>묶는것입니다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7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260358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저희가 본 연구에서 사용한 오픈소스 웹 어플리케이션 서버는 </a:t>
            </a:r>
            <a:r>
              <a:rPr lang="en-US" altLang="ko-KR" dirty="0" err="1"/>
              <a:t>Jboss</a:t>
            </a:r>
            <a:r>
              <a:rPr lang="ko-KR" altLang="en-US" dirty="0"/>
              <a:t> </a:t>
            </a:r>
            <a:r>
              <a:rPr lang="en-US" altLang="ko-KR" dirty="0" err="1"/>
              <a:t>wildfly</a:t>
            </a:r>
            <a:r>
              <a:rPr lang="ko-KR" altLang="en-US" dirty="0"/>
              <a:t>인데요 이 어플리케이션 서버는</a:t>
            </a:r>
            <a:endParaRPr lang="en-US" altLang="ko-KR" dirty="0"/>
          </a:p>
          <a:p>
            <a:r>
              <a:rPr lang="en-US" altLang="ko-KR" dirty="0"/>
              <a:t>Standalone</a:t>
            </a:r>
            <a:r>
              <a:rPr lang="ko-KR" altLang="en-US" dirty="0"/>
              <a:t>과 </a:t>
            </a:r>
            <a:r>
              <a:rPr lang="en-US" altLang="ko-KR" dirty="0"/>
              <a:t>domain</a:t>
            </a:r>
            <a:r>
              <a:rPr lang="ko-KR" altLang="en-US" dirty="0"/>
              <a:t> 두가지 모드로 인스턴스를 만들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Domain</a:t>
            </a:r>
            <a:r>
              <a:rPr lang="ko-KR" altLang="en-US" dirty="0"/>
              <a:t>모드는 다수의 인스턴스를 사용하는 경우 이를 통합적으로 관리할 수 있는 모드로</a:t>
            </a:r>
            <a:endParaRPr lang="en-US" altLang="ko-KR" dirty="0"/>
          </a:p>
          <a:p>
            <a:r>
              <a:rPr lang="ko-KR" altLang="en-US" dirty="0"/>
              <a:t>저희는 </a:t>
            </a:r>
            <a:r>
              <a:rPr lang="en-US" altLang="ko-KR" dirty="0"/>
              <a:t>standalone</a:t>
            </a:r>
            <a:r>
              <a:rPr lang="ko-KR" altLang="en-US" dirty="0"/>
              <a:t>을 사용하여 각각의 인스턴스에 각자 다른 프로파일 설정과 </a:t>
            </a:r>
            <a:r>
              <a:rPr lang="ko-KR" altLang="en-US" dirty="0" err="1"/>
              <a:t>웹컨텐츠</a:t>
            </a:r>
            <a:r>
              <a:rPr lang="ko-KR" altLang="en-US" dirty="0"/>
              <a:t> 배포를 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</a:t>
            </a:r>
          </a:p>
          <a:p>
            <a:r>
              <a:rPr lang="ko-KR" altLang="en-US" dirty="0"/>
              <a:t>인스턴스의 바이너리 폴더에 인스턴스를 실행하는 쉘 스크립트 파일이 </a:t>
            </a:r>
            <a:r>
              <a:rPr lang="ko-KR" altLang="en-US" dirty="0" err="1"/>
              <a:t>있구요</a:t>
            </a:r>
            <a:endParaRPr lang="en-US" altLang="ko-KR" dirty="0"/>
          </a:p>
          <a:p>
            <a:r>
              <a:rPr lang="ko-KR" altLang="en-US" dirty="0"/>
              <a:t>여기에</a:t>
            </a:r>
            <a:r>
              <a:rPr lang="en-US" altLang="ko-KR" dirty="0"/>
              <a:t> </a:t>
            </a:r>
            <a:r>
              <a:rPr lang="ko-KR" altLang="en-US" dirty="0"/>
              <a:t>세션 클러스터링을 위한 프로파일 설정을 하여 적용하기위한 옵션들을 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인스턴스들의 포트 오프셋 값을 주어 </a:t>
            </a:r>
            <a:r>
              <a:rPr lang="ko-KR" altLang="en-US" dirty="0" err="1"/>
              <a:t>구분짓습니다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8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180947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인스턴스 프로파일 </a:t>
            </a:r>
            <a:r>
              <a:rPr lang="ko-KR" altLang="en-US" dirty="0" err="1"/>
              <a:t>설정파일인</a:t>
            </a:r>
            <a:r>
              <a:rPr lang="ko-KR" altLang="en-US" dirty="0"/>
              <a:t> </a:t>
            </a:r>
            <a:r>
              <a:rPr lang="en-US" altLang="ko-KR" dirty="0"/>
              <a:t>standalone-</a:t>
            </a:r>
            <a:r>
              <a:rPr lang="en-US" altLang="ko-KR" dirty="0" err="1"/>
              <a:t>ha.xml</a:t>
            </a:r>
            <a:r>
              <a:rPr lang="ko-KR" altLang="en-US" dirty="0"/>
              <a:t>파일에</a:t>
            </a:r>
            <a:endParaRPr lang="en-US" altLang="ko-KR" dirty="0"/>
          </a:p>
          <a:p>
            <a:r>
              <a:rPr lang="ko-KR" altLang="en-US" dirty="0"/>
              <a:t>클러스터링에 필요한 인피니스팬과 </a:t>
            </a:r>
            <a:r>
              <a:rPr lang="ko-KR" altLang="en-US" dirty="0" err="1"/>
              <a:t>제이그룹스</a:t>
            </a:r>
            <a:r>
              <a:rPr lang="ko-KR" altLang="en-US" dirty="0"/>
              <a:t> 모듈을 사용해줍니다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클러스터링된</a:t>
            </a:r>
            <a:r>
              <a:rPr lang="ko-KR" altLang="en-US" dirty="0"/>
              <a:t> 어플리케이션 서버들은 서로 통신하며 자신의 상태를 공유합니다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 </a:t>
            </a:r>
            <a:r>
              <a:rPr lang="en-US" altLang="ko-KR" dirty="0" err="1"/>
              <a:t>udp</a:t>
            </a:r>
            <a:r>
              <a:rPr lang="en-US" altLang="ko-KR" dirty="0"/>
              <a:t> </a:t>
            </a:r>
            <a:r>
              <a:rPr lang="ko-KR" altLang="en-US" dirty="0"/>
              <a:t>멀티캐스팅 방식을 사용하기 때문에 </a:t>
            </a:r>
            <a:r>
              <a:rPr lang="en-US" altLang="ko-KR" dirty="0" err="1"/>
              <a:t>jgroups</a:t>
            </a:r>
            <a:r>
              <a:rPr lang="ko-KR" altLang="en-US" dirty="0"/>
              <a:t> </a:t>
            </a:r>
            <a:r>
              <a:rPr lang="en-US" altLang="ko-KR" dirty="0" err="1"/>
              <a:t>udp</a:t>
            </a:r>
            <a:r>
              <a:rPr lang="ko-KR" altLang="en-US" dirty="0"/>
              <a:t>스택에서 </a:t>
            </a:r>
            <a:r>
              <a:rPr lang="ko-KR" altLang="en-US" dirty="0" err="1"/>
              <a:t>이에관한</a:t>
            </a:r>
            <a:r>
              <a:rPr lang="ko-KR" altLang="en-US" dirty="0"/>
              <a:t> 설정들을 해줍니다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1CDD7-D08B-42C6-A32C-5FEB59414057}" type="slidenum">
              <a:rPr lang="ru-RU" altLang="ko-KR" smtClean="0"/>
              <a:pPr/>
              <a:t>9</a:t>
            </a:fld>
            <a:endParaRPr lang="ru-RU" altLang="ko-KR"/>
          </a:p>
        </p:txBody>
      </p:sp>
    </p:spTree>
    <p:extLst>
      <p:ext uri="{BB962C8B-B14F-4D97-AF65-F5344CB8AC3E}">
        <p14:creationId xmlns:p14="http://schemas.microsoft.com/office/powerpoint/2010/main" val="3028090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99413"/>
      </p:ext>
    </p:extLst>
  </p:cSld>
  <p:clrMapOvr>
    <a:masterClrMapping/>
  </p:clrMapOvr>
  <p:transition spd="med" advClick="0" advTm="2000">
    <p:push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2238683" y="1436961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1"/>
          </p:nvPr>
        </p:nvSpPr>
        <p:spPr>
          <a:xfrm>
            <a:off x="2238681" y="5241404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2238683" y="9045847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10" name="Рисунок 3"/>
          <p:cNvSpPr>
            <a:spLocks noGrp="1"/>
          </p:cNvSpPr>
          <p:nvPr>
            <p:ph type="pic" sz="quarter" idx="13"/>
          </p:nvPr>
        </p:nvSpPr>
        <p:spPr>
          <a:xfrm>
            <a:off x="12214860" y="1406049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4"/>
          </p:nvPr>
        </p:nvSpPr>
        <p:spPr>
          <a:xfrm>
            <a:off x="12214859" y="5210492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5"/>
          </p:nvPr>
        </p:nvSpPr>
        <p:spPr>
          <a:xfrm>
            <a:off x="12214860" y="9014935"/>
            <a:ext cx="3296267" cy="3295016"/>
          </a:xfrm>
          <a:prstGeom prst="ellipse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16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908761"/>
      </p:ext>
    </p:extLst>
  </p:cSld>
  <p:clrMapOvr>
    <a:masterClrMapping/>
  </p:clrMapOvr>
  <p:transition spd="med" advClick="0" advTm="2000">
    <p:push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3"/>
          <p:cNvSpPr>
            <a:spLocks noGrp="1"/>
          </p:cNvSpPr>
          <p:nvPr>
            <p:ph type="pic" sz="quarter" idx="10"/>
          </p:nvPr>
        </p:nvSpPr>
        <p:spPr>
          <a:xfrm>
            <a:off x="32766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1" name="Рисунок 3"/>
          <p:cNvSpPr>
            <a:spLocks noGrp="1"/>
          </p:cNvSpPr>
          <p:nvPr>
            <p:ph type="pic" sz="quarter" idx="11"/>
          </p:nvPr>
        </p:nvSpPr>
        <p:spPr>
          <a:xfrm>
            <a:off x="72009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2" name="Рисунок 3"/>
          <p:cNvSpPr>
            <a:spLocks noGrp="1"/>
          </p:cNvSpPr>
          <p:nvPr>
            <p:ph type="pic" sz="quarter" idx="12"/>
          </p:nvPr>
        </p:nvSpPr>
        <p:spPr>
          <a:xfrm>
            <a:off x="111252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13" name="Рисунок 3"/>
          <p:cNvSpPr>
            <a:spLocks noGrp="1"/>
          </p:cNvSpPr>
          <p:nvPr>
            <p:ph type="pic" sz="quarter" idx="13"/>
          </p:nvPr>
        </p:nvSpPr>
        <p:spPr>
          <a:xfrm>
            <a:off x="150495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973514"/>
      </p:ext>
    </p:extLst>
  </p:cSld>
  <p:clrMapOvr>
    <a:masterClrMapping/>
  </p:clrMapOvr>
  <p:transition spd="med" advClick="0" advTm="2000">
    <p:push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4" name="Рисунок 61"/>
          <p:cNvSpPr>
            <a:spLocks noGrp="1"/>
          </p:cNvSpPr>
          <p:nvPr>
            <p:ph type="pic" sz="quarter" idx="11"/>
          </p:nvPr>
        </p:nvSpPr>
        <p:spPr>
          <a:xfrm>
            <a:off x="6096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5" name="Рисунок 61"/>
          <p:cNvSpPr>
            <a:spLocks noGrp="1"/>
          </p:cNvSpPr>
          <p:nvPr>
            <p:ph type="pic" sz="quarter" idx="12"/>
          </p:nvPr>
        </p:nvSpPr>
        <p:spPr>
          <a:xfrm>
            <a:off x="12192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6" name="Рисунок 61"/>
          <p:cNvSpPr>
            <a:spLocks noGrp="1"/>
          </p:cNvSpPr>
          <p:nvPr>
            <p:ph type="pic" sz="quarter" idx="13"/>
          </p:nvPr>
        </p:nvSpPr>
        <p:spPr>
          <a:xfrm>
            <a:off x="18288000" y="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7" name="Рисунок 61"/>
          <p:cNvSpPr>
            <a:spLocks noGrp="1"/>
          </p:cNvSpPr>
          <p:nvPr>
            <p:ph type="pic" sz="quarter" idx="14"/>
          </p:nvPr>
        </p:nvSpPr>
        <p:spPr>
          <a:xfrm>
            <a:off x="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8" name="Рисунок 61"/>
          <p:cNvSpPr>
            <a:spLocks noGrp="1"/>
          </p:cNvSpPr>
          <p:nvPr>
            <p:ph type="pic" sz="quarter" idx="15"/>
          </p:nvPr>
        </p:nvSpPr>
        <p:spPr>
          <a:xfrm>
            <a:off x="6096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69" name="Рисунок 61"/>
          <p:cNvSpPr>
            <a:spLocks noGrp="1"/>
          </p:cNvSpPr>
          <p:nvPr>
            <p:ph type="pic" sz="quarter" idx="16"/>
          </p:nvPr>
        </p:nvSpPr>
        <p:spPr>
          <a:xfrm>
            <a:off x="12192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0" name="Рисунок 61"/>
          <p:cNvSpPr>
            <a:spLocks noGrp="1"/>
          </p:cNvSpPr>
          <p:nvPr>
            <p:ph type="pic" sz="quarter" idx="17"/>
          </p:nvPr>
        </p:nvSpPr>
        <p:spPr>
          <a:xfrm>
            <a:off x="18288000" y="4572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1" name="Рисунок 61"/>
          <p:cNvSpPr>
            <a:spLocks noGrp="1"/>
          </p:cNvSpPr>
          <p:nvPr>
            <p:ph type="pic" sz="quarter" idx="18"/>
          </p:nvPr>
        </p:nvSpPr>
        <p:spPr>
          <a:xfrm>
            <a:off x="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2" name="Рисунок 61"/>
          <p:cNvSpPr>
            <a:spLocks noGrp="1"/>
          </p:cNvSpPr>
          <p:nvPr>
            <p:ph type="pic" sz="quarter" idx="19"/>
          </p:nvPr>
        </p:nvSpPr>
        <p:spPr>
          <a:xfrm>
            <a:off x="6096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3" name="Рисунок 61"/>
          <p:cNvSpPr>
            <a:spLocks noGrp="1"/>
          </p:cNvSpPr>
          <p:nvPr>
            <p:ph type="pic" sz="quarter" idx="20"/>
          </p:nvPr>
        </p:nvSpPr>
        <p:spPr>
          <a:xfrm>
            <a:off x="12192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74" name="Рисунок 61"/>
          <p:cNvSpPr>
            <a:spLocks noGrp="1"/>
          </p:cNvSpPr>
          <p:nvPr>
            <p:ph type="pic" sz="quarter" idx="21"/>
          </p:nvPr>
        </p:nvSpPr>
        <p:spPr>
          <a:xfrm>
            <a:off x="18288000" y="9144000"/>
            <a:ext cx="6096000" cy="4572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99415418"/>
      </p:ext>
    </p:extLst>
  </p:cSld>
  <p:clrMapOvr>
    <a:masterClrMapping/>
  </p:clrMapOvr>
  <p:transition spd="med" advClick="0" advTm="2000">
    <p:push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  <p:sp>
        <p:nvSpPr>
          <p:cNvPr id="3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076604"/>
      </p:ext>
    </p:extLst>
  </p:cSld>
  <p:clrMapOvr>
    <a:masterClrMapping/>
  </p:clrMapOvr>
  <p:transition spd="med" advClick="0" advTm="2000">
    <p:push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Рисунок 61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33812525"/>
      </p:ext>
    </p:extLst>
  </p:cSld>
  <p:clrMapOvr>
    <a:masterClrMapping/>
  </p:clrMapOvr>
  <p:transition spd="med" advClick="0" advTm="2000">
    <p:push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32766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8" name="Рисунок 3"/>
          <p:cNvSpPr>
            <a:spLocks noGrp="1"/>
          </p:cNvSpPr>
          <p:nvPr>
            <p:ph type="pic" sz="quarter" idx="11"/>
          </p:nvPr>
        </p:nvSpPr>
        <p:spPr>
          <a:xfrm>
            <a:off x="1022985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9" name="Рисунок 3"/>
          <p:cNvSpPr>
            <a:spLocks noGrp="1"/>
          </p:cNvSpPr>
          <p:nvPr>
            <p:ph type="pic" sz="quarter" idx="12"/>
          </p:nvPr>
        </p:nvSpPr>
        <p:spPr>
          <a:xfrm>
            <a:off x="17183101" y="4895850"/>
            <a:ext cx="3924300" cy="392430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pPr lvl="0"/>
            <a:r>
              <a:rPr lang="ru-RU" noProof="0"/>
              <a:t>Вставка рисунка</a:t>
            </a:r>
            <a:endParaRPr lang="ru-RU" noProof="0" dirty="0"/>
          </a:p>
        </p:txBody>
      </p:sp>
      <p:sp>
        <p:nvSpPr>
          <p:cNvPr id="6" name="Номер слайда 5"/>
          <p:cNvSpPr txBox="1">
            <a:spLocks/>
          </p:cNvSpPr>
          <p:nvPr userDrawn="1"/>
        </p:nvSpPr>
        <p:spPr>
          <a:xfrm>
            <a:off x="20877666" y="440872"/>
            <a:ext cx="2817812" cy="730250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r" eaLnBrk="1" hangingPunct="1"/>
            <a:fld id="{7A1C764E-FF6A-4805-BBBD-EC85DC5FC1B9}" type="slidenum">
              <a:rPr lang="ru-RU" altLang="ko-KR" sz="5000">
                <a:solidFill>
                  <a:srgbClr val="4BC1EB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pPr algn="r" eaLnBrk="1" hangingPunct="1"/>
              <a:t>‹#›</a:t>
            </a:fld>
            <a:endParaRPr lang="ru-RU" altLang="ko-KR" sz="5000" dirty="0">
              <a:solidFill>
                <a:srgbClr val="4BC1EB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07382"/>
      </p:ext>
    </p:extLst>
  </p:cSld>
  <p:clrMapOvr>
    <a:masterClrMapping/>
  </p:clrMapOvr>
  <p:transition spd="med" advClick="0" advTm="2000">
    <p:push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6D2A0236-81AC-4F05-A04C-B955F2E0C373}" type="datetimeFigureOut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70185862-C3BD-45F3-8D91-8D85D632892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2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1219200" y="12712703"/>
            <a:ext cx="5689600" cy="730250"/>
          </a:xfrm>
          <a:prstGeom prst="rect">
            <a:avLst/>
          </a:prstGeom>
        </p:spPr>
        <p:txBody>
          <a:bodyPr lIns="207816" tIns="103908" rIns="207816" bIns="103908"/>
          <a:lstStyle/>
          <a:p>
            <a:fld id="{C73DAACD-CB12-4A48-A0F0-7880F7B8F2E4}" type="datetime1">
              <a:rPr lang="ko-KR" altLang="en-US" smtClean="0"/>
              <a:pPr/>
              <a:t>2019-05-24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 flipH="1">
            <a:off x="16052801" y="12474627"/>
            <a:ext cx="363670" cy="968326"/>
          </a:xfrm>
          <a:prstGeom prst="rect">
            <a:avLst/>
          </a:prstGeom>
        </p:spPr>
        <p:txBody>
          <a:bodyPr lIns="243831" tIns="121914" rIns="243831" bIns="121914"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8123242" y="-57993"/>
            <a:ext cx="6258560" cy="730250"/>
          </a:xfrm>
          <a:prstGeom prst="rect">
            <a:avLst/>
          </a:prstGeom>
        </p:spPr>
        <p:txBody>
          <a:bodyPr lIns="207816" tIns="103908" rIns="207816" bIns="103908"/>
          <a:lstStyle/>
          <a:p>
            <a:fld id="{1CE12531-6FF3-4A70-ADD4-1CF142C0B4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0" r:id="rId4"/>
    <p:sldLayoutId id="2147483851" r:id="rId5"/>
    <p:sldLayoutId id="2147483852" r:id="rId6"/>
    <p:sldLayoutId id="2147483858" r:id="rId7"/>
    <p:sldLayoutId id="2147483859" r:id="rId8"/>
    <p:sldLayoutId id="2147483860" r:id="rId9"/>
  </p:sldLayoutIdLst>
  <p:transition spd="med" advClick="0" advTm="2000">
    <p:push dir="d"/>
  </p:transition>
  <p:txStyles>
    <p:titleStyle>
      <a:lvl1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2pPr>
      <a:lvl3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3pPr>
      <a:lvl4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4pPr>
      <a:lvl5pPr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5pPr>
      <a:lvl6pPr marL="4572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6pPr>
      <a:lvl7pPr marL="9144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7pPr>
      <a:lvl8pPr marL="13716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8pPr>
      <a:lvl9pPr marL="1828800" algn="l" defTabSz="1827213" rtl="0" fontAlgn="base">
        <a:lnSpc>
          <a:spcPct val="90000"/>
        </a:lnSpc>
        <a:spcBef>
          <a:spcPct val="0"/>
        </a:spcBef>
        <a:spcAft>
          <a:spcPct val="0"/>
        </a:spcAft>
        <a:defRPr sz="8800">
          <a:solidFill>
            <a:schemeClr val="tx1"/>
          </a:solidFill>
          <a:latin typeface="Fira Sans ExtraBold" pitchFamily="34" charset="0"/>
        </a:defRPr>
      </a:lvl9pPr>
    </p:titleStyle>
    <p:bodyStyle>
      <a:lvl1pPr marL="455613" indent="-455613" algn="l" defTabSz="1827213" rtl="0" fontAlgn="base">
        <a:lnSpc>
          <a:spcPct val="90000"/>
        </a:lnSpc>
        <a:spcBef>
          <a:spcPts val="2000"/>
        </a:spcBef>
        <a:spcAft>
          <a:spcPct val="0"/>
        </a:spcAft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00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44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1988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3213" indent="-455613" algn="l" defTabSz="18272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074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451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829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206" indent="-457189" algn="l" defTabSz="18287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54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131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509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886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263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640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017" algn="l" defTabSz="182875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1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microsoft.com/office/2007/relationships/hdphoto" Target="../media/hdphoto6.wdp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microsoft.com/office/2007/relationships/hdphoto" Target="../media/hdphoto5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microsoft.com/office/2007/relationships/hdphoto" Target="../media/hdphoto7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tiff"/><Relationship Id="rId10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 rot="18900000">
            <a:off x="19276977" y="356797"/>
            <a:ext cx="5576578" cy="5576578"/>
          </a:xfrm>
          <a:custGeom>
            <a:avLst/>
            <a:gdLst>
              <a:gd name="connsiteX0" fmla="*/ 2261651 w 2788289"/>
              <a:gd name="connsiteY0" fmla="*/ 0 h 2788289"/>
              <a:gd name="connsiteX1" fmla="*/ 2788289 w 2788289"/>
              <a:gd name="connsiteY1" fmla="*/ 526638 h 2788289"/>
              <a:gd name="connsiteX2" fmla="*/ 2788289 w 2788289"/>
              <a:gd name="connsiteY2" fmla="*/ 2594419 h 2788289"/>
              <a:gd name="connsiteX3" fmla="*/ 2594419 w 2788289"/>
              <a:gd name="connsiteY3" fmla="*/ 2788289 h 2788289"/>
              <a:gd name="connsiteX4" fmla="*/ 193870 w 2788289"/>
              <a:gd name="connsiteY4" fmla="*/ 2788289 h 2788289"/>
              <a:gd name="connsiteX5" fmla="*/ 0 w 2788289"/>
              <a:gd name="connsiteY5" fmla="*/ 2594419 h 2788289"/>
              <a:gd name="connsiteX6" fmla="*/ 0 w 2788289"/>
              <a:gd name="connsiteY6" fmla="*/ 193870 h 2788289"/>
              <a:gd name="connsiteX7" fmla="*/ 193870 w 2788289"/>
              <a:gd name="connsiteY7" fmla="*/ 0 h 278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88289" h="2788289">
                <a:moveTo>
                  <a:pt x="2261651" y="0"/>
                </a:moveTo>
                <a:lnTo>
                  <a:pt x="2788289" y="526638"/>
                </a:lnTo>
                <a:lnTo>
                  <a:pt x="2788289" y="2594419"/>
                </a:lnTo>
                <a:cubicBezTo>
                  <a:pt x="2788289" y="2701490"/>
                  <a:pt x="2701490" y="2788289"/>
                  <a:pt x="2594419" y="2788289"/>
                </a:cubicBezTo>
                <a:lnTo>
                  <a:pt x="193870" y="2788289"/>
                </a:lnTo>
                <a:cubicBezTo>
                  <a:pt x="86799" y="2788289"/>
                  <a:pt x="0" y="2701490"/>
                  <a:pt x="0" y="2594419"/>
                </a:cubicBezTo>
                <a:lnTo>
                  <a:pt x="0" y="193870"/>
                </a:lnTo>
                <a:cubicBezTo>
                  <a:pt x="0" y="86799"/>
                  <a:pt x="86799" y="0"/>
                  <a:pt x="19387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 rot="18900000">
            <a:off x="15219441" y="4416053"/>
            <a:ext cx="5576578" cy="5576578"/>
          </a:xfrm>
          <a:prstGeom prst="roundRect">
            <a:avLst>
              <a:gd name="adj" fmla="val 6953"/>
            </a:avLst>
          </a:pr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 rot="18900000">
            <a:off x="19276979" y="8475311"/>
            <a:ext cx="5576578" cy="5576578"/>
          </a:xfrm>
          <a:custGeom>
            <a:avLst/>
            <a:gdLst>
              <a:gd name="connsiteX0" fmla="*/ 2731506 w 2788289"/>
              <a:gd name="connsiteY0" fmla="*/ 56784 h 2788289"/>
              <a:gd name="connsiteX1" fmla="*/ 2788289 w 2788289"/>
              <a:gd name="connsiteY1" fmla="*/ 193870 h 2788289"/>
              <a:gd name="connsiteX2" fmla="*/ 2788289 w 2788289"/>
              <a:gd name="connsiteY2" fmla="*/ 2594419 h 2788289"/>
              <a:gd name="connsiteX3" fmla="*/ 2594419 w 2788289"/>
              <a:gd name="connsiteY3" fmla="*/ 2788289 h 2788289"/>
              <a:gd name="connsiteX4" fmla="*/ 1071238 w 2788289"/>
              <a:gd name="connsiteY4" fmla="*/ 2788289 h 2788289"/>
              <a:gd name="connsiteX5" fmla="*/ 0 w 2788289"/>
              <a:gd name="connsiteY5" fmla="*/ 1717051 h 2788289"/>
              <a:gd name="connsiteX6" fmla="*/ 0 w 2788289"/>
              <a:gd name="connsiteY6" fmla="*/ 193870 h 2788289"/>
              <a:gd name="connsiteX7" fmla="*/ 193870 w 2788289"/>
              <a:gd name="connsiteY7" fmla="*/ 0 h 2788289"/>
              <a:gd name="connsiteX8" fmla="*/ 2594419 w 2788289"/>
              <a:gd name="connsiteY8" fmla="*/ 0 h 2788289"/>
              <a:gd name="connsiteX9" fmla="*/ 2731506 w 2788289"/>
              <a:gd name="connsiteY9" fmla="*/ 56784 h 278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8289" h="2788289">
                <a:moveTo>
                  <a:pt x="2731506" y="56784"/>
                </a:moveTo>
                <a:cubicBezTo>
                  <a:pt x="2766589" y="91867"/>
                  <a:pt x="2788289" y="140335"/>
                  <a:pt x="2788289" y="193870"/>
                </a:cubicBezTo>
                <a:lnTo>
                  <a:pt x="2788289" y="2594419"/>
                </a:lnTo>
                <a:cubicBezTo>
                  <a:pt x="2788289" y="2701490"/>
                  <a:pt x="2701490" y="2788289"/>
                  <a:pt x="2594419" y="2788289"/>
                </a:cubicBezTo>
                <a:lnTo>
                  <a:pt x="1071238" y="2788289"/>
                </a:lnTo>
                <a:lnTo>
                  <a:pt x="0" y="1717051"/>
                </a:lnTo>
                <a:lnTo>
                  <a:pt x="0" y="193870"/>
                </a:lnTo>
                <a:cubicBezTo>
                  <a:pt x="0" y="86799"/>
                  <a:pt x="86799" y="0"/>
                  <a:pt x="193870" y="0"/>
                </a:cubicBezTo>
                <a:lnTo>
                  <a:pt x="2594419" y="0"/>
                </a:lnTo>
                <a:cubicBezTo>
                  <a:pt x="2647955" y="0"/>
                  <a:pt x="2696422" y="21700"/>
                  <a:pt x="2731506" y="567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74" name="자유형 73"/>
          <p:cNvSpPr/>
          <p:nvPr/>
        </p:nvSpPr>
        <p:spPr>
          <a:xfrm rot="18900000">
            <a:off x="16355660" y="12063929"/>
            <a:ext cx="3304144" cy="3304146"/>
          </a:xfrm>
          <a:custGeom>
            <a:avLst/>
            <a:gdLst>
              <a:gd name="connsiteX0" fmla="*/ 1595288 w 1652072"/>
              <a:gd name="connsiteY0" fmla="*/ 56783 h 1652073"/>
              <a:gd name="connsiteX1" fmla="*/ 1652071 w 1652072"/>
              <a:gd name="connsiteY1" fmla="*/ 193870 h 1652073"/>
              <a:gd name="connsiteX2" fmla="*/ 1652072 w 1652072"/>
              <a:gd name="connsiteY2" fmla="*/ 1652073 h 1652073"/>
              <a:gd name="connsiteX3" fmla="*/ 0 w 1652072"/>
              <a:gd name="connsiteY3" fmla="*/ 0 h 1652073"/>
              <a:gd name="connsiteX4" fmla="*/ 1458201 w 1652072"/>
              <a:gd name="connsiteY4" fmla="*/ 0 h 1652073"/>
              <a:gd name="connsiteX5" fmla="*/ 1595288 w 1652072"/>
              <a:gd name="connsiteY5" fmla="*/ 56783 h 165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2072" h="1652073">
                <a:moveTo>
                  <a:pt x="1595288" y="56783"/>
                </a:moveTo>
                <a:cubicBezTo>
                  <a:pt x="1630372" y="91867"/>
                  <a:pt x="1652071" y="140335"/>
                  <a:pt x="1652071" y="193870"/>
                </a:cubicBezTo>
                <a:lnTo>
                  <a:pt x="1652072" y="1652073"/>
                </a:lnTo>
                <a:lnTo>
                  <a:pt x="0" y="0"/>
                </a:lnTo>
                <a:lnTo>
                  <a:pt x="1458201" y="0"/>
                </a:lnTo>
                <a:cubicBezTo>
                  <a:pt x="1511737" y="0"/>
                  <a:pt x="1560204" y="21700"/>
                  <a:pt x="1595288" y="5678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 rot="18900000">
            <a:off x="15947899" y="-2059830"/>
            <a:ext cx="4119666" cy="4119664"/>
          </a:xfrm>
          <a:custGeom>
            <a:avLst/>
            <a:gdLst>
              <a:gd name="connsiteX0" fmla="*/ 0 w 2059833"/>
              <a:gd name="connsiteY0" fmla="*/ 0 h 2059832"/>
              <a:gd name="connsiteX1" fmla="*/ 2059833 w 2059833"/>
              <a:gd name="connsiteY1" fmla="*/ 2059832 h 2059832"/>
              <a:gd name="connsiteX2" fmla="*/ 193870 w 2059833"/>
              <a:gd name="connsiteY2" fmla="*/ 2059832 h 2059832"/>
              <a:gd name="connsiteX3" fmla="*/ 0 w 2059833"/>
              <a:gd name="connsiteY3" fmla="*/ 1865963 h 2059832"/>
              <a:gd name="connsiteX4" fmla="*/ 0 w 2059833"/>
              <a:gd name="connsiteY4" fmla="*/ 0 h 2059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9833" h="2059832">
                <a:moveTo>
                  <a:pt x="0" y="0"/>
                </a:moveTo>
                <a:lnTo>
                  <a:pt x="2059833" y="2059832"/>
                </a:lnTo>
                <a:lnTo>
                  <a:pt x="193870" y="2059832"/>
                </a:lnTo>
                <a:cubicBezTo>
                  <a:pt x="86800" y="2059832"/>
                  <a:pt x="0" y="1973033"/>
                  <a:pt x="0" y="186596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6" name="TextBox 85"/>
          <p:cNvSpPr txBox="1"/>
          <p:nvPr/>
        </p:nvSpPr>
        <p:spPr>
          <a:xfrm>
            <a:off x="387353" y="1164627"/>
            <a:ext cx="1479238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0800" b="1" dirty="0">
                <a:solidFill>
                  <a:srgbClr val="333F50"/>
                </a:solidFill>
                <a:latin typeface="Calibri" panose="020F0502020204030204"/>
              </a:rPr>
              <a:t>Implementation and Fault-tolerance Tests of </a:t>
            </a:r>
            <a:r>
              <a:rPr lang="en" altLang="ko-KR" sz="10800" b="1" dirty="0">
                <a:solidFill>
                  <a:srgbClr val="E36D5F"/>
                </a:solidFill>
                <a:latin typeface="Calibri" panose="020F0502020204030204"/>
              </a:rPr>
              <a:t>High Availability</a:t>
            </a:r>
            <a:r>
              <a:rPr lang="en" altLang="ko-KR" sz="10800" b="1" dirty="0">
                <a:solidFill>
                  <a:srgbClr val="333F50"/>
                </a:solidFill>
                <a:latin typeface="Calibri" panose="020F0502020204030204"/>
              </a:rPr>
              <a:t> System in Cloud Environment</a:t>
            </a:r>
            <a:endParaRPr lang="en-US" altLang="ko-KR" sz="10800" b="1" dirty="0">
              <a:solidFill>
                <a:schemeClr val="accent1">
                  <a:lumMod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87" name="자유형 86"/>
          <p:cNvSpPr/>
          <p:nvPr/>
        </p:nvSpPr>
        <p:spPr>
          <a:xfrm rot="18900000">
            <a:off x="24186724" y="12181570"/>
            <a:ext cx="3304144" cy="2500840"/>
          </a:xfrm>
          <a:custGeom>
            <a:avLst/>
            <a:gdLst>
              <a:gd name="connsiteX0" fmla="*/ 1595289 w 1652072"/>
              <a:gd name="connsiteY0" fmla="*/ 56784 h 1250420"/>
              <a:gd name="connsiteX1" fmla="*/ 1652072 w 1652072"/>
              <a:gd name="connsiteY1" fmla="*/ 193870 h 1250420"/>
              <a:gd name="connsiteX2" fmla="*/ 1652072 w 1652072"/>
              <a:gd name="connsiteY2" fmla="*/ 848768 h 1250420"/>
              <a:gd name="connsiteX3" fmla="*/ 1250420 w 1652072"/>
              <a:gd name="connsiteY3" fmla="*/ 1250420 h 1250420"/>
              <a:gd name="connsiteX4" fmla="*/ 0 w 1652072"/>
              <a:gd name="connsiteY4" fmla="*/ 0 h 1250420"/>
              <a:gd name="connsiteX5" fmla="*/ 1458202 w 1652072"/>
              <a:gd name="connsiteY5" fmla="*/ 0 h 1250420"/>
              <a:gd name="connsiteX6" fmla="*/ 1595289 w 1652072"/>
              <a:gd name="connsiteY6" fmla="*/ 56784 h 125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2072" h="1250420">
                <a:moveTo>
                  <a:pt x="1595289" y="56784"/>
                </a:moveTo>
                <a:cubicBezTo>
                  <a:pt x="1630372" y="91867"/>
                  <a:pt x="1652072" y="140335"/>
                  <a:pt x="1652072" y="193870"/>
                </a:cubicBezTo>
                <a:lnTo>
                  <a:pt x="1652072" y="848768"/>
                </a:lnTo>
                <a:lnTo>
                  <a:pt x="1250420" y="1250420"/>
                </a:lnTo>
                <a:lnTo>
                  <a:pt x="0" y="0"/>
                </a:lnTo>
                <a:lnTo>
                  <a:pt x="1458202" y="0"/>
                </a:lnTo>
                <a:cubicBezTo>
                  <a:pt x="1511738" y="0"/>
                  <a:pt x="1560205" y="21700"/>
                  <a:pt x="1595289" y="567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 rot="18900000">
            <a:off x="23382799" y="4415544"/>
            <a:ext cx="5576578" cy="5576578"/>
          </a:xfrm>
          <a:custGeom>
            <a:avLst/>
            <a:gdLst>
              <a:gd name="connsiteX0" fmla="*/ 2731506 w 2788289"/>
              <a:gd name="connsiteY0" fmla="*/ 56784 h 2788289"/>
              <a:gd name="connsiteX1" fmla="*/ 2788289 w 2788289"/>
              <a:gd name="connsiteY1" fmla="*/ 193870 h 2788289"/>
              <a:gd name="connsiteX2" fmla="*/ 2788289 w 2788289"/>
              <a:gd name="connsiteY2" fmla="*/ 2594419 h 2788289"/>
              <a:gd name="connsiteX3" fmla="*/ 2594419 w 2788289"/>
              <a:gd name="connsiteY3" fmla="*/ 2788289 h 2788289"/>
              <a:gd name="connsiteX4" fmla="*/ 1071238 w 2788289"/>
              <a:gd name="connsiteY4" fmla="*/ 2788289 h 2788289"/>
              <a:gd name="connsiteX5" fmla="*/ 0 w 2788289"/>
              <a:gd name="connsiteY5" fmla="*/ 1717051 h 2788289"/>
              <a:gd name="connsiteX6" fmla="*/ 0 w 2788289"/>
              <a:gd name="connsiteY6" fmla="*/ 193870 h 2788289"/>
              <a:gd name="connsiteX7" fmla="*/ 193870 w 2788289"/>
              <a:gd name="connsiteY7" fmla="*/ 0 h 2788289"/>
              <a:gd name="connsiteX8" fmla="*/ 2594419 w 2788289"/>
              <a:gd name="connsiteY8" fmla="*/ 0 h 2788289"/>
              <a:gd name="connsiteX9" fmla="*/ 2731506 w 2788289"/>
              <a:gd name="connsiteY9" fmla="*/ 56784 h 2788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8289" h="2788289">
                <a:moveTo>
                  <a:pt x="2731506" y="56784"/>
                </a:moveTo>
                <a:cubicBezTo>
                  <a:pt x="2766589" y="91867"/>
                  <a:pt x="2788289" y="140335"/>
                  <a:pt x="2788289" y="193870"/>
                </a:cubicBezTo>
                <a:lnTo>
                  <a:pt x="2788289" y="2594419"/>
                </a:lnTo>
                <a:cubicBezTo>
                  <a:pt x="2788289" y="2701490"/>
                  <a:pt x="2701490" y="2788289"/>
                  <a:pt x="2594419" y="2788289"/>
                </a:cubicBezTo>
                <a:lnTo>
                  <a:pt x="1071238" y="2788289"/>
                </a:lnTo>
                <a:lnTo>
                  <a:pt x="0" y="1717051"/>
                </a:lnTo>
                <a:lnTo>
                  <a:pt x="0" y="193870"/>
                </a:lnTo>
                <a:cubicBezTo>
                  <a:pt x="0" y="86799"/>
                  <a:pt x="86799" y="0"/>
                  <a:pt x="193870" y="0"/>
                </a:cubicBezTo>
                <a:lnTo>
                  <a:pt x="2594419" y="0"/>
                </a:lnTo>
                <a:cubicBezTo>
                  <a:pt x="2647955" y="0"/>
                  <a:pt x="2696422" y="21700"/>
                  <a:pt x="2731506" y="567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23105198" y="-85793"/>
            <a:ext cx="3304144" cy="2500840"/>
          </a:xfrm>
          <a:custGeom>
            <a:avLst/>
            <a:gdLst>
              <a:gd name="connsiteX0" fmla="*/ 1595289 w 1652072"/>
              <a:gd name="connsiteY0" fmla="*/ 56784 h 1250420"/>
              <a:gd name="connsiteX1" fmla="*/ 1652072 w 1652072"/>
              <a:gd name="connsiteY1" fmla="*/ 193870 h 1250420"/>
              <a:gd name="connsiteX2" fmla="*/ 1652072 w 1652072"/>
              <a:gd name="connsiteY2" fmla="*/ 848768 h 1250420"/>
              <a:gd name="connsiteX3" fmla="*/ 1250420 w 1652072"/>
              <a:gd name="connsiteY3" fmla="*/ 1250420 h 1250420"/>
              <a:gd name="connsiteX4" fmla="*/ 0 w 1652072"/>
              <a:gd name="connsiteY4" fmla="*/ 0 h 1250420"/>
              <a:gd name="connsiteX5" fmla="*/ 1458202 w 1652072"/>
              <a:gd name="connsiteY5" fmla="*/ 0 h 1250420"/>
              <a:gd name="connsiteX6" fmla="*/ 1595289 w 1652072"/>
              <a:gd name="connsiteY6" fmla="*/ 56784 h 1250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2072" h="1250420">
                <a:moveTo>
                  <a:pt x="1595289" y="56784"/>
                </a:moveTo>
                <a:cubicBezTo>
                  <a:pt x="1630372" y="91867"/>
                  <a:pt x="1652072" y="140335"/>
                  <a:pt x="1652072" y="193870"/>
                </a:cubicBezTo>
                <a:lnTo>
                  <a:pt x="1652072" y="848768"/>
                </a:lnTo>
                <a:lnTo>
                  <a:pt x="1250420" y="1250420"/>
                </a:lnTo>
                <a:lnTo>
                  <a:pt x="0" y="0"/>
                </a:lnTo>
                <a:lnTo>
                  <a:pt x="1458202" y="0"/>
                </a:lnTo>
                <a:cubicBezTo>
                  <a:pt x="1511738" y="0"/>
                  <a:pt x="1560205" y="21700"/>
                  <a:pt x="1595289" y="5678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22860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D2572EDD-B283-3049-8804-98FE66A63193}"/>
              </a:ext>
            </a:extLst>
          </p:cNvPr>
          <p:cNvCxnSpPr>
            <a:cxnSpLocks/>
          </p:cNvCxnSpPr>
          <p:nvPr/>
        </p:nvCxnSpPr>
        <p:spPr>
          <a:xfrm>
            <a:off x="4837147" y="8693728"/>
            <a:ext cx="2946400" cy="0"/>
          </a:xfrm>
          <a:prstGeom prst="line">
            <a:avLst/>
          </a:prstGeom>
          <a:ln w="8890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E1D530-096A-3F4D-BC09-818E5B40379E}"/>
              </a:ext>
            </a:extLst>
          </p:cNvPr>
          <p:cNvSpPr txBox="1"/>
          <p:nvPr/>
        </p:nvSpPr>
        <p:spPr>
          <a:xfrm>
            <a:off x="7062327" y="10035348"/>
            <a:ext cx="7169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err="1">
                <a:solidFill>
                  <a:srgbClr val="333F50"/>
                </a:solidFill>
                <a:latin typeface="Calibri" panose="020F0502020204030204"/>
              </a:rPr>
              <a:t>손종영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/</a:t>
            </a:r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 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sondahum@gmail.com</a:t>
            </a:r>
          </a:p>
          <a:p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김선희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/</a:t>
            </a:r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 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enter2558@gmail.com</a:t>
            </a:r>
          </a:p>
          <a:p>
            <a:r>
              <a:rPr lang="ko-KR" altLang="en-US" sz="3600" b="1" dirty="0" err="1">
                <a:solidFill>
                  <a:srgbClr val="333F50"/>
                </a:solidFill>
                <a:latin typeface="Calibri" panose="020F0502020204030204"/>
              </a:rPr>
              <a:t>배근령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/</a:t>
            </a:r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 </a:t>
            </a:r>
            <a:r>
              <a:rPr lang="en-US" altLang="ko-KR" sz="3600" b="1" dirty="0" err="1">
                <a:solidFill>
                  <a:srgbClr val="333F50"/>
                </a:solidFill>
                <a:latin typeface="Calibri" panose="020F0502020204030204"/>
              </a:rPr>
              <a:t>ssnvan@naver.com</a:t>
            </a:r>
            <a:endParaRPr lang="en-US" altLang="ko-KR" sz="3600" b="1" dirty="0">
              <a:solidFill>
                <a:srgbClr val="333F50"/>
              </a:solidFill>
              <a:latin typeface="Calibri" panose="020F0502020204030204"/>
            </a:endParaRPr>
          </a:p>
          <a:p>
            <a:r>
              <a:rPr lang="ko-KR" altLang="en-US" sz="3600" b="1" dirty="0" err="1">
                <a:solidFill>
                  <a:srgbClr val="333F50"/>
                </a:solidFill>
                <a:latin typeface="Calibri" panose="020F0502020204030204"/>
              </a:rPr>
              <a:t>조현경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/</a:t>
            </a:r>
            <a:r>
              <a:rPr lang="ko-KR" altLang="en-US" sz="3600" b="1" dirty="0">
                <a:solidFill>
                  <a:srgbClr val="333F50"/>
                </a:solidFill>
                <a:latin typeface="Calibri" panose="020F0502020204030204"/>
              </a:rPr>
              <a:t> </a:t>
            </a:r>
            <a:r>
              <a:rPr lang="en-US" altLang="ko-KR" sz="3600" b="1" dirty="0">
                <a:solidFill>
                  <a:srgbClr val="333F50"/>
                </a:solidFill>
                <a:latin typeface="Calibri" panose="020F0502020204030204"/>
              </a:rPr>
              <a:t>ruddl_s2@naver.com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2FC77-8B12-254B-8176-54A15A92D0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29" y="10035348"/>
            <a:ext cx="4180631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79449"/>
      </p:ext>
    </p:extLst>
  </p:cSld>
  <p:clrMapOvr>
    <a:masterClrMapping/>
  </p:clrMapOvr>
  <p:transition spd="med">
    <p:push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5819D9-C8CB-E443-8770-80B7D943A069}"/>
              </a:ext>
            </a:extLst>
          </p:cNvPr>
          <p:cNvSpPr/>
          <p:nvPr/>
        </p:nvSpPr>
        <p:spPr>
          <a:xfrm>
            <a:off x="347754" y="4481134"/>
            <a:ext cx="23688491" cy="79714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&lt;subsystem 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xmlns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="urn:jboss:domain:infinispan:8.0"&gt;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&lt;cache-container name="server" aliases="singleton cluster" default-cache="default" module="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org.wildfly.clustering.server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&lt;transport lock-timeout="60000"/&gt;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&lt;replicated-cache name="default"&gt;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&lt;transaction mode="BATCH"/&gt;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&lt;/replicated-cache&gt;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&lt;/cache-container&gt;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&lt;cache-container name="web" default-cache="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dist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module="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org.wildfly.clustering.web.infinispan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&lt;transport lock-timeout="60000"/&gt;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&lt;distributed-cache name="</a:t>
            </a:r>
            <a:r>
              <a:rPr lang="en-US" altLang="ko-KR" sz="32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dist</a:t>
            </a:r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&lt;locking isolation="REPEATABLE_READ"/&gt;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&lt;transaction mode="BATCH"/&gt;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    &lt;file-store/&gt;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    &lt;/distributed-cache&gt;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           &lt;/cache-container&gt;</a:t>
            </a:r>
          </a:p>
          <a:p>
            <a:r>
              <a:rPr lang="en-US" altLang="ko-KR" sz="32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&lt;/subsystem&gt;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8EEE4-2B0B-2D42-B9F8-89184359F730}"/>
              </a:ext>
            </a:extLst>
          </p:cNvPr>
          <p:cNvSpPr txBox="1"/>
          <p:nvPr/>
        </p:nvSpPr>
        <p:spPr>
          <a:xfrm>
            <a:off x="379644" y="3833725"/>
            <a:ext cx="498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Infinispan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32368"/>
      </p:ext>
    </p:extLst>
  </p:cSld>
  <p:clrMapOvr>
    <a:masterClrMapping/>
  </p:clrMapOvr>
  <p:transition spd="med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D207EB2-9EFD-5241-84F5-6B79C1951535}"/>
              </a:ext>
            </a:extLst>
          </p:cNvPr>
          <p:cNvGrpSpPr/>
          <p:nvPr/>
        </p:nvGrpSpPr>
        <p:grpSpPr>
          <a:xfrm>
            <a:off x="6434324" y="4003108"/>
            <a:ext cx="11613264" cy="7309047"/>
            <a:chOff x="6385368" y="3338090"/>
            <a:chExt cx="11613264" cy="730904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703D494-4A71-F048-A24E-159EF2B7A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5368" y="3338090"/>
              <a:ext cx="11613264" cy="7309047"/>
            </a:xfrm>
            <a:prstGeom prst="rect">
              <a:avLst/>
            </a:prstGeom>
          </p:spPr>
        </p:pic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9C5D485F-0A93-E648-958C-FCE52C188AD2}"/>
                </a:ext>
              </a:extLst>
            </p:cNvPr>
            <p:cNvCxnSpPr/>
            <p:nvPr/>
          </p:nvCxnSpPr>
          <p:spPr>
            <a:xfrm>
              <a:off x="7291754" y="9706708"/>
              <a:ext cx="2461846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316990"/>
      </p:ext>
    </p:extLst>
  </p:cSld>
  <p:clrMapOvr>
    <a:masterClrMapping/>
  </p:clrMapOvr>
  <p:transition spd="med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Preparing for High-Availability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E450DA-9CC3-4649-B068-BD6A7410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101" y="2474881"/>
            <a:ext cx="10559518" cy="434223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9515131-0E90-5344-AC21-24C2A643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101" y="7294735"/>
            <a:ext cx="10620722" cy="6072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C440F0-70B8-5E47-A2EF-15CBB1272B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9614" y="2613697"/>
            <a:ext cx="9621636" cy="1075359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88C223A-0D68-F240-B5EC-35F57435AEB6}"/>
              </a:ext>
            </a:extLst>
          </p:cNvPr>
          <p:cNvSpPr/>
          <p:nvPr/>
        </p:nvSpPr>
        <p:spPr>
          <a:xfrm>
            <a:off x="13575323" y="4900246"/>
            <a:ext cx="8276492" cy="195775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3049780"/>
      </p:ext>
    </p:extLst>
  </p:cSld>
  <p:clrMapOvr>
    <a:masterClrMapping/>
  </p:clrMapOvr>
  <p:transition spd="med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Preparing for High-Availability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7461BF4-83CD-9845-8268-0D168A715052}"/>
              </a:ext>
            </a:extLst>
          </p:cNvPr>
          <p:cNvSpPr/>
          <p:nvPr/>
        </p:nvSpPr>
        <p:spPr>
          <a:xfrm>
            <a:off x="1256621" y="3402522"/>
            <a:ext cx="12620560" cy="96949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&lt;%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String color = "";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Integer count = (Integer)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session.getAttribute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("count");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if(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session.getAttribute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("count")==null){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    count = new Integer(1);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}else{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         count = new Integer(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count.intValue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()+1);</a:t>
            </a:r>
          </a:p>
          <a:p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session.setAttribute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count",count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InetAddress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iadr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InetAddress.getLocalHost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pt-BR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("&lt;H1&gt;Node2&lt;/H1&gt;");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("&lt;P&gt;");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("&lt;b&gt;Connect count&lt;/b&gt; : "+count+"&lt;BR&gt;");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HostName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&lt;/b&gt; : "+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System.getenv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("HOSTNAME")+"&lt;BR&gt;");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("&lt;b&gt;Session ID&lt;/b&gt; : "+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session.getId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 + 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("&lt;b&gt;Session Is New&lt;/b&gt; : "+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session.isNew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 + 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("&lt;b&gt;Session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CreationTime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&lt;/b&gt; : “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+new Date(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session.getCreationTime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()) + "&lt;BR&gt;");</a:t>
            </a:r>
          </a:p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out.println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("&lt;b&gt;Session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LastAccessedTime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&lt;/b&gt; : “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	+new Date(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session.getLastAccessedTime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()) + "&lt;BR&gt;");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%&gt;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3AAC8F-A128-4940-8DF1-AB403C925ABF}"/>
              </a:ext>
            </a:extLst>
          </p:cNvPr>
          <p:cNvSpPr txBox="1"/>
          <p:nvPr/>
        </p:nvSpPr>
        <p:spPr>
          <a:xfrm>
            <a:off x="1256621" y="2566617"/>
            <a:ext cx="187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test.jsp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248980-94F7-4C4A-87C7-AB8AE8D306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849"/>
          <a:stretch/>
        </p:blipFill>
        <p:spPr>
          <a:xfrm>
            <a:off x="11598862" y="4533037"/>
            <a:ext cx="12883051" cy="69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12825"/>
      </p:ext>
    </p:extLst>
  </p:cSld>
  <p:clrMapOvr>
    <a:masterClrMapping/>
  </p:clrMapOvr>
  <p:transition spd="med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ko-KR" altLang="en-US" sz="5400" spc="-227" dirty="0" err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Fault-tolerance Test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F323F1F-14A3-B544-9208-BB49E1AB9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8040" y="2907161"/>
            <a:ext cx="8280400" cy="932604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0DFA41E-0FCB-1A45-8FC9-8D5BF987F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2601" y="2783398"/>
            <a:ext cx="8066290" cy="46821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C2487A3-E2B0-044A-8EED-FB2CD08B2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2600" y="7578798"/>
            <a:ext cx="8280400" cy="487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02282"/>
      </p:ext>
    </p:extLst>
  </p:cSld>
  <p:clrMapOvr>
    <a:masterClrMapping/>
  </p:clrMapOvr>
  <p:transition spd="med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사각형: 둥근 모서리 20">
            <a:extLst>
              <a:ext uri="{FF2B5EF4-FFF2-40B4-BE49-F238E27FC236}">
                <a16:creationId xmlns:a16="http://schemas.microsoft.com/office/drawing/2014/main" id="{5CE8178B-FFF1-4A26-8F7C-D3B01DA89D8B}"/>
              </a:ext>
            </a:extLst>
          </p:cNvPr>
          <p:cNvSpPr/>
          <p:nvPr/>
        </p:nvSpPr>
        <p:spPr>
          <a:xfrm>
            <a:off x="658902" y="5179723"/>
            <a:ext cx="4460516" cy="6354185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2466" name="Picture 2" descr="private cloudì ëí ì´ë¯¸ì§ ê²ìê²°ê³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884" y="4952134"/>
            <a:ext cx="3576100" cy="35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499163" y="4333875"/>
            <a:ext cx="345767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Public Cloud</a:t>
            </a:r>
            <a:endParaRPr lang="en-US" sz="4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11403314" y="3554412"/>
            <a:ext cx="5452722" cy="2250423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510889" y="7621350"/>
            <a:ext cx="36981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Private Cloud</a:t>
            </a:r>
            <a:endParaRPr lang="en-US" sz="4800" dirty="0"/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20673500" y="6899275"/>
            <a:ext cx="7616825" cy="0"/>
          </a:xfrm>
          <a:prstGeom prst="line">
            <a:avLst/>
          </a:prstGeom>
          <a:ln w="76200">
            <a:solidFill>
              <a:srgbClr val="E36D5F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16540489" y="9884993"/>
            <a:ext cx="294481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44546A"/>
                </a:solidFill>
                <a:latin typeface="Fira Sans" pitchFamily="34" charset="0"/>
                <a:ea typeface="Fira Sans" pitchFamily="34" charset="0"/>
                <a:cs typeface="Fira Sans" pitchFamily="34" charset="0"/>
              </a:rPr>
              <a:t>Content Outline</a:t>
            </a:r>
          </a:p>
        </p:txBody>
      </p:sp>
      <p:pic>
        <p:nvPicPr>
          <p:cNvPr id="23" name="Picture 28" descr="ìë§ì¡´ í´ë¼ì°ëì ëí ì´ë¯¸ì§ ê²ìê²°ê³¼">
            <a:extLst>
              <a:ext uri="{FF2B5EF4-FFF2-40B4-BE49-F238E27FC236}">
                <a16:creationId xmlns:a16="http://schemas.microsoft.com/office/drawing/2014/main" id="{CDBFCE03-D598-4CAD-8EB5-891CAE6EF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661" y="2222516"/>
            <a:ext cx="2995829" cy="212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Прямая соединительная линия 13"/>
          <p:cNvCxnSpPr/>
          <p:nvPr/>
        </p:nvCxnSpPr>
        <p:spPr>
          <a:xfrm flipV="1">
            <a:off x="11445202" y="6870411"/>
            <a:ext cx="5410834" cy="28864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13"/>
          <p:cNvCxnSpPr/>
          <p:nvPr/>
        </p:nvCxnSpPr>
        <p:spPr>
          <a:xfrm flipV="1">
            <a:off x="11413866" y="7871082"/>
            <a:ext cx="5473505" cy="2469499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8DD9194D-4F00-493D-BA55-E2A97BD52D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327" y="8892007"/>
            <a:ext cx="2760986" cy="2873250"/>
          </a:xfrm>
          <a:prstGeom prst="rect">
            <a:avLst/>
          </a:prstGeom>
        </p:spPr>
      </p:pic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499163" y="11169629"/>
            <a:ext cx="3560270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Raspberry Pi</a:t>
            </a:r>
            <a:endParaRPr lang="en-US" sz="4800" dirty="0"/>
          </a:p>
        </p:txBody>
      </p:sp>
      <p:pic>
        <p:nvPicPr>
          <p:cNvPr id="29" name="Picture 14" descr="ê´ë ¨ ì´ë¯¸ì§">
            <a:extLst>
              <a:ext uri="{FF2B5EF4-FFF2-40B4-BE49-F238E27FC236}">
                <a16:creationId xmlns:a16="http://schemas.microsoft.com/office/drawing/2014/main" id="{FCAAC31A-A802-4EC5-86E7-ABC16D958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49" y="8021869"/>
            <a:ext cx="2440298" cy="144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사각형: 둥근 모서리 20">
            <a:extLst>
              <a:ext uri="{FF2B5EF4-FFF2-40B4-BE49-F238E27FC236}">
                <a16:creationId xmlns:a16="http://schemas.microsoft.com/office/drawing/2014/main" id="{5CE8178B-FFF1-4A26-8F7C-D3B01DA89D8B}"/>
              </a:ext>
            </a:extLst>
          </p:cNvPr>
          <p:cNvSpPr/>
          <p:nvPr/>
        </p:nvSpPr>
        <p:spPr>
          <a:xfrm>
            <a:off x="658902" y="4746552"/>
            <a:ext cx="4460516" cy="86634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658902" y="4810391"/>
            <a:ext cx="438100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 </a:t>
            </a:r>
            <a:r>
              <a:rPr lang="en-US" sz="4800" dirty="0" err="1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Docker</a:t>
            </a:r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 </a:t>
            </a:r>
            <a:r>
              <a:rPr lang="en-US" sz="4800" dirty="0" err="1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Regisry</a:t>
            </a:r>
            <a:endParaRPr lang="en-US" sz="4800" dirty="0"/>
          </a:p>
        </p:txBody>
      </p:sp>
      <p:pic>
        <p:nvPicPr>
          <p:cNvPr id="41" name="Picture 23" descr="ëì»¤ì ëí ì´ë¯¸ì§ ê²ìê²°ê³¼">
            <a:extLst>
              <a:ext uri="{FF2B5EF4-FFF2-40B4-BE49-F238E27FC236}">
                <a16:creationId xmlns:a16="http://schemas.microsoft.com/office/drawing/2014/main" id="{25B5F289-DA33-4B19-82F3-CCA4B49DA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1959" r="10504" b="37350"/>
          <a:stretch/>
        </p:blipFill>
        <p:spPr bwMode="auto">
          <a:xfrm>
            <a:off x="1345041" y="2783004"/>
            <a:ext cx="3088238" cy="18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그룹 3"/>
          <p:cNvGrpSpPr/>
          <p:nvPr/>
        </p:nvGrpSpPr>
        <p:grpSpPr>
          <a:xfrm>
            <a:off x="1861941" y="9105831"/>
            <a:ext cx="2054435" cy="2346210"/>
            <a:chOff x="1656870" y="9021078"/>
            <a:chExt cx="2054435" cy="2346210"/>
          </a:xfrm>
        </p:grpSpPr>
        <p:pic>
          <p:nvPicPr>
            <p:cNvPr id="45" name="Picture 8" descr="ì¹ ìë²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>
                          <a14:foregroundMark x1="20692" y1="59923" x2="25692" y2="46769"/>
                          <a14:foregroundMark x1="27615" y1="44231" x2="59692" y2="34154"/>
                          <a14:foregroundMark x1="66000" y1="39846" x2="63462" y2="35385"/>
                          <a14:foregroundMark x1="66615" y1="34769" x2="66615" y2="34769"/>
                          <a14:foregroundMark x1="39538" y1="36692" x2="39538" y2="366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870" y="9021078"/>
              <a:ext cx="2054435" cy="205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>
              <a:spLocks noChangeArrowheads="1"/>
            </p:cNvSpPr>
            <p:nvPr/>
          </p:nvSpPr>
          <p:spPr bwMode="auto">
            <a:xfrm>
              <a:off x="1678689" y="10874845"/>
              <a:ext cx="1970861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eaLnBrk="1" hangingPunct="1"/>
              <a:r>
                <a:rPr lang="en-US" sz="3200" dirty="0">
                  <a:solidFill>
                    <a:srgbClr val="44546A"/>
                  </a:solidFill>
                  <a:latin typeface="Fira Sans" pitchFamily="34" charset="0"/>
                  <a:ea typeface="Fira Sans" pitchFamily="34" charset="0"/>
                  <a:cs typeface="Fira Sans" pitchFamily="34" charset="0"/>
                </a:rPr>
                <a:t>WEB/WAS</a:t>
              </a:r>
            </a:p>
          </p:txBody>
        </p:sp>
      </p:grpSp>
      <p:cxnSp>
        <p:nvCxnSpPr>
          <p:cNvPr id="51" name="Прямая соединительная линия 13"/>
          <p:cNvCxnSpPr/>
          <p:nvPr/>
        </p:nvCxnSpPr>
        <p:spPr>
          <a:xfrm>
            <a:off x="4793809" y="3552248"/>
            <a:ext cx="3521075" cy="0"/>
          </a:xfrm>
          <a:prstGeom prst="line">
            <a:avLst/>
          </a:prstGeom>
          <a:ln w="762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13"/>
          <p:cNvCxnSpPr/>
          <p:nvPr/>
        </p:nvCxnSpPr>
        <p:spPr>
          <a:xfrm>
            <a:off x="4822284" y="3554771"/>
            <a:ext cx="3345909" cy="3251851"/>
          </a:xfrm>
          <a:prstGeom prst="line">
            <a:avLst/>
          </a:prstGeom>
          <a:ln w="762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13"/>
          <p:cNvCxnSpPr/>
          <p:nvPr/>
        </p:nvCxnSpPr>
        <p:spPr>
          <a:xfrm>
            <a:off x="4822284" y="3552248"/>
            <a:ext cx="3426743" cy="6776384"/>
          </a:xfrm>
          <a:prstGeom prst="line">
            <a:avLst/>
          </a:prstGeom>
          <a:ln w="76200">
            <a:solidFill>
              <a:srgbClr val="FFC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5891886" y="4087653"/>
            <a:ext cx="68448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44546A"/>
                </a:solidFill>
                <a:latin typeface="Fira Sans" pitchFamily="34" charset="0"/>
                <a:ea typeface="Fira Sans" pitchFamily="34" charset="0"/>
                <a:cs typeface="Fira Sans" pitchFamily="34" charset="0"/>
              </a:rPr>
              <a:t>Pull</a:t>
            </a:r>
          </a:p>
        </p:txBody>
      </p:sp>
      <p:grpSp>
        <p:nvGrpSpPr>
          <p:cNvPr id="59" name="그룹 58"/>
          <p:cNvGrpSpPr/>
          <p:nvPr/>
        </p:nvGrpSpPr>
        <p:grpSpPr>
          <a:xfrm>
            <a:off x="16856036" y="4203781"/>
            <a:ext cx="3352847" cy="3319730"/>
            <a:chOff x="1656870" y="9021078"/>
            <a:chExt cx="2054435" cy="2268220"/>
          </a:xfrm>
        </p:grpSpPr>
        <p:pic>
          <p:nvPicPr>
            <p:cNvPr id="60" name="Picture 8" descr="ì¹ ìë² ìì´ì½ì ëí ì´ë¯¸ì§ ê²ìê²°ê³¼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20692" y1="59923" x2="25692" y2="46769"/>
                          <a14:foregroundMark x1="27615" y1="44231" x2="59692" y2="34154"/>
                          <a14:foregroundMark x1="66000" y1="39846" x2="63462" y2="35385"/>
                          <a14:foregroundMark x1="66615" y1="34769" x2="66615" y2="34769"/>
                          <a14:foregroundMark x1="39538" y1="36692" x2="39538" y2="366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6870" y="9021078"/>
              <a:ext cx="2054435" cy="2054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060303" y="10952834"/>
              <a:ext cx="1207632" cy="336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algn="ctr" eaLnBrk="1" hangingPunct="1"/>
              <a:r>
                <a:rPr lang="en-US" sz="3200" dirty="0">
                  <a:solidFill>
                    <a:srgbClr val="44546A"/>
                  </a:solidFill>
                  <a:latin typeface="Fira Sans" pitchFamily="34" charset="0"/>
                  <a:ea typeface="Fira Sans" pitchFamily="34" charset="0"/>
                  <a:cs typeface="Fira Sans" pitchFamily="34" charset="0"/>
                </a:rPr>
                <a:t>WEB/WAS</a:t>
              </a:r>
            </a:p>
          </p:txBody>
        </p:sp>
      </p:grpSp>
      <p:pic>
        <p:nvPicPr>
          <p:cNvPr id="63" name="Picture 23" descr="ëì»¤ì ëí ì´ë¯¸ì§ ê²ìê²°ê³¼">
            <a:extLst>
              <a:ext uri="{FF2B5EF4-FFF2-40B4-BE49-F238E27FC236}">
                <a16:creationId xmlns:a16="http://schemas.microsoft.com/office/drawing/2014/main" id="{25B5F289-DA33-4B19-82F3-CCA4B49DA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4" t="11959" r="10504" b="37350"/>
          <a:stretch/>
        </p:blipFill>
        <p:spPr bwMode="auto">
          <a:xfrm>
            <a:off x="17120645" y="7442807"/>
            <a:ext cx="3088238" cy="1834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TextBox 67"/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ko-KR" altLang="en-US" sz="5400" spc="-227" dirty="0" err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467594" y="1263453"/>
            <a:ext cx="10507111" cy="1420377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Possibility for future</a:t>
            </a:r>
          </a:p>
          <a:p>
            <a:pPr>
              <a:lnSpc>
                <a:spcPct val="130000"/>
              </a:lnSpc>
            </a:pPr>
            <a:endParaRPr lang="en-US" altLang="ko-KR" sz="3000" b="1" spc="-227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EFAED67A-A380-0D48-BDF7-7A9817D9EE6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26894" y="5929318"/>
            <a:ext cx="2044609" cy="1115996"/>
          </a:xfrm>
          <a:prstGeom prst="rect">
            <a:avLst/>
          </a:prstGeom>
          <a:noFill/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D2BED81-30DA-8140-AC45-8DEF70FCAEB8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025049" y="7178519"/>
            <a:ext cx="3728221" cy="11324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0075253"/>
      </p:ext>
    </p:extLst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/>
          <p:cNvCxnSpPr/>
          <p:nvPr/>
        </p:nvCxnSpPr>
        <p:spPr>
          <a:xfrm flipH="1">
            <a:off x="12278062" y="5181018"/>
            <a:ext cx="4431626" cy="1499908"/>
          </a:xfrm>
          <a:prstGeom prst="line">
            <a:avLst/>
          </a:prstGeom>
          <a:ln w="762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5850804" y="6858000"/>
            <a:ext cx="6183312" cy="0"/>
          </a:xfrm>
          <a:prstGeom prst="line">
            <a:avLst/>
          </a:prstGeom>
          <a:ln w="762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016798" y="4632045"/>
            <a:ext cx="229550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Request</a:t>
            </a:r>
            <a:endParaRPr lang="en-US" sz="4800" dirty="0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10571175" y="4758976"/>
            <a:ext cx="0" cy="2062162"/>
          </a:xfrm>
          <a:prstGeom prst="line">
            <a:avLst/>
          </a:prstGeom>
          <a:ln w="76200">
            <a:solidFill>
              <a:srgbClr val="E36D5F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611785" y="4014730"/>
            <a:ext cx="24270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3200" dirty="0">
                <a:solidFill>
                  <a:srgbClr val="44546A"/>
                </a:solidFill>
                <a:latin typeface="Fira Sans" pitchFamily="34" charset="0"/>
                <a:ea typeface="Fira Sans" pitchFamily="34" charset="0"/>
                <a:cs typeface="Fira Sans" pitchFamily="34" charset="0"/>
              </a:rPr>
              <a:t>HTTP Protocol</a:t>
            </a:r>
          </a:p>
        </p:txBody>
      </p:sp>
      <p:cxnSp>
        <p:nvCxnSpPr>
          <p:cNvPr id="44" name="Прямая соединительная линия 43"/>
          <p:cNvCxnSpPr/>
          <p:nvPr/>
        </p:nvCxnSpPr>
        <p:spPr>
          <a:xfrm>
            <a:off x="-1787720" y="6880225"/>
            <a:ext cx="3292475" cy="0"/>
          </a:xfrm>
          <a:prstGeom prst="line">
            <a:avLst/>
          </a:prstGeom>
          <a:ln w="76200">
            <a:solidFill>
              <a:srgbClr val="E36D5F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445750" y="9127256"/>
            <a:ext cx="7604646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Build a container of </a:t>
            </a:r>
          </a:p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previously deployed images</a:t>
            </a:r>
            <a:endParaRPr lang="en-US" sz="4800" dirty="0"/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1627570" y="7193518"/>
            <a:ext cx="157414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Client</a:t>
            </a:r>
          </a:p>
        </p:txBody>
      </p:sp>
      <p:pic>
        <p:nvPicPr>
          <p:cNvPr id="17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58" y="2952897"/>
            <a:ext cx="3323560" cy="195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158" y="5489869"/>
            <a:ext cx="3323560" cy="195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01" y="8026841"/>
            <a:ext cx="3323560" cy="195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5901" y="10563813"/>
            <a:ext cx="3323560" cy="195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왼쪽 대괄호 8"/>
          <p:cNvSpPr/>
          <p:nvPr/>
        </p:nvSpPr>
        <p:spPr>
          <a:xfrm>
            <a:off x="16996306" y="2663752"/>
            <a:ext cx="842469" cy="10007894"/>
          </a:xfrm>
          <a:prstGeom prst="leftBracket">
            <a:avLst/>
          </a:prstGeom>
          <a:ln w="762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Прямая соединительная линия 13"/>
          <p:cNvCxnSpPr/>
          <p:nvPr/>
        </p:nvCxnSpPr>
        <p:spPr>
          <a:xfrm>
            <a:off x="12536580" y="7040209"/>
            <a:ext cx="4200963" cy="1799717"/>
          </a:xfrm>
          <a:prstGeom prst="line">
            <a:avLst/>
          </a:prstGeom>
          <a:ln w="76200">
            <a:solidFill>
              <a:srgbClr val="00B05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3444798" y="8300561"/>
            <a:ext cx="143949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</a:rPr>
              <a:t>Send</a:t>
            </a:r>
            <a:endParaRPr lang="en-US" sz="4800" dirty="0"/>
          </a:p>
        </p:txBody>
      </p:sp>
      <p:sp>
        <p:nvSpPr>
          <p:cNvPr id="40" name="TextBox 39"/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ko-KR" altLang="en-US" sz="5400" spc="-227" dirty="0" err="1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1793461" y="5158833"/>
            <a:ext cx="5034993" cy="3762751"/>
            <a:chOff x="2212240" y="4537660"/>
            <a:chExt cx="5034993" cy="3762751"/>
          </a:xfrm>
        </p:grpSpPr>
        <p:sp>
          <p:nvSpPr>
            <p:cNvPr id="50" name="사각형: 둥근 모서리 20">
              <a:extLst>
                <a:ext uri="{FF2B5EF4-FFF2-40B4-BE49-F238E27FC236}">
                  <a16:creationId xmlns:a16="http://schemas.microsoft.com/office/drawing/2014/main" id="{5CE8178B-FFF1-4A26-8F7C-D3B01DA89D8B}"/>
                </a:ext>
              </a:extLst>
            </p:cNvPr>
            <p:cNvSpPr/>
            <p:nvPr/>
          </p:nvSpPr>
          <p:spPr>
            <a:xfrm>
              <a:off x="2212241" y="4850012"/>
              <a:ext cx="5034992" cy="3450399"/>
            </a:xfrm>
            <a:prstGeom prst="round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2894995" y="6765386"/>
              <a:ext cx="3462828" cy="1486145"/>
              <a:chOff x="3070937" y="4224935"/>
              <a:chExt cx="3462828" cy="148614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6EBA9D7-3FB1-446E-8BED-07BF75CAC1C9}"/>
                  </a:ext>
                </a:extLst>
              </p:cNvPr>
              <p:cNvSpPr txBox="1"/>
              <p:nvPr/>
            </p:nvSpPr>
            <p:spPr>
              <a:xfrm>
                <a:off x="5016882" y="5187860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rgbClr val="00002F"/>
                    </a:solidFill>
                    <a:latin typeface="+mn-ea"/>
                  </a:rPr>
                  <a:t>WEB</a:t>
                </a:r>
                <a:endParaRPr lang="ko-KR" altLang="en-US" sz="2800" spc="-150" dirty="0">
                  <a:solidFill>
                    <a:srgbClr val="00002F"/>
                  </a:solidFill>
                  <a:latin typeface="+mn-ea"/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3E8086D4-0E54-4E64-B6D6-485AA542D308}"/>
                  </a:ext>
                </a:extLst>
              </p:cNvPr>
              <p:cNvSpPr/>
              <p:nvPr/>
            </p:nvSpPr>
            <p:spPr>
              <a:xfrm>
                <a:off x="4815323" y="4224936"/>
                <a:ext cx="1718442" cy="14119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id="{DB32EAA7-0A93-4DBB-9796-14477EE51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8676" b="66194" l="9739" r="9049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38" t="21201" r="9566" b="33186"/>
              <a:stretch/>
            </p:blipFill>
            <p:spPr>
              <a:xfrm>
                <a:off x="3298440" y="4417207"/>
                <a:ext cx="1355835" cy="802185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73F361E-FAF3-4F44-B818-E63C1E354218}"/>
                  </a:ext>
                </a:extLst>
              </p:cNvPr>
              <p:cNvSpPr txBox="1"/>
              <p:nvPr/>
            </p:nvSpPr>
            <p:spPr>
              <a:xfrm>
                <a:off x="3298440" y="5187860"/>
                <a:ext cx="13558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spc="-150" dirty="0">
                    <a:solidFill>
                      <a:srgbClr val="00002F"/>
                    </a:solidFill>
                    <a:latin typeface="+mn-ea"/>
                  </a:rPr>
                  <a:t>WAS</a:t>
                </a:r>
                <a:endParaRPr lang="ko-KR" altLang="en-US" sz="2800" spc="-150" dirty="0">
                  <a:solidFill>
                    <a:srgbClr val="00002F"/>
                  </a:solidFill>
                  <a:latin typeface="+mn-ea"/>
                </a:endParaRPr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C86FB358-A3C3-46E6-93F3-220B370BFFF3}"/>
                  </a:ext>
                </a:extLst>
              </p:cNvPr>
              <p:cNvSpPr/>
              <p:nvPr/>
            </p:nvSpPr>
            <p:spPr>
              <a:xfrm>
                <a:off x="3070937" y="4224935"/>
                <a:ext cx="1718442" cy="14119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9" name="그림 48">
                <a:extLst>
                  <a:ext uri="{FF2B5EF4-FFF2-40B4-BE49-F238E27FC236}">
                    <a16:creationId xmlns:a16="http://schemas.microsoft.com/office/drawing/2014/main" id="{DB32EAA7-0A93-4DBB-9796-14477EE515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8676" b="66194" l="9739" r="90499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38" t="21201" r="9566" b="33186"/>
              <a:stretch/>
            </p:blipFill>
            <p:spPr>
              <a:xfrm>
                <a:off x="4996626" y="4420427"/>
                <a:ext cx="1355835" cy="802185"/>
              </a:xfrm>
              <a:prstGeom prst="rect">
                <a:avLst/>
              </a:prstGeom>
            </p:spPr>
          </p:pic>
        </p:grpSp>
        <p:sp>
          <p:nvSpPr>
            <p:cNvPr id="52" name="사각형: 둥근 모서리 20">
              <a:extLst>
                <a:ext uri="{FF2B5EF4-FFF2-40B4-BE49-F238E27FC236}">
                  <a16:creationId xmlns:a16="http://schemas.microsoft.com/office/drawing/2014/main" id="{5CE8178B-FFF1-4A26-8F7C-D3B01DA89D8B}"/>
                </a:ext>
              </a:extLst>
            </p:cNvPr>
            <p:cNvSpPr/>
            <p:nvPr/>
          </p:nvSpPr>
          <p:spPr>
            <a:xfrm>
              <a:off x="2212240" y="4537660"/>
              <a:ext cx="5034993" cy="86634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u="sng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TextBox 50"/>
            <p:cNvSpPr txBox="1">
              <a:spLocks noChangeArrowheads="1"/>
            </p:cNvSpPr>
            <p:nvPr/>
          </p:nvSpPr>
          <p:spPr bwMode="auto">
            <a:xfrm>
              <a:off x="2286688" y="4601499"/>
              <a:ext cx="479458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eaLnBrk="1" hangingPunct="1"/>
              <a:r>
                <a:rPr lang="en-US" sz="4800" dirty="0" err="1">
                  <a:solidFill>
                    <a:schemeClr val="tx2"/>
                  </a:solidFill>
                  <a:latin typeface="Fira Sans SemiBold" pitchFamily="34" charset="0"/>
                </a:rPr>
                <a:t>Docker</a:t>
              </a:r>
              <a:r>
                <a:rPr lang="en-US" sz="4800" dirty="0">
                  <a:solidFill>
                    <a:schemeClr val="tx2"/>
                  </a:solidFill>
                  <a:latin typeface="Fira Sans SemiBold" pitchFamily="34" charset="0"/>
                </a:rPr>
                <a:t> Container</a:t>
              </a:r>
              <a:endParaRPr lang="en-US" sz="4800" dirty="0"/>
            </a:p>
          </p:txBody>
        </p: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A908973F-24BD-4636-A750-59FB39EE1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30854" y="5736450"/>
              <a:ext cx="969561" cy="969561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3849216" y="6098049"/>
              <a:ext cx="1977620" cy="461665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eaLnBrk="1" hangingPunct="1"/>
              <a:r>
                <a:rPr lang="en-US" sz="3000" dirty="0">
                  <a:solidFill>
                    <a:srgbClr val="002060"/>
                  </a:solidFill>
                  <a:latin typeface="Fira Sans ExtraBold" pitchFamily="34" charset="0"/>
                  <a:ea typeface="Fira Sans ExtraBold" pitchFamily="34" charset="0"/>
                  <a:cs typeface="Fira Sans ExtraBold" pitchFamily="34" charset="0"/>
                </a:rPr>
                <a:t>DATBASE</a:t>
              </a:r>
              <a:endParaRPr lang="ru-RU" altLang="ko-KR" sz="3000" dirty="0">
                <a:solidFill>
                  <a:srgbClr val="002060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endParaRPr>
            </a:p>
          </p:txBody>
        </p:sp>
      </p:grp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7691461" y="6069729"/>
            <a:ext cx="136896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</a:rPr>
              <a:t>Build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D92151-86BB-C045-833F-B95414D95722}"/>
              </a:ext>
            </a:extLst>
          </p:cNvPr>
          <p:cNvSpPr txBox="1"/>
          <p:nvPr/>
        </p:nvSpPr>
        <p:spPr>
          <a:xfrm>
            <a:off x="1467594" y="1263453"/>
            <a:ext cx="10507111" cy="1420377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2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Possibility for future</a:t>
            </a:r>
          </a:p>
          <a:p>
            <a:pPr>
              <a:lnSpc>
                <a:spcPct val="130000"/>
              </a:lnSpc>
            </a:pPr>
            <a:endParaRPr lang="en-US" altLang="ko-KR" sz="3000" b="1" spc="-227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0174218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73394" y="2172102"/>
            <a:ext cx="24718297" cy="937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11500" dirty="0"/>
              <a:t>Reference</a:t>
            </a:r>
          </a:p>
          <a:p>
            <a:r>
              <a:rPr lang="en" altLang="ko-KR" sz="4400" dirty="0"/>
              <a:t>[The Architecture of Open Source Applications]</a:t>
            </a:r>
            <a:r>
              <a:rPr lang="en" altLang="ko-KR" sz="8800" dirty="0"/>
              <a:t> </a:t>
            </a:r>
          </a:p>
          <a:p>
            <a:r>
              <a:rPr lang="en" altLang="ko-KR" sz="4000" dirty="0"/>
              <a:t>http://aosabook.org/en/index.html</a:t>
            </a:r>
          </a:p>
          <a:p>
            <a:endParaRPr lang="en" altLang="ko-KR" sz="4000" dirty="0"/>
          </a:p>
          <a:p>
            <a:r>
              <a:rPr lang="en" altLang="ko-KR" sz="4000" dirty="0"/>
              <a:t>[</a:t>
            </a:r>
            <a:r>
              <a:rPr lang="en" altLang="ko-KR" sz="4000" dirty="0" err="1"/>
              <a:t>Jgroups</a:t>
            </a:r>
            <a:r>
              <a:rPr lang="en" altLang="ko-KR" sz="4000" dirty="0"/>
              <a:t>] </a:t>
            </a:r>
          </a:p>
          <a:p>
            <a:r>
              <a:rPr lang="en" altLang="ko-KR" sz="4000" dirty="0"/>
              <a:t>http://</a:t>
            </a:r>
            <a:r>
              <a:rPr lang="en" altLang="ko-KR" sz="4000" dirty="0" err="1"/>
              <a:t>www.jgroups.org</a:t>
            </a:r>
            <a:endParaRPr lang="en" altLang="ko-KR" sz="4000" dirty="0"/>
          </a:p>
          <a:p>
            <a:endParaRPr lang="en" altLang="ko-KR" sz="4000" dirty="0"/>
          </a:p>
          <a:p>
            <a:r>
              <a:rPr lang="en" altLang="ko-KR" sz="4000" dirty="0"/>
              <a:t>[</a:t>
            </a:r>
            <a:r>
              <a:rPr lang="en" altLang="ko-KR" sz="4000" dirty="0" err="1"/>
              <a:t>Infinispan</a:t>
            </a:r>
            <a:r>
              <a:rPr lang="en" altLang="ko-KR" sz="4000" dirty="0"/>
              <a:t>] </a:t>
            </a:r>
          </a:p>
          <a:p>
            <a:r>
              <a:rPr lang="en" altLang="ko-KR" sz="4000" dirty="0"/>
              <a:t>https://infinispan.org</a:t>
            </a:r>
          </a:p>
          <a:p>
            <a:endParaRPr lang="en" altLang="ko-KR" sz="4000" dirty="0"/>
          </a:p>
          <a:p>
            <a:r>
              <a:rPr lang="en" altLang="ko-KR" sz="4000" dirty="0"/>
              <a:t>[</a:t>
            </a:r>
            <a:r>
              <a:rPr lang="en" altLang="ko-KR" sz="4000" dirty="0" err="1"/>
              <a:t>Wildfly</a:t>
            </a:r>
            <a:r>
              <a:rPr lang="en" altLang="ko-KR" sz="4000" dirty="0"/>
              <a:t>] </a:t>
            </a:r>
          </a:p>
          <a:p>
            <a:r>
              <a:rPr lang="en" altLang="ko-KR" sz="4000" dirty="0"/>
              <a:t>https://www.oss.kr/storage/app/public/oss/63/25/[WildFly]%20Solution%20Guide%20V0.95.pdf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795458717"/>
      </p:ext>
    </p:extLst>
  </p:cSld>
  <p:clrMapOvr>
    <a:masterClrMapping/>
  </p:clrMapOvr>
  <p:transition spd="med" advClick="0" advTm="2000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672513" y="0"/>
            <a:ext cx="7038975" cy="13716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grpSp>
        <p:nvGrpSpPr>
          <p:cNvPr id="12" name="Группа 11"/>
          <p:cNvGrpSpPr>
            <a:grpSpLocks/>
          </p:cNvGrpSpPr>
          <p:nvPr/>
        </p:nvGrpSpPr>
        <p:grpSpPr bwMode="auto">
          <a:xfrm>
            <a:off x="8432800" y="-4332288"/>
            <a:ext cx="7550150" cy="18162588"/>
            <a:chOff x="8432800" y="-2324099"/>
            <a:chExt cx="7550150" cy="18161830"/>
          </a:xfrm>
        </p:grpSpPr>
        <p:sp>
          <p:nvSpPr>
            <p:cNvPr id="48" name="Шеврон 47"/>
            <p:cNvSpPr/>
            <p:nvPr/>
          </p:nvSpPr>
          <p:spPr>
            <a:xfrm rot="16200000">
              <a:off x="10331528" y="10186309"/>
              <a:ext cx="3752693" cy="7550150"/>
            </a:xfrm>
            <a:prstGeom prst="chevr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algn="ctr" eaLnBrk="1" hangingPunct="1"/>
              <a:endParaRPr lang="ko-KR" altLang="ko-KR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8432800" y="-2324099"/>
              <a:ext cx="7550150" cy="16229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Fira Sans Light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Fira Sans Light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Fira Sans Light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Fira Sans Light" pitchFamily="34" charset="0"/>
                </a:defRPr>
              </a:lvl9pPr>
            </a:lstStyle>
            <a:p>
              <a:pPr algn="ctr" eaLnBrk="1" hangingPunct="1"/>
              <a:endParaRPr lang="ko-KR" altLang="ko-KR">
                <a:solidFill>
                  <a:srgbClr val="FFFFFF"/>
                </a:solidFill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9434835" y="4995952"/>
            <a:ext cx="5514330" cy="3724096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altLang="ko-KR" sz="24200" dirty="0" err="1">
                <a:solidFill>
                  <a:schemeClr val="tx2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QnA</a:t>
            </a:r>
            <a:endParaRPr lang="ru-RU" altLang="ko-KR" sz="24200" dirty="0">
              <a:solidFill>
                <a:schemeClr val="tx2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0E86B-497D-3A48-B36C-AE9E27CB7C1A}"/>
              </a:ext>
            </a:extLst>
          </p:cNvPr>
          <p:cNvSpPr txBox="1"/>
          <p:nvPr/>
        </p:nvSpPr>
        <p:spPr>
          <a:xfrm>
            <a:off x="8087724" y="5703838"/>
            <a:ext cx="8240302" cy="2308324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altLang="ko-KR" sz="15000" dirty="0">
                <a:solidFill>
                  <a:schemeClr val="tx2"/>
                </a:solidFill>
                <a:latin typeface="Fira Sans ExtraBold" pitchFamily="34" charset="0"/>
              </a:rPr>
              <a:t>Thank you</a:t>
            </a:r>
            <a:endParaRPr lang="en-US" sz="15000" b="1" dirty="0"/>
          </a:p>
        </p:txBody>
      </p:sp>
    </p:spTree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5.55556E-7 L -0.00065 -1.328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-6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9" grpId="0"/>
      <p:bldP spid="49" grpId="1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549" y="12762656"/>
            <a:ext cx="24384000" cy="9533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648664" y="349624"/>
            <a:ext cx="6154432" cy="1533485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7000" b="1" spc="68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Calibri" pitchFamily="34" charset="0"/>
                <a:ea typeface="나눔바른고딕" panose="020B0603020101020101" pitchFamily="50" charset="-127"/>
                <a:cs typeface="Calibri" pitchFamily="34" charset="0"/>
              </a:rPr>
              <a:t>INDEX</a:t>
            </a:r>
            <a:endParaRPr lang="ko-KR" altLang="en-US" sz="7000" b="1" spc="68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Calibri" pitchFamily="34" charset="0"/>
              <a:ea typeface="나눔바른고딕" panose="020B0603020101020101" pitchFamily="50" charset="-127"/>
              <a:cs typeface="Calibri" pitchFamily="34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1379722" y="1677131"/>
            <a:ext cx="11308583" cy="3529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07816" tIns="103908" rIns="207816" bIns="103908"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716266" y="2216509"/>
            <a:ext cx="18244085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-548" y="1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716266" y="5085754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16266" y="7955436"/>
            <a:ext cx="11543136" cy="1669612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ko-KR" altLang="en-US" sz="45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Ⅲ</a:t>
            </a:r>
            <a:r>
              <a:rPr lang="en-US" altLang="ko-KR" sz="45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55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Conclusion</a:t>
            </a:r>
            <a:endParaRPr lang="ko-KR" altLang="en-US" sz="5500" b="1" spc="-227" dirty="0">
              <a:solidFill>
                <a:srgbClr val="00206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548" y="12762657"/>
            <a:ext cx="24481913" cy="4692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5"/>
          <p:cNvGrpSpPr/>
          <p:nvPr/>
        </p:nvGrpSpPr>
        <p:grpSpPr>
          <a:xfrm>
            <a:off x="19282572" y="0"/>
            <a:ext cx="5101428" cy="12763656"/>
            <a:chOff x="7489623" y="-2030566"/>
            <a:chExt cx="2416152" cy="10240399"/>
          </a:xfrm>
        </p:grpSpPr>
        <p:sp>
          <p:nvSpPr>
            <p:cNvPr id="27" name="직사각형 26"/>
            <p:cNvSpPr/>
            <p:nvPr/>
          </p:nvSpPr>
          <p:spPr>
            <a:xfrm rot="16140000">
              <a:off x="3161511" y="2297546"/>
              <a:ext cx="10240399" cy="158417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 rot="16200000">
              <a:off x="3669852" y="1973131"/>
              <a:ext cx="10239598" cy="223224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287" tIns="53643" rIns="107287" bIns="53643"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63333" y="6770606"/>
            <a:ext cx="10507111" cy="1607223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Preparing for high-availability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3333" y="3833304"/>
            <a:ext cx="10507111" cy="1607223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Importance of High-Availability Web System</a:t>
            </a:r>
          </a:p>
          <a:p>
            <a:pPr>
              <a:lnSpc>
                <a:spcPct val="130000"/>
              </a:lnSpc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Existing Construction of WEB/WAS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853177-299A-B240-9CC0-B575041FCCD2}"/>
              </a:ext>
            </a:extLst>
          </p:cNvPr>
          <p:cNvSpPr txBox="1"/>
          <p:nvPr/>
        </p:nvSpPr>
        <p:spPr>
          <a:xfrm>
            <a:off x="2152044" y="9557913"/>
            <a:ext cx="10507111" cy="1607223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Fault-tolerance Test</a:t>
            </a:r>
            <a:endParaRPr lang="ko-KR" altLang="en-US" sz="3600" b="1" spc="-227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lin ang="16200000" scaled="1"/>
                <a:tileRect/>
              </a:gra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ko-KR" sz="36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Possibility for future</a:t>
            </a:r>
          </a:p>
        </p:txBody>
      </p:sp>
    </p:spTree>
    <p:extLst>
      <p:ext uri="{BB962C8B-B14F-4D97-AF65-F5344CB8AC3E}">
        <p14:creationId xmlns:p14="http://schemas.microsoft.com/office/powerpoint/2010/main" val="25995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27" y="3295008"/>
            <a:ext cx="15288541" cy="901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6517" y="3973613"/>
            <a:ext cx="11292840" cy="704626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0" y="-85889"/>
            <a:ext cx="18244085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Importance of High-Availability Web System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5776222" y="5611655"/>
            <a:ext cx="630140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The Black Friday crush</a:t>
            </a:r>
          </a:p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 the server every year.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-20054296" y="12529281"/>
            <a:ext cx="124964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60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Traffic capacity &amp; Fast fail-over(fail-back)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0" r="3061"/>
          <a:stretch/>
        </p:blipFill>
        <p:spPr>
          <a:xfrm>
            <a:off x="-15124055" y="5511646"/>
            <a:ext cx="11292840" cy="7046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426EFD2-D3D0-6E4C-8045-31D12DA09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6222" y="6806561"/>
            <a:ext cx="765132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Server Failure </a:t>
            </a:r>
          </a:p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== Huge loss of  Data &amp; money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CA0C2EA-A04A-4CEB-AE6E-A438096C236E}"/>
              </a:ext>
            </a:extLst>
          </p:cNvPr>
          <p:cNvGrpSpPr/>
          <p:nvPr/>
        </p:nvGrpSpPr>
        <p:grpSpPr>
          <a:xfrm>
            <a:off x="-14546758" y="4048999"/>
            <a:ext cx="11292840" cy="6925155"/>
            <a:chOff x="-14546758" y="4048999"/>
            <a:chExt cx="11292840" cy="6925155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38951BF-8C19-42B9-8208-73AA2AB6FEB7}"/>
                </a:ext>
              </a:extLst>
            </p:cNvPr>
            <p:cNvSpPr/>
            <p:nvPr/>
          </p:nvSpPr>
          <p:spPr>
            <a:xfrm>
              <a:off x="-14546758" y="4048999"/>
              <a:ext cx="11292840" cy="6925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3728801" y="4277599"/>
              <a:ext cx="9656926" cy="65123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252571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47 -0.08738 L 0.73151 -0.1112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02" y="-11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125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0.70859 4.8148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3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375E-7 3.51852E-6 L 0.91309 -0.00672 " pathEditMode="relative" rAng="0" ptsTypes="AA">
                                      <p:cBhvr>
                                        <p:cTn id="2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58" y="-3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31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11215246" y="4681763"/>
            <a:ext cx="886680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6000" b="1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WEB/WAS Architecture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215246" y="6047017"/>
            <a:ext cx="11394372" cy="216674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- Public Cloud Environment (AWS, GCP, </a:t>
            </a:r>
            <a:r>
              <a:rPr lang="en-US" sz="4000" dirty="0" err="1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etc</a:t>
            </a:r>
            <a:r>
              <a:rPr 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…)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- Open Source Middleware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- Optimization </a:t>
            </a:r>
            <a:r>
              <a:rPr lang="en-US" altLang="ko-KR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for</a:t>
            </a:r>
            <a:r>
              <a:rPr lang="ko-KR" alt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 </a:t>
            </a:r>
            <a:r>
              <a:rPr lang="en-US" altLang="ko-KR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each</a:t>
            </a:r>
            <a:r>
              <a:rPr lang="ko-KR" altLang="en-US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 </a:t>
            </a:r>
            <a:r>
              <a:rPr lang="en-US" altLang="ko-KR" sz="4000" dirty="0">
                <a:solidFill>
                  <a:srgbClr val="002060"/>
                </a:solidFill>
                <a:latin typeface="+mn-lt"/>
                <a:ea typeface="Fira Sans" panose="020B0503050000020004" pitchFamily="34" charset="0"/>
              </a:rPr>
              <a:t>service</a:t>
            </a:r>
            <a:endParaRPr lang="en-US" sz="4000" dirty="0">
              <a:solidFill>
                <a:srgbClr val="002060"/>
              </a:solidFill>
              <a:latin typeface="+mn-lt"/>
              <a:ea typeface="Fira Sans" panose="020B05030500000200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-85889"/>
            <a:ext cx="18244085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Existing Construction of WEB/WAS </a:t>
            </a:r>
          </a:p>
        </p:txBody>
      </p:sp>
      <p:sp>
        <p:nvSpPr>
          <p:cNvPr id="22" name="Freeform 5"/>
          <p:cNvSpPr>
            <a:spLocks/>
          </p:cNvSpPr>
          <p:nvPr/>
        </p:nvSpPr>
        <p:spPr bwMode="auto">
          <a:xfrm>
            <a:off x="1467594" y="5969495"/>
            <a:ext cx="1666875" cy="4092575"/>
          </a:xfrm>
          <a:custGeom>
            <a:avLst/>
            <a:gdLst>
              <a:gd name="T0" fmla="*/ 1279922 w 168"/>
              <a:gd name="T1" fmla="*/ 2041404 h 419"/>
              <a:gd name="T2" fmla="*/ 1656953 w 168"/>
              <a:gd name="T3" fmla="*/ 634886 h 419"/>
              <a:gd name="T4" fmla="*/ 545703 w 168"/>
              <a:gd name="T5" fmla="*/ 0 h 419"/>
              <a:gd name="T6" fmla="*/ 0 w 168"/>
              <a:gd name="T7" fmla="*/ 2041404 h 419"/>
              <a:gd name="T8" fmla="*/ 555625 w 168"/>
              <a:gd name="T9" fmla="*/ 4092575 h 419"/>
              <a:gd name="T10" fmla="*/ 1666875 w 168"/>
              <a:gd name="T11" fmla="*/ 3467456 h 419"/>
              <a:gd name="T12" fmla="*/ 1279922 w 168"/>
              <a:gd name="T13" fmla="*/ 2041404 h 4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8" h="419">
                <a:moveTo>
                  <a:pt x="129" y="209"/>
                </a:moveTo>
                <a:cubicBezTo>
                  <a:pt x="129" y="157"/>
                  <a:pt x="143" y="108"/>
                  <a:pt x="167" y="65"/>
                </a:cubicBezTo>
                <a:cubicBezTo>
                  <a:pt x="55" y="0"/>
                  <a:pt x="55" y="0"/>
                  <a:pt x="55" y="0"/>
                </a:cubicBezTo>
                <a:cubicBezTo>
                  <a:pt x="20" y="62"/>
                  <a:pt x="0" y="133"/>
                  <a:pt x="0" y="209"/>
                </a:cubicBezTo>
                <a:cubicBezTo>
                  <a:pt x="0" y="286"/>
                  <a:pt x="21" y="357"/>
                  <a:pt x="56" y="419"/>
                </a:cubicBezTo>
                <a:cubicBezTo>
                  <a:pt x="168" y="355"/>
                  <a:pt x="168" y="355"/>
                  <a:pt x="168" y="355"/>
                </a:cubicBezTo>
                <a:cubicBezTo>
                  <a:pt x="143" y="312"/>
                  <a:pt x="129" y="262"/>
                  <a:pt x="129" y="209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7" name="Freeform 6"/>
          <p:cNvSpPr>
            <a:spLocks/>
          </p:cNvSpPr>
          <p:nvPr/>
        </p:nvSpPr>
        <p:spPr bwMode="auto">
          <a:xfrm>
            <a:off x="8222406" y="5969495"/>
            <a:ext cx="1655763" cy="4102100"/>
          </a:xfrm>
          <a:custGeom>
            <a:avLst/>
            <a:gdLst>
              <a:gd name="T0" fmla="*/ 1110452 w 167"/>
              <a:gd name="T1" fmla="*/ 0 h 420"/>
              <a:gd name="T2" fmla="*/ 0 w 167"/>
              <a:gd name="T3" fmla="*/ 634849 h 420"/>
              <a:gd name="T4" fmla="*/ 376760 w 167"/>
              <a:gd name="T5" fmla="*/ 2041283 h 420"/>
              <a:gd name="T6" fmla="*/ 0 w 167"/>
              <a:gd name="T7" fmla="*/ 3467251 h 420"/>
              <a:gd name="T8" fmla="*/ 1110452 w 167"/>
              <a:gd name="T9" fmla="*/ 4102100 h 420"/>
              <a:gd name="T10" fmla="*/ 1655763 w 167"/>
              <a:gd name="T11" fmla="*/ 2041283 h 420"/>
              <a:gd name="T12" fmla="*/ 1110452 w 167"/>
              <a:gd name="T13" fmla="*/ 0 h 4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" h="420">
                <a:moveTo>
                  <a:pt x="112" y="0"/>
                </a:moveTo>
                <a:cubicBezTo>
                  <a:pt x="0" y="65"/>
                  <a:pt x="0" y="65"/>
                  <a:pt x="0" y="65"/>
                </a:cubicBezTo>
                <a:cubicBezTo>
                  <a:pt x="25" y="107"/>
                  <a:pt x="38" y="157"/>
                  <a:pt x="38" y="209"/>
                </a:cubicBezTo>
                <a:cubicBezTo>
                  <a:pt x="38" y="262"/>
                  <a:pt x="24" y="312"/>
                  <a:pt x="0" y="355"/>
                </a:cubicBezTo>
                <a:cubicBezTo>
                  <a:pt x="112" y="420"/>
                  <a:pt x="112" y="420"/>
                  <a:pt x="112" y="420"/>
                </a:cubicBezTo>
                <a:cubicBezTo>
                  <a:pt x="147" y="358"/>
                  <a:pt x="167" y="286"/>
                  <a:pt x="167" y="209"/>
                </a:cubicBezTo>
                <a:cubicBezTo>
                  <a:pt x="167" y="133"/>
                  <a:pt x="147" y="62"/>
                  <a:pt x="112" y="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8" name="Freeform 7"/>
          <p:cNvSpPr>
            <a:spLocks/>
          </p:cNvSpPr>
          <p:nvPr/>
        </p:nvSpPr>
        <p:spPr bwMode="auto">
          <a:xfrm>
            <a:off x="5703043" y="3870820"/>
            <a:ext cx="3600450" cy="2684463"/>
          </a:xfrm>
          <a:custGeom>
            <a:avLst/>
            <a:gdLst>
              <a:gd name="T0" fmla="*/ 2499486 w 363"/>
              <a:gd name="T1" fmla="*/ 2684463 h 275"/>
              <a:gd name="T2" fmla="*/ 3600450 w 363"/>
              <a:gd name="T3" fmla="*/ 2049954 h 275"/>
              <a:gd name="T4" fmla="*/ 0 w 363"/>
              <a:gd name="T5" fmla="*/ 0 h 275"/>
              <a:gd name="T6" fmla="*/ 0 w 363"/>
              <a:gd name="T7" fmla="*/ 1259257 h 275"/>
              <a:gd name="T8" fmla="*/ 2499486 w 363"/>
              <a:gd name="T9" fmla="*/ 2684463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" h="275">
                <a:moveTo>
                  <a:pt x="252" y="275"/>
                </a:moveTo>
                <a:cubicBezTo>
                  <a:pt x="363" y="210"/>
                  <a:pt x="363" y="210"/>
                  <a:pt x="363" y="210"/>
                </a:cubicBezTo>
                <a:cubicBezTo>
                  <a:pt x="290" y="85"/>
                  <a:pt x="155" y="1"/>
                  <a:pt x="0" y="0"/>
                </a:cubicBezTo>
                <a:cubicBezTo>
                  <a:pt x="0" y="129"/>
                  <a:pt x="0" y="129"/>
                  <a:pt x="0" y="129"/>
                </a:cubicBezTo>
                <a:cubicBezTo>
                  <a:pt x="107" y="130"/>
                  <a:pt x="201" y="189"/>
                  <a:pt x="252" y="275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9" name="Freeform 8"/>
          <p:cNvSpPr>
            <a:spLocks/>
          </p:cNvSpPr>
          <p:nvPr/>
        </p:nvSpPr>
        <p:spPr bwMode="auto">
          <a:xfrm>
            <a:off x="2043857" y="3870820"/>
            <a:ext cx="3598863" cy="2684463"/>
          </a:xfrm>
          <a:custGeom>
            <a:avLst/>
            <a:gdLst>
              <a:gd name="T0" fmla="*/ 3598863 w 363"/>
              <a:gd name="T1" fmla="*/ 1259257 h 275"/>
              <a:gd name="T2" fmla="*/ 3598863 w 363"/>
              <a:gd name="T3" fmla="*/ 0 h 275"/>
              <a:gd name="T4" fmla="*/ 0 w 363"/>
              <a:gd name="T5" fmla="*/ 2059715 h 275"/>
              <a:gd name="T6" fmla="*/ 1110393 w 363"/>
              <a:gd name="T7" fmla="*/ 2684463 h 275"/>
              <a:gd name="T8" fmla="*/ 3598863 w 363"/>
              <a:gd name="T9" fmla="*/ 1259257 h 2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" h="275">
                <a:moveTo>
                  <a:pt x="363" y="129"/>
                </a:moveTo>
                <a:cubicBezTo>
                  <a:pt x="363" y="0"/>
                  <a:pt x="363" y="0"/>
                  <a:pt x="363" y="0"/>
                </a:cubicBezTo>
                <a:cubicBezTo>
                  <a:pt x="208" y="1"/>
                  <a:pt x="73" y="86"/>
                  <a:pt x="0" y="211"/>
                </a:cubicBezTo>
                <a:cubicBezTo>
                  <a:pt x="112" y="275"/>
                  <a:pt x="112" y="275"/>
                  <a:pt x="112" y="275"/>
                </a:cubicBezTo>
                <a:cubicBezTo>
                  <a:pt x="163" y="189"/>
                  <a:pt x="256" y="130"/>
                  <a:pt x="363" y="129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0" name="Freeform 9"/>
          <p:cNvSpPr>
            <a:spLocks/>
          </p:cNvSpPr>
          <p:nvPr/>
        </p:nvSpPr>
        <p:spPr bwMode="auto">
          <a:xfrm>
            <a:off x="2053382" y="9485807"/>
            <a:ext cx="3589338" cy="2665413"/>
          </a:xfrm>
          <a:custGeom>
            <a:avLst/>
            <a:gdLst>
              <a:gd name="T0" fmla="*/ 1110513 w 362"/>
              <a:gd name="T1" fmla="*/ 0 h 273"/>
              <a:gd name="T2" fmla="*/ 0 w 362"/>
              <a:gd name="T3" fmla="*/ 624859 h 273"/>
              <a:gd name="T4" fmla="*/ 3589338 w 362"/>
              <a:gd name="T5" fmla="*/ 2665413 h 273"/>
              <a:gd name="T6" fmla="*/ 3589338 w 362"/>
              <a:gd name="T7" fmla="*/ 1405932 h 273"/>
              <a:gd name="T8" fmla="*/ 1110513 w 362"/>
              <a:gd name="T9" fmla="*/ 0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2" h="273">
                <a:moveTo>
                  <a:pt x="112" y="0"/>
                </a:moveTo>
                <a:cubicBezTo>
                  <a:pt x="0" y="64"/>
                  <a:pt x="0" y="64"/>
                  <a:pt x="0" y="64"/>
                </a:cubicBezTo>
                <a:cubicBezTo>
                  <a:pt x="73" y="189"/>
                  <a:pt x="208" y="272"/>
                  <a:pt x="362" y="273"/>
                </a:cubicBezTo>
                <a:cubicBezTo>
                  <a:pt x="362" y="144"/>
                  <a:pt x="362" y="144"/>
                  <a:pt x="362" y="144"/>
                </a:cubicBezTo>
                <a:cubicBezTo>
                  <a:pt x="256" y="143"/>
                  <a:pt x="163" y="85"/>
                  <a:pt x="112" y="0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1" name="Freeform 10"/>
          <p:cNvSpPr>
            <a:spLocks/>
          </p:cNvSpPr>
          <p:nvPr/>
        </p:nvSpPr>
        <p:spPr bwMode="auto">
          <a:xfrm>
            <a:off x="5703043" y="9485807"/>
            <a:ext cx="3600450" cy="2665413"/>
          </a:xfrm>
          <a:custGeom>
            <a:avLst/>
            <a:gdLst>
              <a:gd name="T0" fmla="*/ 0 w 363"/>
              <a:gd name="T1" fmla="*/ 1405932 h 273"/>
              <a:gd name="T2" fmla="*/ 0 w 363"/>
              <a:gd name="T3" fmla="*/ 2665413 h 273"/>
              <a:gd name="T4" fmla="*/ 3600450 w 363"/>
              <a:gd name="T5" fmla="*/ 624859 h 273"/>
              <a:gd name="T6" fmla="*/ 2489567 w 363"/>
              <a:gd name="T7" fmla="*/ 0 h 273"/>
              <a:gd name="T8" fmla="*/ 0 w 363"/>
              <a:gd name="T9" fmla="*/ 1405932 h 2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3" h="273">
                <a:moveTo>
                  <a:pt x="0" y="144"/>
                </a:moveTo>
                <a:cubicBezTo>
                  <a:pt x="0" y="273"/>
                  <a:pt x="0" y="273"/>
                  <a:pt x="0" y="273"/>
                </a:cubicBezTo>
                <a:cubicBezTo>
                  <a:pt x="155" y="272"/>
                  <a:pt x="289" y="189"/>
                  <a:pt x="363" y="64"/>
                </a:cubicBezTo>
                <a:cubicBezTo>
                  <a:pt x="251" y="0"/>
                  <a:pt x="251" y="0"/>
                  <a:pt x="251" y="0"/>
                </a:cubicBezTo>
                <a:cubicBezTo>
                  <a:pt x="200" y="86"/>
                  <a:pt x="107" y="143"/>
                  <a:pt x="0" y="144"/>
                </a:cubicBezTo>
                <a:close/>
              </a:path>
            </a:pathLst>
          </a:custGeom>
          <a:solidFill>
            <a:srgbClr val="D5E2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3" name="Freeform 14"/>
          <p:cNvSpPr>
            <a:spLocks/>
          </p:cNvSpPr>
          <p:nvPr/>
        </p:nvSpPr>
        <p:spPr bwMode="auto">
          <a:xfrm>
            <a:off x="3912344" y="5969495"/>
            <a:ext cx="1751013" cy="1138238"/>
          </a:xfrm>
          <a:custGeom>
            <a:avLst/>
            <a:gdLst>
              <a:gd name="T0" fmla="*/ 70 w 188"/>
              <a:gd name="T1" fmla="*/ 13 h 124"/>
              <a:gd name="T2" fmla="*/ 63 w 188"/>
              <a:gd name="T3" fmla="*/ 41 h 124"/>
              <a:gd name="T4" fmla="*/ 0 w 188"/>
              <a:gd name="T5" fmla="*/ 108 h 124"/>
              <a:gd name="T6" fmla="*/ 27 w 188"/>
              <a:gd name="T7" fmla="*/ 124 h 124"/>
              <a:gd name="T8" fmla="*/ 188 w 188"/>
              <a:gd name="T9" fmla="*/ 31 h 124"/>
              <a:gd name="T10" fmla="*/ 188 w 188"/>
              <a:gd name="T11" fmla="*/ 0 h 124"/>
              <a:gd name="T12" fmla="*/ 98 w 188"/>
              <a:gd name="T13" fmla="*/ 20 h 124"/>
              <a:gd name="T14" fmla="*/ 70 w 188"/>
              <a:gd name="T15" fmla="*/ 13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8" h="124">
                <a:moveTo>
                  <a:pt x="70" y="13"/>
                </a:moveTo>
                <a:cubicBezTo>
                  <a:pt x="63" y="41"/>
                  <a:pt x="63" y="41"/>
                  <a:pt x="63" y="41"/>
                </a:cubicBezTo>
                <a:cubicBezTo>
                  <a:pt x="37" y="59"/>
                  <a:pt x="16" y="82"/>
                  <a:pt x="0" y="108"/>
                </a:cubicBezTo>
                <a:cubicBezTo>
                  <a:pt x="27" y="124"/>
                  <a:pt x="27" y="124"/>
                  <a:pt x="27" y="124"/>
                </a:cubicBezTo>
                <a:cubicBezTo>
                  <a:pt x="60" y="69"/>
                  <a:pt x="120" y="33"/>
                  <a:pt x="188" y="31"/>
                </a:cubicBezTo>
                <a:cubicBezTo>
                  <a:pt x="188" y="0"/>
                  <a:pt x="188" y="0"/>
                  <a:pt x="188" y="0"/>
                </a:cubicBezTo>
                <a:cubicBezTo>
                  <a:pt x="156" y="1"/>
                  <a:pt x="125" y="8"/>
                  <a:pt x="98" y="20"/>
                </a:cubicBezTo>
                <a:lnTo>
                  <a:pt x="70" y="1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4" name="Freeform 15"/>
          <p:cNvSpPr>
            <a:spLocks/>
          </p:cNvSpPr>
          <p:nvPr/>
        </p:nvSpPr>
        <p:spPr bwMode="auto">
          <a:xfrm>
            <a:off x="5708876" y="5969495"/>
            <a:ext cx="1751219" cy="1137670"/>
          </a:xfrm>
          <a:custGeom>
            <a:avLst/>
            <a:gdLst>
              <a:gd name="T0" fmla="*/ 1851650 w 188"/>
              <a:gd name="T1" fmla="*/ 1404938 h 124"/>
              <a:gd name="T2" fmla="*/ 2162175 w 188"/>
              <a:gd name="T3" fmla="*/ 1223656 h 124"/>
              <a:gd name="T4" fmla="*/ 1437616 w 188"/>
              <a:gd name="T5" fmla="*/ 464536 h 124"/>
              <a:gd name="T6" fmla="*/ 1357110 w 188"/>
              <a:gd name="T7" fmla="*/ 147292 h 124"/>
              <a:gd name="T8" fmla="*/ 1035084 w 188"/>
              <a:gd name="T9" fmla="*/ 226603 h 124"/>
              <a:gd name="T10" fmla="*/ 0 w 188"/>
              <a:gd name="T11" fmla="*/ 0 h 124"/>
              <a:gd name="T12" fmla="*/ 0 w 188"/>
              <a:gd name="T13" fmla="*/ 351235 h 124"/>
              <a:gd name="T14" fmla="*/ 1851650 w 188"/>
              <a:gd name="T15" fmla="*/ 1404938 h 12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8" h="124">
                <a:moveTo>
                  <a:pt x="161" y="124"/>
                </a:moveTo>
                <a:cubicBezTo>
                  <a:pt x="188" y="108"/>
                  <a:pt x="188" y="108"/>
                  <a:pt x="188" y="108"/>
                </a:cubicBezTo>
                <a:cubicBezTo>
                  <a:pt x="172" y="82"/>
                  <a:pt x="150" y="58"/>
                  <a:pt x="125" y="41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90" y="20"/>
                  <a:pt x="90" y="20"/>
                  <a:pt x="90" y="20"/>
                </a:cubicBezTo>
                <a:cubicBezTo>
                  <a:pt x="63" y="8"/>
                  <a:pt x="32" y="1"/>
                  <a:pt x="0" y="0"/>
                </a:cubicBezTo>
                <a:cubicBezTo>
                  <a:pt x="0" y="31"/>
                  <a:pt x="0" y="31"/>
                  <a:pt x="0" y="31"/>
                </a:cubicBezTo>
                <a:cubicBezTo>
                  <a:pt x="68" y="32"/>
                  <a:pt x="128" y="69"/>
                  <a:pt x="161" y="12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>
            <a:off x="7227371" y="7005610"/>
            <a:ext cx="698173" cy="1991244"/>
          </a:xfrm>
          <a:custGeom>
            <a:avLst/>
            <a:gdLst>
              <a:gd name="T0" fmla="*/ 632143 w 75"/>
              <a:gd name="T1" fmla="*/ 1450492 h 217"/>
              <a:gd name="T2" fmla="*/ 862013 w 75"/>
              <a:gd name="T3" fmla="*/ 1223853 h 217"/>
              <a:gd name="T4" fmla="*/ 632143 w 75"/>
              <a:gd name="T5" fmla="*/ 997214 h 217"/>
              <a:gd name="T6" fmla="*/ 310325 w 75"/>
              <a:gd name="T7" fmla="*/ 0 h 217"/>
              <a:gd name="T8" fmla="*/ 0 w 75"/>
              <a:gd name="T9" fmla="*/ 181312 h 217"/>
              <a:gd name="T10" fmla="*/ 275844 w 75"/>
              <a:gd name="T11" fmla="*/ 1223853 h 217"/>
              <a:gd name="T12" fmla="*/ 0 w 75"/>
              <a:gd name="T13" fmla="*/ 2277726 h 217"/>
              <a:gd name="T14" fmla="*/ 310325 w 75"/>
              <a:gd name="T15" fmla="*/ 2459038 h 217"/>
              <a:gd name="T16" fmla="*/ 632143 w 75"/>
              <a:gd name="T17" fmla="*/ 1450492 h 21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5" h="217">
                <a:moveTo>
                  <a:pt x="55" y="128"/>
                </a:moveTo>
                <a:cubicBezTo>
                  <a:pt x="75" y="108"/>
                  <a:pt x="75" y="108"/>
                  <a:pt x="75" y="108"/>
                </a:cubicBezTo>
                <a:cubicBezTo>
                  <a:pt x="55" y="88"/>
                  <a:pt x="55" y="88"/>
                  <a:pt x="55" y="88"/>
                </a:cubicBezTo>
                <a:cubicBezTo>
                  <a:pt x="52" y="56"/>
                  <a:pt x="42" y="27"/>
                  <a:pt x="27" y="0"/>
                </a:cubicBezTo>
                <a:cubicBezTo>
                  <a:pt x="0" y="16"/>
                  <a:pt x="0" y="16"/>
                  <a:pt x="0" y="16"/>
                </a:cubicBezTo>
                <a:cubicBezTo>
                  <a:pt x="16" y="43"/>
                  <a:pt x="24" y="75"/>
                  <a:pt x="24" y="108"/>
                </a:cubicBezTo>
                <a:cubicBezTo>
                  <a:pt x="24" y="142"/>
                  <a:pt x="16" y="174"/>
                  <a:pt x="0" y="201"/>
                </a:cubicBezTo>
                <a:cubicBezTo>
                  <a:pt x="27" y="217"/>
                  <a:pt x="27" y="217"/>
                  <a:pt x="27" y="217"/>
                </a:cubicBezTo>
                <a:cubicBezTo>
                  <a:pt x="42" y="190"/>
                  <a:pt x="52" y="160"/>
                  <a:pt x="55" y="1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6" name="Freeform 17"/>
          <p:cNvSpPr>
            <a:spLocks/>
          </p:cNvSpPr>
          <p:nvPr/>
        </p:nvSpPr>
        <p:spPr bwMode="auto">
          <a:xfrm>
            <a:off x="5708876" y="8895299"/>
            <a:ext cx="1751219" cy="1128671"/>
          </a:xfrm>
          <a:custGeom>
            <a:avLst/>
            <a:gdLst>
              <a:gd name="T0" fmla="*/ 0 w 188"/>
              <a:gd name="T1" fmla="*/ 1393825 h 123"/>
              <a:gd name="T2" fmla="*/ 1035084 w 188"/>
              <a:gd name="T3" fmla="*/ 1167187 h 123"/>
              <a:gd name="T4" fmla="*/ 1357110 w 188"/>
              <a:gd name="T5" fmla="*/ 1257842 h 123"/>
              <a:gd name="T6" fmla="*/ 1437616 w 188"/>
              <a:gd name="T7" fmla="*/ 940549 h 123"/>
              <a:gd name="T8" fmla="*/ 2162175 w 188"/>
              <a:gd name="T9" fmla="*/ 169979 h 123"/>
              <a:gd name="T10" fmla="*/ 1851650 w 188"/>
              <a:gd name="T11" fmla="*/ 0 h 123"/>
              <a:gd name="T12" fmla="*/ 0 w 188"/>
              <a:gd name="T13" fmla="*/ 1042536 h 123"/>
              <a:gd name="T14" fmla="*/ 0 w 188"/>
              <a:gd name="T15" fmla="*/ 1393825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8" h="123">
                <a:moveTo>
                  <a:pt x="0" y="123"/>
                </a:moveTo>
                <a:cubicBezTo>
                  <a:pt x="32" y="123"/>
                  <a:pt x="63" y="116"/>
                  <a:pt x="90" y="103"/>
                </a:cubicBezTo>
                <a:cubicBezTo>
                  <a:pt x="118" y="111"/>
                  <a:pt x="118" y="111"/>
                  <a:pt x="118" y="111"/>
                </a:cubicBezTo>
                <a:cubicBezTo>
                  <a:pt x="125" y="83"/>
                  <a:pt x="125" y="83"/>
                  <a:pt x="125" y="83"/>
                </a:cubicBezTo>
                <a:cubicBezTo>
                  <a:pt x="150" y="65"/>
                  <a:pt x="172" y="42"/>
                  <a:pt x="188" y="15"/>
                </a:cubicBezTo>
                <a:cubicBezTo>
                  <a:pt x="161" y="0"/>
                  <a:pt x="161" y="0"/>
                  <a:pt x="161" y="0"/>
                </a:cubicBezTo>
                <a:cubicBezTo>
                  <a:pt x="128" y="54"/>
                  <a:pt x="68" y="91"/>
                  <a:pt x="0" y="92"/>
                </a:cubicBezTo>
                <a:lnTo>
                  <a:pt x="0" y="123"/>
                </a:lnTo>
                <a:close/>
              </a:path>
            </a:pathLst>
          </a:custGeom>
          <a:solidFill>
            <a:srgbClr val="CF732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" name="Freeform 18"/>
          <p:cNvSpPr>
            <a:spLocks/>
          </p:cNvSpPr>
          <p:nvPr/>
        </p:nvSpPr>
        <p:spPr bwMode="auto">
          <a:xfrm>
            <a:off x="3912656" y="8895299"/>
            <a:ext cx="1749933" cy="1128671"/>
          </a:xfrm>
          <a:custGeom>
            <a:avLst/>
            <a:gdLst>
              <a:gd name="T0" fmla="*/ 310297 w 188"/>
              <a:gd name="T1" fmla="*/ 0 h 123"/>
              <a:gd name="T2" fmla="*/ 0 w 188"/>
              <a:gd name="T3" fmla="*/ 169979 h 123"/>
              <a:gd name="T4" fmla="*/ 724027 w 188"/>
              <a:gd name="T5" fmla="*/ 940549 h 123"/>
              <a:gd name="T6" fmla="*/ 804474 w 188"/>
              <a:gd name="T7" fmla="*/ 1257842 h 123"/>
              <a:gd name="T8" fmla="*/ 1126264 w 188"/>
              <a:gd name="T9" fmla="*/ 1167187 h 123"/>
              <a:gd name="T10" fmla="*/ 2160588 w 188"/>
              <a:gd name="T11" fmla="*/ 1393825 h 123"/>
              <a:gd name="T12" fmla="*/ 2160588 w 188"/>
              <a:gd name="T13" fmla="*/ 1042536 h 123"/>
              <a:gd name="T14" fmla="*/ 310297 w 188"/>
              <a:gd name="T15" fmla="*/ 0 h 12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88" h="123">
                <a:moveTo>
                  <a:pt x="27" y="0"/>
                </a:moveTo>
                <a:cubicBezTo>
                  <a:pt x="0" y="15"/>
                  <a:pt x="0" y="15"/>
                  <a:pt x="0" y="15"/>
                </a:cubicBezTo>
                <a:cubicBezTo>
                  <a:pt x="16" y="42"/>
                  <a:pt x="37" y="65"/>
                  <a:pt x="63" y="83"/>
                </a:cubicBezTo>
                <a:cubicBezTo>
                  <a:pt x="70" y="111"/>
                  <a:pt x="70" y="111"/>
                  <a:pt x="70" y="111"/>
                </a:cubicBezTo>
                <a:cubicBezTo>
                  <a:pt x="98" y="103"/>
                  <a:pt x="98" y="103"/>
                  <a:pt x="98" y="103"/>
                </a:cubicBezTo>
                <a:cubicBezTo>
                  <a:pt x="125" y="116"/>
                  <a:pt x="156" y="123"/>
                  <a:pt x="188" y="123"/>
                </a:cubicBezTo>
                <a:cubicBezTo>
                  <a:pt x="188" y="92"/>
                  <a:pt x="188" y="92"/>
                  <a:pt x="188" y="92"/>
                </a:cubicBezTo>
                <a:cubicBezTo>
                  <a:pt x="120" y="91"/>
                  <a:pt x="60" y="54"/>
                  <a:pt x="27" y="0"/>
                </a:cubicBezTo>
                <a:close/>
              </a:path>
            </a:pathLst>
          </a:custGeom>
          <a:solidFill>
            <a:srgbClr val="E5B84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8" name="Freeform 19"/>
          <p:cNvSpPr>
            <a:spLocks/>
          </p:cNvSpPr>
          <p:nvPr/>
        </p:nvSpPr>
        <p:spPr bwMode="auto">
          <a:xfrm>
            <a:off x="3447207" y="7005610"/>
            <a:ext cx="698173" cy="1980960"/>
          </a:xfrm>
          <a:custGeom>
            <a:avLst/>
            <a:gdLst>
              <a:gd name="T0" fmla="*/ 551688 w 75"/>
              <a:gd name="T1" fmla="*/ 0 h 216"/>
              <a:gd name="T2" fmla="*/ 229870 w 75"/>
              <a:gd name="T3" fmla="*/ 996656 h 216"/>
              <a:gd name="T4" fmla="*/ 0 w 75"/>
              <a:gd name="T5" fmla="*/ 1223169 h 216"/>
              <a:gd name="T6" fmla="*/ 229870 w 75"/>
              <a:gd name="T7" fmla="*/ 1461007 h 216"/>
              <a:gd name="T8" fmla="*/ 551688 w 75"/>
              <a:gd name="T9" fmla="*/ 2446338 h 216"/>
              <a:gd name="T10" fmla="*/ 862013 w 75"/>
              <a:gd name="T11" fmla="*/ 2276453 h 216"/>
              <a:gd name="T12" fmla="*/ 586169 w 75"/>
              <a:gd name="T13" fmla="*/ 1223169 h 216"/>
              <a:gd name="T14" fmla="*/ 862013 w 75"/>
              <a:gd name="T15" fmla="*/ 181210 h 216"/>
              <a:gd name="T16" fmla="*/ 551688 w 75"/>
              <a:gd name="T17" fmla="*/ 0 h 21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5" h="216">
                <a:moveTo>
                  <a:pt x="48" y="0"/>
                </a:moveTo>
                <a:cubicBezTo>
                  <a:pt x="33" y="27"/>
                  <a:pt x="23" y="56"/>
                  <a:pt x="20" y="88"/>
                </a:cubicBezTo>
                <a:cubicBezTo>
                  <a:pt x="0" y="108"/>
                  <a:pt x="0" y="108"/>
                  <a:pt x="0" y="108"/>
                </a:cubicBezTo>
                <a:cubicBezTo>
                  <a:pt x="20" y="129"/>
                  <a:pt x="20" y="129"/>
                  <a:pt x="20" y="129"/>
                </a:cubicBezTo>
                <a:cubicBezTo>
                  <a:pt x="23" y="160"/>
                  <a:pt x="33" y="190"/>
                  <a:pt x="48" y="216"/>
                </a:cubicBezTo>
                <a:cubicBezTo>
                  <a:pt x="75" y="201"/>
                  <a:pt x="75" y="201"/>
                  <a:pt x="75" y="201"/>
                </a:cubicBezTo>
                <a:cubicBezTo>
                  <a:pt x="59" y="173"/>
                  <a:pt x="51" y="142"/>
                  <a:pt x="51" y="108"/>
                </a:cubicBezTo>
                <a:cubicBezTo>
                  <a:pt x="51" y="75"/>
                  <a:pt x="59" y="43"/>
                  <a:pt x="75" y="16"/>
                </a:cubicBezTo>
                <a:lnTo>
                  <a:pt x="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9" name="Прямоугольник 24"/>
          <p:cNvSpPr/>
          <p:nvPr/>
        </p:nvSpPr>
        <p:spPr>
          <a:xfrm rot="5400000">
            <a:off x="3141348" y="5518669"/>
            <a:ext cx="5063068" cy="4984704"/>
          </a:xfrm>
          <a:prstGeom prst="rect">
            <a:avLst/>
          </a:prstGeom>
          <a:noFill/>
        </p:spPr>
        <p:txBody>
          <a:bodyPr spcFirstLastPara="1" wrap="none">
            <a:prstTxWarp prst="textCircle">
              <a:avLst/>
            </a:prstTxWarp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Tornado            </a:t>
            </a:r>
            <a:r>
              <a:rPr lang="en-US" sz="36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NginX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          IIS               Red Hat              Apache             </a:t>
            </a:r>
            <a:r>
              <a:rPr lang="en-US" sz="3600" dirty="0" err="1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Jboss</a:t>
            </a:r>
            <a:r>
              <a:rPr lang="en-US" sz="3600" dirty="0">
                <a:solidFill>
                  <a:schemeClr val="tx2"/>
                </a:solidFill>
                <a:latin typeface="Fira Sans Medium" panose="020B0603050000020004" pitchFamily="34" charset="0"/>
                <a:ea typeface="Fira Sans Medium" panose="020B0603050000020004" pitchFamily="34" charset="0"/>
              </a:rPr>
              <a:t>        </a:t>
            </a:r>
          </a:p>
        </p:txBody>
      </p:sp>
      <p:sp>
        <p:nvSpPr>
          <p:cNvPr id="40" name="Freeform 23"/>
          <p:cNvSpPr>
            <a:spLocks noEditPoints="1"/>
          </p:cNvSpPr>
          <p:nvPr/>
        </p:nvSpPr>
        <p:spPr bwMode="auto">
          <a:xfrm>
            <a:off x="4937869" y="6939458"/>
            <a:ext cx="1466850" cy="1874837"/>
          </a:xfrm>
          <a:custGeom>
            <a:avLst/>
            <a:gdLst>
              <a:gd name="T0" fmla="*/ 1401367 w 448"/>
              <a:gd name="T1" fmla="*/ 839336 h 583"/>
              <a:gd name="T2" fmla="*/ 975718 w 448"/>
              <a:gd name="T3" fmla="*/ 122202 h 583"/>
              <a:gd name="T4" fmla="*/ 484585 w 448"/>
              <a:gd name="T5" fmla="*/ 170440 h 583"/>
              <a:gd name="T6" fmla="*/ 203002 w 448"/>
              <a:gd name="T7" fmla="*/ 295858 h 583"/>
              <a:gd name="T8" fmla="*/ 49113 w 448"/>
              <a:gd name="T9" fmla="*/ 858631 h 583"/>
              <a:gd name="T10" fmla="*/ 6548 w 448"/>
              <a:gd name="T11" fmla="*/ 1077309 h 583"/>
              <a:gd name="T12" fmla="*/ 127695 w 448"/>
              <a:gd name="T13" fmla="*/ 1350656 h 583"/>
              <a:gd name="T14" fmla="*/ 733426 w 448"/>
              <a:gd name="T15" fmla="*/ 1874839 h 583"/>
              <a:gd name="T16" fmla="*/ 1339156 w 448"/>
              <a:gd name="T17" fmla="*/ 1350656 h 583"/>
              <a:gd name="T18" fmla="*/ 1460303 w 448"/>
              <a:gd name="T19" fmla="*/ 1077309 h 583"/>
              <a:gd name="T20" fmla="*/ 1401367 w 448"/>
              <a:gd name="T21" fmla="*/ 839336 h 583"/>
              <a:gd name="T22" fmla="*/ 1375173 w 448"/>
              <a:gd name="T23" fmla="*/ 1070877 h 583"/>
              <a:gd name="T24" fmla="*/ 1267124 w 448"/>
              <a:gd name="T25" fmla="*/ 1289555 h 583"/>
              <a:gd name="T26" fmla="*/ 733426 w 448"/>
              <a:gd name="T27" fmla="*/ 1791227 h 583"/>
              <a:gd name="T28" fmla="*/ 196453 w 448"/>
              <a:gd name="T29" fmla="*/ 1289555 h 583"/>
              <a:gd name="T30" fmla="*/ 91678 w 448"/>
              <a:gd name="T31" fmla="*/ 1070877 h 583"/>
              <a:gd name="T32" fmla="*/ 137517 w 448"/>
              <a:gd name="T33" fmla="*/ 884358 h 583"/>
              <a:gd name="T34" fmla="*/ 140792 w 448"/>
              <a:gd name="T35" fmla="*/ 884358 h 583"/>
              <a:gd name="T36" fmla="*/ 140792 w 448"/>
              <a:gd name="T37" fmla="*/ 884358 h 583"/>
              <a:gd name="T38" fmla="*/ 150614 w 448"/>
              <a:gd name="T39" fmla="*/ 877926 h 583"/>
              <a:gd name="T40" fmla="*/ 212824 w 448"/>
              <a:gd name="T41" fmla="*/ 881142 h 583"/>
              <a:gd name="T42" fmla="*/ 258663 w 448"/>
              <a:gd name="T43" fmla="*/ 977618 h 583"/>
              <a:gd name="T44" fmla="*/ 297954 w 448"/>
              <a:gd name="T45" fmla="*/ 977618 h 583"/>
              <a:gd name="T46" fmla="*/ 363439 w 448"/>
              <a:gd name="T47" fmla="*/ 720350 h 583"/>
              <a:gd name="T48" fmla="*/ 880765 w 448"/>
              <a:gd name="T49" fmla="*/ 826473 h 583"/>
              <a:gd name="T50" fmla="*/ 1168897 w 448"/>
              <a:gd name="T51" fmla="*/ 977618 h 583"/>
              <a:gd name="T52" fmla="*/ 1198365 w 448"/>
              <a:gd name="T53" fmla="*/ 977618 h 583"/>
              <a:gd name="T54" fmla="*/ 1240930 w 448"/>
              <a:gd name="T55" fmla="*/ 887574 h 583"/>
              <a:gd name="T56" fmla="*/ 1309688 w 448"/>
              <a:gd name="T57" fmla="*/ 874710 h 583"/>
              <a:gd name="T58" fmla="*/ 1309688 w 448"/>
              <a:gd name="T59" fmla="*/ 874710 h 583"/>
              <a:gd name="T60" fmla="*/ 1322785 w 448"/>
              <a:gd name="T61" fmla="*/ 881142 h 583"/>
              <a:gd name="T62" fmla="*/ 1342431 w 448"/>
              <a:gd name="T63" fmla="*/ 903653 h 583"/>
              <a:gd name="T64" fmla="*/ 1375173 w 448"/>
              <a:gd name="T65" fmla="*/ 1070877 h 583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448" h="583">
                <a:moveTo>
                  <a:pt x="428" y="261"/>
                </a:moveTo>
                <a:cubicBezTo>
                  <a:pt x="443" y="125"/>
                  <a:pt x="367" y="62"/>
                  <a:pt x="298" y="38"/>
                </a:cubicBezTo>
                <a:cubicBezTo>
                  <a:pt x="189" y="0"/>
                  <a:pt x="148" y="53"/>
                  <a:pt x="148" y="53"/>
                </a:cubicBezTo>
                <a:cubicBezTo>
                  <a:pt x="148" y="53"/>
                  <a:pt x="103" y="54"/>
                  <a:pt x="62" y="92"/>
                </a:cubicBezTo>
                <a:cubicBezTo>
                  <a:pt x="23" y="128"/>
                  <a:pt x="9" y="174"/>
                  <a:pt x="15" y="267"/>
                </a:cubicBezTo>
                <a:cubicBezTo>
                  <a:pt x="4" y="283"/>
                  <a:pt x="0" y="306"/>
                  <a:pt x="2" y="335"/>
                </a:cubicBezTo>
                <a:cubicBezTo>
                  <a:pt x="4" y="367"/>
                  <a:pt x="15" y="404"/>
                  <a:pt x="39" y="420"/>
                </a:cubicBezTo>
                <a:cubicBezTo>
                  <a:pt x="74" y="518"/>
                  <a:pt x="147" y="583"/>
                  <a:pt x="224" y="583"/>
                </a:cubicBezTo>
                <a:cubicBezTo>
                  <a:pt x="301" y="583"/>
                  <a:pt x="374" y="518"/>
                  <a:pt x="409" y="420"/>
                </a:cubicBezTo>
                <a:cubicBezTo>
                  <a:pt x="432" y="404"/>
                  <a:pt x="443" y="367"/>
                  <a:pt x="446" y="335"/>
                </a:cubicBezTo>
                <a:cubicBezTo>
                  <a:pt x="448" y="302"/>
                  <a:pt x="442" y="277"/>
                  <a:pt x="428" y="261"/>
                </a:cubicBezTo>
                <a:close/>
                <a:moveTo>
                  <a:pt x="420" y="333"/>
                </a:moveTo>
                <a:cubicBezTo>
                  <a:pt x="417" y="369"/>
                  <a:pt x="403" y="398"/>
                  <a:pt x="387" y="401"/>
                </a:cubicBezTo>
                <a:cubicBezTo>
                  <a:pt x="360" y="487"/>
                  <a:pt x="297" y="557"/>
                  <a:pt x="224" y="557"/>
                </a:cubicBezTo>
                <a:cubicBezTo>
                  <a:pt x="150" y="557"/>
                  <a:pt x="87" y="487"/>
                  <a:pt x="60" y="401"/>
                </a:cubicBezTo>
                <a:cubicBezTo>
                  <a:pt x="45" y="398"/>
                  <a:pt x="30" y="369"/>
                  <a:pt x="28" y="333"/>
                </a:cubicBezTo>
                <a:cubicBezTo>
                  <a:pt x="25" y="303"/>
                  <a:pt x="32" y="283"/>
                  <a:pt x="42" y="275"/>
                </a:cubicBezTo>
                <a:cubicBezTo>
                  <a:pt x="43" y="275"/>
                  <a:pt x="43" y="275"/>
                  <a:pt x="43" y="275"/>
                </a:cubicBezTo>
                <a:cubicBezTo>
                  <a:pt x="43" y="275"/>
                  <a:pt x="43" y="275"/>
                  <a:pt x="43" y="275"/>
                </a:cubicBezTo>
                <a:cubicBezTo>
                  <a:pt x="44" y="274"/>
                  <a:pt x="45" y="273"/>
                  <a:pt x="46" y="273"/>
                </a:cubicBezTo>
                <a:cubicBezTo>
                  <a:pt x="51" y="270"/>
                  <a:pt x="60" y="271"/>
                  <a:pt x="65" y="274"/>
                </a:cubicBezTo>
                <a:cubicBezTo>
                  <a:pt x="81" y="284"/>
                  <a:pt x="79" y="304"/>
                  <a:pt x="79" y="304"/>
                </a:cubicBezTo>
                <a:cubicBezTo>
                  <a:pt x="91" y="304"/>
                  <a:pt x="91" y="304"/>
                  <a:pt x="91" y="304"/>
                </a:cubicBezTo>
                <a:cubicBezTo>
                  <a:pt x="91" y="304"/>
                  <a:pt x="92" y="233"/>
                  <a:pt x="111" y="224"/>
                </a:cubicBezTo>
                <a:cubicBezTo>
                  <a:pt x="149" y="206"/>
                  <a:pt x="175" y="267"/>
                  <a:pt x="269" y="257"/>
                </a:cubicBezTo>
                <a:cubicBezTo>
                  <a:pt x="362" y="248"/>
                  <a:pt x="357" y="304"/>
                  <a:pt x="357" y="304"/>
                </a:cubicBezTo>
                <a:cubicBezTo>
                  <a:pt x="366" y="304"/>
                  <a:pt x="366" y="304"/>
                  <a:pt x="366" y="304"/>
                </a:cubicBezTo>
                <a:cubicBezTo>
                  <a:pt x="366" y="304"/>
                  <a:pt x="371" y="283"/>
                  <a:pt x="379" y="276"/>
                </a:cubicBezTo>
                <a:cubicBezTo>
                  <a:pt x="387" y="269"/>
                  <a:pt x="395" y="269"/>
                  <a:pt x="400" y="272"/>
                </a:cubicBezTo>
                <a:cubicBezTo>
                  <a:pt x="400" y="272"/>
                  <a:pt x="400" y="272"/>
                  <a:pt x="400" y="272"/>
                </a:cubicBezTo>
                <a:cubicBezTo>
                  <a:pt x="402" y="273"/>
                  <a:pt x="403" y="273"/>
                  <a:pt x="404" y="274"/>
                </a:cubicBezTo>
                <a:cubicBezTo>
                  <a:pt x="407" y="276"/>
                  <a:pt x="409" y="279"/>
                  <a:pt x="410" y="281"/>
                </a:cubicBezTo>
                <a:cubicBezTo>
                  <a:pt x="417" y="291"/>
                  <a:pt x="421" y="309"/>
                  <a:pt x="420" y="3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" name="Freeform 24"/>
          <p:cNvSpPr>
            <a:spLocks noEditPoints="1"/>
          </p:cNvSpPr>
          <p:nvPr/>
        </p:nvSpPr>
        <p:spPr bwMode="auto">
          <a:xfrm>
            <a:off x="5091857" y="7863383"/>
            <a:ext cx="1171575" cy="385762"/>
          </a:xfrm>
          <a:custGeom>
            <a:avLst/>
            <a:gdLst>
              <a:gd name="T0" fmla="*/ 1148667 w 358"/>
              <a:gd name="T1" fmla="*/ 19288 h 120"/>
              <a:gd name="T2" fmla="*/ 870500 w 358"/>
              <a:gd name="T3" fmla="*/ 6429 h 120"/>
              <a:gd name="T4" fmla="*/ 585788 w 358"/>
              <a:gd name="T5" fmla="*/ 77153 h 120"/>
              <a:gd name="T6" fmla="*/ 304348 w 358"/>
              <a:gd name="T7" fmla="*/ 6429 h 120"/>
              <a:gd name="T8" fmla="*/ 22908 w 358"/>
              <a:gd name="T9" fmla="*/ 19288 h 120"/>
              <a:gd name="T10" fmla="*/ 3273 w 358"/>
              <a:gd name="T11" fmla="*/ 48220 h 120"/>
              <a:gd name="T12" fmla="*/ 16363 w 358"/>
              <a:gd name="T13" fmla="*/ 96441 h 120"/>
              <a:gd name="T14" fmla="*/ 42543 w 358"/>
              <a:gd name="T15" fmla="*/ 112514 h 120"/>
              <a:gd name="T16" fmla="*/ 104722 w 358"/>
              <a:gd name="T17" fmla="*/ 253961 h 120"/>
              <a:gd name="T18" fmla="*/ 340346 w 358"/>
              <a:gd name="T19" fmla="*/ 385763 h 120"/>
              <a:gd name="T20" fmla="*/ 510519 w 358"/>
              <a:gd name="T21" fmla="*/ 289322 h 120"/>
              <a:gd name="T22" fmla="*/ 585788 w 358"/>
              <a:gd name="T23" fmla="*/ 154305 h 120"/>
              <a:gd name="T24" fmla="*/ 664329 w 358"/>
              <a:gd name="T25" fmla="*/ 289322 h 120"/>
              <a:gd name="T26" fmla="*/ 834502 w 358"/>
              <a:gd name="T27" fmla="*/ 385763 h 120"/>
              <a:gd name="T28" fmla="*/ 1070126 w 358"/>
              <a:gd name="T29" fmla="*/ 253961 h 120"/>
              <a:gd name="T30" fmla="*/ 1132304 w 358"/>
              <a:gd name="T31" fmla="*/ 112514 h 120"/>
              <a:gd name="T32" fmla="*/ 1158485 w 358"/>
              <a:gd name="T33" fmla="*/ 96441 h 120"/>
              <a:gd name="T34" fmla="*/ 1168302 w 358"/>
              <a:gd name="T35" fmla="*/ 48220 h 120"/>
              <a:gd name="T36" fmla="*/ 1148667 w 358"/>
              <a:gd name="T37" fmla="*/ 19288 h 120"/>
              <a:gd name="T38" fmla="*/ 395979 w 358"/>
              <a:gd name="T39" fmla="*/ 340757 h 120"/>
              <a:gd name="T40" fmla="*/ 183263 w 358"/>
              <a:gd name="T41" fmla="*/ 298966 h 120"/>
              <a:gd name="T42" fmla="*/ 121085 w 358"/>
              <a:gd name="T43" fmla="*/ 138232 h 120"/>
              <a:gd name="T44" fmla="*/ 323983 w 358"/>
              <a:gd name="T45" fmla="*/ 70723 h 120"/>
              <a:gd name="T46" fmla="*/ 490883 w 358"/>
              <a:gd name="T47" fmla="*/ 144661 h 120"/>
              <a:gd name="T48" fmla="*/ 395979 w 358"/>
              <a:gd name="T49" fmla="*/ 340757 h 120"/>
              <a:gd name="T50" fmla="*/ 1053763 w 358"/>
              <a:gd name="T51" fmla="*/ 138232 h 120"/>
              <a:gd name="T52" fmla="*/ 988312 w 358"/>
              <a:gd name="T53" fmla="*/ 298966 h 120"/>
              <a:gd name="T54" fmla="*/ 778868 w 358"/>
              <a:gd name="T55" fmla="*/ 340757 h 120"/>
              <a:gd name="T56" fmla="*/ 680692 w 358"/>
              <a:gd name="T57" fmla="*/ 144661 h 120"/>
              <a:gd name="T58" fmla="*/ 850865 w 358"/>
              <a:gd name="T59" fmla="*/ 70723 h 120"/>
              <a:gd name="T60" fmla="*/ 1053763 w 358"/>
              <a:gd name="T61" fmla="*/ 138232 h 120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358" h="120">
                <a:moveTo>
                  <a:pt x="351" y="6"/>
                </a:moveTo>
                <a:cubicBezTo>
                  <a:pt x="347" y="6"/>
                  <a:pt x="308" y="0"/>
                  <a:pt x="266" y="2"/>
                </a:cubicBezTo>
                <a:cubicBezTo>
                  <a:pt x="222" y="5"/>
                  <a:pt x="198" y="24"/>
                  <a:pt x="179" y="24"/>
                </a:cubicBezTo>
                <a:cubicBezTo>
                  <a:pt x="161" y="24"/>
                  <a:pt x="137" y="5"/>
                  <a:pt x="93" y="2"/>
                </a:cubicBezTo>
                <a:cubicBezTo>
                  <a:pt x="50" y="0"/>
                  <a:pt x="12" y="6"/>
                  <a:pt x="7" y="6"/>
                </a:cubicBezTo>
                <a:cubicBezTo>
                  <a:pt x="3" y="6"/>
                  <a:pt x="0" y="9"/>
                  <a:pt x="1" y="15"/>
                </a:cubicBezTo>
                <a:cubicBezTo>
                  <a:pt x="2" y="22"/>
                  <a:pt x="4" y="28"/>
                  <a:pt x="5" y="30"/>
                </a:cubicBezTo>
                <a:cubicBezTo>
                  <a:pt x="5" y="33"/>
                  <a:pt x="11" y="33"/>
                  <a:pt x="13" y="35"/>
                </a:cubicBezTo>
                <a:cubicBezTo>
                  <a:pt x="16" y="38"/>
                  <a:pt x="23" y="61"/>
                  <a:pt x="32" y="79"/>
                </a:cubicBezTo>
                <a:cubicBezTo>
                  <a:pt x="41" y="97"/>
                  <a:pt x="54" y="120"/>
                  <a:pt x="104" y="120"/>
                </a:cubicBezTo>
                <a:cubicBezTo>
                  <a:pt x="138" y="120"/>
                  <a:pt x="151" y="100"/>
                  <a:pt x="156" y="90"/>
                </a:cubicBezTo>
                <a:cubicBezTo>
                  <a:pt x="165" y="72"/>
                  <a:pt x="164" y="48"/>
                  <a:pt x="179" y="48"/>
                </a:cubicBezTo>
                <a:cubicBezTo>
                  <a:pt x="195" y="48"/>
                  <a:pt x="194" y="72"/>
                  <a:pt x="203" y="90"/>
                </a:cubicBezTo>
                <a:cubicBezTo>
                  <a:pt x="208" y="100"/>
                  <a:pt x="221" y="120"/>
                  <a:pt x="255" y="120"/>
                </a:cubicBezTo>
                <a:cubicBezTo>
                  <a:pt x="305" y="120"/>
                  <a:pt x="318" y="97"/>
                  <a:pt x="327" y="79"/>
                </a:cubicBezTo>
                <a:cubicBezTo>
                  <a:pt x="336" y="61"/>
                  <a:pt x="343" y="38"/>
                  <a:pt x="346" y="35"/>
                </a:cubicBezTo>
                <a:cubicBezTo>
                  <a:pt x="348" y="33"/>
                  <a:pt x="353" y="33"/>
                  <a:pt x="354" y="30"/>
                </a:cubicBezTo>
                <a:cubicBezTo>
                  <a:pt x="354" y="28"/>
                  <a:pt x="356" y="22"/>
                  <a:pt x="357" y="15"/>
                </a:cubicBezTo>
                <a:cubicBezTo>
                  <a:pt x="358" y="9"/>
                  <a:pt x="356" y="6"/>
                  <a:pt x="351" y="6"/>
                </a:cubicBezTo>
                <a:close/>
                <a:moveTo>
                  <a:pt x="121" y="106"/>
                </a:moveTo>
                <a:cubicBezTo>
                  <a:pt x="97" y="112"/>
                  <a:pt x="66" y="104"/>
                  <a:pt x="56" y="93"/>
                </a:cubicBezTo>
                <a:cubicBezTo>
                  <a:pt x="46" y="81"/>
                  <a:pt x="38" y="58"/>
                  <a:pt x="37" y="43"/>
                </a:cubicBezTo>
                <a:cubicBezTo>
                  <a:pt x="36" y="29"/>
                  <a:pt x="46" y="19"/>
                  <a:pt x="99" y="22"/>
                </a:cubicBezTo>
                <a:cubicBezTo>
                  <a:pt x="123" y="23"/>
                  <a:pt x="150" y="33"/>
                  <a:pt x="150" y="45"/>
                </a:cubicBezTo>
                <a:cubicBezTo>
                  <a:pt x="151" y="57"/>
                  <a:pt x="144" y="99"/>
                  <a:pt x="121" y="106"/>
                </a:cubicBezTo>
                <a:close/>
                <a:moveTo>
                  <a:pt x="322" y="43"/>
                </a:moveTo>
                <a:cubicBezTo>
                  <a:pt x="321" y="58"/>
                  <a:pt x="312" y="81"/>
                  <a:pt x="302" y="93"/>
                </a:cubicBezTo>
                <a:cubicBezTo>
                  <a:pt x="292" y="104"/>
                  <a:pt x="261" y="112"/>
                  <a:pt x="238" y="106"/>
                </a:cubicBezTo>
                <a:cubicBezTo>
                  <a:pt x="214" y="99"/>
                  <a:pt x="207" y="57"/>
                  <a:pt x="208" y="45"/>
                </a:cubicBezTo>
                <a:cubicBezTo>
                  <a:pt x="209" y="33"/>
                  <a:pt x="235" y="23"/>
                  <a:pt x="260" y="22"/>
                </a:cubicBezTo>
                <a:cubicBezTo>
                  <a:pt x="312" y="19"/>
                  <a:pt x="323" y="29"/>
                  <a:pt x="322" y="4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93728">
            <a:off x="1230447" y="7848535"/>
            <a:ext cx="1917847" cy="96982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445" y="4338321"/>
            <a:ext cx="1666874" cy="1666874"/>
          </a:xfrm>
          <a:prstGeom prst="rect">
            <a:avLst/>
          </a:prstGeom>
        </p:spPr>
      </p:pic>
      <p:pic>
        <p:nvPicPr>
          <p:cNvPr id="55308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45" y="4400911"/>
            <a:ext cx="1204182" cy="120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2" name="Picture 16" descr="nginxì ëí ì´ë¯¸ì§ ê²ìê²°ê³¼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383" y="7644780"/>
            <a:ext cx="1052633" cy="82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16" name="Picture 20" descr="ê´ë ¨ ì´ë¯¸ì§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108" b="89209" l="0" r="100000">
                        <a14:foregroundMark x1="14815" y1="53957" x2="14815" y2="53957"/>
                        <a14:foregroundMark x1="17284" y1="38129" x2="17284" y2="381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203" y="10614478"/>
            <a:ext cx="2300084" cy="98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20" name="Picture 2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730" y="10424244"/>
            <a:ext cx="1612391" cy="125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12240956" y="14123509"/>
            <a:ext cx="10400642" cy="52672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571500" indent="-5715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Performance</a:t>
            </a:r>
          </a:p>
          <a:p>
            <a:pPr marL="571500" indent="-5715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+mn-lt"/>
                <a:ea typeface="Fira Sans" panose="020B0503050000020004" pitchFamily="34" charset="0"/>
              </a:rPr>
              <a:t>Reliability</a:t>
            </a:r>
          </a:p>
          <a:p>
            <a:pPr marL="571500" indent="-5715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+mn-lt"/>
                <a:ea typeface="Fira Sans" panose="020B0503050000020004" pitchFamily="34" charset="0"/>
              </a:rPr>
              <a:t>Scalability</a:t>
            </a:r>
          </a:p>
          <a:p>
            <a:pPr marL="571500" indent="-571500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+mn-lt"/>
                <a:ea typeface="Fira Sans" panose="020B0503050000020004" pitchFamily="34" charset="0"/>
              </a:rPr>
              <a:t>Manageability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	.</a:t>
            </a:r>
          </a:p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dirty="0">
                <a:solidFill>
                  <a:schemeClr val="bg1">
                    <a:lumMod val="50000"/>
                  </a:schemeClr>
                </a:solidFill>
                <a:latin typeface="NanumSquareOTF ExtraBold" panose="020B0600000101010101" pitchFamily="34" charset="-127"/>
                <a:ea typeface="NanumSquareOTF ExtraBold" panose="020B0600000101010101" pitchFamily="34" charset="-127"/>
              </a:rPr>
              <a:t>	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2190242" y="14123509"/>
            <a:ext cx="10400642" cy="82727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ea typeface="Fira Sans" panose="020B0503050000020004" pitchFamily="34" charset="0"/>
              </a:rPr>
              <a:t>Most Popular middleware (Community)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6527798" y="10770062"/>
            <a:ext cx="13544776" cy="2981358"/>
            <a:chOff x="22641598" y="10731962"/>
            <a:chExt cx="13544776" cy="2981358"/>
          </a:xfrm>
        </p:grpSpPr>
        <p:grpSp>
          <p:nvGrpSpPr>
            <p:cNvPr id="18" name="그룹 17"/>
            <p:cNvGrpSpPr/>
            <p:nvPr/>
          </p:nvGrpSpPr>
          <p:grpSpPr>
            <a:xfrm>
              <a:off x="24384000" y="11838483"/>
              <a:ext cx="1466850" cy="1874837"/>
              <a:chOff x="25207069" y="11841163"/>
              <a:chExt cx="1466850" cy="1874837"/>
            </a:xfrm>
          </p:grpSpPr>
          <p:sp>
            <p:nvSpPr>
              <p:cNvPr id="66" name="Freeform 23"/>
              <p:cNvSpPr>
                <a:spLocks noEditPoints="1"/>
              </p:cNvSpPr>
              <p:nvPr/>
            </p:nvSpPr>
            <p:spPr bwMode="auto">
              <a:xfrm>
                <a:off x="25207069" y="11841163"/>
                <a:ext cx="1466850" cy="1874837"/>
              </a:xfrm>
              <a:custGeom>
                <a:avLst/>
                <a:gdLst>
                  <a:gd name="T0" fmla="*/ 1401367 w 448"/>
                  <a:gd name="T1" fmla="*/ 839336 h 583"/>
                  <a:gd name="T2" fmla="*/ 975718 w 448"/>
                  <a:gd name="T3" fmla="*/ 122202 h 583"/>
                  <a:gd name="T4" fmla="*/ 484585 w 448"/>
                  <a:gd name="T5" fmla="*/ 170440 h 583"/>
                  <a:gd name="T6" fmla="*/ 203002 w 448"/>
                  <a:gd name="T7" fmla="*/ 295858 h 583"/>
                  <a:gd name="T8" fmla="*/ 49113 w 448"/>
                  <a:gd name="T9" fmla="*/ 858631 h 583"/>
                  <a:gd name="T10" fmla="*/ 6548 w 448"/>
                  <a:gd name="T11" fmla="*/ 1077309 h 583"/>
                  <a:gd name="T12" fmla="*/ 127695 w 448"/>
                  <a:gd name="T13" fmla="*/ 1350656 h 583"/>
                  <a:gd name="T14" fmla="*/ 733426 w 448"/>
                  <a:gd name="T15" fmla="*/ 1874839 h 583"/>
                  <a:gd name="T16" fmla="*/ 1339156 w 448"/>
                  <a:gd name="T17" fmla="*/ 1350656 h 583"/>
                  <a:gd name="T18" fmla="*/ 1460303 w 448"/>
                  <a:gd name="T19" fmla="*/ 1077309 h 583"/>
                  <a:gd name="T20" fmla="*/ 1401367 w 448"/>
                  <a:gd name="T21" fmla="*/ 839336 h 583"/>
                  <a:gd name="T22" fmla="*/ 1375173 w 448"/>
                  <a:gd name="T23" fmla="*/ 1070877 h 583"/>
                  <a:gd name="T24" fmla="*/ 1267124 w 448"/>
                  <a:gd name="T25" fmla="*/ 1289555 h 583"/>
                  <a:gd name="T26" fmla="*/ 733426 w 448"/>
                  <a:gd name="T27" fmla="*/ 1791227 h 583"/>
                  <a:gd name="T28" fmla="*/ 196453 w 448"/>
                  <a:gd name="T29" fmla="*/ 1289555 h 583"/>
                  <a:gd name="T30" fmla="*/ 91678 w 448"/>
                  <a:gd name="T31" fmla="*/ 1070877 h 583"/>
                  <a:gd name="T32" fmla="*/ 137517 w 448"/>
                  <a:gd name="T33" fmla="*/ 884358 h 583"/>
                  <a:gd name="T34" fmla="*/ 140792 w 448"/>
                  <a:gd name="T35" fmla="*/ 884358 h 583"/>
                  <a:gd name="T36" fmla="*/ 140792 w 448"/>
                  <a:gd name="T37" fmla="*/ 884358 h 583"/>
                  <a:gd name="T38" fmla="*/ 150614 w 448"/>
                  <a:gd name="T39" fmla="*/ 877926 h 583"/>
                  <a:gd name="T40" fmla="*/ 212824 w 448"/>
                  <a:gd name="T41" fmla="*/ 881142 h 583"/>
                  <a:gd name="T42" fmla="*/ 258663 w 448"/>
                  <a:gd name="T43" fmla="*/ 977618 h 583"/>
                  <a:gd name="T44" fmla="*/ 297954 w 448"/>
                  <a:gd name="T45" fmla="*/ 977618 h 583"/>
                  <a:gd name="T46" fmla="*/ 363439 w 448"/>
                  <a:gd name="T47" fmla="*/ 720350 h 583"/>
                  <a:gd name="T48" fmla="*/ 880765 w 448"/>
                  <a:gd name="T49" fmla="*/ 826473 h 583"/>
                  <a:gd name="T50" fmla="*/ 1168897 w 448"/>
                  <a:gd name="T51" fmla="*/ 977618 h 583"/>
                  <a:gd name="T52" fmla="*/ 1198365 w 448"/>
                  <a:gd name="T53" fmla="*/ 977618 h 583"/>
                  <a:gd name="T54" fmla="*/ 1240930 w 448"/>
                  <a:gd name="T55" fmla="*/ 887574 h 583"/>
                  <a:gd name="T56" fmla="*/ 1309688 w 448"/>
                  <a:gd name="T57" fmla="*/ 874710 h 583"/>
                  <a:gd name="T58" fmla="*/ 1309688 w 448"/>
                  <a:gd name="T59" fmla="*/ 874710 h 583"/>
                  <a:gd name="T60" fmla="*/ 1322785 w 448"/>
                  <a:gd name="T61" fmla="*/ 881142 h 583"/>
                  <a:gd name="T62" fmla="*/ 1342431 w 448"/>
                  <a:gd name="T63" fmla="*/ 903653 h 583"/>
                  <a:gd name="T64" fmla="*/ 1375173 w 448"/>
                  <a:gd name="T65" fmla="*/ 1070877 h 5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48" h="583">
                    <a:moveTo>
                      <a:pt x="428" y="261"/>
                    </a:moveTo>
                    <a:cubicBezTo>
                      <a:pt x="443" y="125"/>
                      <a:pt x="367" y="62"/>
                      <a:pt x="298" y="38"/>
                    </a:cubicBezTo>
                    <a:cubicBezTo>
                      <a:pt x="189" y="0"/>
                      <a:pt x="148" y="53"/>
                      <a:pt x="148" y="53"/>
                    </a:cubicBezTo>
                    <a:cubicBezTo>
                      <a:pt x="148" y="53"/>
                      <a:pt x="103" y="54"/>
                      <a:pt x="62" y="92"/>
                    </a:cubicBezTo>
                    <a:cubicBezTo>
                      <a:pt x="23" y="128"/>
                      <a:pt x="9" y="174"/>
                      <a:pt x="15" y="267"/>
                    </a:cubicBezTo>
                    <a:cubicBezTo>
                      <a:pt x="4" y="283"/>
                      <a:pt x="0" y="306"/>
                      <a:pt x="2" y="335"/>
                    </a:cubicBezTo>
                    <a:cubicBezTo>
                      <a:pt x="4" y="367"/>
                      <a:pt x="15" y="404"/>
                      <a:pt x="39" y="420"/>
                    </a:cubicBezTo>
                    <a:cubicBezTo>
                      <a:pt x="74" y="518"/>
                      <a:pt x="147" y="583"/>
                      <a:pt x="224" y="583"/>
                    </a:cubicBezTo>
                    <a:cubicBezTo>
                      <a:pt x="301" y="583"/>
                      <a:pt x="374" y="518"/>
                      <a:pt x="409" y="420"/>
                    </a:cubicBezTo>
                    <a:cubicBezTo>
                      <a:pt x="432" y="404"/>
                      <a:pt x="443" y="367"/>
                      <a:pt x="446" y="335"/>
                    </a:cubicBezTo>
                    <a:cubicBezTo>
                      <a:pt x="448" y="302"/>
                      <a:pt x="442" y="277"/>
                      <a:pt x="428" y="261"/>
                    </a:cubicBezTo>
                    <a:close/>
                    <a:moveTo>
                      <a:pt x="420" y="333"/>
                    </a:moveTo>
                    <a:cubicBezTo>
                      <a:pt x="417" y="369"/>
                      <a:pt x="403" y="398"/>
                      <a:pt x="387" y="401"/>
                    </a:cubicBezTo>
                    <a:cubicBezTo>
                      <a:pt x="360" y="487"/>
                      <a:pt x="297" y="557"/>
                      <a:pt x="224" y="557"/>
                    </a:cubicBezTo>
                    <a:cubicBezTo>
                      <a:pt x="150" y="557"/>
                      <a:pt x="87" y="487"/>
                      <a:pt x="60" y="401"/>
                    </a:cubicBezTo>
                    <a:cubicBezTo>
                      <a:pt x="45" y="398"/>
                      <a:pt x="30" y="369"/>
                      <a:pt x="28" y="333"/>
                    </a:cubicBezTo>
                    <a:cubicBezTo>
                      <a:pt x="25" y="303"/>
                      <a:pt x="32" y="283"/>
                      <a:pt x="42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4" y="274"/>
                      <a:pt x="45" y="273"/>
                      <a:pt x="46" y="273"/>
                    </a:cubicBezTo>
                    <a:cubicBezTo>
                      <a:pt x="51" y="270"/>
                      <a:pt x="60" y="271"/>
                      <a:pt x="65" y="274"/>
                    </a:cubicBezTo>
                    <a:cubicBezTo>
                      <a:pt x="81" y="284"/>
                      <a:pt x="79" y="304"/>
                      <a:pt x="79" y="304"/>
                    </a:cubicBezTo>
                    <a:cubicBezTo>
                      <a:pt x="91" y="304"/>
                      <a:pt x="91" y="304"/>
                      <a:pt x="91" y="304"/>
                    </a:cubicBezTo>
                    <a:cubicBezTo>
                      <a:pt x="91" y="304"/>
                      <a:pt x="92" y="233"/>
                      <a:pt x="111" y="224"/>
                    </a:cubicBezTo>
                    <a:cubicBezTo>
                      <a:pt x="149" y="206"/>
                      <a:pt x="175" y="267"/>
                      <a:pt x="269" y="257"/>
                    </a:cubicBezTo>
                    <a:cubicBezTo>
                      <a:pt x="362" y="248"/>
                      <a:pt x="357" y="304"/>
                      <a:pt x="357" y="304"/>
                    </a:cubicBezTo>
                    <a:cubicBezTo>
                      <a:pt x="366" y="304"/>
                      <a:pt x="366" y="304"/>
                      <a:pt x="366" y="304"/>
                    </a:cubicBezTo>
                    <a:cubicBezTo>
                      <a:pt x="366" y="304"/>
                      <a:pt x="371" y="283"/>
                      <a:pt x="379" y="276"/>
                    </a:cubicBezTo>
                    <a:cubicBezTo>
                      <a:pt x="387" y="269"/>
                      <a:pt x="395" y="269"/>
                      <a:pt x="400" y="272"/>
                    </a:cubicBezTo>
                    <a:cubicBezTo>
                      <a:pt x="400" y="272"/>
                      <a:pt x="400" y="272"/>
                      <a:pt x="400" y="272"/>
                    </a:cubicBezTo>
                    <a:cubicBezTo>
                      <a:pt x="402" y="273"/>
                      <a:pt x="403" y="273"/>
                      <a:pt x="404" y="274"/>
                    </a:cubicBezTo>
                    <a:cubicBezTo>
                      <a:pt x="407" y="276"/>
                      <a:pt x="409" y="279"/>
                      <a:pt x="410" y="281"/>
                    </a:cubicBezTo>
                    <a:cubicBezTo>
                      <a:pt x="417" y="291"/>
                      <a:pt x="421" y="309"/>
                      <a:pt x="420" y="33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7" name="Freeform 24"/>
              <p:cNvSpPr>
                <a:spLocks noEditPoints="1"/>
              </p:cNvSpPr>
              <p:nvPr/>
            </p:nvSpPr>
            <p:spPr bwMode="auto">
              <a:xfrm>
                <a:off x="25361057" y="12765088"/>
                <a:ext cx="1171575" cy="385762"/>
              </a:xfrm>
              <a:custGeom>
                <a:avLst/>
                <a:gdLst>
                  <a:gd name="T0" fmla="*/ 1148667 w 358"/>
                  <a:gd name="T1" fmla="*/ 19288 h 120"/>
                  <a:gd name="T2" fmla="*/ 870500 w 358"/>
                  <a:gd name="T3" fmla="*/ 6429 h 120"/>
                  <a:gd name="T4" fmla="*/ 585788 w 358"/>
                  <a:gd name="T5" fmla="*/ 77153 h 120"/>
                  <a:gd name="T6" fmla="*/ 304348 w 358"/>
                  <a:gd name="T7" fmla="*/ 6429 h 120"/>
                  <a:gd name="T8" fmla="*/ 22908 w 358"/>
                  <a:gd name="T9" fmla="*/ 19288 h 120"/>
                  <a:gd name="T10" fmla="*/ 3273 w 358"/>
                  <a:gd name="T11" fmla="*/ 48220 h 120"/>
                  <a:gd name="T12" fmla="*/ 16363 w 358"/>
                  <a:gd name="T13" fmla="*/ 96441 h 120"/>
                  <a:gd name="T14" fmla="*/ 42543 w 358"/>
                  <a:gd name="T15" fmla="*/ 112514 h 120"/>
                  <a:gd name="T16" fmla="*/ 104722 w 358"/>
                  <a:gd name="T17" fmla="*/ 253961 h 120"/>
                  <a:gd name="T18" fmla="*/ 340346 w 358"/>
                  <a:gd name="T19" fmla="*/ 385763 h 120"/>
                  <a:gd name="T20" fmla="*/ 510519 w 358"/>
                  <a:gd name="T21" fmla="*/ 289322 h 120"/>
                  <a:gd name="T22" fmla="*/ 585788 w 358"/>
                  <a:gd name="T23" fmla="*/ 154305 h 120"/>
                  <a:gd name="T24" fmla="*/ 664329 w 358"/>
                  <a:gd name="T25" fmla="*/ 289322 h 120"/>
                  <a:gd name="T26" fmla="*/ 834502 w 358"/>
                  <a:gd name="T27" fmla="*/ 385763 h 120"/>
                  <a:gd name="T28" fmla="*/ 1070126 w 358"/>
                  <a:gd name="T29" fmla="*/ 253961 h 120"/>
                  <a:gd name="T30" fmla="*/ 1132304 w 358"/>
                  <a:gd name="T31" fmla="*/ 112514 h 120"/>
                  <a:gd name="T32" fmla="*/ 1158485 w 358"/>
                  <a:gd name="T33" fmla="*/ 96441 h 120"/>
                  <a:gd name="T34" fmla="*/ 1168302 w 358"/>
                  <a:gd name="T35" fmla="*/ 48220 h 120"/>
                  <a:gd name="T36" fmla="*/ 1148667 w 358"/>
                  <a:gd name="T37" fmla="*/ 19288 h 120"/>
                  <a:gd name="T38" fmla="*/ 395979 w 358"/>
                  <a:gd name="T39" fmla="*/ 340757 h 120"/>
                  <a:gd name="T40" fmla="*/ 183263 w 358"/>
                  <a:gd name="T41" fmla="*/ 298966 h 120"/>
                  <a:gd name="T42" fmla="*/ 121085 w 358"/>
                  <a:gd name="T43" fmla="*/ 138232 h 120"/>
                  <a:gd name="T44" fmla="*/ 323983 w 358"/>
                  <a:gd name="T45" fmla="*/ 70723 h 120"/>
                  <a:gd name="T46" fmla="*/ 490883 w 358"/>
                  <a:gd name="T47" fmla="*/ 144661 h 120"/>
                  <a:gd name="T48" fmla="*/ 395979 w 358"/>
                  <a:gd name="T49" fmla="*/ 340757 h 120"/>
                  <a:gd name="T50" fmla="*/ 1053763 w 358"/>
                  <a:gd name="T51" fmla="*/ 138232 h 120"/>
                  <a:gd name="T52" fmla="*/ 988312 w 358"/>
                  <a:gd name="T53" fmla="*/ 298966 h 120"/>
                  <a:gd name="T54" fmla="*/ 778868 w 358"/>
                  <a:gd name="T55" fmla="*/ 340757 h 120"/>
                  <a:gd name="T56" fmla="*/ 680692 w 358"/>
                  <a:gd name="T57" fmla="*/ 144661 h 120"/>
                  <a:gd name="T58" fmla="*/ 850865 w 358"/>
                  <a:gd name="T59" fmla="*/ 70723 h 120"/>
                  <a:gd name="T60" fmla="*/ 1053763 w 358"/>
                  <a:gd name="T61" fmla="*/ 138232 h 12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58" h="120">
                    <a:moveTo>
                      <a:pt x="351" y="6"/>
                    </a:moveTo>
                    <a:cubicBezTo>
                      <a:pt x="347" y="6"/>
                      <a:pt x="308" y="0"/>
                      <a:pt x="266" y="2"/>
                    </a:cubicBezTo>
                    <a:cubicBezTo>
                      <a:pt x="222" y="5"/>
                      <a:pt x="198" y="24"/>
                      <a:pt x="179" y="24"/>
                    </a:cubicBezTo>
                    <a:cubicBezTo>
                      <a:pt x="161" y="24"/>
                      <a:pt x="137" y="5"/>
                      <a:pt x="93" y="2"/>
                    </a:cubicBezTo>
                    <a:cubicBezTo>
                      <a:pt x="50" y="0"/>
                      <a:pt x="12" y="6"/>
                      <a:pt x="7" y="6"/>
                    </a:cubicBezTo>
                    <a:cubicBezTo>
                      <a:pt x="3" y="6"/>
                      <a:pt x="0" y="9"/>
                      <a:pt x="1" y="15"/>
                    </a:cubicBezTo>
                    <a:cubicBezTo>
                      <a:pt x="2" y="22"/>
                      <a:pt x="4" y="28"/>
                      <a:pt x="5" y="30"/>
                    </a:cubicBezTo>
                    <a:cubicBezTo>
                      <a:pt x="5" y="33"/>
                      <a:pt x="11" y="33"/>
                      <a:pt x="13" y="35"/>
                    </a:cubicBezTo>
                    <a:cubicBezTo>
                      <a:pt x="16" y="38"/>
                      <a:pt x="23" y="61"/>
                      <a:pt x="32" y="79"/>
                    </a:cubicBezTo>
                    <a:cubicBezTo>
                      <a:pt x="41" y="97"/>
                      <a:pt x="54" y="120"/>
                      <a:pt x="104" y="120"/>
                    </a:cubicBezTo>
                    <a:cubicBezTo>
                      <a:pt x="138" y="120"/>
                      <a:pt x="151" y="100"/>
                      <a:pt x="156" y="90"/>
                    </a:cubicBezTo>
                    <a:cubicBezTo>
                      <a:pt x="165" y="72"/>
                      <a:pt x="164" y="48"/>
                      <a:pt x="179" y="48"/>
                    </a:cubicBezTo>
                    <a:cubicBezTo>
                      <a:pt x="195" y="48"/>
                      <a:pt x="194" y="72"/>
                      <a:pt x="203" y="90"/>
                    </a:cubicBezTo>
                    <a:cubicBezTo>
                      <a:pt x="208" y="100"/>
                      <a:pt x="221" y="120"/>
                      <a:pt x="255" y="120"/>
                    </a:cubicBezTo>
                    <a:cubicBezTo>
                      <a:pt x="305" y="120"/>
                      <a:pt x="318" y="97"/>
                      <a:pt x="327" y="79"/>
                    </a:cubicBezTo>
                    <a:cubicBezTo>
                      <a:pt x="336" y="61"/>
                      <a:pt x="343" y="38"/>
                      <a:pt x="346" y="35"/>
                    </a:cubicBezTo>
                    <a:cubicBezTo>
                      <a:pt x="348" y="33"/>
                      <a:pt x="353" y="33"/>
                      <a:pt x="354" y="30"/>
                    </a:cubicBezTo>
                    <a:cubicBezTo>
                      <a:pt x="354" y="28"/>
                      <a:pt x="356" y="22"/>
                      <a:pt x="357" y="15"/>
                    </a:cubicBezTo>
                    <a:cubicBezTo>
                      <a:pt x="358" y="9"/>
                      <a:pt x="356" y="6"/>
                      <a:pt x="351" y="6"/>
                    </a:cubicBezTo>
                    <a:close/>
                    <a:moveTo>
                      <a:pt x="121" y="106"/>
                    </a:moveTo>
                    <a:cubicBezTo>
                      <a:pt x="97" y="112"/>
                      <a:pt x="66" y="104"/>
                      <a:pt x="56" y="93"/>
                    </a:cubicBezTo>
                    <a:cubicBezTo>
                      <a:pt x="46" y="81"/>
                      <a:pt x="38" y="58"/>
                      <a:pt x="37" y="43"/>
                    </a:cubicBezTo>
                    <a:cubicBezTo>
                      <a:pt x="36" y="29"/>
                      <a:pt x="46" y="19"/>
                      <a:pt x="99" y="22"/>
                    </a:cubicBezTo>
                    <a:cubicBezTo>
                      <a:pt x="123" y="23"/>
                      <a:pt x="150" y="33"/>
                      <a:pt x="150" y="45"/>
                    </a:cubicBezTo>
                    <a:cubicBezTo>
                      <a:pt x="151" y="57"/>
                      <a:pt x="144" y="99"/>
                      <a:pt x="121" y="106"/>
                    </a:cubicBezTo>
                    <a:close/>
                    <a:moveTo>
                      <a:pt x="322" y="43"/>
                    </a:moveTo>
                    <a:cubicBezTo>
                      <a:pt x="321" y="58"/>
                      <a:pt x="312" y="81"/>
                      <a:pt x="302" y="93"/>
                    </a:cubicBezTo>
                    <a:cubicBezTo>
                      <a:pt x="292" y="104"/>
                      <a:pt x="261" y="112"/>
                      <a:pt x="238" y="106"/>
                    </a:cubicBezTo>
                    <a:cubicBezTo>
                      <a:pt x="214" y="99"/>
                      <a:pt x="207" y="57"/>
                      <a:pt x="208" y="45"/>
                    </a:cubicBezTo>
                    <a:cubicBezTo>
                      <a:pt x="209" y="33"/>
                      <a:pt x="235" y="23"/>
                      <a:pt x="260" y="22"/>
                    </a:cubicBezTo>
                    <a:cubicBezTo>
                      <a:pt x="312" y="19"/>
                      <a:pt x="323" y="29"/>
                      <a:pt x="322" y="4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1" name="그룹 70"/>
            <p:cNvGrpSpPr/>
            <p:nvPr/>
          </p:nvGrpSpPr>
          <p:grpSpPr>
            <a:xfrm>
              <a:off x="26019870" y="11824989"/>
              <a:ext cx="1466850" cy="1874837"/>
              <a:chOff x="25207069" y="11841163"/>
              <a:chExt cx="1466850" cy="1874837"/>
            </a:xfrm>
          </p:grpSpPr>
          <p:sp>
            <p:nvSpPr>
              <p:cNvPr id="72" name="Freeform 23"/>
              <p:cNvSpPr>
                <a:spLocks noEditPoints="1"/>
              </p:cNvSpPr>
              <p:nvPr/>
            </p:nvSpPr>
            <p:spPr bwMode="auto">
              <a:xfrm>
                <a:off x="25207069" y="11841163"/>
                <a:ext cx="1466850" cy="1874837"/>
              </a:xfrm>
              <a:custGeom>
                <a:avLst/>
                <a:gdLst>
                  <a:gd name="T0" fmla="*/ 1401367 w 448"/>
                  <a:gd name="T1" fmla="*/ 839336 h 583"/>
                  <a:gd name="T2" fmla="*/ 975718 w 448"/>
                  <a:gd name="T3" fmla="*/ 122202 h 583"/>
                  <a:gd name="T4" fmla="*/ 484585 w 448"/>
                  <a:gd name="T5" fmla="*/ 170440 h 583"/>
                  <a:gd name="T6" fmla="*/ 203002 w 448"/>
                  <a:gd name="T7" fmla="*/ 295858 h 583"/>
                  <a:gd name="T8" fmla="*/ 49113 w 448"/>
                  <a:gd name="T9" fmla="*/ 858631 h 583"/>
                  <a:gd name="T10" fmla="*/ 6548 w 448"/>
                  <a:gd name="T11" fmla="*/ 1077309 h 583"/>
                  <a:gd name="T12" fmla="*/ 127695 w 448"/>
                  <a:gd name="T13" fmla="*/ 1350656 h 583"/>
                  <a:gd name="T14" fmla="*/ 733426 w 448"/>
                  <a:gd name="T15" fmla="*/ 1874839 h 583"/>
                  <a:gd name="T16" fmla="*/ 1339156 w 448"/>
                  <a:gd name="T17" fmla="*/ 1350656 h 583"/>
                  <a:gd name="T18" fmla="*/ 1460303 w 448"/>
                  <a:gd name="T19" fmla="*/ 1077309 h 583"/>
                  <a:gd name="T20" fmla="*/ 1401367 w 448"/>
                  <a:gd name="T21" fmla="*/ 839336 h 583"/>
                  <a:gd name="T22" fmla="*/ 1375173 w 448"/>
                  <a:gd name="T23" fmla="*/ 1070877 h 583"/>
                  <a:gd name="T24" fmla="*/ 1267124 w 448"/>
                  <a:gd name="T25" fmla="*/ 1289555 h 583"/>
                  <a:gd name="T26" fmla="*/ 733426 w 448"/>
                  <a:gd name="T27" fmla="*/ 1791227 h 583"/>
                  <a:gd name="T28" fmla="*/ 196453 w 448"/>
                  <a:gd name="T29" fmla="*/ 1289555 h 583"/>
                  <a:gd name="T30" fmla="*/ 91678 w 448"/>
                  <a:gd name="T31" fmla="*/ 1070877 h 583"/>
                  <a:gd name="T32" fmla="*/ 137517 w 448"/>
                  <a:gd name="T33" fmla="*/ 884358 h 583"/>
                  <a:gd name="T34" fmla="*/ 140792 w 448"/>
                  <a:gd name="T35" fmla="*/ 884358 h 583"/>
                  <a:gd name="T36" fmla="*/ 140792 w 448"/>
                  <a:gd name="T37" fmla="*/ 884358 h 583"/>
                  <a:gd name="T38" fmla="*/ 150614 w 448"/>
                  <a:gd name="T39" fmla="*/ 877926 h 583"/>
                  <a:gd name="T40" fmla="*/ 212824 w 448"/>
                  <a:gd name="T41" fmla="*/ 881142 h 583"/>
                  <a:gd name="T42" fmla="*/ 258663 w 448"/>
                  <a:gd name="T43" fmla="*/ 977618 h 583"/>
                  <a:gd name="T44" fmla="*/ 297954 w 448"/>
                  <a:gd name="T45" fmla="*/ 977618 h 583"/>
                  <a:gd name="T46" fmla="*/ 363439 w 448"/>
                  <a:gd name="T47" fmla="*/ 720350 h 583"/>
                  <a:gd name="T48" fmla="*/ 880765 w 448"/>
                  <a:gd name="T49" fmla="*/ 826473 h 583"/>
                  <a:gd name="T50" fmla="*/ 1168897 w 448"/>
                  <a:gd name="T51" fmla="*/ 977618 h 583"/>
                  <a:gd name="T52" fmla="*/ 1198365 w 448"/>
                  <a:gd name="T53" fmla="*/ 977618 h 583"/>
                  <a:gd name="T54" fmla="*/ 1240930 w 448"/>
                  <a:gd name="T55" fmla="*/ 887574 h 583"/>
                  <a:gd name="T56" fmla="*/ 1309688 w 448"/>
                  <a:gd name="T57" fmla="*/ 874710 h 583"/>
                  <a:gd name="T58" fmla="*/ 1309688 w 448"/>
                  <a:gd name="T59" fmla="*/ 874710 h 583"/>
                  <a:gd name="T60" fmla="*/ 1322785 w 448"/>
                  <a:gd name="T61" fmla="*/ 881142 h 583"/>
                  <a:gd name="T62" fmla="*/ 1342431 w 448"/>
                  <a:gd name="T63" fmla="*/ 903653 h 583"/>
                  <a:gd name="T64" fmla="*/ 1375173 w 448"/>
                  <a:gd name="T65" fmla="*/ 1070877 h 5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48" h="583">
                    <a:moveTo>
                      <a:pt x="428" y="261"/>
                    </a:moveTo>
                    <a:cubicBezTo>
                      <a:pt x="443" y="125"/>
                      <a:pt x="367" y="62"/>
                      <a:pt x="298" y="38"/>
                    </a:cubicBezTo>
                    <a:cubicBezTo>
                      <a:pt x="189" y="0"/>
                      <a:pt x="148" y="53"/>
                      <a:pt x="148" y="53"/>
                    </a:cubicBezTo>
                    <a:cubicBezTo>
                      <a:pt x="148" y="53"/>
                      <a:pt x="103" y="54"/>
                      <a:pt x="62" y="92"/>
                    </a:cubicBezTo>
                    <a:cubicBezTo>
                      <a:pt x="23" y="128"/>
                      <a:pt x="9" y="174"/>
                      <a:pt x="15" y="267"/>
                    </a:cubicBezTo>
                    <a:cubicBezTo>
                      <a:pt x="4" y="283"/>
                      <a:pt x="0" y="306"/>
                      <a:pt x="2" y="335"/>
                    </a:cubicBezTo>
                    <a:cubicBezTo>
                      <a:pt x="4" y="367"/>
                      <a:pt x="15" y="404"/>
                      <a:pt x="39" y="420"/>
                    </a:cubicBezTo>
                    <a:cubicBezTo>
                      <a:pt x="74" y="518"/>
                      <a:pt x="147" y="583"/>
                      <a:pt x="224" y="583"/>
                    </a:cubicBezTo>
                    <a:cubicBezTo>
                      <a:pt x="301" y="583"/>
                      <a:pt x="374" y="518"/>
                      <a:pt x="409" y="420"/>
                    </a:cubicBezTo>
                    <a:cubicBezTo>
                      <a:pt x="432" y="404"/>
                      <a:pt x="443" y="367"/>
                      <a:pt x="446" y="335"/>
                    </a:cubicBezTo>
                    <a:cubicBezTo>
                      <a:pt x="448" y="302"/>
                      <a:pt x="442" y="277"/>
                      <a:pt x="428" y="261"/>
                    </a:cubicBezTo>
                    <a:close/>
                    <a:moveTo>
                      <a:pt x="420" y="333"/>
                    </a:moveTo>
                    <a:cubicBezTo>
                      <a:pt x="417" y="369"/>
                      <a:pt x="403" y="398"/>
                      <a:pt x="387" y="401"/>
                    </a:cubicBezTo>
                    <a:cubicBezTo>
                      <a:pt x="360" y="487"/>
                      <a:pt x="297" y="557"/>
                      <a:pt x="224" y="557"/>
                    </a:cubicBezTo>
                    <a:cubicBezTo>
                      <a:pt x="150" y="557"/>
                      <a:pt x="87" y="487"/>
                      <a:pt x="60" y="401"/>
                    </a:cubicBezTo>
                    <a:cubicBezTo>
                      <a:pt x="45" y="398"/>
                      <a:pt x="30" y="369"/>
                      <a:pt x="28" y="333"/>
                    </a:cubicBezTo>
                    <a:cubicBezTo>
                      <a:pt x="25" y="303"/>
                      <a:pt x="32" y="283"/>
                      <a:pt x="42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4" y="274"/>
                      <a:pt x="45" y="273"/>
                      <a:pt x="46" y="273"/>
                    </a:cubicBezTo>
                    <a:cubicBezTo>
                      <a:pt x="51" y="270"/>
                      <a:pt x="60" y="271"/>
                      <a:pt x="65" y="274"/>
                    </a:cubicBezTo>
                    <a:cubicBezTo>
                      <a:pt x="81" y="284"/>
                      <a:pt x="79" y="304"/>
                      <a:pt x="79" y="304"/>
                    </a:cubicBezTo>
                    <a:cubicBezTo>
                      <a:pt x="91" y="304"/>
                      <a:pt x="91" y="304"/>
                      <a:pt x="91" y="304"/>
                    </a:cubicBezTo>
                    <a:cubicBezTo>
                      <a:pt x="91" y="304"/>
                      <a:pt x="92" y="233"/>
                      <a:pt x="111" y="224"/>
                    </a:cubicBezTo>
                    <a:cubicBezTo>
                      <a:pt x="149" y="206"/>
                      <a:pt x="175" y="267"/>
                      <a:pt x="269" y="257"/>
                    </a:cubicBezTo>
                    <a:cubicBezTo>
                      <a:pt x="362" y="248"/>
                      <a:pt x="357" y="304"/>
                      <a:pt x="357" y="304"/>
                    </a:cubicBezTo>
                    <a:cubicBezTo>
                      <a:pt x="366" y="304"/>
                      <a:pt x="366" y="304"/>
                      <a:pt x="366" y="304"/>
                    </a:cubicBezTo>
                    <a:cubicBezTo>
                      <a:pt x="366" y="304"/>
                      <a:pt x="371" y="283"/>
                      <a:pt x="379" y="276"/>
                    </a:cubicBezTo>
                    <a:cubicBezTo>
                      <a:pt x="387" y="269"/>
                      <a:pt x="395" y="269"/>
                      <a:pt x="400" y="272"/>
                    </a:cubicBezTo>
                    <a:cubicBezTo>
                      <a:pt x="400" y="272"/>
                      <a:pt x="400" y="272"/>
                      <a:pt x="400" y="272"/>
                    </a:cubicBezTo>
                    <a:cubicBezTo>
                      <a:pt x="402" y="273"/>
                      <a:pt x="403" y="273"/>
                      <a:pt x="404" y="274"/>
                    </a:cubicBezTo>
                    <a:cubicBezTo>
                      <a:pt x="407" y="276"/>
                      <a:pt x="409" y="279"/>
                      <a:pt x="410" y="281"/>
                    </a:cubicBezTo>
                    <a:cubicBezTo>
                      <a:pt x="417" y="291"/>
                      <a:pt x="421" y="309"/>
                      <a:pt x="420" y="33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Freeform 24"/>
              <p:cNvSpPr>
                <a:spLocks noEditPoints="1"/>
              </p:cNvSpPr>
              <p:nvPr/>
            </p:nvSpPr>
            <p:spPr bwMode="auto">
              <a:xfrm>
                <a:off x="25361057" y="12765088"/>
                <a:ext cx="1171575" cy="385762"/>
              </a:xfrm>
              <a:custGeom>
                <a:avLst/>
                <a:gdLst>
                  <a:gd name="T0" fmla="*/ 1148667 w 358"/>
                  <a:gd name="T1" fmla="*/ 19288 h 120"/>
                  <a:gd name="T2" fmla="*/ 870500 w 358"/>
                  <a:gd name="T3" fmla="*/ 6429 h 120"/>
                  <a:gd name="T4" fmla="*/ 585788 w 358"/>
                  <a:gd name="T5" fmla="*/ 77153 h 120"/>
                  <a:gd name="T6" fmla="*/ 304348 w 358"/>
                  <a:gd name="T7" fmla="*/ 6429 h 120"/>
                  <a:gd name="T8" fmla="*/ 22908 w 358"/>
                  <a:gd name="T9" fmla="*/ 19288 h 120"/>
                  <a:gd name="T10" fmla="*/ 3273 w 358"/>
                  <a:gd name="T11" fmla="*/ 48220 h 120"/>
                  <a:gd name="T12" fmla="*/ 16363 w 358"/>
                  <a:gd name="T13" fmla="*/ 96441 h 120"/>
                  <a:gd name="T14" fmla="*/ 42543 w 358"/>
                  <a:gd name="T15" fmla="*/ 112514 h 120"/>
                  <a:gd name="T16" fmla="*/ 104722 w 358"/>
                  <a:gd name="T17" fmla="*/ 253961 h 120"/>
                  <a:gd name="T18" fmla="*/ 340346 w 358"/>
                  <a:gd name="T19" fmla="*/ 385763 h 120"/>
                  <a:gd name="T20" fmla="*/ 510519 w 358"/>
                  <a:gd name="T21" fmla="*/ 289322 h 120"/>
                  <a:gd name="T22" fmla="*/ 585788 w 358"/>
                  <a:gd name="T23" fmla="*/ 154305 h 120"/>
                  <a:gd name="T24" fmla="*/ 664329 w 358"/>
                  <a:gd name="T25" fmla="*/ 289322 h 120"/>
                  <a:gd name="T26" fmla="*/ 834502 w 358"/>
                  <a:gd name="T27" fmla="*/ 385763 h 120"/>
                  <a:gd name="T28" fmla="*/ 1070126 w 358"/>
                  <a:gd name="T29" fmla="*/ 253961 h 120"/>
                  <a:gd name="T30" fmla="*/ 1132304 w 358"/>
                  <a:gd name="T31" fmla="*/ 112514 h 120"/>
                  <a:gd name="T32" fmla="*/ 1158485 w 358"/>
                  <a:gd name="T33" fmla="*/ 96441 h 120"/>
                  <a:gd name="T34" fmla="*/ 1168302 w 358"/>
                  <a:gd name="T35" fmla="*/ 48220 h 120"/>
                  <a:gd name="T36" fmla="*/ 1148667 w 358"/>
                  <a:gd name="T37" fmla="*/ 19288 h 120"/>
                  <a:gd name="T38" fmla="*/ 395979 w 358"/>
                  <a:gd name="T39" fmla="*/ 340757 h 120"/>
                  <a:gd name="T40" fmla="*/ 183263 w 358"/>
                  <a:gd name="T41" fmla="*/ 298966 h 120"/>
                  <a:gd name="T42" fmla="*/ 121085 w 358"/>
                  <a:gd name="T43" fmla="*/ 138232 h 120"/>
                  <a:gd name="T44" fmla="*/ 323983 w 358"/>
                  <a:gd name="T45" fmla="*/ 70723 h 120"/>
                  <a:gd name="T46" fmla="*/ 490883 w 358"/>
                  <a:gd name="T47" fmla="*/ 144661 h 120"/>
                  <a:gd name="T48" fmla="*/ 395979 w 358"/>
                  <a:gd name="T49" fmla="*/ 340757 h 120"/>
                  <a:gd name="T50" fmla="*/ 1053763 w 358"/>
                  <a:gd name="T51" fmla="*/ 138232 h 120"/>
                  <a:gd name="T52" fmla="*/ 988312 w 358"/>
                  <a:gd name="T53" fmla="*/ 298966 h 120"/>
                  <a:gd name="T54" fmla="*/ 778868 w 358"/>
                  <a:gd name="T55" fmla="*/ 340757 h 120"/>
                  <a:gd name="T56" fmla="*/ 680692 w 358"/>
                  <a:gd name="T57" fmla="*/ 144661 h 120"/>
                  <a:gd name="T58" fmla="*/ 850865 w 358"/>
                  <a:gd name="T59" fmla="*/ 70723 h 120"/>
                  <a:gd name="T60" fmla="*/ 1053763 w 358"/>
                  <a:gd name="T61" fmla="*/ 138232 h 12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58" h="120">
                    <a:moveTo>
                      <a:pt x="351" y="6"/>
                    </a:moveTo>
                    <a:cubicBezTo>
                      <a:pt x="347" y="6"/>
                      <a:pt x="308" y="0"/>
                      <a:pt x="266" y="2"/>
                    </a:cubicBezTo>
                    <a:cubicBezTo>
                      <a:pt x="222" y="5"/>
                      <a:pt x="198" y="24"/>
                      <a:pt x="179" y="24"/>
                    </a:cubicBezTo>
                    <a:cubicBezTo>
                      <a:pt x="161" y="24"/>
                      <a:pt x="137" y="5"/>
                      <a:pt x="93" y="2"/>
                    </a:cubicBezTo>
                    <a:cubicBezTo>
                      <a:pt x="50" y="0"/>
                      <a:pt x="12" y="6"/>
                      <a:pt x="7" y="6"/>
                    </a:cubicBezTo>
                    <a:cubicBezTo>
                      <a:pt x="3" y="6"/>
                      <a:pt x="0" y="9"/>
                      <a:pt x="1" y="15"/>
                    </a:cubicBezTo>
                    <a:cubicBezTo>
                      <a:pt x="2" y="22"/>
                      <a:pt x="4" y="28"/>
                      <a:pt x="5" y="30"/>
                    </a:cubicBezTo>
                    <a:cubicBezTo>
                      <a:pt x="5" y="33"/>
                      <a:pt x="11" y="33"/>
                      <a:pt x="13" y="35"/>
                    </a:cubicBezTo>
                    <a:cubicBezTo>
                      <a:pt x="16" y="38"/>
                      <a:pt x="23" y="61"/>
                      <a:pt x="32" y="79"/>
                    </a:cubicBezTo>
                    <a:cubicBezTo>
                      <a:pt x="41" y="97"/>
                      <a:pt x="54" y="120"/>
                      <a:pt x="104" y="120"/>
                    </a:cubicBezTo>
                    <a:cubicBezTo>
                      <a:pt x="138" y="120"/>
                      <a:pt x="151" y="100"/>
                      <a:pt x="156" y="90"/>
                    </a:cubicBezTo>
                    <a:cubicBezTo>
                      <a:pt x="165" y="72"/>
                      <a:pt x="164" y="48"/>
                      <a:pt x="179" y="48"/>
                    </a:cubicBezTo>
                    <a:cubicBezTo>
                      <a:pt x="195" y="48"/>
                      <a:pt x="194" y="72"/>
                      <a:pt x="203" y="90"/>
                    </a:cubicBezTo>
                    <a:cubicBezTo>
                      <a:pt x="208" y="100"/>
                      <a:pt x="221" y="120"/>
                      <a:pt x="255" y="120"/>
                    </a:cubicBezTo>
                    <a:cubicBezTo>
                      <a:pt x="305" y="120"/>
                      <a:pt x="318" y="97"/>
                      <a:pt x="327" y="79"/>
                    </a:cubicBezTo>
                    <a:cubicBezTo>
                      <a:pt x="336" y="61"/>
                      <a:pt x="343" y="38"/>
                      <a:pt x="346" y="35"/>
                    </a:cubicBezTo>
                    <a:cubicBezTo>
                      <a:pt x="348" y="33"/>
                      <a:pt x="353" y="33"/>
                      <a:pt x="354" y="30"/>
                    </a:cubicBezTo>
                    <a:cubicBezTo>
                      <a:pt x="354" y="28"/>
                      <a:pt x="356" y="22"/>
                      <a:pt x="357" y="15"/>
                    </a:cubicBezTo>
                    <a:cubicBezTo>
                      <a:pt x="358" y="9"/>
                      <a:pt x="356" y="6"/>
                      <a:pt x="351" y="6"/>
                    </a:cubicBezTo>
                    <a:close/>
                    <a:moveTo>
                      <a:pt x="121" y="106"/>
                    </a:moveTo>
                    <a:cubicBezTo>
                      <a:pt x="97" y="112"/>
                      <a:pt x="66" y="104"/>
                      <a:pt x="56" y="93"/>
                    </a:cubicBezTo>
                    <a:cubicBezTo>
                      <a:pt x="46" y="81"/>
                      <a:pt x="38" y="58"/>
                      <a:pt x="37" y="43"/>
                    </a:cubicBezTo>
                    <a:cubicBezTo>
                      <a:pt x="36" y="29"/>
                      <a:pt x="46" y="19"/>
                      <a:pt x="99" y="22"/>
                    </a:cubicBezTo>
                    <a:cubicBezTo>
                      <a:pt x="123" y="23"/>
                      <a:pt x="150" y="33"/>
                      <a:pt x="150" y="45"/>
                    </a:cubicBezTo>
                    <a:cubicBezTo>
                      <a:pt x="151" y="57"/>
                      <a:pt x="144" y="99"/>
                      <a:pt x="121" y="106"/>
                    </a:cubicBezTo>
                    <a:close/>
                    <a:moveTo>
                      <a:pt x="322" y="43"/>
                    </a:moveTo>
                    <a:cubicBezTo>
                      <a:pt x="321" y="58"/>
                      <a:pt x="312" y="81"/>
                      <a:pt x="302" y="93"/>
                    </a:cubicBezTo>
                    <a:cubicBezTo>
                      <a:pt x="292" y="104"/>
                      <a:pt x="261" y="112"/>
                      <a:pt x="238" y="106"/>
                    </a:cubicBezTo>
                    <a:cubicBezTo>
                      <a:pt x="214" y="99"/>
                      <a:pt x="207" y="57"/>
                      <a:pt x="208" y="45"/>
                    </a:cubicBezTo>
                    <a:cubicBezTo>
                      <a:pt x="209" y="33"/>
                      <a:pt x="235" y="23"/>
                      <a:pt x="260" y="22"/>
                    </a:cubicBezTo>
                    <a:cubicBezTo>
                      <a:pt x="312" y="19"/>
                      <a:pt x="323" y="29"/>
                      <a:pt x="322" y="4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27655740" y="11838483"/>
              <a:ext cx="1466850" cy="1874837"/>
              <a:chOff x="25207069" y="11841163"/>
              <a:chExt cx="1466850" cy="1874837"/>
            </a:xfrm>
          </p:grpSpPr>
          <p:sp>
            <p:nvSpPr>
              <p:cNvPr id="75" name="Freeform 23"/>
              <p:cNvSpPr>
                <a:spLocks noEditPoints="1"/>
              </p:cNvSpPr>
              <p:nvPr/>
            </p:nvSpPr>
            <p:spPr bwMode="auto">
              <a:xfrm>
                <a:off x="25207069" y="11841163"/>
                <a:ext cx="1466850" cy="1874837"/>
              </a:xfrm>
              <a:custGeom>
                <a:avLst/>
                <a:gdLst>
                  <a:gd name="T0" fmla="*/ 1401367 w 448"/>
                  <a:gd name="T1" fmla="*/ 839336 h 583"/>
                  <a:gd name="T2" fmla="*/ 975718 w 448"/>
                  <a:gd name="T3" fmla="*/ 122202 h 583"/>
                  <a:gd name="T4" fmla="*/ 484585 w 448"/>
                  <a:gd name="T5" fmla="*/ 170440 h 583"/>
                  <a:gd name="T6" fmla="*/ 203002 w 448"/>
                  <a:gd name="T7" fmla="*/ 295858 h 583"/>
                  <a:gd name="T8" fmla="*/ 49113 w 448"/>
                  <a:gd name="T9" fmla="*/ 858631 h 583"/>
                  <a:gd name="T10" fmla="*/ 6548 w 448"/>
                  <a:gd name="T11" fmla="*/ 1077309 h 583"/>
                  <a:gd name="T12" fmla="*/ 127695 w 448"/>
                  <a:gd name="T13" fmla="*/ 1350656 h 583"/>
                  <a:gd name="T14" fmla="*/ 733426 w 448"/>
                  <a:gd name="T15" fmla="*/ 1874839 h 583"/>
                  <a:gd name="T16" fmla="*/ 1339156 w 448"/>
                  <a:gd name="T17" fmla="*/ 1350656 h 583"/>
                  <a:gd name="T18" fmla="*/ 1460303 w 448"/>
                  <a:gd name="T19" fmla="*/ 1077309 h 583"/>
                  <a:gd name="T20" fmla="*/ 1401367 w 448"/>
                  <a:gd name="T21" fmla="*/ 839336 h 583"/>
                  <a:gd name="T22" fmla="*/ 1375173 w 448"/>
                  <a:gd name="T23" fmla="*/ 1070877 h 583"/>
                  <a:gd name="T24" fmla="*/ 1267124 w 448"/>
                  <a:gd name="T25" fmla="*/ 1289555 h 583"/>
                  <a:gd name="T26" fmla="*/ 733426 w 448"/>
                  <a:gd name="T27" fmla="*/ 1791227 h 583"/>
                  <a:gd name="T28" fmla="*/ 196453 w 448"/>
                  <a:gd name="T29" fmla="*/ 1289555 h 583"/>
                  <a:gd name="T30" fmla="*/ 91678 w 448"/>
                  <a:gd name="T31" fmla="*/ 1070877 h 583"/>
                  <a:gd name="T32" fmla="*/ 137517 w 448"/>
                  <a:gd name="T33" fmla="*/ 884358 h 583"/>
                  <a:gd name="T34" fmla="*/ 140792 w 448"/>
                  <a:gd name="T35" fmla="*/ 884358 h 583"/>
                  <a:gd name="T36" fmla="*/ 140792 w 448"/>
                  <a:gd name="T37" fmla="*/ 884358 h 583"/>
                  <a:gd name="T38" fmla="*/ 150614 w 448"/>
                  <a:gd name="T39" fmla="*/ 877926 h 583"/>
                  <a:gd name="T40" fmla="*/ 212824 w 448"/>
                  <a:gd name="T41" fmla="*/ 881142 h 583"/>
                  <a:gd name="T42" fmla="*/ 258663 w 448"/>
                  <a:gd name="T43" fmla="*/ 977618 h 583"/>
                  <a:gd name="T44" fmla="*/ 297954 w 448"/>
                  <a:gd name="T45" fmla="*/ 977618 h 583"/>
                  <a:gd name="T46" fmla="*/ 363439 w 448"/>
                  <a:gd name="T47" fmla="*/ 720350 h 583"/>
                  <a:gd name="T48" fmla="*/ 880765 w 448"/>
                  <a:gd name="T49" fmla="*/ 826473 h 583"/>
                  <a:gd name="T50" fmla="*/ 1168897 w 448"/>
                  <a:gd name="T51" fmla="*/ 977618 h 583"/>
                  <a:gd name="T52" fmla="*/ 1198365 w 448"/>
                  <a:gd name="T53" fmla="*/ 977618 h 583"/>
                  <a:gd name="T54" fmla="*/ 1240930 w 448"/>
                  <a:gd name="T55" fmla="*/ 887574 h 583"/>
                  <a:gd name="T56" fmla="*/ 1309688 w 448"/>
                  <a:gd name="T57" fmla="*/ 874710 h 583"/>
                  <a:gd name="T58" fmla="*/ 1309688 w 448"/>
                  <a:gd name="T59" fmla="*/ 874710 h 583"/>
                  <a:gd name="T60" fmla="*/ 1322785 w 448"/>
                  <a:gd name="T61" fmla="*/ 881142 h 583"/>
                  <a:gd name="T62" fmla="*/ 1342431 w 448"/>
                  <a:gd name="T63" fmla="*/ 903653 h 583"/>
                  <a:gd name="T64" fmla="*/ 1375173 w 448"/>
                  <a:gd name="T65" fmla="*/ 1070877 h 583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448" h="583">
                    <a:moveTo>
                      <a:pt x="428" y="261"/>
                    </a:moveTo>
                    <a:cubicBezTo>
                      <a:pt x="443" y="125"/>
                      <a:pt x="367" y="62"/>
                      <a:pt x="298" y="38"/>
                    </a:cubicBezTo>
                    <a:cubicBezTo>
                      <a:pt x="189" y="0"/>
                      <a:pt x="148" y="53"/>
                      <a:pt x="148" y="53"/>
                    </a:cubicBezTo>
                    <a:cubicBezTo>
                      <a:pt x="148" y="53"/>
                      <a:pt x="103" y="54"/>
                      <a:pt x="62" y="92"/>
                    </a:cubicBezTo>
                    <a:cubicBezTo>
                      <a:pt x="23" y="128"/>
                      <a:pt x="9" y="174"/>
                      <a:pt x="15" y="267"/>
                    </a:cubicBezTo>
                    <a:cubicBezTo>
                      <a:pt x="4" y="283"/>
                      <a:pt x="0" y="306"/>
                      <a:pt x="2" y="335"/>
                    </a:cubicBezTo>
                    <a:cubicBezTo>
                      <a:pt x="4" y="367"/>
                      <a:pt x="15" y="404"/>
                      <a:pt x="39" y="420"/>
                    </a:cubicBezTo>
                    <a:cubicBezTo>
                      <a:pt x="74" y="518"/>
                      <a:pt x="147" y="583"/>
                      <a:pt x="224" y="583"/>
                    </a:cubicBezTo>
                    <a:cubicBezTo>
                      <a:pt x="301" y="583"/>
                      <a:pt x="374" y="518"/>
                      <a:pt x="409" y="420"/>
                    </a:cubicBezTo>
                    <a:cubicBezTo>
                      <a:pt x="432" y="404"/>
                      <a:pt x="443" y="367"/>
                      <a:pt x="446" y="335"/>
                    </a:cubicBezTo>
                    <a:cubicBezTo>
                      <a:pt x="448" y="302"/>
                      <a:pt x="442" y="277"/>
                      <a:pt x="428" y="261"/>
                    </a:cubicBezTo>
                    <a:close/>
                    <a:moveTo>
                      <a:pt x="420" y="333"/>
                    </a:moveTo>
                    <a:cubicBezTo>
                      <a:pt x="417" y="369"/>
                      <a:pt x="403" y="398"/>
                      <a:pt x="387" y="401"/>
                    </a:cubicBezTo>
                    <a:cubicBezTo>
                      <a:pt x="360" y="487"/>
                      <a:pt x="297" y="557"/>
                      <a:pt x="224" y="557"/>
                    </a:cubicBezTo>
                    <a:cubicBezTo>
                      <a:pt x="150" y="557"/>
                      <a:pt x="87" y="487"/>
                      <a:pt x="60" y="401"/>
                    </a:cubicBezTo>
                    <a:cubicBezTo>
                      <a:pt x="45" y="398"/>
                      <a:pt x="30" y="369"/>
                      <a:pt x="28" y="333"/>
                    </a:cubicBezTo>
                    <a:cubicBezTo>
                      <a:pt x="25" y="303"/>
                      <a:pt x="32" y="283"/>
                      <a:pt x="42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3" y="275"/>
                      <a:pt x="43" y="275"/>
                      <a:pt x="43" y="275"/>
                    </a:cubicBezTo>
                    <a:cubicBezTo>
                      <a:pt x="44" y="274"/>
                      <a:pt x="45" y="273"/>
                      <a:pt x="46" y="273"/>
                    </a:cubicBezTo>
                    <a:cubicBezTo>
                      <a:pt x="51" y="270"/>
                      <a:pt x="60" y="271"/>
                      <a:pt x="65" y="274"/>
                    </a:cubicBezTo>
                    <a:cubicBezTo>
                      <a:pt x="81" y="284"/>
                      <a:pt x="79" y="304"/>
                      <a:pt x="79" y="304"/>
                    </a:cubicBezTo>
                    <a:cubicBezTo>
                      <a:pt x="91" y="304"/>
                      <a:pt x="91" y="304"/>
                      <a:pt x="91" y="304"/>
                    </a:cubicBezTo>
                    <a:cubicBezTo>
                      <a:pt x="91" y="304"/>
                      <a:pt x="92" y="233"/>
                      <a:pt x="111" y="224"/>
                    </a:cubicBezTo>
                    <a:cubicBezTo>
                      <a:pt x="149" y="206"/>
                      <a:pt x="175" y="267"/>
                      <a:pt x="269" y="257"/>
                    </a:cubicBezTo>
                    <a:cubicBezTo>
                      <a:pt x="362" y="248"/>
                      <a:pt x="357" y="304"/>
                      <a:pt x="357" y="304"/>
                    </a:cubicBezTo>
                    <a:cubicBezTo>
                      <a:pt x="366" y="304"/>
                      <a:pt x="366" y="304"/>
                      <a:pt x="366" y="304"/>
                    </a:cubicBezTo>
                    <a:cubicBezTo>
                      <a:pt x="366" y="304"/>
                      <a:pt x="371" y="283"/>
                      <a:pt x="379" y="276"/>
                    </a:cubicBezTo>
                    <a:cubicBezTo>
                      <a:pt x="387" y="269"/>
                      <a:pt x="395" y="269"/>
                      <a:pt x="400" y="272"/>
                    </a:cubicBezTo>
                    <a:cubicBezTo>
                      <a:pt x="400" y="272"/>
                      <a:pt x="400" y="272"/>
                      <a:pt x="400" y="272"/>
                    </a:cubicBezTo>
                    <a:cubicBezTo>
                      <a:pt x="402" y="273"/>
                      <a:pt x="403" y="273"/>
                      <a:pt x="404" y="274"/>
                    </a:cubicBezTo>
                    <a:cubicBezTo>
                      <a:pt x="407" y="276"/>
                      <a:pt x="409" y="279"/>
                      <a:pt x="410" y="281"/>
                    </a:cubicBezTo>
                    <a:cubicBezTo>
                      <a:pt x="417" y="291"/>
                      <a:pt x="421" y="309"/>
                      <a:pt x="420" y="33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Freeform 24"/>
              <p:cNvSpPr>
                <a:spLocks noEditPoints="1"/>
              </p:cNvSpPr>
              <p:nvPr/>
            </p:nvSpPr>
            <p:spPr bwMode="auto">
              <a:xfrm>
                <a:off x="25361057" y="12765088"/>
                <a:ext cx="1171575" cy="385762"/>
              </a:xfrm>
              <a:custGeom>
                <a:avLst/>
                <a:gdLst>
                  <a:gd name="T0" fmla="*/ 1148667 w 358"/>
                  <a:gd name="T1" fmla="*/ 19288 h 120"/>
                  <a:gd name="T2" fmla="*/ 870500 w 358"/>
                  <a:gd name="T3" fmla="*/ 6429 h 120"/>
                  <a:gd name="T4" fmla="*/ 585788 w 358"/>
                  <a:gd name="T5" fmla="*/ 77153 h 120"/>
                  <a:gd name="T6" fmla="*/ 304348 w 358"/>
                  <a:gd name="T7" fmla="*/ 6429 h 120"/>
                  <a:gd name="T8" fmla="*/ 22908 w 358"/>
                  <a:gd name="T9" fmla="*/ 19288 h 120"/>
                  <a:gd name="T10" fmla="*/ 3273 w 358"/>
                  <a:gd name="T11" fmla="*/ 48220 h 120"/>
                  <a:gd name="T12" fmla="*/ 16363 w 358"/>
                  <a:gd name="T13" fmla="*/ 96441 h 120"/>
                  <a:gd name="T14" fmla="*/ 42543 w 358"/>
                  <a:gd name="T15" fmla="*/ 112514 h 120"/>
                  <a:gd name="T16" fmla="*/ 104722 w 358"/>
                  <a:gd name="T17" fmla="*/ 253961 h 120"/>
                  <a:gd name="T18" fmla="*/ 340346 w 358"/>
                  <a:gd name="T19" fmla="*/ 385763 h 120"/>
                  <a:gd name="T20" fmla="*/ 510519 w 358"/>
                  <a:gd name="T21" fmla="*/ 289322 h 120"/>
                  <a:gd name="T22" fmla="*/ 585788 w 358"/>
                  <a:gd name="T23" fmla="*/ 154305 h 120"/>
                  <a:gd name="T24" fmla="*/ 664329 w 358"/>
                  <a:gd name="T25" fmla="*/ 289322 h 120"/>
                  <a:gd name="T26" fmla="*/ 834502 w 358"/>
                  <a:gd name="T27" fmla="*/ 385763 h 120"/>
                  <a:gd name="T28" fmla="*/ 1070126 w 358"/>
                  <a:gd name="T29" fmla="*/ 253961 h 120"/>
                  <a:gd name="T30" fmla="*/ 1132304 w 358"/>
                  <a:gd name="T31" fmla="*/ 112514 h 120"/>
                  <a:gd name="T32" fmla="*/ 1158485 w 358"/>
                  <a:gd name="T33" fmla="*/ 96441 h 120"/>
                  <a:gd name="T34" fmla="*/ 1168302 w 358"/>
                  <a:gd name="T35" fmla="*/ 48220 h 120"/>
                  <a:gd name="T36" fmla="*/ 1148667 w 358"/>
                  <a:gd name="T37" fmla="*/ 19288 h 120"/>
                  <a:gd name="T38" fmla="*/ 395979 w 358"/>
                  <a:gd name="T39" fmla="*/ 340757 h 120"/>
                  <a:gd name="T40" fmla="*/ 183263 w 358"/>
                  <a:gd name="T41" fmla="*/ 298966 h 120"/>
                  <a:gd name="T42" fmla="*/ 121085 w 358"/>
                  <a:gd name="T43" fmla="*/ 138232 h 120"/>
                  <a:gd name="T44" fmla="*/ 323983 w 358"/>
                  <a:gd name="T45" fmla="*/ 70723 h 120"/>
                  <a:gd name="T46" fmla="*/ 490883 w 358"/>
                  <a:gd name="T47" fmla="*/ 144661 h 120"/>
                  <a:gd name="T48" fmla="*/ 395979 w 358"/>
                  <a:gd name="T49" fmla="*/ 340757 h 120"/>
                  <a:gd name="T50" fmla="*/ 1053763 w 358"/>
                  <a:gd name="T51" fmla="*/ 138232 h 120"/>
                  <a:gd name="T52" fmla="*/ 988312 w 358"/>
                  <a:gd name="T53" fmla="*/ 298966 h 120"/>
                  <a:gd name="T54" fmla="*/ 778868 w 358"/>
                  <a:gd name="T55" fmla="*/ 340757 h 120"/>
                  <a:gd name="T56" fmla="*/ 680692 w 358"/>
                  <a:gd name="T57" fmla="*/ 144661 h 120"/>
                  <a:gd name="T58" fmla="*/ 850865 w 358"/>
                  <a:gd name="T59" fmla="*/ 70723 h 120"/>
                  <a:gd name="T60" fmla="*/ 1053763 w 358"/>
                  <a:gd name="T61" fmla="*/ 138232 h 120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358" h="120">
                    <a:moveTo>
                      <a:pt x="351" y="6"/>
                    </a:moveTo>
                    <a:cubicBezTo>
                      <a:pt x="347" y="6"/>
                      <a:pt x="308" y="0"/>
                      <a:pt x="266" y="2"/>
                    </a:cubicBezTo>
                    <a:cubicBezTo>
                      <a:pt x="222" y="5"/>
                      <a:pt x="198" y="24"/>
                      <a:pt x="179" y="24"/>
                    </a:cubicBezTo>
                    <a:cubicBezTo>
                      <a:pt x="161" y="24"/>
                      <a:pt x="137" y="5"/>
                      <a:pt x="93" y="2"/>
                    </a:cubicBezTo>
                    <a:cubicBezTo>
                      <a:pt x="50" y="0"/>
                      <a:pt x="12" y="6"/>
                      <a:pt x="7" y="6"/>
                    </a:cubicBezTo>
                    <a:cubicBezTo>
                      <a:pt x="3" y="6"/>
                      <a:pt x="0" y="9"/>
                      <a:pt x="1" y="15"/>
                    </a:cubicBezTo>
                    <a:cubicBezTo>
                      <a:pt x="2" y="22"/>
                      <a:pt x="4" y="28"/>
                      <a:pt x="5" y="30"/>
                    </a:cubicBezTo>
                    <a:cubicBezTo>
                      <a:pt x="5" y="33"/>
                      <a:pt x="11" y="33"/>
                      <a:pt x="13" y="35"/>
                    </a:cubicBezTo>
                    <a:cubicBezTo>
                      <a:pt x="16" y="38"/>
                      <a:pt x="23" y="61"/>
                      <a:pt x="32" y="79"/>
                    </a:cubicBezTo>
                    <a:cubicBezTo>
                      <a:pt x="41" y="97"/>
                      <a:pt x="54" y="120"/>
                      <a:pt x="104" y="120"/>
                    </a:cubicBezTo>
                    <a:cubicBezTo>
                      <a:pt x="138" y="120"/>
                      <a:pt x="151" y="100"/>
                      <a:pt x="156" y="90"/>
                    </a:cubicBezTo>
                    <a:cubicBezTo>
                      <a:pt x="165" y="72"/>
                      <a:pt x="164" y="48"/>
                      <a:pt x="179" y="48"/>
                    </a:cubicBezTo>
                    <a:cubicBezTo>
                      <a:pt x="195" y="48"/>
                      <a:pt x="194" y="72"/>
                      <a:pt x="203" y="90"/>
                    </a:cubicBezTo>
                    <a:cubicBezTo>
                      <a:pt x="208" y="100"/>
                      <a:pt x="221" y="120"/>
                      <a:pt x="255" y="120"/>
                    </a:cubicBezTo>
                    <a:cubicBezTo>
                      <a:pt x="305" y="120"/>
                      <a:pt x="318" y="97"/>
                      <a:pt x="327" y="79"/>
                    </a:cubicBezTo>
                    <a:cubicBezTo>
                      <a:pt x="336" y="61"/>
                      <a:pt x="343" y="38"/>
                      <a:pt x="346" y="35"/>
                    </a:cubicBezTo>
                    <a:cubicBezTo>
                      <a:pt x="348" y="33"/>
                      <a:pt x="353" y="33"/>
                      <a:pt x="354" y="30"/>
                    </a:cubicBezTo>
                    <a:cubicBezTo>
                      <a:pt x="354" y="28"/>
                      <a:pt x="356" y="22"/>
                      <a:pt x="357" y="15"/>
                    </a:cubicBezTo>
                    <a:cubicBezTo>
                      <a:pt x="358" y="9"/>
                      <a:pt x="356" y="6"/>
                      <a:pt x="351" y="6"/>
                    </a:cubicBezTo>
                    <a:close/>
                    <a:moveTo>
                      <a:pt x="121" y="106"/>
                    </a:moveTo>
                    <a:cubicBezTo>
                      <a:pt x="97" y="112"/>
                      <a:pt x="66" y="104"/>
                      <a:pt x="56" y="93"/>
                    </a:cubicBezTo>
                    <a:cubicBezTo>
                      <a:pt x="46" y="81"/>
                      <a:pt x="38" y="58"/>
                      <a:pt x="37" y="43"/>
                    </a:cubicBezTo>
                    <a:cubicBezTo>
                      <a:pt x="36" y="29"/>
                      <a:pt x="46" y="19"/>
                      <a:pt x="99" y="22"/>
                    </a:cubicBezTo>
                    <a:cubicBezTo>
                      <a:pt x="123" y="23"/>
                      <a:pt x="150" y="33"/>
                      <a:pt x="150" y="45"/>
                    </a:cubicBezTo>
                    <a:cubicBezTo>
                      <a:pt x="151" y="57"/>
                      <a:pt x="144" y="99"/>
                      <a:pt x="121" y="106"/>
                    </a:cubicBezTo>
                    <a:close/>
                    <a:moveTo>
                      <a:pt x="322" y="43"/>
                    </a:moveTo>
                    <a:cubicBezTo>
                      <a:pt x="321" y="58"/>
                      <a:pt x="312" y="81"/>
                      <a:pt x="302" y="93"/>
                    </a:cubicBezTo>
                    <a:cubicBezTo>
                      <a:pt x="292" y="104"/>
                      <a:pt x="261" y="112"/>
                      <a:pt x="238" y="106"/>
                    </a:cubicBezTo>
                    <a:cubicBezTo>
                      <a:pt x="214" y="99"/>
                      <a:pt x="207" y="57"/>
                      <a:pt x="208" y="45"/>
                    </a:cubicBezTo>
                    <a:cubicBezTo>
                      <a:pt x="209" y="33"/>
                      <a:pt x="235" y="23"/>
                      <a:pt x="260" y="22"/>
                    </a:cubicBezTo>
                    <a:cubicBezTo>
                      <a:pt x="312" y="19"/>
                      <a:pt x="323" y="29"/>
                      <a:pt x="322" y="4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22641598" y="10731962"/>
              <a:ext cx="13544776" cy="86177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000" b="1" dirty="0">
                  <a:solidFill>
                    <a:srgbClr val="4BC1EB"/>
                  </a:solidFill>
                  <a:latin typeface="+mn-lt"/>
                  <a:ea typeface="Fira Sans" panose="020B0503050000020004" pitchFamily="34" charset="0"/>
                </a:rPr>
                <a:t>==</a:t>
              </a:r>
              <a:r>
                <a:rPr lang="ko-KR" altLang="en-US" sz="5000" b="1" dirty="0">
                  <a:solidFill>
                    <a:srgbClr val="4BC1EB"/>
                  </a:solidFill>
                  <a:latin typeface="+mn-lt"/>
                  <a:ea typeface="Fira Sans" panose="020B0503050000020004" pitchFamily="34" charset="0"/>
                </a:rPr>
                <a:t> </a:t>
              </a:r>
              <a:r>
                <a:rPr lang="en-US" altLang="ko-KR" sz="5000" b="1" dirty="0">
                  <a:solidFill>
                    <a:srgbClr val="4BC1EB"/>
                  </a:solidFill>
                  <a:latin typeface="+mn-lt"/>
                  <a:ea typeface="Fira Sans" panose="020B0503050000020004" pitchFamily="34" charset="0"/>
                </a:rPr>
                <a:t>Apache HTTP Server</a:t>
              </a:r>
              <a:endParaRPr lang="en-US" sz="5000" b="1" dirty="0">
                <a:solidFill>
                  <a:srgbClr val="4BC1EB"/>
                </a:solidFill>
                <a:latin typeface="+mn-lt"/>
                <a:ea typeface="Fira Sans" panose="020B05030500000200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039274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55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500"/>
                                        <p:tgtEl>
                                          <p:spTgt spid="5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55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1 -0.00683 L -0.00996 -0.76007 " pathEditMode="relative" rAng="0" ptsTypes="AA">
                                      <p:cBhvr>
                                        <p:cTn id="75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3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2 -0.00683 L -0.00599 -0.39086 " pathEditMode="relative" rAng="0" ptsTypes="AA">
                                      <p:cBhvr>
                                        <p:cTn id="79" dur="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" y="-192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94 -0.07882 L -0.87455 -0.08554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34" y="-336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2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62" grpId="0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0" y="-85889"/>
            <a:ext cx="18244085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Ⅰ.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Introduction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Existing Construction of WEB/WAS 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-20054296" y="12757881"/>
            <a:ext cx="1536119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60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Clustering many servers to cope with traffic more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5F1F2B6F-CDA2-5F4A-A396-E433C9BD7DD6}"/>
              </a:ext>
            </a:extLst>
          </p:cNvPr>
          <p:cNvGrpSpPr/>
          <p:nvPr/>
        </p:nvGrpSpPr>
        <p:grpSpPr>
          <a:xfrm>
            <a:off x="2355923" y="3385629"/>
            <a:ext cx="19173083" cy="8770845"/>
            <a:chOff x="643255" y="1360805"/>
            <a:chExt cx="10828655" cy="4953635"/>
          </a:xfrm>
        </p:grpSpPr>
        <p:pic>
          <p:nvPicPr>
            <p:cNvPr id="97" name="그림 96" descr="C:/Users/pig82/AppData/Roaming/PolarisOffice/ETemp/1000_21090048/image36.png">
              <a:extLst>
                <a:ext uri="{FF2B5EF4-FFF2-40B4-BE49-F238E27FC236}">
                  <a16:creationId xmlns:a16="http://schemas.microsoft.com/office/drawing/2014/main" id="{4BE89843-9E4A-FE47-A6F6-53012C4212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900"/>
                      </a14:imgEffect>
                      <a14:imgEffect>
                        <a14:sharpenSoften amount="-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44" b="16417"/>
            <a:stretch>
              <a:fillRect/>
            </a:stretch>
          </p:blipFill>
          <p:spPr>
            <a:xfrm flipH="1">
              <a:off x="3606165" y="1360805"/>
              <a:ext cx="7865745" cy="4953635"/>
            </a:xfrm>
            <a:prstGeom prst="rect">
              <a:avLst/>
            </a:prstGeom>
            <a:noFill/>
          </p:spPr>
        </p:pic>
        <p:pic>
          <p:nvPicPr>
            <p:cNvPr id="98" name="Picture 39" descr="C:/Users/pig82/AppData/Roaming/PolarisOffice/ETemp/1000_21090048/image30.png">
              <a:extLst>
                <a:ext uri="{FF2B5EF4-FFF2-40B4-BE49-F238E27FC236}">
                  <a16:creationId xmlns:a16="http://schemas.microsoft.com/office/drawing/2014/main" id="{158AC7D1-583B-3549-8871-83ABF30481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4085" y="3508375"/>
              <a:ext cx="1568450" cy="1568450"/>
            </a:xfrm>
            <a:prstGeom prst="rect">
              <a:avLst/>
            </a:prstGeom>
            <a:noFill/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EA5F474-A88E-2D4D-88E8-0C356B911B3F}"/>
                </a:ext>
              </a:extLst>
            </p:cNvPr>
            <p:cNvSpPr txBox="1">
              <a:spLocks/>
            </p:cNvSpPr>
            <p:nvPr/>
          </p:nvSpPr>
          <p:spPr>
            <a:xfrm>
              <a:off x="643255" y="5070475"/>
              <a:ext cx="2150110" cy="46101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Web Browser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0" name="화살표: 오른쪽 58">
              <a:extLst>
                <a:ext uri="{FF2B5EF4-FFF2-40B4-BE49-F238E27FC236}">
                  <a16:creationId xmlns:a16="http://schemas.microsoft.com/office/drawing/2014/main" id="{D0BF814C-F1CA-A649-8685-96B63B47C941}"/>
                </a:ext>
              </a:extLst>
            </p:cNvPr>
            <p:cNvSpPr>
              <a:spLocks/>
            </p:cNvSpPr>
            <p:nvPr/>
          </p:nvSpPr>
          <p:spPr>
            <a:xfrm>
              <a:off x="2792730" y="3979545"/>
              <a:ext cx="574040" cy="626110"/>
            </a:xfrm>
            <a:prstGeom prst="rightArrow">
              <a:avLst/>
            </a:prstGeom>
            <a:solidFill>
              <a:schemeClr val="tx1"/>
            </a:solidFill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01" name="Picture 61" descr="C:/Users/pig82/AppData/Roaming/PolarisOffice/ETemp/1000_21090048/image32.png">
              <a:extLst>
                <a:ext uri="{FF2B5EF4-FFF2-40B4-BE49-F238E27FC236}">
                  <a16:creationId xmlns:a16="http://schemas.microsoft.com/office/drawing/2014/main" id="{25949A7D-9DC8-4D4C-A5AA-FCF33AD2B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5965" y="3546475"/>
              <a:ext cx="1492250" cy="1492250"/>
            </a:xfrm>
            <a:prstGeom prst="rect">
              <a:avLst/>
            </a:prstGeom>
            <a:noFill/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39FDF08-4627-BE42-AABB-ACD38E49770D}"/>
                </a:ext>
              </a:extLst>
            </p:cNvPr>
            <p:cNvSpPr txBox="1">
              <a:spLocks/>
            </p:cNvSpPr>
            <p:nvPr/>
          </p:nvSpPr>
          <p:spPr>
            <a:xfrm>
              <a:off x="4192270" y="5026660"/>
              <a:ext cx="2150110" cy="46228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2400" b="0" strike="noStrike" cap="none" dirty="0">
                  <a:latin typeface="맑은 고딕" charset="0"/>
                  <a:ea typeface="맑은 고딕" charset="0"/>
                </a:rPr>
                <a:t>WEB</a:t>
              </a:r>
              <a:endParaRPr lang="ko-KR" altLang="en-US" sz="2400" b="0" strike="noStrike" cap="none" dirty="0">
                <a:latin typeface="맑은 고딕" charset="0"/>
                <a:ea typeface="맑은 고딕" charset="0"/>
              </a:endParaRPr>
            </a:p>
          </p:txBody>
        </p:sp>
        <p:pic>
          <p:nvPicPr>
            <p:cNvPr id="103" name="Picture 63" descr="C:/Users/pig82/AppData/Roaming/PolarisOffice/ETemp/1000_21090048/image33.png">
              <a:extLst>
                <a:ext uri="{FF2B5EF4-FFF2-40B4-BE49-F238E27FC236}">
                  <a16:creationId xmlns:a16="http://schemas.microsoft.com/office/drawing/2014/main" id="{082E97ED-A2A1-3D44-9F02-C2CA62A82A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3958" y="2335621"/>
              <a:ext cx="1307465" cy="1307465"/>
            </a:xfrm>
            <a:prstGeom prst="rect">
              <a:avLst/>
            </a:prstGeom>
            <a:noFill/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7E083AF-865F-C341-95A6-BFC32D5EAB8F}"/>
                </a:ext>
              </a:extLst>
            </p:cNvPr>
            <p:cNvSpPr txBox="1">
              <a:spLocks/>
            </p:cNvSpPr>
            <p:nvPr/>
          </p:nvSpPr>
          <p:spPr>
            <a:xfrm>
              <a:off x="7923644" y="3150901"/>
              <a:ext cx="2150110" cy="36503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b="0" strike="noStrike" cap="none" dirty="0">
                  <a:latin typeface="맑은 고딕" charset="0"/>
                  <a:ea typeface="맑은 고딕" charset="0"/>
                </a:rPr>
                <a:t>WAS 1</a:t>
              </a:r>
              <a:endParaRPr lang="ko-KR" altLang="en-US" sz="3600" b="0" strike="noStrike" cap="none" dirty="0">
                <a:latin typeface="맑은 고딕" charset="0"/>
                <a:ea typeface="맑은 고딕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5216D8-0C97-3D47-85D9-8B623DBD2C72}"/>
                </a:ext>
              </a:extLst>
            </p:cNvPr>
            <p:cNvSpPr txBox="1">
              <a:spLocks/>
            </p:cNvSpPr>
            <p:nvPr/>
          </p:nvSpPr>
          <p:spPr>
            <a:xfrm>
              <a:off x="7923644" y="5179845"/>
              <a:ext cx="2150110" cy="365038"/>
            </a:xfrm>
            <a:prstGeom prst="rect">
              <a:avLst/>
            </a:prstGeom>
            <a:noFill/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r>
                <a:rPr lang="en-US" altLang="ko-KR" sz="3600" b="0" strike="noStrike" cap="none" dirty="0">
                  <a:latin typeface="맑은 고딕" charset="0"/>
                  <a:ea typeface="맑은 고딕" charset="0"/>
                </a:rPr>
                <a:t>WAS</a:t>
              </a:r>
              <a:r>
                <a:rPr lang="ko-KR" altLang="en-US" sz="3600" b="0" strike="noStrike" cap="none" dirty="0">
                  <a:latin typeface="맑은 고딕" charset="0"/>
                  <a:ea typeface="맑은 고딕" charset="0"/>
                </a:rPr>
                <a:t> </a:t>
              </a:r>
              <a:r>
                <a:rPr lang="en-US" altLang="ko-KR" sz="3600" b="0" strike="noStrike" cap="none" dirty="0">
                  <a:latin typeface="맑은 고딕" charset="0"/>
                  <a:ea typeface="맑은 고딕" charset="0"/>
                </a:rPr>
                <a:t>n</a:t>
              </a:r>
              <a:endParaRPr lang="ko-KR" altLang="en-US" sz="3600" b="0" strike="noStrike" cap="none" dirty="0">
                <a:latin typeface="맑은 고딕" charset="0"/>
                <a:ea typeface="맑은 고딕" charset="0"/>
              </a:endParaRPr>
            </a:p>
          </p:txBody>
        </p:sp>
        <p:cxnSp>
          <p:nvCxnSpPr>
            <p:cNvPr id="107" name="직선 화살표 연결선 106">
              <a:extLst>
                <a:ext uri="{FF2B5EF4-FFF2-40B4-BE49-F238E27FC236}">
                  <a16:creationId xmlns:a16="http://schemas.microsoft.com/office/drawing/2014/main" id="{3E799600-2045-174E-94F2-33DA2733B650}"/>
                </a:ext>
              </a:extLst>
            </p:cNvPr>
            <p:cNvCxnSpPr/>
            <p:nvPr/>
          </p:nvCxnSpPr>
          <p:spPr>
            <a:xfrm flipV="1">
              <a:off x="6138545" y="3230245"/>
              <a:ext cx="1577975" cy="749935"/>
            </a:xfrm>
            <a:prstGeom prst="straightConnector1">
              <a:avLst/>
            </a:prstGeom>
            <a:ln w="635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D3D2301F-8BB8-674F-838D-550DF4A7FEF3}"/>
                </a:ext>
              </a:extLst>
            </p:cNvPr>
            <p:cNvCxnSpPr/>
            <p:nvPr/>
          </p:nvCxnSpPr>
          <p:spPr>
            <a:xfrm>
              <a:off x="6148070" y="4563110"/>
              <a:ext cx="1539240" cy="565785"/>
            </a:xfrm>
            <a:prstGeom prst="straightConnector1">
              <a:avLst/>
            </a:prstGeom>
            <a:ln w="63500" cap="flat" cmpd="sng">
              <a:solidFill>
                <a:schemeClr val="tx1">
                  <a:alpha val="100000"/>
                </a:schemeClr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팔각형 69">
              <a:extLst>
                <a:ext uri="{FF2B5EF4-FFF2-40B4-BE49-F238E27FC236}">
                  <a16:creationId xmlns:a16="http://schemas.microsoft.com/office/drawing/2014/main" id="{BF5765DD-4409-E64E-ABC8-94EB465751B6}"/>
                </a:ext>
              </a:extLst>
            </p:cNvPr>
            <p:cNvSpPr>
              <a:spLocks/>
            </p:cNvSpPr>
            <p:nvPr/>
          </p:nvSpPr>
          <p:spPr>
            <a:xfrm>
              <a:off x="6786880" y="2284730"/>
              <a:ext cx="3852545" cy="3733165"/>
            </a:xfrm>
            <a:prstGeom prst="octagon">
              <a:avLst/>
            </a:prstGeom>
            <a:noFill/>
            <a:ln w="57150" cap="flat" cmpd="sng">
              <a:solidFill>
                <a:srgbClr val="CC0000">
                  <a:alpha val="100000"/>
                </a:srgb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defTabSz="914400" eaLnBrk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 b="0" strike="noStrike" cap="none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4FB7781-A890-324C-9C0C-3133F2B26285}"/>
              </a:ext>
            </a:extLst>
          </p:cNvPr>
          <p:cNvSpPr txBox="1">
            <a:spLocks/>
          </p:cNvSpPr>
          <p:nvPr/>
        </p:nvSpPr>
        <p:spPr>
          <a:xfrm>
            <a:off x="14879759" y="3476995"/>
            <a:ext cx="2882648" cy="92333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b="0" strike="noStrike" cap="none" dirty="0">
                <a:latin typeface="맑은 고딕" charset="0"/>
                <a:ea typeface="맑은 고딕" charset="0"/>
              </a:rPr>
              <a:t>Cloud</a:t>
            </a:r>
            <a:endParaRPr lang="ko-KR" altLang="en-US" sz="5400" b="0" strike="noStrike" cap="none" dirty="0">
              <a:latin typeface="맑은 고딕" charset="0"/>
              <a:ea typeface="맑은 고딕" charset="0"/>
            </a:endParaRPr>
          </a:p>
        </p:txBody>
      </p:sp>
      <p:pic>
        <p:nvPicPr>
          <p:cNvPr id="113" name="Picture 63" descr="C:/Users/pig82/AppData/Roaming/PolarisOffice/ETemp/1000_21090048/image33.png">
            <a:extLst>
              <a:ext uri="{FF2B5EF4-FFF2-40B4-BE49-F238E27FC236}">
                <a16:creationId xmlns:a16="http://schemas.microsoft.com/office/drawing/2014/main" id="{E28BC592-EFAB-5248-B7AF-C384C29DC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4037" y="8675008"/>
            <a:ext cx="2314981" cy="2314981"/>
          </a:xfrm>
          <a:prstGeom prst="rect">
            <a:avLst/>
          </a:prstGeom>
          <a:noFill/>
        </p:spPr>
      </p:pic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8B1C2264-ED11-844F-87CB-E4B20B59F051}"/>
              </a:ext>
            </a:extLst>
          </p:cNvPr>
          <p:cNvGrpSpPr/>
          <p:nvPr/>
        </p:nvGrpSpPr>
        <p:grpSpPr>
          <a:xfrm>
            <a:off x="15603038" y="7696720"/>
            <a:ext cx="157094" cy="688198"/>
            <a:chOff x="2355923" y="3078853"/>
            <a:chExt cx="244122" cy="1069451"/>
          </a:xfrm>
        </p:grpSpPr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D118BB74-3EE2-7A4D-87BF-03E22A0726D1}"/>
                </a:ext>
              </a:extLst>
            </p:cNvPr>
            <p:cNvSpPr/>
            <p:nvPr/>
          </p:nvSpPr>
          <p:spPr>
            <a:xfrm>
              <a:off x="2355923" y="3078853"/>
              <a:ext cx="242653" cy="2381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2F011581-FA00-DD48-9131-7849C4AFD5AF}"/>
                </a:ext>
              </a:extLst>
            </p:cNvPr>
            <p:cNvSpPr/>
            <p:nvPr/>
          </p:nvSpPr>
          <p:spPr>
            <a:xfrm>
              <a:off x="2357392" y="3474441"/>
              <a:ext cx="242653" cy="2381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8869ACE-A5D7-5240-A54F-4BB53B25DBBC}"/>
                </a:ext>
              </a:extLst>
            </p:cNvPr>
            <p:cNvSpPr/>
            <p:nvPr/>
          </p:nvSpPr>
          <p:spPr>
            <a:xfrm>
              <a:off x="2355924" y="3910124"/>
              <a:ext cx="242653" cy="2381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6783401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064 -0.03993 L 1.00742 -0.04733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36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-9525" y="0"/>
            <a:ext cx="4294188" cy="2286000"/>
          </a:xfrm>
          <a:prstGeom prst="rect">
            <a:avLst/>
          </a:prstGeom>
          <a:solidFill>
            <a:srgbClr val="4AC1EC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-9525" y="2286000"/>
            <a:ext cx="4294188" cy="2286000"/>
          </a:xfrm>
          <a:prstGeom prst="rect">
            <a:avLst/>
          </a:prstGeom>
          <a:solidFill>
            <a:srgbClr val="4AC1EC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-9525" y="4572000"/>
            <a:ext cx="4294188" cy="2286000"/>
          </a:xfrm>
          <a:prstGeom prst="rect">
            <a:avLst/>
          </a:prstGeom>
          <a:solidFill>
            <a:schemeClr val="accent3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2" name="Rectangle 8"/>
          <p:cNvSpPr>
            <a:spLocks noChangeArrowheads="1"/>
          </p:cNvSpPr>
          <p:nvPr/>
        </p:nvSpPr>
        <p:spPr bwMode="auto">
          <a:xfrm>
            <a:off x="-9525" y="6858000"/>
            <a:ext cx="4294188" cy="2287588"/>
          </a:xfrm>
          <a:prstGeom prst="rect">
            <a:avLst/>
          </a:prstGeom>
          <a:solidFill>
            <a:srgbClr val="F9A554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-9525" y="9145588"/>
            <a:ext cx="4294188" cy="2284412"/>
          </a:xfrm>
          <a:prstGeom prst="rect">
            <a:avLst/>
          </a:prstGeom>
          <a:solidFill>
            <a:schemeClr val="accent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auto">
          <a:xfrm>
            <a:off x="-9525" y="11430000"/>
            <a:ext cx="4294188" cy="2286000"/>
          </a:xfrm>
          <a:prstGeom prst="rect">
            <a:avLst/>
          </a:prstGeom>
          <a:solidFill>
            <a:srgbClr val="BA3E62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5" name="Freeform 11"/>
          <p:cNvSpPr>
            <a:spLocks/>
          </p:cNvSpPr>
          <p:nvPr/>
        </p:nvSpPr>
        <p:spPr bwMode="auto">
          <a:xfrm>
            <a:off x="4284663" y="0"/>
            <a:ext cx="1323975" cy="4457700"/>
          </a:xfrm>
          <a:custGeom>
            <a:avLst/>
            <a:gdLst>
              <a:gd name="T0" fmla="*/ 834 w 834"/>
              <a:gd name="T1" fmla="*/ 2768 h 2768"/>
              <a:gd name="T2" fmla="*/ 0 w 834"/>
              <a:gd name="T3" fmla="*/ 1419 h 2768"/>
              <a:gd name="T4" fmla="*/ 0 w 834"/>
              <a:gd name="T5" fmla="*/ 0 h 2768"/>
              <a:gd name="T6" fmla="*/ 834 w 834"/>
              <a:gd name="T7" fmla="*/ 2018 h 2768"/>
              <a:gd name="T8" fmla="*/ 834 w 834"/>
              <a:gd name="T9" fmla="*/ 2768 h 2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768">
                <a:moveTo>
                  <a:pt x="834" y="2768"/>
                </a:moveTo>
                <a:lnTo>
                  <a:pt x="0" y="1419"/>
                </a:lnTo>
                <a:lnTo>
                  <a:pt x="0" y="0"/>
                </a:lnTo>
                <a:lnTo>
                  <a:pt x="834" y="2018"/>
                </a:lnTo>
                <a:lnTo>
                  <a:pt x="834" y="276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</a:schemeClr>
              </a:gs>
              <a:gs pos="100000">
                <a:schemeClr val="accent1">
                  <a:lumMod val="80000"/>
                </a:schemeClr>
              </a:gs>
            </a:gsLst>
            <a:lin ang="10800000" scaled="1"/>
            <a:tileRect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6" name="Freeform 12"/>
          <p:cNvSpPr>
            <a:spLocks/>
          </p:cNvSpPr>
          <p:nvPr/>
        </p:nvSpPr>
        <p:spPr bwMode="auto">
          <a:xfrm>
            <a:off x="4284663" y="2286000"/>
            <a:ext cx="1323975" cy="3371850"/>
          </a:xfrm>
          <a:custGeom>
            <a:avLst/>
            <a:gdLst>
              <a:gd name="T0" fmla="*/ 834 w 834"/>
              <a:gd name="T1" fmla="*/ 2094 h 2094"/>
              <a:gd name="T2" fmla="*/ 0 w 834"/>
              <a:gd name="T3" fmla="*/ 1420 h 2094"/>
              <a:gd name="T4" fmla="*/ 0 w 834"/>
              <a:gd name="T5" fmla="*/ 0 h 2094"/>
              <a:gd name="T6" fmla="*/ 834 w 834"/>
              <a:gd name="T7" fmla="*/ 1349 h 2094"/>
              <a:gd name="T8" fmla="*/ 834 w 834"/>
              <a:gd name="T9" fmla="*/ 2094 h 2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094">
                <a:moveTo>
                  <a:pt x="834" y="2094"/>
                </a:moveTo>
                <a:lnTo>
                  <a:pt x="0" y="1420"/>
                </a:lnTo>
                <a:lnTo>
                  <a:pt x="0" y="0"/>
                </a:lnTo>
                <a:lnTo>
                  <a:pt x="834" y="1349"/>
                </a:lnTo>
                <a:lnTo>
                  <a:pt x="834" y="2094"/>
                </a:lnTo>
                <a:close/>
              </a:path>
            </a:pathLst>
          </a:custGeom>
          <a:gradFill>
            <a:gsLst>
              <a:gs pos="0">
                <a:srgbClr val="4AC1EC">
                  <a:lumMod val="80000"/>
                </a:srgbClr>
              </a:gs>
              <a:gs pos="100000">
                <a:srgbClr val="17A0D1">
                  <a:lumMod val="100000"/>
                </a:srgb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7" name="Freeform 13"/>
          <p:cNvSpPr>
            <a:spLocks/>
          </p:cNvSpPr>
          <p:nvPr/>
        </p:nvSpPr>
        <p:spPr bwMode="auto">
          <a:xfrm>
            <a:off x="4284663" y="4572000"/>
            <a:ext cx="1323975" cy="2286000"/>
          </a:xfrm>
          <a:custGeom>
            <a:avLst/>
            <a:gdLst>
              <a:gd name="T0" fmla="*/ 834 w 834"/>
              <a:gd name="T1" fmla="*/ 1419 h 1419"/>
              <a:gd name="T2" fmla="*/ 0 w 834"/>
              <a:gd name="T3" fmla="*/ 1419 h 1419"/>
              <a:gd name="T4" fmla="*/ 0 w 834"/>
              <a:gd name="T5" fmla="*/ 0 h 1419"/>
              <a:gd name="T6" fmla="*/ 834 w 834"/>
              <a:gd name="T7" fmla="*/ 674 h 1419"/>
              <a:gd name="T8" fmla="*/ 834 w 834"/>
              <a:gd name="T9" fmla="*/ 1419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1419">
                <a:moveTo>
                  <a:pt x="834" y="1419"/>
                </a:moveTo>
                <a:lnTo>
                  <a:pt x="0" y="1419"/>
                </a:lnTo>
                <a:lnTo>
                  <a:pt x="0" y="0"/>
                </a:lnTo>
                <a:lnTo>
                  <a:pt x="834" y="674"/>
                </a:lnTo>
                <a:lnTo>
                  <a:pt x="834" y="1419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90000"/>
                </a:schemeClr>
              </a:gs>
              <a:gs pos="100000">
                <a:schemeClr val="accent3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8" name="Freeform 14"/>
          <p:cNvSpPr>
            <a:spLocks/>
          </p:cNvSpPr>
          <p:nvPr/>
        </p:nvSpPr>
        <p:spPr bwMode="auto">
          <a:xfrm>
            <a:off x="4284663" y="6858000"/>
            <a:ext cx="1323975" cy="2287588"/>
          </a:xfrm>
          <a:custGeom>
            <a:avLst/>
            <a:gdLst>
              <a:gd name="T0" fmla="*/ 834 w 834"/>
              <a:gd name="T1" fmla="*/ 751 h 1420"/>
              <a:gd name="T2" fmla="*/ 0 w 834"/>
              <a:gd name="T3" fmla="*/ 1420 h 1420"/>
              <a:gd name="T4" fmla="*/ 0 w 834"/>
              <a:gd name="T5" fmla="*/ 0 h 1420"/>
              <a:gd name="T6" fmla="*/ 834 w 834"/>
              <a:gd name="T7" fmla="*/ 0 h 1420"/>
              <a:gd name="T8" fmla="*/ 834 w 834"/>
              <a:gd name="T9" fmla="*/ 751 h 14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1420">
                <a:moveTo>
                  <a:pt x="834" y="751"/>
                </a:moveTo>
                <a:lnTo>
                  <a:pt x="0" y="1420"/>
                </a:lnTo>
                <a:lnTo>
                  <a:pt x="0" y="0"/>
                </a:lnTo>
                <a:lnTo>
                  <a:pt x="834" y="0"/>
                </a:lnTo>
                <a:lnTo>
                  <a:pt x="834" y="751"/>
                </a:lnTo>
                <a:close/>
              </a:path>
            </a:pathLst>
          </a:custGeom>
          <a:gradFill>
            <a:gsLst>
              <a:gs pos="0">
                <a:srgbClr val="F9A554">
                  <a:lumMod val="90000"/>
                </a:srgbClr>
              </a:gs>
              <a:gs pos="100000">
                <a:srgbClr val="F9A554"/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29" name="Freeform 15"/>
          <p:cNvSpPr>
            <a:spLocks/>
          </p:cNvSpPr>
          <p:nvPr/>
        </p:nvSpPr>
        <p:spPr bwMode="auto">
          <a:xfrm>
            <a:off x="4284663" y="8067675"/>
            <a:ext cx="1323975" cy="3362325"/>
          </a:xfrm>
          <a:custGeom>
            <a:avLst/>
            <a:gdLst>
              <a:gd name="T0" fmla="*/ 834 w 834"/>
              <a:gd name="T1" fmla="*/ 745 h 2088"/>
              <a:gd name="T2" fmla="*/ 0 w 834"/>
              <a:gd name="T3" fmla="*/ 2088 h 2088"/>
              <a:gd name="T4" fmla="*/ 0 w 834"/>
              <a:gd name="T5" fmla="*/ 669 h 2088"/>
              <a:gd name="T6" fmla="*/ 834 w 834"/>
              <a:gd name="T7" fmla="*/ 0 h 2088"/>
              <a:gd name="T8" fmla="*/ 834 w 834"/>
              <a:gd name="T9" fmla="*/ 745 h 2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088">
                <a:moveTo>
                  <a:pt x="834" y="745"/>
                </a:moveTo>
                <a:lnTo>
                  <a:pt x="0" y="2088"/>
                </a:lnTo>
                <a:lnTo>
                  <a:pt x="0" y="669"/>
                </a:lnTo>
                <a:lnTo>
                  <a:pt x="834" y="0"/>
                </a:lnTo>
                <a:lnTo>
                  <a:pt x="834" y="745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90000"/>
                </a:schemeClr>
              </a:gs>
              <a:gs pos="100000">
                <a:schemeClr val="accent5">
                  <a:lumMod val="90000"/>
                </a:scheme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0" name="Freeform 16"/>
          <p:cNvSpPr>
            <a:spLocks/>
          </p:cNvSpPr>
          <p:nvPr/>
        </p:nvSpPr>
        <p:spPr bwMode="auto">
          <a:xfrm>
            <a:off x="4284663" y="9267825"/>
            <a:ext cx="1323975" cy="4448175"/>
          </a:xfrm>
          <a:custGeom>
            <a:avLst/>
            <a:gdLst>
              <a:gd name="T0" fmla="*/ 834 w 834"/>
              <a:gd name="T1" fmla="*/ 751 h 2762"/>
              <a:gd name="T2" fmla="*/ 0 w 834"/>
              <a:gd name="T3" fmla="*/ 2762 h 2762"/>
              <a:gd name="T4" fmla="*/ 0 w 834"/>
              <a:gd name="T5" fmla="*/ 1343 h 2762"/>
              <a:gd name="T6" fmla="*/ 834 w 834"/>
              <a:gd name="T7" fmla="*/ 0 h 2762"/>
              <a:gd name="T8" fmla="*/ 834 w 834"/>
              <a:gd name="T9" fmla="*/ 751 h 2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4" h="2762">
                <a:moveTo>
                  <a:pt x="834" y="751"/>
                </a:moveTo>
                <a:lnTo>
                  <a:pt x="0" y="2762"/>
                </a:lnTo>
                <a:lnTo>
                  <a:pt x="0" y="1343"/>
                </a:lnTo>
                <a:lnTo>
                  <a:pt x="834" y="0"/>
                </a:lnTo>
                <a:lnTo>
                  <a:pt x="834" y="751"/>
                </a:lnTo>
                <a:close/>
              </a:path>
            </a:pathLst>
          </a:custGeom>
          <a:gradFill>
            <a:gsLst>
              <a:gs pos="0">
                <a:srgbClr val="BA3E62"/>
              </a:gs>
              <a:gs pos="100000">
                <a:srgbClr val="BA3E62">
                  <a:lumMod val="90000"/>
                </a:srgbClr>
              </a:gs>
            </a:gsLst>
            <a:lin ang="10800000" scaled="1"/>
          </a:gra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1" name="Freeform 17"/>
          <p:cNvSpPr>
            <a:spLocks/>
          </p:cNvSpPr>
          <p:nvPr/>
        </p:nvSpPr>
        <p:spPr bwMode="auto">
          <a:xfrm>
            <a:off x="5608638" y="3249613"/>
            <a:ext cx="7272337" cy="1208087"/>
          </a:xfrm>
          <a:custGeom>
            <a:avLst/>
            <a:gdLst>
              <a:gd name="T0" fmla="*/ 6656389 w 4581"/>
              <a:gd name="T1" fmla="*/ 0 h 750"/>
              <a:gd name="T2" fmla="*/ 0 w 4581"/>
              <a:gd name="T3" fmla="*/ 0 h 750"/>
              <a:gd name="T4" fmla="*/ 0 w 4581"/>
              <a:gd name="T5" fmla="*/ 1207961 h 750"/>
              <a:gd name="T6" fmla="*/ 7272339 w 4581"/>
              <a:gd name="T7" fmla="*/ 1207961 h 750"/>
              <a:gd name="T8" fmla="*/ 6656389 w 4581"/>
              <a:gd name="T9" fmla="*/ 0 h 7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81" h="750">
                <a:moveTo>
                  <a:pt x="4193" y="0"/>
                </a:moveTo>
                <a:lnTo>
                  <a:pt x="0" y="0"/>
                </a:lnTo>
                <a:lnTo>
                  <a:pt x="0" y="750"/>
                </a:lnTo>
                <a:lnTo>
                  <a:pt x="4581" y="750"/>
                </a:lnTo>
                <a:lnTo>
                  <a:pt x="4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 cap="flat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" name="Freeform 18"/>
          <p:cNvSpPr>
            <a:spLocks/>
          </p:cNvSpPr>
          <p:nvPr/>
        </p:nvSpPr>
        <p:spPr bwMode="auto">
          <a:xfrm>
            <a:off x="5608638" y="6858000"/>
            <a:ext cx="8482012" cy="1209675"/>
          </a:xfrm>
          <a:custGeom>
            <a:avLst/>
            <a:gdLst>
              <a:gd name="T0" fmla="*/ 5343 w 5343"/>
              <a:gd name="T1" fmla="*/ 0 h 751"/>
              <a:gd name="T2" fmla="*/ 0 w 5343"/>
              <a:gd name="T3" fmla="*/ 0 h 751"/>
              <a:gd name="T4" fmla="*/ 0 w 5343"/>
              <a:gd name="T5" fmla="*/ 751 h 751"/>
              <a:gd name="T6" fmla="*/ 4962 w 5343"/>
              <a:gd name="T7" fmla="*/ 751 h 751"/>
              <a:gd name="T8" fmla="*/ 5343 w 5343"/>
              <a:gd name="T9" fmla="*/ 0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751">
                <a:moveTo>
                  <a:pt x="5343" y="0"/>
                </a:moveTo>
                <a:lnTo>
                  <a:pt x="0" y="0"/>
                </a:lnTo>
                <a:lnTo>
                  <a:pt x="0" y="751"/>
                </a:lnTo>
                <a:lnTo>
                  <a:pt x="4962" y="751"/>
                </a:lnTo>
                <a:lnTo>
                  <a:pt x="5343" y="0"/>
                </a:lnTo>
                <a:close/>
              </a:path>
            </a:pathLst>
          </a:custGeom>
          <a:solidFill>
            <a:srgbClr val="F9A554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3" name="Freeform 19"/>
          <p:cNvSpPr>
            <a:spLocks/>
          </p:cNvSpPr>
          <p:nvPr/>
        </p:nvSpPr>
        <p:spPr bwMode="auto">
          <a:xfrm>
            <a:off x="5608638" y="4457700"/>
            <a:ext cx="7877175" cy="1200150"/>
          </a:xfrm>
          <a:custGeom>
            <a:avLst/>
            <a:gdLst>
              <a:gd name="T0" fmla="*/ 7272338 w 4962"/>
              <a:gd name="T1" fmla="*/ 0 h 745"/>
              <a:gd name="T2" fmla="*/ 0 w 4962"/>
              <a:gd name="T3" fmla="*/ 0 h 745"/>
              <a:gd name="T4" fmla="*/ 0 w 4962"/>
              <a:gd name="T5" fmla="*/ 1199909 h 745"/>
              <a:gd name="T6" fmla="*/ 7877175 w 4962"/>
              <a:gd name="T7" fmla="*/ 1199909 h 745"/>
              <a:gd name="T8" fmla="*/ 7272338 w 4962"/>
              <a:gd name="T9" fmla="*/ 0 h 7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962" h="745">
                <a:moveTo>
                  <a:pt x="4581" y="0"/>
                </a:moveTo>
                <a:lnTo>
                  <a:pt x="0" y="0"/>
                </a:lnTo>
                <a:lnTo>
                  <a:pt x="0" y="745"/>
                </a:lnTo>
                <a:lnTo>
                  <a:pt x="4962" y="745"/>
                </a:lnTo>
                <a:lnTo>
                  <a:pt x="4581" y="0"/>
                </a:lnTo>
                <a:close/>
              </a:path>
            </a:pathLst>
          </a:custGeom>
          <a:solidFill>
            <a:srgbClr val="4AC1EC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Freeform 20"/>
          <p:cNvSpPr>
            <a:spLocks/>
          </p:cNvSpPr>
          <p:nvPr/>
        </p:nvSpPr>
        <p:spPr bwMode="auto">
          <a:xfrm>
            <a:off x="5608638" y="8067675"/>
            <a:ext cx="7877175" cy="1200150"/>
          </a:xfrm>
          <a:custGeom>
            <a:avLst/>
            <a:gdLst>
              <a:gd name="T0" fmla="*/ 4962 w 4962"/>
              <a:gd name="T1" fmla="*/ 0 h 745"/>
              <a:gd name="T2" fmla="*/ 0 w 4962"/>
              <a:gd name="T3" fmla="*/ 0 h 745"/>
              <a:gd name="T4" fmla="*/ 0 w 4962"/>
              <a:gd name="T5" fmla="*/ 745 h 745"/>
              <a:gd name="T6" fmla="*/ 4581 w 4962"/>
              <a:gd name="T7" fmla="*/ 745 h 745"/>
              <a:gd name="T8" fmla="*/ 4962 w 4962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2" h="745">
                <a:moveTo>
                  <a:pt x="4962" y="0"/>
                </a:moveTo>
                <a:lnTo>
                  <a:pt x="0" y="0"/>
                </a:lnTo>
                <a:lnTo>
                  <a:pt x="0" y="745"/>
                </a:lnTo>
                <a:lnTo>
                  <a:pt x="4581" y="745"/>
                </a:lnTo>
                <a:lnTo>
                  <a:pt x="4962" y="0"/>
                </a:lnTo>
                <a:close/>
              </a:path>
            </a:pathLst>
          </a:custGeom>
          <a:solidFill>
            <a:schemeClr val="accent5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5" name="Freeform 21"/>
          <p:cNvSpPr>
            <a:spLocks/>
          </p:cNvSpPr>
          <p:nvPr/>
        </p:nvSpPr>
        <p:spPr bwMode="auto">
          <a:xfrm>
            <a:off x="5608638" y="5657850"/>
            <a:ext cx="8482012" cy="1200150"/>
          </a:xfrm>
          <a:custGeom>
            <a:avLst/>
            <a:gdLst>
              <a:gd name="T0" fmla="*/ 0 w 5343"/>
              <a:gd name="T1" fmla="*/ 0 h 745"/>
              <a:gd name="T2" fmla="*/ 0 w 5343"/>
              <a:gd name="T3" fmla="*/ 745 h 745"/>
              <a:gd name="T4" fmla="*/ 5343 w 5343"/>
              <a:gd name="T5" fmla="*/ 745 h 745"/>
              <a:gd name="T6" fmla="*/ 4962 w 5343"/>
              <a:gd name="T7" fmla="*/ 0 h 745"/>
              <a:gd name="T8" fmla="*/ 0 w 5343"/>
              <a:gd name="T9" fmla="*/ 0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3" h="745">
                <a:moveTo>
                  <a:pt x="0" y="0"/>
                </a:moveTo>
                <a:lnTo>
                  <a:pt x="0" y="745"/>
                </a:lnTo>
                <a:lnTo>
                  <a:pt x="5343" y="745"/>
                </a:lnTo>
                <a:lnTo>
                  <a:pt x="4962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38100" cap="flat">
            <a:noFill/>
            <a:prstDash val="solid"/>
            <a:miter lim="800000"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</a:endParaRPr>
          </a:p>
        </p:txBody>
      </p:sp>
      <p:sp>
        <p:nvSpPr>
          <p:cNvPr id="36" name="Freeform 22"/>
          <p:cNvSpPr>
            <a:spLocks/>
          </p:cNvSpPr>
          <p:nvPr/>
        </p:nvSpPr>
        <p:spPr bwMode="auto">
          <a:xfrm>
            <a:off x="5608638" y="9267825"/>
            <a:ext cx="7272337" cy="1209675"/>
          </a:xfrm>
          <a:custGeom>
            <a:avLst/>
            <a:gdLst>
              <a:gd name="T0" fmla="*/ 7272339 w 4581"/>
              <a:gd name="T1" fmla="*/ 0 h 751"/>
              <a:gd name="T2" fmla="*/ 0 w 4581"/>
              <a:gd name="T3" fmla="*/ 0 h 751"/>
              <a:gd name="T4" fmla="*/ 0 w 4581"/>
              <a:gd name="T5" fmla="*/ 1209573 h 751"/>
              <a:gd name="T6" fmla="*/ 6656389 w 4581"/>
              <a:gd name="T7" fmla="*/ 1209573 h 751"/>
              <a:gd name="T8" fmla="*/ 7272339 w 4581"/>
              <a:gd name="T9" fmla="*/ 0 h 75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581" h="751">
                <a:moveTo>
                  <a:pt x="4581" y="0"/>
                </a:moveTo>
                <a:lnTo>
                  <a:pt x="0" y="0"/>
                </a:lnTo>
                <a:lnTo>
                  <a:pt x="0" y="751"/>
                </a:lnTo>
                <a:lnTo>
                  <a:pt x="4193" y="751"/>
                </a:lnTo>
                <a:lnTo>
                  <a:pt x="4581" y="0"/>
                </a:lnTo>
                <a:close/>
              </a:path>
            </a:pathLst>
          </a:custGeom>
          <a:solidFill>
            <a:srgbClr val="BA3E62"/>
          </a:solidFill>
          <a:ln>
            <a:noFill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492783" y="1441053"/>
            <a:ext cx="3004027" cy="184665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Load </a:t>
            </a:r>
          </a:p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Balancing</a:t>
            </a:r>
            <a:endParaRPr lang="ru-RU" altLang="ko-KR" sz="6000" dirty="0">
              <a:solidFill>
                <a:schemeClr val="bg1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0125" y="5758289"/>
            <a:ext cx="2325958" cy="184665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Sticky </a:t>
            </a:r>
          </a:p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Session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41404" y="10348138"/>
            <a:ext cx="3126562" cy="184665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Session </a:t>
            </a:r>
          </a:p>
          <a:p>
            <a:pPr algn="ctr" eaLnBrk="1" hangingPunct="1"/>
            <a:r>
              <a:rPr lang="en-US" sz="6000" dirty="0">
                <a:solidFill>
                  <a:schemeClr val="bg1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Clustering</a:t>
            </a:r>
            <a:endParaRPr lang="ru-RU" altLang="ko-KR" sz="6000" dirty="0">
              <a:solidFill>
                <a:schemeClr val="bg1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4772345" y="5000172"/>
            <a:ext cx="6793719" cy="3693319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altLang="ko-KR" sz="12000" dirty="0">
                <a:solidFill>
                  <a:schemeClr val="tx2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High</a:t>
            </a:r>
          </a:p>
          <a:p>
            <a:pPr algn="ctr" eaLnBrk="1" hangingPunct="1"/>
            <a:r>
              <a:rPr lang="en-US" altLang="ko-KR" sz="12000" dirty="0">
                <a:solidFill>
                  <a:schemeClr val="tx2"/>
                </a:solidFill>
                <a:latin typeface="Fira Sans ExtraBold" pitchFamily="34" charset="0"/>
                <a:ea typeface="Fira Sans ExtraBold" pitchFamily="34" charset="0"/>
                <a:cs typeface="Fira Sans ExtraBold" pitchFamily="34" charset="0"/>
              </a:rPr>
              <a:t>Availability</a:t>
            </a:r>
            <a:endParaRPr lang="ru-RU" altLang="ko-KR" sz="12000" dirty="0">
              <a:solidFill>
                <a:schemeClr val="tx2"/>
              </a:solidFill>
              <a:latin typeface="Fira Sans ExtraBold" pitchFamily="34" charset="0"/>
              <a:ea typeface="Fira Sans ExtraBold" pitchFamily="34" charset="0"/>
              <a:cs typeface="Fira Sans ExtraBold" pitchFamily="34" charset="0"/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17859375" y="9974263"/>
            <a:ext cx="17287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algn="ctr" eaLnBrk="1" hangingPunct="1"/>
            <a:r>
              <a:rPr lang="en-US" sz="2800" dirty="0">
                <a:solidFill>
                  <a:schemeClr val="bg1"/>
                </a:solidFill>
                <a:latin typeface="Fira Sans Medium" pitchFamily="34" charset="0"/>
                <a:ea typeface="Fira Sans Medium" pitchFamily="34" charset="0"/>
                <a:cs typeface="Fira Sans Medium" pitchFamily="34" charset="0"/>
              </a:rPr>
              <a:t>PURCHARE</a:t>
            </a:r>
          </a:p>
        </p:txBody>
      </p:sp>
    </p:spTree>
    <p:extLst>
      <p:ext uri="{BB962C8B-B14F-4D97-AF65-F5344CB8AC3E}">
        <p14:creationId xmlns:p14="http://schemas.microsoft.com/office/powerpoint/2010/main" val="3554510549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8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0"/>
                            </p:stCondLst>
                            <p:childTnLst>
                              <p:par>
                                <p:cTn id="8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4" dur="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4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1" grpId="0" animBg="1"/>
      <p:bldP spid="33" grpId="0" animBg="1"/>
      <p:bldP spid="36" grpId="0" animBg="1"/>
      <p:bldP spid="39" grpId="0"/>
      <p:bldP spid="43" grpId="0"/>
      <p:bldP spid="47" grpId="0"/>
      <p:bldP spid="60" grpId="0"/>
      <p:bldP spid="60" grpId="1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3875235" y="5611655"/>
            <a:ext cx="630140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Fira Sans Ligh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Fira Sans Ligh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Fira Sans Ligh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Fira Sans Ligh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Fira Sans Ligh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ira Sans Light" pitchFamily="34" charset="0"/>
              </a:defRPr>
            </a:lvl9pPr>
          </a:lstStyle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The Black Friday crush</a:t>
            </a:r>
          </a:p>
          <a:p>
            <a:pPr eaLnBrk="1" hangingPunct="1"/>
            <a:r>
              <a:rPr lang="en-US" sz="4800" dirty="0">
                <a:solidFill>
                  <a:schemeClr val="tx2"/>
                </a:solidFill>
                <a:latin typeface="Fira Sans SemiBold" pitchFamily="34" charset="0"/>
                <a:ea typeface="Fira Sans SemiBold" pitchFamily="34" charset="0"/>
                <a:cs typeface="Fira Sans SemiBold" pitchFamily="34" charset="0"/>
              </a:rPr>
              <a:t> the server every year.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2E92C4D-39EF-7C4D-A443-B503B97EAE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  <a14:imgEffect>
                      <a14:sharpenSoften amoun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flipH="1">
            <a:off x="7362760" y="2088449"/>
            <a:ext cx="16103672" cy="10148712"/>
          </a:xfrm>
          <a:prstGeom prst="rect">
            <a:avLst/>
          </a:prstGeom>
          <a:noFill/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5244144-C092-8143-B890-AD920957A98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3736320" y="1735955"/>
            <a:ext cx="7932420" cy="4020820"/>
          </a:xfrm>
          <a:prstGeom prst="rect">
            <a:avLst/>
          </a:prstGeom>
          <a:noFill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FF8CBA-D276-9F4C-B2A5-0E6DF23B482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845270" y="6350319"/>
            <a:ext cx="5626100" cy="3070860"/>
          </a:xfrm>
          <a:prstGeom prst="rect">
            <a:avLst/>
          </a:prstGeom>
          <a:noFill/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92B6D3E-D4F4-1F4C-8B9C-6A14504BD36D}"/>
              </a:ext>
            </a:extLst>
          </p:cNvPr>
          <p:cNvGrpSpPr/>
          <p:nvPr/>
        </p:nvGrpSpPr>
        <p:grpSpPr>
          <a:xfrm>
            <a:off x="16209258" y="8993727"/>
            <a:ext cx="4978986" cy="2062334"/>
            <a:chOff x="14514654" y="8389487"/>
            <a:chExt cx="4978986" cy="2062334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4602FB9-91FA-424E-948A-ECEE15A8C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4514654" y="8389487"/>
              <a:ext cx="4978986" cy="1512318"/>
            </a:xfrm>
            <a:prstGeom prst="rect">
              <a:avLst/>
            </a:prstGeom>
            <a:noFill/>
          </p:spPr>
        </p:pic>
        <p:sp>
          <p:nvSpPr>
            <p:cNvPr id="17" name="텍스트 상자 66">
              <a:extLst>
                <a:ext uri="{FF2B5EF4-FFF2-40B4-BE49-F238E27FC236}">
                  <a16:creationId xmlns:a16="http://schemas.microsoft.com/office/drawing/2014/main" id="{7604001E-D588-D842-9BE5-DE22094028E9}"/>
                </a:ext>
              </a:extLst>
            </p:cNvPr>
            <p:cNvSpPr txBox="1">
              <a:spLocks/>
            </p:cNvSpPr>
            <p:nvPr/>
          </p:nvSpPr>
          <p:spPr>
            <a:xfrm>
              <a:off x="15875394" y="9528491"/>
              <a:ext cx="2679700" cy="923330"/>
            </a:xfrm>
            <a:prstGeom prst="rect">
              <a:avLst/>
            </a:prstGeom>
            <a:noFill/>
          </p:spPr>
          <p:txBody>
            <a:bodyPr vert="horz" wrap="square" lIns="182880" tIns="91440" rIns="182880" bIns="91440" numCol="1" anchor="t">
              <a:spAutoFit/>
            </a:bodyPr>
            <a:lstStyle/>
            <a:p>
              <a:pPr algn="ctr" defTabSz="1828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4800" dirty="0">
                  <a:latin typeface="맑은 고딕" charset="0"/>
                  <a:ea typeface="맑은 고딕" charset="0"/>
                </a:rPr>
                <a:t>『WAS2』</a:t>
              </a:r>
              <a:endParaRPr lang="ko-KR" altLang="en-US" sz="4800" dirty="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D21C2AA-0D2E-5A41-8048-DFCE62521810}"/>
              </a:ext>
            </a:extLst>
          </p:cNvPr>
          <p:cNvGrpSpPr/>
          <p:nvPr/>
        </p:nvGrpSpPr>
        <p:grpSpPr>
          <a:xfrm>
            <a:off x="16101060" y="5780571"/>
            <a:ext cx="5115752" cy="2384030"/>
            <a:chOff x="16101060" y="5780571"/>
            <a:chExt cx="5115752" cy="2384030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66AB2A1-614A-5F4F-8095-5780171893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16101060" y="5780571"/>
              <a:ext cx="5115752" cy="1553860"/>
            </a:xfrm>
            <a:prstGeom prst="rect">
              <a:avLst/>
            </a:prstGeom>
            <a:noFill/>
          </p:spPr>
        </p:pic>
        <p:sp>
          <p:nvSpPr>
            <p:cNvPr id="18" name="텍스트 상자 65">
              <a:extLst>
                <a:ext uri="{FF2B5EF4-FFF2-40B4-BE49-F238E27FC236}">
                  <a16:creationId xmlns:a16="http://schemas.microsoft.com/office/drawing/2014/main" id="{820C9272-00A9-694A-AB61-AFE07A5307ED}"/>
                </a:ext>
              </a:extLst>
            </p:cNvPr>
            <p:cNvSpPr txBox="1">
              <a:spLocks/>
            </p:cNvSpPr>
            <p:nvPr/>
          </p:nvSpPr>
          <p:spPr>
            <a:xfrm>
              <a:off x="17109440" y="7241271"/>
              <a:ext cx="3446246" cy="923330"/>
            </a:xfrm>
            <a:prstGeom prst="rect">
              <a:avLst/>
            </a:prstGeom>
            <a:noFill/>
          </p:spPr>
          <p:txBody>
            <a:bodyPr vert="horz" wrap="square" lIns="182880" tIns="91440" rIns="182880" bIns="91440" numCol="1" anchor="t">
              <a:spAutoFit/>
            </a:bodyPr>
            <a:lstStyle/>
            <a:p>
              <a:pPr algn="ctr" defTabSz="18288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4800" dirty="0">
                  <a:latin typeface="맑은 고딕" charset="0"/>
                  <a:ea typeface="맑은 고딕" charset="0"/>
                </a:rPr>
                <a:t>『WAS1』</a:t>
              </a:r>
              <a:endParaRPr lang="ko-KR" altLang="en-US" sz="4800" dirty="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19" name="텍스트 상자 62">
            <a:extLst>
              <a:ext uri="{FF2B5EF4-FFF2-40B4-BE49-F238E27FC236}">
                <a16:creationId xmlns:a16="http://schemas.microsoft.com/office/drawing/2014/main" id="{C6B5EC1C-B986-004E-A8E0-593FA6486660}"/>
              </a:ext>
            </a:extLst>
          </p:cNvPr>
          <p:cNvSpPr txBox="1">
            <a:spLocks/>
          </p:cNvSpPr>
          <p:nvPr/>
        </p:nvSpPr>
        <p:spPr>
          <a:xfrm>
            <a:off x="8395093" y="9512031"/>
            <a:ext cx="4163060" cy="923330"/>
          </a:xfrm>
          <a:prstGeom prst="rect">
            <a:avLst/>
          </a:prstGeom>
          <a:noFill/>
        </p:spPr>
        <p:txBody>
          <a:bodyPr vert="horz" wrap="square" lIns="182880" tIns="91440" rIns="182880" bIns="91440" numCol="1" anchor="t">
            <a:spAutoFit/>
          </a:bodyPr>
          <a:lstStyle/>
          <a:p>
            <a:pPr algn="ctr" defTabSz="18288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4800" dirty="0">
                <a:latin typeface="맑은 고딕" charset="0"/>
                <a:ea typeface="맑은 고딕" charset="0"/>
              </a:rPr>
              <a:t>『WEB』</a:t>
            </a:r>
            <a:endParaRPr lang="ko-KR" altLang="en-US" sz="4800" dirty="0">
              <a:latin typeface="맑은 고딕" charset="0"/>
              <a:ea typeface="맑은 고딕" charset="0"/>
            </a:endParaRPr>
          </a:p>
        </p:txBody>
      </p:sp>
      <p:pic>
        <p:nvPicPr>
          <p:cNvPr id="20" name="Picture 86">
            <a:extLst>
              <a:ext uri="{FF2B5EF4-FFF2-40B4-BE49-F238E27FC236}">
                <a16:creationId xmlns:a16="http://schemas.microsoft.com/office/drawing/2014/main" id="{747B3862-B4D7-BA4C-926B-C2879B4C86A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68170" y="7016750"/>
            <a:ext cx="3136900" cy="3136900"/>
          </a:xfrm>
          <a:prstGeom prst="rect">
            <a:avLst/>
          </a:prstGeom>
          <a:noFill/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1BCB5DF-51EF-3D41-AAEF-37C36C4DD87A}"/>
              </a:ext>
            </a:extLst>
          </p:cNvPr>
          <p:cNvSpPr txBox="1">
            <a:spLocks/>
          </p:cNvSpPr>
          <p:nvPr/>
        </p:nvSpPr>
        <p:spPr>
          <a:xfrm>
            <a:off x="1286510" y="10140950"/>
            <a:ext cx="4300220" cy="923330"/>
          </a:xfrm>
          <a:prstGeom prst="rect">
            <a:avLst/>
          </a:prstGeom>
          <a:noFill/>
        </p:spPr>
        <p:txBody>
          <a:bodyPr vert="horz" wrap="square" lIns="182880" tIns="91440" rIns="182880" bIns="91440" anchor="t">
            <a:spAutoFit/>
          </a:bodyPr>
          <a:lstStyle/>
          <a:p>
            <a:pPr algn="ctr" defTabSz="1828800"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4800" dirty="0">
                <a:latin typeface="맑은 고딕" charset="0"/>
                <a:ea typeface="맑은 고딕" charset="0"/>
              </a:rPr>
              <a:t>Web Browser</a:t>
            </a:r>
            <a:endParaRPr lang="ko-KR" altLang="en-US" sz="4800" dirty="0">
              <a:latin typeface="맑은 고딕" charset="0"/>
              <a:ea typeface="맑은 고딕" charset="0"/>
            </a:endParaRPr>
          </a:p>
        </p:txBody>
      </p:sp>
      <p:sp>
        <p:nvSpPr>
          <p:cNvPr id="25" name="화살표: 오른쪽 88">
            <a:extLst>
              <a:ext uri="{FF2B5EF4-FFF2-40B4-BE49-F238E27FC236}">
                <a16:creationId xmlns:a16="http://schemas.microsoft.com/office/drawing/2014/main" id="{3AE39DB6-4464-2E40-8072-1DB71B515778}"/>
              </a:ext>
            </a:extLst>
          </p:cNvPr>
          <p:cNvSpPr>
            <a:spLocks/>
          </p:cNvSpPr>
          <p:nvPr/>
        </p:nvSpPr>
        <p:spPr>
          <a:xfrm>
            <a:off x="5585460" y="7959090"/>
            <a:ext cx="1148080" cy="1252220"/>
          </a:xfrm>
          <a:prstGeom prst="rightArrow">
            <a:avLst/>
          </a:prstGeom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91440" rIns="182880" bIns="91440" anchor="ctr">
            <a:noAutofit/>
          </a:bodyPr>
          <a:lstStyle/>
          <a:p>
            <a:pPr algn="ctr" defTabSz="1828800" fontAlgn="auto">
              <a:spcBef>
                <a:spcPts val="0"/>
              </a:spcBef>
              <a:spcAft>
                <a:spcPts val="0"/>
              </a:spcAft>
            </a:pPr>
            <a:endParaRPr lang="ko-KR" altLang="en-US" sz="3600" dirty="0">
              <a:latin typeface="맑은 고딕" charset="0"/>
              <a:ea typeface="맑은 고딕" charset="0"/>
            </a:endParaRPr>
          </a:p>
        </p:txBody>
      </p:sp>
      <p:cxnSp>
        <p:nvCxnSpPr>
          <p:cNvPr id="26" name="도형 68">
            <a:extLst>
              <a:ext uri="{FF2B5EF4-FFF2-40B4-BE49-F238E27FC236}">
                <a16:creationId xmlns:a16="http://schemas.microsoft.com/office/drawing/2014/main" id="{264CADC0-AEF7-794B-B7F2-552515462BCF}"/>
              </a:ext>
            </a:extLst>
          </p:cNvPr>
          <p:cNvCxnSpPr>
            <a:cxnSpLocks/>
          </p:cNvCxnSpPr>
          <p:nvPr/>
        </p:nvCxnSpPr>
        <p:spPr>
          <a:xfrm>
            <a:off x="13560060" y="8189202"/>
            <a:ext cx="1633717" cy="0"/>
          </a:xfrm>
          <a:prstGeom prst="straightConnector1">
            <a:avLst/>
          </a:prstGeom>
          <a:ln w="76200" cap="flat" cmpd="sng">
            <a:solidFill>
              <a:schemeClr val="tx1">
                <a:alpha val="100000"/>
              </a:schemeClr>
            </a:solidFill>
            <a:prstDash val="soli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팔각형 69">
            <a:extLst>
              <a:ext uri="{FF2B5EF4-FFF2-40B4-BE49-F238E27FC236}">
                <a16:creationId xmlns:a16="http://schemas.microsoft.com/office/drawing/2014/main" id="{104200DB-A35F-C842-8756-999964F11A1B}"/>
              </a:ext>
            </a:extLst>
          </p:cNvPr>
          <p:cNvSpPr>
            <a:spLocks/>
          </p:cNvSpPr>
          <p:nvPr/>
        </p:nvSpPr>
        <p:spPr>
          <a:xfrm>
            <a:off x="15143873" y="4894387"/>
            <a:ext cx="6808797" cy="6597811"/>
          </a:xfrm>
          <a:prstGeom prst="octagon">
            <a:avLst/>
          </a:prstGeom>
          <a:noFill/>
          <a:ln w="57150" cap="flat" cmpd="sng">
            <a:solidFill>
              <a:srgbClr val="CC0000">
                <a:alpha val="10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defTabSz="914400" eaLnBrk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0" strike="noStrike" cap="none" dirty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44853"/>
      </p:ext>
    </p:extLst>
  </p:cSld>
  <p:clrMapOvr>
    <a:masterClrMapping/>
  </p:clrMapOvr>
  <p:transition spd="med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5D62487-7B99-F645-BA58-4AFB8B8BC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04" y="2377463"/>
            <a:ext cx="18336385" cy="11013364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D9CDB2-4E42-BE40-B7DD-5C9762F37607}"/>
              </a:ext>
            </a:extLst>
          </p:cNvPr>
          <p:cNvSpPr/>
          <p:nvPr/>
        </p:nvSpPr>
        <p:spPr>
          <a:xfrm>
            <a:off x="5678908" y="9240253"/>
            <a:ext cx="3513221" cy="1251284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8D6C5B-1F5B-6747-9BF0-406FC8447ABD}"/>
              </a:ext>
            </a:extLst>
          </p:cNvPr>
          <p:cNvGrpSpPr/>
          <p:nvPr/>
        </p:nvGrpSpPr>
        <p:grpSpPr>
          <a:xfrm>
            <a:off x="10170696" y="2377463"/>
            <a:ext cx="11411847" cy="4414253"/>
            <a:chOff x="12191999" y="2377463"/>
            <a:chExt cx="11411847" cy="4414253"/>
          </a:xfrm>
        </p:grpSpPr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D56134AA-2144-E24A-8E8F-13C8C599A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91999" y="2377463"/>
              <a:ext cx="11411847" cy="4414253"/>
            </a:xfrm>
            <a:prstGeom prst="rect">
              <a:avLst/>
            </a:prstGeom>
          </p:spPr>
        </p:pic>
        <p:cxnSp>
          <p:nvCxnSpPr>
            <p:cNvPr id="49" name="직선 연결선[R] 48">
              <a:extLst>
                <a:ext uri="{FF2B5EF4-FFF2-40B4-BE49-F238E27FC236}">
                  <a16:creationId xmlns:a16="http://schemas.microsoft.com/office/drawing/2014/main" id="{8128EE0F-10FB-CE4D-AC84-7EF307169776}"/>
                </a:ext>
              </a:extLst>
            </p:cNvPr>
            <p:cNvCxnSpPr/>
            <p:nvPr/>
          </p:nvCxnSpPr>
          <p:spPr>
            <a:xfrm>
              <a:off x="15500912" y="5630470"/>
              <a:ext cx="27432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53A60190-B15F-6C41-9AF1-BE1B33E7E86E}"/>
                </a:ext>
              </a:extLst>
            </p:cNvPr>
            <p:cNvCxnSpPr>
              <a:cxnSpLocks/>
            </p:cNvCxnSpPr>
            <p:nvPr/>
          </p:nvCxnSpPr>
          <p:spPr>
            <a:xfrm>
              <a:off x="12934175" y="4499812"/>
              <a:ext cx="2297804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오른쪽 화살표[R] 3">
            <a:extLst>
              <a:ext uri="{FF2B5EF4-FFF2-40B4-BE49-F238E27FC236}">
                <a16:creationId xmlns:a16="http://schemas.microsoft.com/office/drawing/2014/main" id="{0E171425-E0AF-F544-9369-C66FBC3B833E}"/>
              </a:ext>
            </a:extLst>
          </p:cNvPr>
          <p:cNvSpPr/>
          <p:nvPr/>
        </p:nvSpPr>
        <p:spPr>
          <a:xfrm>
            <a:off x="9360571" y="4379495"/>
            <a:ext cx="1227221" cy="3128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오른쪽 화살표[R] 51">
            <a:extLst>
              <a:ext uri="{FF2B5EF4-FFF2-40B4-BE49-F238E27FC236}">
                <a16:creationId xmlns:a16="http://schemas.microsoft.com/office/drawing/2014/main" id="{BBFE20AF-58D8-134A-8C8D-29F132D813E7}"/>
              </a:ext>
            </a:extLst>
          </p:cNvPr>
          <p:cNvSpPr/>
          <p:nvPr/>
        </p:nvSpPr>
        <p:spPr>
          <a:xfrm>
            <a:off x="14803083" y="11025716"/>
            <a:ext cx="659421" cy="31282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8794EE-B597-7C46-A8F2-FE6D4730EAFE}"/>
              </a:ext>
            </a:extLst>
          </p:cNvPr>
          <p:cNvGrpSpPr/>
          <p:nvPr/>
        </p:nvGrpSpPr>
        <p:grpSpPr>
          <a:xfrm>
            <a:off x="15462504" y="9710296"/>
            <a:ext cx="7988097" cy="2439256"/>
            <a:chOff x="15462504" y="9710296"/>
            <a:chExt cx="7988097" cy="24392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59F9F43-9592-C848-838D-4B5F9B2E1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62504" y="9710296"/>
              <a:ext cx="7988097" cy="2439256"/>
            </a:xfrm>
            <a:prstGeom prst="rect">
              <a:avLst/>
            </a:prstGeom>
          </p:spPr>
        </p:pic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BAFFD13B-5649-AF48-8872-094922333B43}"/>
                </a:ext>
              </a:extLst>
            </p:cNvPr>
            <p:cNvCxnSpPr>
              <a:cxnSpLocks/>
            </p:cNvCxnSpPr>
            <p:nvPr/>
          </p:nvCxnSpPr>
          <p:spPr>
            <a:xfrm>
              <a:off x="17232923" y="11923835"/>
              <a:ext cx="1055077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[R] 53">
              <a:extLst>
                <a:ext uri="{FF2B5EF4-FFF2-40B4-BE49-F238E27FC236}">
                  <a16:creationId xmlns:a16="http://schemas.microsoft.com/office/drawing/2014/main" id="{349620AA-B7AC-7A42-BC97-5D8E2712BB98}"/>
                </a:ext>
              </a:extLst>
            </p:cNvPr>
            <p:cNvCxnSpPr>
              <a:cxnSpLocks/>
            </p:cNvCxnSpPr>
            <p:nvPr/>
          </p:nvCxnSpPr>
          <p:spPr>
            <a:xfrm>
              <a:off x="16470925" y="11138392"/>
              <a:ext cx="101990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20859"/>
      </p:ext>
    </p:extLst>
  </p:cSld>
  <p:clrMapOvr>
    <a:masterClrMapping/>
  </p:clrMapOvr>
  <p:transition spd="med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41D5516C-E416-114A-95F7-5CA98373A0F3}"/>
              </a:ext>
            </a:extLst>
          </p:cNvPr>
          <p:cNvSpPr txBox="1"/>
          <p:nvPr/>
        </p:nvSpPr>
        <p:spPr>
          <a:xfrm>
            <a:off x="0" y="-30983"/>
            <a:ext cx="16100793" cy="1643708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200000"/>
              </a:lnSpc>
              <a:spcBef>
                <a:spcPts val="1364"/>
              </a:spcBef>
            </a:pPr>
            <a:r>
              <a:rPr lang="en-US" altLang="ko-KR" sz="5400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Ⅱ. </a:t>
            </a:r>
            <a:r>
              <a:rPr lang="en-US" altLang="ko-KR" sz="5400" b="1" spc="-227" dirty="0">
                <a:solidFill>
                  <a:srgbClr val="00206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Subject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0" y="2043952"/>
            <a:ext cx="24481913" cy="914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43831" tIns="121914" rIns="243831" bIns="121914"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6EA27-1E49-3E4F-9F1B-36CCB231D5F3}"/>
              </a:ext>
            </a:extLst>
          </p:cNvPr>
          <p:cNvSpPr txBox="1"/>
          <p:nvPr/>
        </p:nvSpPr>
        <p:spPr>
          <a:xfrm>
            <a:off x="1467594" y="1263453"/>
            <a:ext cx="10507111" cy="780201"/>
          </a:xfrm>
          <a:prstGeom prst="rect">
            <a:avLst/>
          </a:prstGeom>
          <a:noFill/>
        </p:spPr>
        <p:txBody>
          <a:bodyPr wrap="square" lIns="243831" tIns="121914" rIns="243831" bIns="121914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3000" b="1" spc="-227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16200000" scaled="1"/>
                  <a:tileRect/>
                </a:gra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Clustering Servers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ABE542-882F-BE40-A6DF-A0752F382C52}"/>
              </a:ext>
            </a:extLst>
          </p:cNvPr>
          <p:cNvSpPr/>
          <p:nvPr/>
        </p:nvSpPr>
        <p:spPr>
          <a:xfrm>
            <a:off x="1798807" y="5582583"/>
            <a:ext cx="9878187" cy="52629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 ? xml version = '1.0' encoding = 'UTF-8' ? &gt;</a:t>
            </a:r>
          </a:p>
          <a:p>
            <a:endParaRPr lang="ko-KR" altLang="en-US" sz="2800" dirty="0">
              <a:latin typeface="Arial" panose="020B0604020202020204" pitchFamily="34" charset="0"/>
              <a:ea typeface="돋움체" panose="020B0609000101010101" pitchFamily="49" charset="-127"/>
              <a:cs typeface="Arial" panose="020B0604020202020204" pitchFamily="34" charset="0"/>
            </a:endParaRP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&lt;server 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xmlns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"urn:jboss:domain:10.0"&gt;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&lt;extensions&gt;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org.jboss.as.clustering.infinispan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org.jboss.as.clustering.jgroups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org.jboss.as.connector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org.jboss.as.deployment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-scanner"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"org.jboss.as.ee"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"org.jboss.as.ejb3"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&lt;extension module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org.jboss.as.jaxrs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			……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C6665A-D80F-F546-84EA-79508FDF0D5B}"/>
              </a:ext>
            </a:extLst>
          </p:cNvPr>
          <p:cNvSpPr/>
          <p:nvPr/>
        </p:nvSpPr>
        <p:spPr>
          <a:xfrm>
            <a:off x="12240956" y="3638556"/>
            <a:ext cx="10150549" cy="87100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&lt;subsystem 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xmlns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 = "urn:jboss:domain:jgroups:6.0"&gt;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&lt;channels default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ee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&lt;channel name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ee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stack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udp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cluster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ejb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 / channels&gt;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&lt;stacks&gt;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&lt;stack name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udp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&lt;transport type = "UDP" socket - binding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jgroups-udp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"PING"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"MERGE3"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"FD_SOCK"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"FD_ALL"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"VERIFY_SUSPECT"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"pbcast.NAKACK2"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"UNICAST3"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pbcast.STABLE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</a:t>
            </a:r>
            <a:r>
              <a:rPr lang="en-US" altLang="ko-KR" sz="2800" dirty="0" err="1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pbcast.GMS</a:t>
            </a:r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"UFC"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"MFC"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&lt;protocol type = "FRAG3" / &gt;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돋움체" panose="020B0609000101010101" pitchFamily="49" charset="-127"/>
                <a:cs typeface="Arial" panose="020B0604020202020204" pitchFamily="34" charset="0"/>
              </a:rPr>
              <a:t>&lt; / stack&gt;</a:t>
            </a:r>
            <a:endParaRPr lang="ko-KR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FE6CD-3932-454D-AA86-E69AA2A8689E}"/>
              </a:ext>
            </a:extLst>
          </p:cNvPr>
          <p:cNvSpPr txBox="1"/>
          <p:nvPr/>
        </p:nvSpPr>
        <p:spPr>
          <a:xfrm>
            <a:off x="1798808" y="4955278"/>
            <a:ext cx="498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Standalone-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ha.xml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15F95-1BE9-3440-8E7F-E49E2D06E76D}"/>
              </a:ext>
            </a:extLst>
          </p:cNvPr>
          <p:cNvSpPr txBox="1"/>
          <p:nvPr/>
        </p:nvSpPr>
        <p:spPr>
          <a:xfrm>
            <a:off x="12240956" y="2987121"/>
            <a:ext cx="4984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Jgroups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  <a:endParaRPr lang="ko-KR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28320"/>
      </p:ext>
    </p:extLst>
  </p:cSld>
  <p:clrMapOvr>
    <a:masterClrMapping/>
  </p:clrMapOvr>
  <p:transition spd="med">
    <p:push dir="d"/>
  </p:transition>
</p:sld>
</file>

<file path=ppt/theme/theme1.xml><?xml version="1.0" encoding="utf-8"?>
<a:theme xmlns:a="http://schemas.openxmlformats.org/drawingml/2006/main" name="Main">
  <a:themeElements>
    <a:clrScheme name="Simple presentatio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BC1EB"/>
      </a:accent1>
      <a:accent2>
        <a:srgbClr val="C5D620"/>
      </a:accent2>
      <a:accent3>
        <a:srgbClr val="F9A554"/>
      </a:accent3>
      <a:accent4>
        <a:srgbClr val="E36D5F"/>
      </a:accent4>
      <a:accent5>
        <a:srgbClr val="BA3E62"/>
      </a:accent5>
      <a:accent6>
        <a:srgbClr val="8155A2"/>
      </a:accent6>
      <a:hlink>
        <a:srgbClr val="0563C1"/>
      </a:hlink>
      <a:folHlink>
        <a:srgbClr val="954F72"/>
      </a:folHlink>
    </a:clrScheme>
    <a:fontScheme name="Simple theme">
      <a:majorFont>
        <a:latin typeface="Fira Sans ExtraBold"/>
        <a:ea typeface=""/>
        <a:cs typeface=""/>
      </a:majorFont>
      <a:minorFont>
        <a:latin typeface="Fira Sans Light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" id="{FDC63A8C-D3B8-4A34-9E94-C1354D725DEB}" vid="{76227ED4-8EF9-4666-837A-0F4D570546E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11380</TotalTime>
  <Words>1686</Words>
  <Application>Microsoft Office PowerPoint</Application>
  <PresentationFormat>사용자 지정</PresentationFormat>
  <Paragraphs>253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9" baseType="lpstr">
      <vt:lpstr>Fira Sans</vt:lpstr>
      <vt:lpstr>Fira Sans ExtraBold</vt:lpstr>
      <vt:lpstr>Fira Sans Light</vt:lpstr>
      <vt:lpstr>Fira Sans Medium</vt:lpstr>
      <vt:lpstr>Fira Sans SemiBold</vt:lpstr>
      <vt:lpstr>NanumSquareOTF ExtraBold</vt:lpstr>
      <vt:lpstr>나눔바른고딕</vt:lpstr>
      <vt:lpstr>맑은 고딕</vt:lpstr>
      <vt:lpstr>Arial</vt:lpstr>
      <vt:lpstr>Calibri</vt:lpstr>
      <vt:lpstr>Main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zhukov@nm.ru</dc:creator>
  <cp:lastModifiedBy>선희 김</cp:lastModifiedBy>
  <cp:revision>455</cp:revision>
  <dcterms:created xsi:type="dcterms:W3CDTF">2015-09-30T09:48:45Z</dcterms:created>
  <dcterms:modified xsi:type="dcterms:W3CDTF">2019-05-24T05:33:03Z</dcterms:modified>
</cp:coreProperties>
</file>