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1" r:id="rId6"/>
    <p:sldId id="260" r:id="rId7"/>
  </p:sldIdLst>
  <p:sldSz cx="240014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0452" autoAdjust="0"/>
  </p:normalViewPr>
  <p:slideViewPr>
    <p:cSldViewPr snapToGrid="0">
      <p:cViewPr varScale="1">
        <p:scale>
          <a:sx n="30" d="100"/>
          <a:sy n="30" d="100"/>
        </p:scale>
        <p:origin x="177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56EF-6FB7-4618-B2E6-31D4DA4B3673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D58C4-4F32-45B5-98CE-A81216AAE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Apply()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) </a:t>
            </a:r>
            <a:r>
              <a:rPr lang="en-US" altLang="ko-KR" dirty="0" err="1"/>
              <a:t>cancleApply</a:t>
            </a:r>
            <a:r>
              <a:rPr lang="en-US" altLang="ko-KR" dirty="0"/>
              <a:t>() : </a:t>
            </a:r>
            <a:r>
              <a:rPr lang="ko-KR" altLang="en-US" dirty="0"/>
              <a:t>지원취소를 하려면 </a:t>
            </a:r>
            <a:r>
              <a:rPr lang="en-US" altLang="ko-KR" dirty="0" err="1"/>
              <a:t>ApplyData</a:t>
            </a:r>
            <a:r>
              <a:rPr lang="ko-KR" altLang="en-US" dirty="0"/>
              <a:t>내부의 정보 </a:t>
            </a:r>
            <a:r>
              <a:rPr lang="en-US" altLang="ko-KR" dirty="0"/>
              <a:t>&amp; Apply</a:t>
            </a:r>
            <a:r>
              <a:rPr lang="ko-KR" altLang="en-US" dirty="0"/>
              <a:t>내부의 정보도 한번 더 건드려야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 </a:t>
            </a:r>
            <a:r>
              <a:rPr lang="en-US" altLang="ko-KR" dirty="0"/>
              <a:t>) </a:t>
            </a:r>
            <a:r>
              <a:rPr lang="ko-KR" altLang="en-US" dirty="0"/>
              <a:t>학생이 자신이 지원한 리스트를 조회 </a:t>
            </a:r>
            <a:r>
              <a:rPr lang="en-US" altLang="ko-KR" dirty="0"/>
              <a:t>: </a:t>
            </a:r>
            <a:r>
              <a:rPr lang="en-US" altLang="ko-KR" dirty="0" err="1"/>
              <a:t>ApplyData</a:t>
            </a:r>
            <a:r>
              <a:rPr lang="ko-KR" altLang="en-US" dirty="0"/>
              <a:t>의 </a:t>
            </a:r>
            <a:r>
              <a:rPr lang="en-US" altLang="ko-KR" dirty="0" err="1"/>
              <a:t>programID</a:t>
            </a:r>
            <a:r>
              <a:rPr lang="ko-KR" altLang="en-US" dirty="0"/>
              <a:t>를 보고 조회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58C4-4F32-45B5-98CE-A81216AAE6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1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InternshipProgram</a:t>
            </a:r>
            <a:r>
              <a:rPr lang="ko-KR" altLang="en-US" dirty="0"/>
              <a:t>은 </a:t>
            </a:r>
            <a:r>
              <a:rPr lang="en-US" altLang="ko-KR" dirty="0"/>
              <a:t>Apply</a:t>
            </a:r>
            <a:r>
              <a:rPr lang="ko-KR" altLang="en-US" dirty="0"/>
              <a:t>에게 </a:t>
            </a:r>
            <a:r>
              <a:rPr lang="en-US" altLang="ko-KR" dirty="0" err="1"/>
              <a:t>stdID</a:t>
            </a:r>
            <a:r>
              <a:rPr lang="en-US" altLang="ko-KR" dirty="0"/>
              <a:t>, </a:t>
            </a:r>
            <a:r>
              <a:rPr lang="en-US" altLang="ko-KR" dirty="0" err="1"/>
              <a:t>programID</a:t>
            </a:r>
            <a:r>
              <a:rPr lang="ko-KR" altLang="en-US" dirty="0"/>
              <a:t>를 </a:t>
            </a:r>
            <a:r>
              <a:rPr lang="ko-KR" altLang="en-US" dirty="0" err="1"/>
              <a:t>전달시켜줘서</a:t>
            </a:r>
            <a:r>
              <a:rPr lang="ko-KR" altLang="en-US" dirty="0"/>
              <a:t> </a:t>
            </a:r>
            <a:r>
              <a:rPr lang="en-US" altLang="ko-KR" dirty="0"/>
              <a:t>Apply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en-US" altLang="ko-KR" dirty="0"/>
              <a:t>Apply</a:t>
            </a:r>
            <a:r>
              <a:rPr lang="ko-KR" altLang="en-US" dirty="0"/>
              <a:t>는 학생이 지원하면 그 학생의 수만큼 </a:t>
            </a:r>
            <a:r>
              <a:rPr lang="en-US" altLang="ko-KR" dirty="0" err="1"/>
              <a:t>PersonalApplyData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ko-KR" altLang="en-US" dirty="0"/>
              <a:t>학생이 자신이 지원한 인턴십 목록을 조회하려면 </a:t>
            </a:r>
            <a:r>
              <a:rPr lang="ko-KR" altLang="en-US" dirty="0" err="1"/>
              <a:t>ㅣ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58C4-4F32-45B5-98CE-A81216AAE6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2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InternshipProgram</a:t>
            </a:r>
            <a:r>
              <a:rPr lang="ko-KR" altLang="en-US" dirty="0"/>
              <a:t>은 </a:t>
            </a:r>
            <a:r>
              <a:rPr lang="en-US" altLang="ko-KR" dirty="0"/>
              <a:t>Apply</a:t>
            </a:r>
            <a:r>
              <a:rPr lang="ko-KR" altLang="en-US" dirty="0"/>
              <a:t>에게 </a:t>
            </a:r>
            <a:r>
              <a:rPr lang="en-US" altLang="ko-KR" dirty="0" err="1"/>
              <a:t>stdID</a:t>
            </a:r>
            <a:r>
              <a:rPr lang="en-US" altLang="ko-KR" dirty="0"/>
              <a:t>, </a:t>
            </a:r>
            <a:r>
              <a:rPr lang="en-US" altLang="ko-KR" dirty="0" err="1"/>
              <a:t>programID</a:t>
            </a:r>
            <a:r>
              <a:rPr lang="ko-KR" altLang="en-US" dirty="0"/>
              <a:t>를 </a:t>
            </a:r>
            <a:r>
              <a:rPr lang="ko-KR" altLang="en-US" dirty="0" err="1"/>
              <a:t>전달시켜줘서</a:t>
            </a:r>
            <a:r>
              <a:rPr lang="ko-KR" altLang="en-US" dirty="0"/>
              <a:t> </a:t>
            </a:r>
            <a:r>
              <a:rPr lang="en-US" altLang="ko-KR" dirty="0"/>
              <a:t>Apply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en-US" altLang="ko-KR" dirty="0"/>
              <a:t>Apply</a:t>
            </a:r>
            <a:r>
              <a:rPr lang="ko-KR" altLang="en-US" dirty="0"/>
              <a:t>는 학생이 지원하면 그 학생의 수만큼 </a:t>
            </a:r>
            <a:r>
              <a:rPr lang="en-US" altLang="ko-KR" dirty="0" err="1"/>
              <a:t>PersonalApplyData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ko-KR" altLang="en-US" dirty="0"/>
              <a:t>학생이 자신이 지원한 인턴십 목록을 조회하려면 </a:t>
            </a:r>
            <a:r>
              <a:rPr lang="ko-KR" altLang="en-US" dirty="0" err="1"/>
              <a:t>ㅣ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58C4-4F32-45B5-98CE-A81216AAE6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8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InternshipProgram</a:t>
            </a:r>
            <a:r>
              <a:rPr lang="ko-KR" altLang="en-US" dirty="0"/>
              <a:t>은 </a:t>
            </a:r>
            <a:r>
              <a:rPr lang="en-US" altLang="ko-KR" dirty="0"/>
              <a:t>Apply</a:t>
            </a:r>
            <a:r>
              <a:rPr lang="ko-KR" altLang="en-US" dirty="0"/>
              <a:t>에게 </a:t>
            </a:r>
            <a:r>
              <a:rPr lang="en-US" altLang="ko-KR" dirty="0" err="1"/>
              <a:t>stdID</a:t>
            </a:r>
            <a:r>
              <a:rPr lang="en-US" altLang="ko-KR" dirty="0"/>
              <a:t>, </a:t>
            </a:r>
            <a:r>
              <a:rPr lang="en-US" altLang="ko-KR" dirty="0" err="1"/>
              <a:t>programID</a:t>
            </a:r>
            <a:r>
              <a:rPr lang="ko-KR" altLang="en-US" dirty="0"/>
              <a:t>를 </a:t>
            </a:r>
            <a:r>
              <a:rPr lang="ko-KR" altLang="en-US" dirty="0" err="1"/>
              <a:t>전달시켜줘서</a:t>
            </a:r>
            <a:r>
              <a:rPr lang="ko-KR" altLang="en-US" dirty="0"/>
              <a:t> </a:t>
            </a:r>
            <a:r>
              <a:rPr lang="en-US" altLang="ko-KR" dirty="0"/>
              <a:t>Apply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en-US" altLang="ko-KR" dirty="0"/>
              <a:t>Apply</a:t>
            </a:r>
            <a:r>
              <a:rPr lang="ko-KR" altLang="en-US" dirty="0"/>
              <a:t>는 학생이 지원하면 그 학생의 수만큼 </a:t>
            </a:r>
            <a:r>
              <a:rPr lang="en-US" altLang="ko-KR" dirty="0" err="1"/>
              <a:t>PersonalApplyData</a:t>
            </a:r>
            <a:r>
              <a:rPr lang="ko-KR" altLang="en-US" dirty="0"/>
              <a:t>의 객체를 생성</a:t>
            </a:r>
            <a:endParaRPr lang="en-US" altLang="ko-KR" dirty="0"/>
          </a:p>
          <a:p>
            <a:r>
              <a:rPr lang="ko-KR" altLang="en-US" dirty="0"/>
              <a:t>학생이 자신이 지원한 인턴십 목록을 조회하려면 </a:t>
            </a:r>
            <a:r>
              <a:rPr lang="ko-KR" altLang="en-US" dirty="0" err="1"/>
              <a:t>ㅣ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58C4-4F32-45B5-98CE-A81216AAE6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1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106" y="2945943"/>
            <a:ext cx="20401201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177" y="9454516"/>
            <a:ext cx="18001060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76012" y="958369"/>
            <a:ext cx="5175305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0099" y="958369"/>
            <a:ext cx="15225896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8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98" y="4487671"/>
            <a:ext cx="20701219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98" y="12046282"/>
            <a:ext cx="20701219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0097" y="4791843"/>
            <a:ext cx="1020060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715" y="4791843"/>
            <a:ext cx="1020060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223" y="958373"/>
            <a:ext cx="20701219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226" y="4412664"/>
            <a:ext cx="10153721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226" y="6575242"/>
            <a:ext cx="10153721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50716" y="4412664"/>
            <a:ext cx="1020372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50716" y="6575242"/>
            <a:ext cx="10203727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0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224" y="1200044"/>
            <a:ext cx="774108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3727" y="2591766"/>
            <a:ext cx="12150715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3224" y="5400199"/>
            <a:ext cx="774108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224" y="1200044"/>
            <a:ext cx="7741080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3727" y="2591766"/>
            <a:ext cx="12150715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3224" y="5400199"/>
            <a:ext cx="7741080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0097" y="958373"/>
            <a:ext cx="2070121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097" y="4791843"/>
            <a:ext cx="2070121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0097" y="16683952"/>
            <a:ext cx="540031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EBAD-F4CF-4115-930E-5C99577FAC3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50468" y="16683952"/>
            <a:ext cx="810047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98" y="16683952"/>
            <a:ext cx="540031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8C9B-6196-4719-9F85-159BC8C07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00F33-15B1-44D9-8FD3-B8FA2F3706B0}"/>
              </a:ext>
            </a:extLst>
          </p:cNvPr>
          <p:cNvSpPr txBox="1"/>
          <p:nvPr/>
        </p:nvSpPr>
        <p:spPr>
          <a:xfrm>
            <a:off x="3848417" y="1188720"/>
            <a:ext cx="1520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제일 최근 보고서</a:t>
            </a:r>
            <a:endParaRPr lang="en-US" altLang="ko-KR" dirty="0"/>
          </a:p>
          <a:p>
            <a:r>
              <a:rPr lang="en-US" altLang="ko-KR" dirty="0"/>
              <a:t>Class diagram </a:t>
            </a:r>
          </a:p>
          <a:p>
            <a:r>
              <a:rPr lang="en-US" altLang="ko-KR" dirty="0"/>
              <a:t>&gt;&gt;&gt; git</a:t>
            </a:r>
            <a:r>
              <a:rPr lang="ko-KR" altLang="en-US" dirty="0"/>
              <a:t>에 올리기</a:t>
            </a:r>
          </a:p>
        </p:txBody>
      </p:sp>
    </p:spTree>
    <p:extLst>
      <p:ext uri="{BB962C8B-B14F-4D97-AF65-F5344CB8AC3E}">
        <p14:creationId xmlns:p14="http://schemas.microsoft.com/office/powerpoint/2010/main" val="38087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5A0F76-77E4-4133-9C8F-E0D1C3D22F6C}"/>
              </a:ext>
            </a:extLst>
          </p:cNvPr>
          <p:cNvSpPr/>
          <p:nvPr/>
        </p:nvSpPr>
        <p:spPr>
          <a:xfrm>
            <a:off x="4230134" y="7691455"/>
            <a:ext cx="8227155" cy="74419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D32D8A-4F42-4107-8130-267D73CCD597}"/>
              </a:ext>
            </a:extLst>
          </p:cNvPr>
          <p:cNvSpPr/>
          <p:nvPr/>
        </p:nvSpPr>
        <p:spPr>
          <a:xfrm>
            <a:off x="12520863" y="6527706"/>
            <a:ext cx="5481850" cy="7545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515C383-6019-44D5-8475-FF74B60CAC06}"/>
              </a:ext>
            </a:extLst>
          </p:cNvPr>
          <p:cNvSpPr/>
          <p:nvPr/>
        </p:nvSpPr>
        <p:spPr>
          <a:xfrm>
            <a:off x="6656760" y="2700339"/>
            <a:ext cx="11345953" cy="4804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8147BA6-9230-42A8-952B-BA6A038EF9F3}"/>
              </a:ext>
            </a:extLst>
          </p:cNvPr>
          <p:cNvSpPr/>
          <p:nvPr/>
        </p:nvSpPr>
        <p:spPr>
          <a:xfrm>
            <a:off x="12588972" y="4937345"/>
            <a:ext cx="5113403" cy="8722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49129C-29DB-4B18-9465-6F5DF355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519183"/>
              </p:ext>
            </p:extLst>
          </p:nvPr>
        </p:nvGraphicFramePr>
        <p:xfrm>
          <a:off x="9835468" y="2976444"/>
          <a:ext cx="15165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User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-id</a:t>
                      </a:r>
                    </a:p>
                    <a:p>
                      <a:pPr latinLnBrk="1"/>
                      <a:r>
                        <a:rPr lang="en-US" altLang="ko-KR" sz="2000" dirty="0"/>
                        <a:t>-password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isValid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3D6A13-77C3-40FC-8ED7-FE059FA5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4919"/>
              </p:ext>
            </p:extLst>
          </p:nvPr>
        </p:nvGraphicFramePr>
        <p:xfrm>
          <a:off x="6772160" y="5579433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Office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officeName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+alarm()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F96702-EA6E-4539-A534-487AA920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05274"/>
              </p:ext>
            </p:extLst>
          </p:nvPr>
        </p:nvGraphicFramePr>
        <p:xfrm>
          <a:off x="9733503" y="7936007"/>
          <a:ext cx="2593649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649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ApplyInfo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studentID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applierNumber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passState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competitionRate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cancelApply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compareToStdInfo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isPass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FE4CE6-DA58-4A59-B836-96CD53E2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10092"/>
              </p:ext>
            </p:extLst>
          </p:nvPr>
        </p:nvGraphicFramePr>
        <p:xfrm>
          <a:off x="12657722" y="5579433"/>
          <a:ext cx="1836842" cy="3656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4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Student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2721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-name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stdID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-year</a:t>
                      </a:r>
                    </a:p>
                    <a:p>
                      <a:pPr latinLnBrk="1"/>
                      <a:r>
                        <a:rPr lang="en-US" altLang="ko-KR" sz="2000" dirty="0"/>
                        <a:t>-major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-gender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wishList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4155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F8529-1FA8-4B7F-A07D-2FBFA2F4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37311"/>
              </p:ext>
            </p:extLst>
          </p:nvPr>
        </p:nvGraphicFramePr>
        <p:xfrm>
          <a:off x="6490009" y="7895905"/>
          <a:ext cx="2387688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closingDate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workingCountry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majorCondition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searchInternship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inClosed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+apply()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ADB8B6-0302-4B76-A3DE-A0B0144F7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52225"/>
              </p:ext>
            </p:extLst>
          </p:nvPr>
        </p:nvGraphicFramePr>
        <p:xfrm>
          <a:off x="12686076" y="10095286"/>
          <a:ext cx="216570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0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WishConditon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-</a:t>
                      </a:r>
                      <a:r>
                        <a:rPr lang="en-US" altLang="ko-KR" sz="2000" dirty="0" err="1"/>
                        <a:t>officeName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D6A869-80B8-4E89-A927-3D43B70E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37718"/>
              </p:ext>
            </p:extLst>
          </p:nvPr>
        </p:nvGraphicFramePr>
        <p:xfrm>
          <a:off x="15147878" y="10095286"/>
          <a:ext cx="235406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6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ExtraQualification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extraActivities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-awards</a:t>
                      </a:r>
                    </a:p>
                    <a:p>
                      <a:pPr latinLnBrk="1"/>
                      <a:r>
                        <a:rPr lang="en-US" altLang="ko-KR" sz="2000" dirty="0"/>
                        <a:t>-certificate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714248-522B-41AF-8636-D7A7581C5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41360"/>
              </p:ext>
            </p:extLst>
          </p:nvPr>
        </p:nvGraphicFramePr>
        <p:xfrm>
          <a:off x="9527424" y="12143288"/>
          <a:ext cx="2387688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ExtraRequirement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extraActivities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-awards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certtificate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AF56980-F70C-4BBE-BEB0-8A04A4CFE1D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10633362" y="2636652"/>
            <a:ext cx="12700" cy="5885562"/>
          </a:xfrm>
          <a:prstGeom prst="bentConnector3">
            <a:avLst>
              <a:gd name="adj1" fmla="val 29172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4DA425E-8828-487E-A990-9EB227236E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09004" y="6432873"/>
            <a:ext cx="1851441" cy="1463032"/>
          </a:xfrm>
          <a:prstGeom prst="bentConnector3">
            <a:avLst>
              <a:gd name="adj1" fmla="val 97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593290D-B763-4D41-AB10-DB9EEDA354B4}"/>
              </a:ext>
            </a:extLst>
          </p:cNvPr>
          <p:cNvCxnSpPr>
            <a:cxnSpLocks/>
          </p:cNvCxnSpPr>
          <p:nvPr/>
        </p:nvCxnSpPr>
        <p:spPr>
          <a:xfrm rot="5400000">
            <a:off x="11408092" y="6686374"/>
            <a:ext cx="1385027" cy="1114238"/>
          </a:xfrm>
          <a:prstGeom prst="bentConnector3">
            <a:avLst>
              <a:gd name="adj1" fmla="val -4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7AB7B6E-A296-48B6-A8C2-6451144BCF1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7382421" y="7587745"/>
            <a:ext cx="609592" cy="6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272ECB7-D019-4776-B8D5-BF7E0BEF4030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14494566" y="7407750"/>
            <a:ext cx="1830343" cy="26875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89A50F-6E00-44A8-B1EC-7D495BD5E66A}"/>
              </a:ext>
            </a:extLst>
          </p:cNvPr>
          <p:cNvSpPr txBox="1"/>
          <p:nvPr/>
        </p:nvSpPr>
        <p:spPr>
          <a:xfrm>
            <a:off x="8637951" y="610621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03B7F-FE7F-4B9D-9C70-ADDE6C8D1186}"/>
              </a:ext>
            </a:extLst>
          </p:cNvPr>
          <p:cNvSpPr txBox="1"/>
          <p:nvPr/>
        </p:nvSpPr>
        <p:spPr>
          <a:xfrm>
            <a:off x="9271790" y="922922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656791-FB03-421A-BB96-AD731287FFF9}"/>
              </a:ext>
            </a:extLst>
          </p:cNvPr>
          <p:cNvSpPr txBox="1"/>
          <p:nvPr/>
        </p:nvSpPr>
        <p:spPr>
          <a:xfrm>
            <a:off x="11048098" y="746963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CCBD5-85F9-4AAA-BD32-0BE533CF60D4}"/>
              </a:ext>
            </a:extLst>
          </p:cNvPr>
          <p:cNvSpPr txBox="1"/>
          <p:nvPr/>
        </p:nvSpPr>
        <p:spPr>
          <a:xfrm>
            <a:off x="12272775" y="61290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AE5DC-D4CF-44A6-914F-4E89D137A5A7}"/>
              </a:ext>
            </a:extLst>
          </p:cNvPr>
          <p:cNvSpPr txBox="1"/>
          <p:nvPr/>
        </p:nvSpPr>
        <p:spPr>
          <a:xfrm>
            <a:off x="13265876" y="92062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FB110-F5D8-4654-8506-AC018BA6E410}"/>
              </a:ext>
            </a:extLst>
          </p:cNvPr>
          <p:cNvSpPr txBox="1"/>
          <p:nvPr/>
        </p:nvSpPr>
        <p:spPr>
          <a:xfrm>
            <a:off x="13268606" y="97539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9065C-7E2D-4C7A-8237-8BF4D1276131}"/>
              </a:ext>
            </a:extLst>
          </p:cNvPr>
          <p:cNvSpPr txBox="1"/>
          <p:nvPr/>
        </p:nvSpPr>
        <p:spPr>
          <a:xfrm>
            <a:off x="14577886" y="69959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25B929-E14C-4D99-923A-C7D43D251EA3}"/>
              </a:ext>
            </a:extLst>
          </p:cNvPr>
          <p:cNvSpPr txBox="1"/>
          <p:nvPr/>
        </p:nvSpPr>
        <p:spPr>
          <a:xfrm>
            <a:off x="15754917" y="958013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AB0FE3-7ADB-4028-8033-F2FAE9CCDAFC}"/>
              </a:ext>
            </a:extLst>
          </p:cNvPr>
          <p:cNvSpPr txBox="1"/>
          <p:nvPr/>
        </p:nvSpPr>
        <p:spPr>
          <a:xfrm>
            <a:off x="7357591" y="729785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1D4AB24-9692-47E9-8AA6-FD0B6557E20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04052" y="11405926"/>
            <a:ext cx="1817216" cy="737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647E843-798E-446B-B182-279D845B4421}"/>
              </a:ext>
            </a:extLst>
          </p:cNvPr>
          <p:cNvCxnSpPr>
            <a:endCxn id="7" idx="2"/>
          </p:cNvCxnSpPr>
          <p:nvPr/>
        </p:nvCxnSpPr>
        <p:spPr>
          <a:xfrm flipV="1">
            <a:off x="10593722" y="4683326"/>
            <a:ext cx="0" cy="5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6577B-9FB2-4BE0-9A18-6A05C3310A14}"/>
              </a:ext>
            </a:extLst>
          </p:cNvPr>
          <p:cNvSpPr txBox="1"/>
          <p:nvPr/>
        </p:nvSpPr>
        <p:spPr>
          <a:xfrm>
            <a:off x="7700877" y="75665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83E01F-8517-44A2-8B8F-9C047D897961}"/>
              </a:ext>
            </a:extLst>
          </p:cNvPr>
          <p:cNvSpPr txBox="1"/>
          <p:nvPr/>
        </p:nvSpPr>
        <p:spPr>
          <a:xfrm>
            <a:off x="8847217" y="92213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C6F58BC-9C22-419D-B1ED-BC296EB6584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90876" y="9551447"/>
            <a:ext cx="842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19BB5CB-D10A-40ED-985C-5671ABA83405}"/>
              </a:ext>
            </a:extLst>
          </p:cNvPr>
          <p:cNvSpPr txBox="1"/>
          <p:nvPr/>
        </p:nvSpPr>
        <p:spPr>
          <a:xfrm>
            <a:off x="9873823" y="7444866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C0003D2-CEFB-4530-8B25-EEB0BE48F663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>
            <a:off x="13567501" y="9206208"/>
            <a:ext cx="2730" cy="917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E7EF4F-E60D-4D65-BB23-65438FDE3CA1}"/>
              </a:ext>
            </a:extLst>
          </p:cNvPr>
          <p:cNvSpPr txBox="1"/>
          <p:nvPr/>
        </p:nvSpPr>
        <p:spPr>
          <a:xfrm>
            <a:off x="10201283" y="1174459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8F8502-CC1F-4A35-A815-FE6A83F6F9F3}"/>
              </a:ext>
            </a:extLst>
          </p:cNvPr>
          <p:cNvSpPr txBox="1"/>
          <p:nvPr/>
        </p:nvSpPr>
        <p:spPr>
          <a:xfrm>
            <a:off x="8877697" y="1100721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0A63F02-7AD0-42F7-A8B9-A109B5CEA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33362" y="2636653"/>
            <a:ext cx="12700" cy="5885562"/>
          </a:xfrm>
          <a:prstGeom prst="bentConnector3">
            <a:avLst>
              <a:gd name="adj1" fmla="val 29172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8266888-60DE-44AB-9697-AD0C5E21E5A0}"/>
              </a:ext>
            </a:extLst>
          </p:cNvPr>
          <p:cNvCxnSpPr>
            <a:cxnSpLocks/>
          </p:cNvCxnSpPr>
          <p:nvPr/>
        </p:nvCxnSpPr>
        <p:spPr>
          <a:xfrm>
            <a:off x="8609004" y="6432874"/>
            <a:ext cx="1851441" cy="1463032"/>
          </a:xfrm>
          <a:prstGeom prst="bentConnector3">
            <a:avLst>
              <a:gd name="adj1" fmla="val 97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7646A2E-DCBF-48A3-9CC0-DA4ECBEA3FFD}"/>
              </a:ext>
            </a:extLst>
          </p:cNvPr>
          <p:cNvCxnSpPr>
            <a:cxnSpLocks/>
          </p:cNvCxnSpPr>
          <p:nvPr/>
        </p:nvCxnSpPr>
        <p:spPr>
          <a:xfrm rot="5400000">
            <a:off x="11408092" y="6686375"/>
            <a:ext cx="1385027" cy="1114238"/>
          </a:xfrm>
          <a:prstGeom prst="bentConnector3">
            <a:avLst>
              <a:gd name="adj1" fmla="val -40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E14363-F752-4A8B-803A-108556AA714F}"/>
              </a:ext>
            </a:extLst>
          </p:cNvPr>
          <p:cNvCxnSpPr/>
          <p:nvPr/>
        </p:nvCxnSpPr>
        <p:spPr>
          <a:xfrm flipV="1">
            <a:off x="10593722" y="4683327"/>
            <a:ext cx="0" cy="52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BAC571-7EC3-4AA1-97ED-B1A4B696AE0B}"/>
              </a:ext>
            </a:extLst>
          </p:cNvPr>
          <p:cNvSpPr/>
          <p:nvPr/>
        </p:nvSpPr>
        <p:spPr>
          <a:xfrm>
            <a:off x="6655241" y="1893785"/>
            <a:ext cx="2398079" cy="806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UserPackage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CD2CA9-B640-421A-A11C-3ADEBB24CDD9}"/>
              </a:ext>
            </a:extLst>
          </p:cNvPr>
          <p:cNvSpPr/>
          <p:nvPr/>
        </p:nvSpPr>
        <p:spPr>
          <a:xfrm>
            <a:off x="4230134" y="6984358"/>
            <a:ext cx="2426627" cy="701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ApplyPackage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B1FD8A0-C353-4968-B0B0-0918EF79F03F}"/>
              </a:ext>
            </a:extLst>
          </p:cNvPr>
          <p:cNvSpPr/>
          <p:nvPr/>
        </p:nvSpPr>
        <p:spPr>
          <a:xfrm>
            <a:off x="12588971" y="4148909"/>
            <a:ext cx="2896783" cy="81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StrudentPackage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C81104-C2F6-451D-B8C6-5B131C6BD0F9}"/>
              </a:ext>
            </a:extLst>
          </p:cNvPr>
          <p:cNvSpPr/>
          <p:nvPr/>
        </p:nvSpPr>
        <p:spPr>
          <a:xfrm>
            <a:off x="5695468" y="2897194"/>
            <a:ext cx="13603608" cy="9646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0B839B-9AA4-4883-BB2F-5899635604F4}"/>
              </a:ext>
            </a:extLst>
          </p:cNvPr>
          <p:cNvSpPr/>
          <p:nvPr/>
        </p:nvSpPr>
        <p:spPr>
          <a:xfrm>
            <a:off x="11627680" y="4937345"/>
            <a:ext cx="7533356" cy="7439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9D597F-CF09-44C4-BC7F-CAA64E6FB757}"/>
              </a:ext>
            </a:extLst>
          </p:cNvPr>
          <p:cNvSpPr/>
          <p:nvPr/>
        </p:nvSpPr>
        <p:spPr>
          <a:xfrm>
            <a:off x="5215135" y="7691456"/>
            <a:ext cx="6387542" cy="7213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49129C-29DB-4B18-9465-6F5DF355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70506"/>
              </p:ext>
            </p:extLst>
          </p:nvPr>
        </p:nvGraphicFramePr>
        <p:xfrm>
          <a:off x="8874177" y="2976444"/>
          <a:ext cx="15165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User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-id</a:t>
                      </a:r>
                    </a:p>
                    <a:p>
                      <a:pPr latinLnBrk="1"/>
                      <a:r>
                        <a:rPr lang="en-US" altLang="ko-KR" sz="2000" dirty="0"/>
                        <a:t>-password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isValid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3D6A13-77C3-40FC-8ED7-FE059FA5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7546"/>
              </p:ext>
            </p:extLst>
          </p:nvPr>
        </p:nvGraphicFramePr>
        <p:xfrm>
          <a:off x="5810869" y="5579433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Office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officeName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+alarm()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F96702-EA6E-4539-A534-487AA920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2967"/>
              </p:ext>
            </p:extLst>
          </p:nvPr>
        </p:nvGraphicFramePr>
        <p:xfrm>
          <a:off x="8691186" y="8098056"/>
          <a:ext cx="2833926" cy="2800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926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Apply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studentID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ArrayList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applierNumber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compareToStdInfo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isPass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FE4CE6-DA58-4A59-B836-96CD53E2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96455"/>
              </p:ext>
            </p:extLst>
          </p:nvPr>
        </p:nvGraphicFramePr>
        <p:xfrm>
          <a:off x="11696431" y="5579433"/>
          <a:ext cx="2660875" cy="487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87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4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Student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2721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-name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stdID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-year</a:t>
                      </a:r>
                    </a:p>
                    <a:p>
                      <a:pPr latinLnBrk="1"/>
                      <a:r>
                        <a:rPr lang="en-US" altLang="ko-KR" sz="2000" dirty="0"/>
                        <a:t>-major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-gender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wishList</a:t>
                      </a:r>
                      <a:r>
                        <a:rPr lang="en-US" altLang="ko-KR" sz="2000" dirty="0"/>
                        <a:t>(int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4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makeApplyData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pid</a:t>
                      </a:r>
                      <a:r>
                        <a:rPr lang="en-US" altLang="ko-KR" sz="2000" dirty="0"/>
                        <a:t>) {</a:t>
                      </a:r>
                    </a:p>
                    <a:p>
                      <a:pPr latinLnBrk="1"/>
                      <a:r>
                        <a:rPr lang="en-US" altLang="ko-KR" sz="2000" dirty="0"/>
                        <a:t>  </a:t>
                      </a:r>
                      <a:r>
                        <a:rPr lang="en-US" altLang="ko-KR" sz="2000" dirty="0" err="1"/>
                        <a:t>ApplyData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data = new </a:t>
                      </a:r>
                      <a:r>
                        <a:rPr lang="en-US" altLang="ko-KR" sz="2000" dirty="0" err="1"/>
                        <a:t>ApplyData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pid</a:t>
                      </a:r>
                      <a:r>
                        <a:rPr lang="en-US" altLang="ko-KR" sz="2000" dirty="0"/>
                        <a:t>);</a:t>
                      </a:r>
                    </a:p>
                    <a:p>
                      <a:pPr latinLnBrk="1"/>
                      <a:r>
                        <a:rPr lang="en-US" altLang="ko-KR" sz="2000" dirty="0"/>
                        <a:t>}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F8529-1FA8-4B7F-A07D-2FBFA2F4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4066"/>
              </p:ext>
            </p:extLst>
          </p:nvPr>
        </p:nvGraphicFramePr>
        <p:xfrm>
          <a:off x="5528718" y="7895905"/>
          <a:ext cx="2387688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closingDate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workingCountry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workingPeriod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majorCondition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채용인원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searchInternship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inClosed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+apply()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addWishList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showDetail</a:t>
                      </a:r>
                      <a:r>
                        <a:rPr lang="en-US" altLang="ko-KR" sz="2000" dirty="0"/>
                        <a:t>() </a:t>
                      </a:r>
                      <a:r>
                        <a:rPr lang="en-US" altLang="ko-KR" sz="1400" dirty="0"/>
                        <a:t>//</a:t>
                      </a:r>
                      <a:r>
                        <a:rPr lang="ko-KR" altLang="en-US" sz="1400" dirty="0"/>
                        <a:t>상세보기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ADB8B6-0302-4B76-A3DE-A0B0144F7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77976"/>
              </p:ext>
            </p:extLst>
          </p:nvPr>
        </p:nvGraphicFramePr>
        <p:xfrm>
          <a:off x="14925185" y="8601766"/>
          <a:ext cx="216570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0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WishConditon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-</a:t>
                      </a:r>
                      <a:r>
                        <a:rPr lang="en-US" altLang="ko-KR" sz="2000" dirty="0" err="1"/>
                        <a:t>officeName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minWage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D6A869-80B8-4E89-A927-3D43B70E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93306"/>
              </p:ext>
            </p:extLst>
          </p:nvPr>
        </p:nvGraphicFramePr>
        <p:xfrm>
          <a:off x="17386987" y="8601766"/>
          <a:ext cx="235406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6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ExtraQualification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</a:t>
                      </a:r>
                    </a:p>
                    <a:p>
                      <a:pPr latinLnBrk="1"/>
                      <a:r>
                        <a:rPr lang="en-US" altLang="ko-KR" sz="2000" dirty="0"/>
                        <a:t>-certificate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714248-522B-41AF-8636-D7A7581C5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77286"/>
              </p:ext>
            </p:extLst>
          </p:nvPr>
        </p:nvGraphicFramePr>
        <p:xfrm>
          <a:off x="8566133" y="12143288"/>
          <a:ext cx="23876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ExtraRequirement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certtificate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7AB7B6E-A296-48B6-A8C2-6451144BCF1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6421130" y="7587745"/>
            <a:ext cx="609592" cy="6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272ECB7-D019-4776-B8D5-BF7E0BEF403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357305" y="7482386"/>
            <a:ext cx="4206712" cy="11193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89A50F-6E00-44A8-B1EC-7D495BD5E66A}"/>
              </a:ext>
            </a:extLst>
          </p:cNvPr>
          <p:cNvSpPr txBox="1"/>
          <p:nvPr/>
        </p:nvSpPr>
        <p:spPr>
          <a:xfrm>
            <a:off x="7676660" y="610621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03B7F-FE7F-4B9D-9C70-ADDE6C8D1186}"/>
              </a:ext>
            </a:extLst>
          </p:cNvPr>
          <p:cNvSpPr txBox="1"/>
          <p:nvPr/>
        </p:nvSpPr>
        <p:spPr>
          <a:xfrm>
            <a:off x="8204181" y="9219124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656791-FB03-421A-BB96-AD731287FFF9}"/>
              </a:ext>
            </a:extLst>
          </p:cNvPr>
          <p:cNvSpPr txBox="1"/>
          <p:nvPr/>
        </p:nvSpPr>
        <p:spPr>
          <a:xfrm>
            <a:off x="10005782" y="763168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CCBD5-85F9-4AAA-BD32-0BE533CF60D4}"/>
              </a:ext>
            </a:extLst>
          </p:cNvPr>
          <p:cNvSpPr txBox="1"/>
          <p:nvPr/>
        </p:nvSpPr>
        <p:spPr>
          <a:xfrm>
            <a:off x="11311484" y="61290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AE5DC-D4CF-44A6-914F-4E89D137A5A7}"/>
              </a:ext>
            </a:extLst>
          </p:cNvPr>
          <p:cNvSpPr txBox="1"/>
          <p:nvPr/>
        </p:nvSpPr>
        <p:spPr>
          <a:xfrm>
            <a:off x="14363355" y="772730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FB110-F5D8-4654-8506-AC018BA6E410}"/>
              </a:ext>
            </a:extLst>
          </p:cNvPr>
          <p:cNvSpPr txBox="1"/>
          <p:nvPr/>
        </p:nvSpPr>
        <p:spPr>
          <a:xfrm>
            <a:off x="15507715" y="826039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9065C-7E2D-4C7A-8237-8BF4D1276131}"/>
              </a:ext>
            </a:extLst>
          </p:cNvPr>
          <p:cNvSpPr txBox="1"/>
          <p:nvPr/>
        </p:nvSpPr>
        <p:spPr>
          <a:xfrm>
            <a:off x="14363355" y="69959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25B929-E14C-4D99-923A-C7D43D251EA3}"/>
              </a:ext>
            </a:extLst>
          </p:cNvPr>
          <p:cNvSpPr txBox="1"/>
          <p:nvPr/>
        </p:nvSpPr>
        <p:spPr>
          <a:xfrm>
            <a:off x="17994026" y="80866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AB0FE3-7ADB-4028-8033-F2FAE9CCDAFC}"/>
              </a:ext>
            </a:extLst>
          </p:cNvPr>
          <p:cNvSpPr txBox="1"/>
          <p:nvPr/>
        </p:nvSpPr>
        <p:spPr>
          <a:xfrm>
            <a:off x="6396300" y="729785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1D4AB24-9692-47E9-8AA6-FD0B6557E20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2761" y="11405926"/>
            <a:ext cx="1817216" cy="737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647E843-798E-446B-B182-279D845B4421}"/>
              </a:ext>
            </a:extLst>
          </p:cNvPr>
          <p:cNvCxnSpPr>
            <a:endCxn id="7" idx="2"/>
          </p:cNvCxnSpPr>
          <p:nvPr/>
        </p:nvCxnSpPr>
        <p:spPr>
          <a:xfrm flipV="1">
            <a:off x="9632431" y="4683326"/>
            <a:ext cx="0" cy="5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6577B-9FB2-4BE0-9A18-6A05C3310A14}"/>
              </a:ext>
            </a:extLst>
          </p:cNvPr>
          <p:cNvSpPr txBox="1"/>
          <p:nvPr/>
        </p:nvSpPr>
        <p:spPr>
          <a:xfrm>
            <a:off x="6739586" y="75665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83E01F-8517-44A2-8B8F-9C047D897961}"/>
              </a:ext>
            </a:extLst>
          </p:cNvPr>
          <p:cNvSpPr txBox="1"/>
          <p:nvPr/>
        </p:nvSpPr>
        <p:spPr>
          <a:xfrm>
            <a:off x="7885926" y="92213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C6F58BC-9C22-419D-B1ED-BC296EB6584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885926" y="9498487"/>
            <a:ext cx="805260" cy="6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19BB5CB-D10A-40ED-985C-5671ABA83405}"/>
              </a:ext>
            </a:extLst>
          </p:cNvPr>
          <p:cNvSpPr txBox="1"/>
          <p:nvPr/>
        </p:nvSpPr>
        <p:spPr>
          <a:xfrm>
            <a:off x="8831507" y="76069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7EF4F-E60D-4D65-BB23-65438FDE3CA1}"/>
              </a:ext>
            </a:extLst>
          </p:cNvPr>
          <p:cNvSpPr txBox="1"/>
          <p:nvPr/>
        </p:nvSpPr>
        <p:spPr>
          <a:xfrm>
            <a:off x="9239992" y="1174459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8F8502-CC1F-4A35-A815-FE6A83F6F9F3}"/>
              </a:ext>
            </a:extLst>
          </p:cNvPr>
          <p:cNvSpPr txBox="1"/>
          <p:nvPr/>
        </p:nvSpPr>
        <p:spPr>
          <a:xfrm>
            <a:off x="7916406" y="1100721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0A63F02-7AD0-42F7-A8B9-A109B5CEA3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72071" y="2636653"/>
            <a:ext cx="12700" cy="5885562"/>
          </a:xfrm>
          <a:prstGeom prst="bentConnector3">
            <a:avLst>
              <a:gd name="adj1" fmla="val 29172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8266888-60DE-44AB-9697-AD0C5E21E5A0}"/>
              </a:ext>
            </a:extLst>
          </p:cNvPr>
          <p:cNvCxnSpPr>
            <a:cxnSpLocks/>
          </p:cNvCxnSpPr>
          <p:nvPr/>
        </p:nvCxnSpPr>
        <p:spPr>
          <a:xfrm>
            <a:off x="7647712" y="6432875"/>
            <a:ext cx="1812330" cy="1665181"/>
          </a:xfrm>
          <a:prstGeom prst="bentConnector3">
            <a:avLst>
              <a:gd name="adj1" fmla="val 940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7646A2E-DCBF-48A3-9CC0-DA4ECBEA3FFD}"/>
              </a:ext>
            </a:extLst>
          </p:cNvPr>
          <p:cNvCxnSpPr>
            <a:cxnSpLocks/>
          </p:cNvCxnSpPr>
          <p:nvPr/>
        </p:nvCxnSpPr>
        <p:spPr>
          <a:xfrm rot="5400000">
            <a:off x="10324118" y="6725737"/>
            <a:ext cx="1547075" cy="1197563"/>
          </a:xfrm>
          <a:prstGeom prst="bentConnector3">
            <a:avLst>
              <a:gd name="adj1" fmla="val -5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E14363-F752-4A8B-803A-108556AA714F}"/>
              </a:ext>
            </a:extLst>
          </p:cNvPr>
          <p:cNvCxnSpPr/>
          <p:nvPr/>
        </p:nvCxnSpPr>
        <p:spPr>
          <a:xfrm flipV="1">
            <a:off x="9632431" y="4683327"/>
            <a:ext cx="0" cy="52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264049F-AE92-4FEB-BF58-CED79AE33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49056"/>
              </p:ext>
            </p:extLst>
          </p:nvPr>
        </p:nvGraphicFramePr>
        <p:xfrm>
          <a:off x="11707852" y="12724303"/>
          <a:ext cx="183684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ApplyData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passState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cancelApply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BA6C7D1-890D-406D-8049-76509E0A7EC8}"/>
              </a:ext>
            </a:extLst>
          </p:cNvPr>
          <p:cNvCxnSpPr/>
          <p:nvPr/>
        </p:nvCxnSpPr>
        <p:spPr>
          <a:xfrm>
            <a:off x="14280033" y="7712688"/>
            <a:ext cx="1828202" cy="889078"/>
          </a:xfrm>
          <a:prstGeom prst="bentConnector3">
            <a:avLst>
              <a:gd name="adj1" fmla="val 88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82C9D2-5980-4A83-A6A2-FB36717C8F6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12626273" y="10455267"/>
            <a:ext cx="400594" cy="226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D2F842-045D-4FFA-A93F-649843129397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490777" y="14371165"/>
            <a:ext cx="5135496" cy="364818"/>
          </a:xfrm>
          <a:prstGeom prst="bentConnector4">
            <a:avLst>
              <a:gd name="adj1" fmla="val 2183"/>
              <a:gd name="adj2" fmla="val 388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F6AF717-E137-49CA-BF8C-841ADD4CE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80362"/>
              </p:ext>
            </p:extLst>
          </p:nvPr>
        </p:nvGraphicFramePr>
        <p:xfrm>
          <a:off x="5528718" y="15442273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Period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startDate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endDate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FD9CFB-A484-43EA-833F-5D16C399CC2F}"/>
              </a:ext>
            </a:extLst>
          </p:cNvPr>
          <p:cNvCxnSpPr>
            <a:endCxn id="45" idx="0"/>
          </p:cNvCxnSpPr>
          <p:nvPr/>
        </p:nvCxnSpPr>
        <p:spPr>
          <a:xfrm>
            <a:off x="6447139" y="14449105"/>
            <a:ext cx="0" cy="9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72D0A13-4E4F-496C-8674-EC7389660060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33080" y="6346387"/>
            <a:ext cx="8502912" cy="10883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BC52FC-1118-40E4-9561-7404D8889862}"/>
              </a:ext>
            </a:extLst>
          </p:cNvPr>
          <p:cNvCxnSpPr>
            <a:cxnSpLocks/>
          </p:cNvCxnSpPr>
          <p:nvPr/>
        </p:nvCxnSpPr>
        <p:spPr>
          <a:xfrm>
            <a:off x="4440355" y="2639113"/>
            <a:ext cx="9916951" cy="3731075"/>
          </a:xfrm>
          <a:prstGeom prst="bentConnector3">
            <a:avLst>
              <a:gd name="adj1" fmla="val 106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D7C104DA-2A8C-4A5F-AF44-86BA5B1C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23124"/>
              </p:ext>
            </p:extLst>
          </p:nvPr>
        </p:nvGraphicFramePr>
        <p:xfrm>
          <a:off x="-2846180" y="5806713"/>
          <a:ext cx="2632686" cy="3035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686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InternshipProgramUI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3671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onClick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pID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stdID</a:t>
                      </a:r>
                      <a:r>
                        <a:rPr lang="en-US" altLang="ko-KR" sz="2000" dirty="0"/>
                        <a:t>) {</a:t>
                      </a:r>
                    </a:p>
                    <a:p>
                      <a:pPr latinLnBrk="1"/>
                      <a:r>
                        <a:rPr lang="en-US" altLang="ko-KR" sz="2000" dirty="0"/>
                        <a:t>   apply(</a:t>
                      </a:r>
                      <a:r>
                        <a:rPr lang="en-US" altLang="ko-KR" sz="2000" dirty="0" err="1"/>
                        <a:t>pid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stdid</a:t>
                      </a:r>
                      <a:r>
                        <a:rPr lang="en-US" altLang="ko-KR" sz="2000" dirty="0"/>
                        <a:t>);</a:t>
                      </a:r>
                    </a:p>
                    <a:p>
                      <a:pPr latinLnBrk="1"/>
                      <a:r>
                        <a:rPr lang="en-US" altLang="ko-KR" sz="2000" dirty="0"/>
                        <a:t>   </a:t>
                      </a:r>
                      <a:r>
                        <a:rPr lang="en-US" altLang="ko-KR" sz="2000" dirty="0" err="1"/>
                        <a:t>makeApplyData</a:t>
                      </a:r>
                      <a:r>
                        <a:rPr lang="en-US" altLang="ko-KR" sz="2000" dirty="0"/>
                        <a:t>(</a:t>
                      </a:r>
                      <a:r>
                        <a:rPr lang="en-US" altLang="ko-KR" sz="2000" dirty="0" err="1"/>
                        <a:t>pid</a:t>
                      </a:r>
                      <a:r>
                        <a:rPr lang="en-US" altLang="ko-KR" sz="2000" dirty="0"/>
                        <a:t>);</a:t>
                      </a:r>
                    </a:p>
                    <a:p>
                      <a:pPr latinLnBrk="1"/>
                      <a:r>
                        <a:rPr lang="en-US" altLang="ko-KR" sz="2000" dirty="0"/>
                        <a:t>}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337578791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1FD423-224B-4A9E-B145-A54BCF85DF58}"/>
              </a:ext>
            </a:extLst>
          </p:cNvPr>
          <p:cNvSpPr txBox="1"/>
          <p:nvPr/>
        </p:nvSpPr>
        <p:spPr>
          <a:xfrm>
            <a:off x="3802698" y="396241"/>
            <a:ext cx="292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VER.1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7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C81104-C2F6-451D-B8C6-5B131C6BD0F9}"/>
              </a:ext>
            </a:extLst>
          </p:cNvPr>
          <p:cNvSpPr/>
          <p:nvPr/>
        </p:nvSpPr>
        <p:spPr>
          <a:xfrm>
            <a:off x="5528718" y="2897194"/>
            <a:ext cx="14032341" cy="9646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0B839B-9AA4-4883-BB2F-5899635604F4}"/>
              </a:ext>
            </a:extLst>
          </p:cNvPr>
          <p:cNvSpPr/>
          <p:nvPr/>
        </p:nvSpPr>
        <p:spPr>
          <a:xfrm>
            <a:off x="11627680" y="4937345"/>
            <a:ext cx="7737776" cy="7439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9D597F-CF09-44C4-BC7F-CAA64E6FB757}"/>
              </a:ext>
            </a:extLst>
          </p:cNvPr>
          <p:cNvSpPr/>
          <p:nvPr/>
        </p:nvSpPr>
        <p:spPr>
          <a:xfrm>
            <a:off x="5215135" y="7691456"/>
            <a:ext cx="6387542" cy="7213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49129C-29DB-4B18-9465-6F5DF355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20072"/>
              </p:ext>
            </p:extLst>
          </p:nvPr>
        </p:nvGraphicFramePr>
        <p:xfrm>
          <a:off x="8874177" y="2534484"/>
          <a:ext cx="15165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User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-id</a:t>
                      </a:r>
                    </a:p>
                    <a:p>
                      <a:pPr latinLnBrk="1"/>
                      <a:r>
                        <a:rPr lang="en-US" altLang="ko-KR" sz="2000" dirty="0"/>
                        <a:t>-password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isValid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3D6A13-77C3-40FC-8ED7-FE059FA5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1263"/>
              </p:ext>
            </p:extLst>
          </p:nvPr>
        </p:nvGraphicFramePr>
        <p:xfrm>
          <a:off x="5528718" y="5000313"/>
          <a:ext cx="23572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2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Office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officeName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+alarm()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F96702-EA6E-4539-A534-487AA920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2178"/>
              </p:ext>
            </p:extLst>
          </p:nvPr>
        </p:nvGraphicFramePr>
        <p:xfrm>
          <a:off x="8691186" y="8098056"/>
          <a:ext cx="2833926" cy="2503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926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Apply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959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applierNumber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compareToStdInfo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isPass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cancelApply</a:t>
                      </a:r>
                      <a:r>
                        <a:rPr lang="en-US" altLang="ko-KR" sz="2000" dirty="0"/>
                        <a:t>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FE4CE6-DA58-4A59-B836-96CD53E2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809"/>
              </p:ext>
            </p:extLst>
          </p:nvPr>
        </p:nvGraphicFramePr>
        <p:xfrm>
          <a:off x="11696431" y="5579433"/>
          <a:ext cx="2050273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27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4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Student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2721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-name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stdID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-year</a:t>
                      </a:r>
                    </a:p>
                    <a:p>
                      <a:pPr latinLnBrk="1"/>
                      <a:r>
                        <a:rPr lang="en-US" altLang="ko-KR" sz="2000" dirty="0"/>
                        <a:t>-major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-gender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wishList</a:t>
                      </a:r>
                      <a:r>
                        <a:rPr lang="en-US" altLang="ko-KR" sz="2000" dirty="0"/>
                        <a:t>(int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myApplyInfo</a:t>
                      </a:r>
                      <a:r>
                        <a:rPr lang="en-US" altLang="ko-KR" sz="2000" dirty="0"/>
                        <a:t> (</a:t>
                      </a:r>
                      <a:r>
                        <a:rPr lang="en-US" altLang="ko-KR" sz="2000" dirty="0" err="1"/>
                        <a:t>ArrayList:int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4155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F8529-1FA8-4B7F-A07D-2FBFA2F4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09618"/>
              </p:ext>
            </p:extLst>
          </p:nvPr>
        </p:nvGraphicFramePr>
        <p:xfrm>
          <a:off x="5528718" y="7895905"/>
          <a:ext cx="2387688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closingDate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workingCountry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workingPeriod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majorCondition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채용인원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searchInternship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inClosed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+apply()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addWishList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showDetail</a:t>
                      </a:r>
                      <a:r>
                        <a:rPr lang="en-US" altLang="ko-KR" sz="2000" dirty="0"/>
                        <a:t>() </a:t>
                      </a:r>
                      <a:r>
                        <a:rPr lang="en-US" altLang="ko-KR" sz="1400" dirty="0"/>
                        <a:t>//</a:t>
                      </a:r>
                      <a:r>
                        <a:rPr lang="ko-KR" altLang="en-US" sz="1400" dirty="0"/>
                        <a:t>상세보기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ADB8B6-0302-4B76-A3DE-A0B0144F7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6878"/>
              </p:ext>
            </p:extLst>
          </p:nvPr>
        </p:nvGraphicFramePr>
        <p:xfrm>
          <a:off x="14391785" y="8601766"/>
          <a:ext cx="216570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0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WishConditon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-</a:t>
                      </a:r>
                      <a:r>
                        <a:rPr lang="en-US" altLang="ko-KR" sz="2000" dirty="0" err="1"/>
                        <a:t>officeName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minWage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D6A869-80B8-4E89-A927-3D43B70E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850"/>
              </p:ext>
            </p:extLst>
          </p:nvPr>
        </p:nvGraphicFramePr>
        <p:xfrm>
          <a:off x="16853587" y="8601766"/>
          <a:ext cx="235406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6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ExtraQualification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</a:t>
                      </a:r>
                    </a:p>
                    <a:p>
                      <a:pPr latinLnBrk="1"/>
                      <a:r>
                        <a:rPr lang="en-US" altLang="ko-KR" sz="2000" dirty="0"/>
                        <a:t>-certificate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714248-522B-41AF-8636-D7A7581C5F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66133" y="12143288"/>
          <a:ext cx="23876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ExtraRequirement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certtificate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272ECB7-D019-4776-B8D5-BF7E0BEF403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815453" y="7297858"/>
            <a:ext cx="4215164" cy="13039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89A50F-6E00-44A8-B1EC-7D495BD5E66A}"/>
              </a:ext>
            </a:extLst>
          </p:cNvPr>
          <p:cNvSpPr txBox="1"/>
          <p:nvPr/>
        </p:nvSpPr>
        <p:spPr>
          <a:xfrm>
            <a:off x="7966220" y="610621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03B7F-FE7F-4B9D-9C70-ADDE6C8D1186}"/>
              </a:ext>
            </a:extLst>
          </p:cNvPr>
          <p:cNvSpPr txBox="1"/>
          <p:nvPr/>
        </p:nvSpPr>
        <p:spPr>
          <a:xfrm>
            <a:off x="8377060" y="920389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656791-FB03-421A-BB96-AD731287FFF9}"/>
              </a:ext>
            </a:extLst>
          </p:cNvPr>
          <p:cNvSpPr txBox="1"/>
          <p:nvPr/>
        </p:nvSpPr>
        <p:spPr>
          <a:xfrm>
            <a:off x="10005782" y="763168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CCBD5-85F9-4AAA-BD32-0BE533CF60D4}"/>
              </a:ext>
            </a:extLst>
          </p:cNvPr>
          <p:cNvSpPr txBox="1"/>
          <p:nvPr/>
        </p:nvSpPr>
        <p:spPr>
          <a:xfrm>
            <a:off x="11311484" y="61290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AE5DC-D4CF-44A6-914F-4E89D137A5A7}"/>
              </a:ext>
            </a:extLst>
          </p:cNvPr>
          <p:cNvSpPr txBox="1"/>
          <p:nvPr/>
        </p:nvSpPr>
        <p:spPr>
          <a:xfrm>
            <a:off x="13829955" y="772730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FB110-F5D8-4654-8506-AC018BA6E410}"/>
              </a:ext>
            </a:extLst>
          </p:cNvPr>
          <p:cNvSpPr txBox="1"/>
          <p:nvPr/>
        </p:nvSpPr>
        <p:spPr>
          <a:xfrm>
            <a:off x="14974315" y="826039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9065C-7E2D-4C7A-8237-8BF4D1276131}"/>
              </a:ext>
            </a:extLst>
          </p:cNvPr>
          <p:cNvSpPr txBox="1"/>
          <p:nvPr/>
        </p:nvSpPr>
        <p:spPr>
          <a:xfrm>
            <a:off x="13829955" y="69959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25B929-E14C-4D99-923A-C7D43D251EA3}"/>
              </a:ext>
            </a:extLst>
          </p:cNvPr>
          <p:cNvSpPr txBox="1"/>
          <p:nvPr/>
        </p:nvSpPr>
        <p:spPr>
          <a:xfrm>
            <a:off x="17460626" y="80866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1D4AB24-9692-47E9-8AA6-FD0B6557E20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2761" y="11405926"/>
            <a:ext cx="1817216" cy="737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647E843-798E-446B-B182-279D845B4421}"/>
              </a:ext>
            </a:extLst>
          </p:cNvPr>
          <p:cNvCxnSpPr>
            <a:endCxn id="7" idx="2"/>
          </p:cNvCxnSpPr>
          <p:nvPr/>
        </p:nvCxnSpPr>
        <p:spPr>
          <a:xfrm flipV="1">
            <a:off x="9632431" y="4241366"/>
            <a:ext cx="0" cy="5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83E01F-8517-44A2-8B8F-9C047D897961}"/>
              </a:ext>
            </a:extLst>
          </p:cNvPr>
          <p:cNvSpPr txBox="1"/>
          <p:nvPr/>
        </p:nvSpPr>
        <p:spPr>
          <a:xfrm>
            <a:off x="7885926" y="92213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C6F58BC-9C22-419D-B1ED-BC296EB65847}"/>
              </a:ext>
            </a:extLst>
          </p:cNvPr>
          <p:cNvCxnSpPr>
            <a:cxnSpLocks/>
          </p:cNvCxnSpPr>
          <p:nvPr/>
        </p:nvCxnSpPr>
        <p:spPr>
          <a:xfrm>
            <a:off x="7885926" y="9561099"/>
            <a:ext cx="805260" cy="1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19BB5CB-D10A-40ED-985C-5671ABA83405}"/>
              </a:ext>
            </a:extLst>
          </p:cNvPr>
          <p:cNvSpPr txBox="1"/>
          <p:nvPr/>
        </p:nvSpPr>
        <p:spPr>
          <a:xfrm>
            <a:off x="8831507" y="76069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7EF4F-E60D-4D65-BB23-65438FDE3CA1}"/>
              </a:ext>
            </a:extLst>
          </p:cNvPr>
          <p:cNvSpPr txBox="1"/>
          <p:nvPr/>
        </p:nvSpPr>
        <p:spPr>
          <a:xfrm>
            <a:off x="9239992" y="1174459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8F8502-CC1F-4A35-A815-FE6A83F6F9F3}"/>
              </a:ext>
            </a:extLst>
          </p:cNvPr>
          <p:cNvSpPr txBox="1"/>
          <p:nvPr/>
        </p:nvSpPr>
        <p:spPr>
          <a:xfrm>
            <a:off x="7916406" y="1100721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0A63F02-7AD0-42F7-A8B9-A109B5CEA32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9424884" y="2282751"/>
            <a:ext cx="579120" cy="6014244"/>
          </a:xfrm>
          <a:prstGeom prst="bentConnector3">
            <a:avLst>
              <a:gd name="adj1" fmla="val -394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8266888-60DE-44AB-9697-AD0C5E21E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6102" y="6494113"/>
            <a:ext cx="1633767" cy="1574116"/>
          </a:xfrm>
          <a:prstGeom prst="bentConnector3">
            <a:avLst>
              <a:gd name="adj1" fmla="val 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7646A2E-DCBF-48A3-9CC0-DA4ECBEA3FFD}"/>
              </a:ext>
            </a:extLst>
          </p:cNvPr>
          <p:cNvCxnSpPr>
            <a:cxnSpLocks/>
          </p:cNvCxnSpPr>
          <p:nvPr/>
        </p:nvCxnSpPr>
        <p:spPr>
          <a:xfrm rot="5400000">
            <a:off x="10324118" y="6725737"/>
            <a:ext cx="1547075" cy="1197563"/>
          </a:xfrm>
          <a:prstGeom prst="bentConnector3">
            <a:avLst>
              <a:gd name="adj1" fmla="val -5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E14363-F752-4A8B-803A-108556AA714F}"/>
              </a:ext>
            </a:extLst>
          </p:cNvPr>
          <p:cNvCxnSpPr/>
          <p:nvPr/>
        </p:nvCxnSpPr>
        <p:spPr>
          <a:xfrm flipV="1">
            <a:off x="9632431" y="4241367"/>
            <a:ext cx="0" cy="52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264049F-AE92-4FEB-BF58-CED79AE33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1398"/>
              </p:ext>
            </p:extLst>
          </p:nvPr>
        </p:nvGraphicFramePr>
        <p:xfrm>
          <a:off x="11707852" y="12724303"/>
          <a:ext cx="247057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057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PersonalApplyData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studentID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passState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BA6C7D1-890D-406D-8049-76509E0A7EC8}"/>
              </a:ext>
            </a:extLst>
          </p:cNvPr>
          <p:cNvCxnSpPr/>
          <p:nvPr/>
        </p:nvCxnSpPr>
        <p:spPr>
          <a:xfrm>
            <a:off x="13746633" y="7712688"/>
            <a:ext cx="1828202" cy="889078"/>
          </a:xfrm>
          <a:prstGeom prst="bentConnector3">
            <a:avLst>
              <a:gd name="adj1" fmla="val 88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D2F842-045D-4FFA-A93F-6498431293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79066" y="11186151"/>
            <a:ext cx="2380780" cy="688688"/>
          </a:xfrm>
          <a:prstGeom prst="bentConnector3">
            <a:avLst>
              <a:gd name="adj1" fmla="val -1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F6AF717-E137-49CA-BF8C-841ADD4CE6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718" y="15442273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Period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startDate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endDate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FD9CFB-A484-43EA-833F-5D16C399CC2F}"/>
              </a:ext>
            </a:extLst>
          </p:cNvPr>
          <p:cNvCxnSpPr>
            <a:endCxn id="45" idx="0"/>
          </p:cNvCxnSpPr>
          <p:nvPr/>
        </p:nvCxnSpPr>
        <p:spPr>
          <a:xfrm>
            <a:off x="6447139" y="14449105"/>
            <a:ext cx="0" cy="9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72D0A13-4E4F-496C-8674-EC7389660060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8884" y="6002190"/>
            <a:ext cx="9191305" cy="10883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BC52FC-1118-40E4-9561-7404D8889862}"/>
              </a:ext>
            </a:extLst>
          </p:cNvPr>
          <p:cNvCxnSpPr>
            <a:cxnSpLocks/>
          </p:cNvCxnSpPr>
          <p:nvPr/>
        </p:nvCxnSpPr>
        <p:spPr>
          <a:xfrm>
            <a:off x="4440353" y="1950721"/>
            <a:ext cx="9306280" cy="4513567"/>
          </a:xfrm>
          <a:prstGeom prst="bentConnector3">
            <a:avLst>
              <a:gd name="adj1" fmla="val 106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533E50-3DBD-45A2-92EB-979A78C2A21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707322" y="6707193"/>
            <a:ext cx="15240" cy="1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3F11E4-F0AA-44F8-9AFE-E291223FBE24}"/>
              </a:ext>
            </a:extLst>
          </p:cNvPr>
          <p:cNvSpPr txBox="1"/>
          <p:nvPr/>
        </p:nvSpPr>
        <p:spPr>
          <a:xfrm>
            <a:off x="3802698" y="396241"/>
            <a:ext cx="292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VER.2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046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C81104-C2F6-451D-B8C6-5B131C6BD0F9}"/>
              </a:ext>
            </a:extLst>
          </p:cNvPr>
          <p:cNvSpPr/>
          <p:nvPr/>
        </p:nvSpPr>
        <p:spPr>
          <a:xfrm>
            <a:off x="5528718" y="2897194"/>
            <a:ext cx="14032341" cy="9646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0B839B-9AA4-4883-BB2F-5899635604F4}"/>
              </a:ext>
            </a:extLst>
          </p:cNvPr>
          <p:cNvSpPr/>
          <p:nvPr/>
        </p:nvSpPr>
        <p:spPr>
          <a:xfrm>
            <a:off x="11627680" y="4937345"/>
            <a:ext cx="7737776" cy="7439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9D597F-CF09-44C4-BC7F-CAA64E6FB757}"/>
              </a:ext>
            </a:extLst>
          </p:cNvPr>
          <p:cNvSpPr/>
          <p:nvPr/>
        </p:nvSpPr>
        <p:spPr>
          <a:xfrm>
            <a:off x="5215135" y="7691456"/>
            <a:ext cx="6387542" cy="7213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49129C-29DB-4B18-9465-6F5DF355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81939"/>
              </p:ext>
            </p:extLst>
          </p:nvPr>
        </p:nvGraphicFramePr>
        <p:xfrm>
          <a:off x="8874177" y="2534484"/>
          <a:ext cx="15165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User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-id</a:t>
                      </a:r>
                    </a:p>
                    <a:p>
                      <a:pPr latinLnBrk="1"/>
                      <a:r>
                        <a:rPr lang="en-US" altLang="ko-KR" sz="2000" dirty="0"/>
                        <a:t>-password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isValid</a:t>
                      </a:r>
                      <a:r>
                        <a:rPr lang="en-US" altLang="ko-KR" sz="2000" dirty="0"/>
                        <a:t>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3D6A13-77C3-40FC-8ED7-FE059FA50E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718" y="5000313"/>
          <a:ext cx="23572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2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Office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officeName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+alarm()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F96702-EA6E-4539-A534-487AA9208F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91186" y="8098056"/>
          <a:ext cx="2833926" cy="2503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926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Apply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959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applierNumber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compareToStdInfo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isPass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cancelApply</a:t>
                      </a:r>
                      <a:r>
                        <a:rPr lang="en-US" altLang="ko-KR" sz="2000" dirty="0"/>
                        <a:t>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FE4CE6-DA58-4A59-B836-96CD53E278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96431" y="5579433"/>
          <a:ext cx="2050273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27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4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Student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2721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-name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stdID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-year</a:t>
                      </a:r>
                    </a:p>
                    <a:p>
                      <a:pPr latinLnBrk="1"/>
                      <a:r>
                        <a:rPr lang="en-US" altLang="ko-KR" sz="2000" dirty="0"/>
                        <a:t>-major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-gender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wishList</a:t>
                      </a:r>
                      <a:r>
                        <a:rPr lang="en-US" altLang="ko-KR" sz="2000" dirty="0"/>
                        <a:t>(int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myApplyInfo</a:t>
                      </a:r>
                      <a:r>
                        <a:rPr lang="en-US" altLang="ko-KR" sz="2000" dirty="0"/>
                        <a:t> (</a:t>
                      </a:r>
                      <a:r>
                        <a:rPr lang="en-US" altLang="ko-KR" sz="2000" dirty="0" err="1"/>
                        <a:t>ArrayList:int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4155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F8529-1FA8-4B7F-A07D-2FBFA2F4E6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718" y="7895905"/>
          <a:ext cx="2387688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131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closingDate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workingCountry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workingPeriod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majorCondition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채용인원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searchInternship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inClosed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+apply()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addWishList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showDetail</a:t>
                      </a:r>
                      <a:r>
                        <a:rPr lang="en-US" altLang="ko-KR" sz="2000" dirty="0"/>
                        <a:t>() </a:t>
                      </a:r>
                      <a:r>
                        <a:rPr lang="en-US" altLang="ko-KR" sz="1400" dirty="0"/>
                        <a:t>//</a:t>
                      </a:r>
                      <a:r>
                        <a:rPr lang="ko-KR" altLang="en-US" sz="1400" dirty="0"/>
                        <a:t>상세보기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ADB8B6-0302-4B76-A3DE-A0B0144F71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91785" y="8601766"/>
          <a:ext cx="216570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0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WishConditon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-</a:t>
                      </a:r>
                      <a:r>
                        <a:rPr lang="en-US" altLang="ko-KR" sz="2000" dirty="0" err="1"/>
                        <a:t>officeName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minWage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D6A869-80B8-4E89-A927-3D43B70E08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587" y="8601766"/>
          <a:ext cx="235406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6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ExtraQualification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</a:t>
                      </a:r>
                    </a:p>
                    <a:p>
                      <a:pPr latinLnBrk="1"/>
                      <a:r>
                        <a:rPr lang="en-US" altLang="ko-KR" sz="2000" dirty="0"/>
                        <a:t>-certificate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714248-522B-41AF-8636-D7A7581C5F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66133" y="12143288"/>
          <a:ext cx="23876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ExtraRequirement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certtificate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272ECB7-D019-4776-B8D5-BF7E0BEF403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815453" y="7297858"/>
            <a:ext cx="4215164" cy="13039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89A50F-6E00-44A8-B1EC-7D495BD5E66A}"/>
              </a:ext>
            </a:extLst>
          </p:cNvPr>
          <p:cNvSpPr txBox="1"/>
          <p:nvPr/>
        </p:nvSpPr>
        <p:spPr>
          <a:xfrm>
            <a:off x="7966220" y="610621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F03B7F-FE7F-4B9D-9C70-ADDE6C8D1186}"/>
              </a:ext>
            </a:extLst>
          </p:cNvPr>
          <p:cNvSpPr txBox="1"/>
          <p:nvPr/>
        </p:nvSpPr>
        <p:spPr>
          <a:xfrm>
            <a:off x="8377060" y="920389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656791-FB03-421A-BB96-AD731287FFF9}"/>
              </a:ext>
            </a:extLst>
          </p:cNvPr>
          <p:cNvSpPr txBox="1"/>
          <p:nvPr/>
        </p:nvSpPr>
        <p:spPr>
          <a:xfrm>
            <a:off x="10005782" y="763168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CCBD5-85F9-4AAA-BD32-0BE533CF60D4}"/>
              </a:ext>
            </a:extLst>
          </p:cNvPr>
          <p:cNvSpPr txBox="1"/>
          <p:nvPr/>
        </p:nvSpPr>
        <p:spPr>
          <a:xfrm>
            <a:off x="11311484" y="61290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AE5DC-D4CF-44A6-914F-4E89D137A5A7}"/>
              </a:ext>
            </a:extLst>
          </p:cNvPr>
          <p:cNvSpPr txBox="1"/>
          <p:nvPr/>
        </p:nvSpPr>
        <p:spPr>
          <a:xfrm>
            <a:off x="13829955" y="772730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FB110-F5D8-4654-8506-AC018BA6E410}"/>
              </a:ext>
            </a:extLst>
          </p:cNvPr>
          <p:cNvSpPr txBox="1"/>
          <p:nvPr/>
        </p:nvSpPr>
        <p:spPr>
          <a:xfrm>
            <a:off x="14974315" y="826039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9065C-7E2D-4C7A-8237-8BF4D1276131}"/>
              </a:ext>
            </a:extLst>
          </p:cNvPr>
          <p:cNvSpPr txBox="1"/>
          <p:nvPr/>
        </p:nvSpPr>
        <p:spPr>
          <a:xfrm>
            <a:off x="13829955" y="69959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25B929-E14C-4D99-923A-C7D43D251EA3}"/>
              </a:ext>
            </a:extLst>
          </p:cNvPr>
          <p:cNvSpPr txBox="1"/>
          <p:nvPr/>
        </p:nvSpPr>
        <p:spPr>
          <a:xfrm>
            <a:off x="17460626" y="80866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1D4AB24-9692-47E9-8AA6-FD0B6557E20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42761" y="11405926"/>
            <a:ext cx="1817216" cy="737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647E843-798E-446B-B182-279D845B4421}"/>
              </a:ext>
            </a:extLst>
          </p:cNvPr>
          <p:cNvCxnSpPr>
            <a:endCxn id="7" idx="2"/>
          </p:cNvCxnSpPr>
          <p:nvPr/>
        </p:nvCxnSpPr>
        <p:spPr>
          <a:xfrm flipV="1">
            <a:off x="9632431" y="4241364"/>
            <a:ext cx="0" cy="5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83E01F-8517-44A2-8B8F-9C047D897961}"/>
              </a:ext>
            </a:extLst>
          </p:cNvPr>
          <p:cNvSpPr txBox="1"/>
          <p:nvPr/>
        </p:nvSpPr>
        <p:spPr>
          <a:xfrm>
            <a:off x="7885926" y="922131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C6F58BC-9C22-419D-B1ED-BC296EB65847}"/>
              </a:ext>
            </a:extLst>
          </p:cNvPr>
          <p:cNvCxnSpPr>
            <a:cxnSpLocks/>
          </p:cNvCxnSpPr>
          <p:nvPr/>
        </p:nvCxnSpPr>
        <p:spPr>
          <a:xfrm>
            <a:off x="7885926" y="9561099"/>
            <a:ext cx="805260" cy="1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19BB5CB-D10A-40ED-985C-5671ABA83405}"/>
              </a:ext>
            </a:extLst>
          </p:cNvPr>
          <p:cNvSpPr txBox="1"/>
          <p:nvPr/>
        </p:nvSpPr>
        <p:spPr>
          <a:xfrm>
            <a:off x="8831507" y="76069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7EF4F-E60D-4D65-BB23-65438FDE3CA1}"/>
              </a:ext>
            </a:extLst>
          </p:cNvPr>
          <p:cNvSpPr txBox="1"/>
          <p:nvPr/>
        </p:nvSpPr>
        <p:spPr>
          <a:xfrm>
            <a:off x="9239992" y="1174459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8F8502-CC1F-4A35-A815-FE6A83F6F9F3}"/>
              </a:ext>
            </a:extLst>
          </p:cNvPr>
          <p:cNvSpPr txBox="1"/>
          <p:nvPr/>
        </p:nvSpPr>
        <p:spPr>
          <a:xfrm>
            <a:off x="7916406" y="11007210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0A63F02-7AD0-42F7-A8B9-A109B5CEA32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9424884" y="2282751"/>
            <a:ext cx="579120" cy="6014244"/>
          </a:xfrm>
          <a:prstGeom prst="bentConnector3">
            <a:avLst>
              <a:gd name="adj1" fmla="val -394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8266888-60DE-44AB-9697-AD0C5E21E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6102" y="6494113"/>
            <a:ext cx="1633767" cy="1574116"/>
          </a:xfrm>
          <a:prstGeom prst="bentConnector3">
            <a:avLst>
              <a:gd name="adj1" fmla="val 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7646A2E-DCBF-48A3-9CC0-DA4ECBEA3FFD}"/>
              </a:ext>
            </a:extLst>
          </p:cNvPr>
          <p:cNvCxnSpPr>
            <a:cxnSpLocks/>
          </p:cNvCxnSpPr>
          <p:nvPr/>
        </p:nvCxnSpPr>
        <p:spPr>
          <a:xfrm rot="5400000">
            <a:off x="10324118" y="6725737"/>
            <a:ext cx="1547075" cy="1197563"/>
          </a:xfrm>
          <a:prstGeom prst="bentConnector3">
            <a:avLst>
              <a:gd name="adj1" fmla="val -5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E14363-F752-4A8B-803A-108556AA714F}"/>
              </a:ext>
            </a:extLst>
          </p:cNvPr>
          <p:cNvCxnSpPr/>
          <p:nvPr/>
        </p:nvCxnSpPr>
        <p:spPr>
          <a:xfrm flipV="1">
            <a:off x="9632431" y="4241367"/>
            <a:ext cx="0" cy="52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264049F-AE92-4FEB-BF58-CED79AE330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07852" y="12724303"/>
          <a:ext cx="247057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057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PersonalApplyData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studentID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passState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BA6C7D1-890D-406D-8049-76509E0A7EC8}"/>
              </a:ext>
            </a:extLst>
          </p:cNvPr>
          <p:cNvCxnSpPr/>
          <p:nvPr/>
        </p:nvCxnSpPr>
        <p:spPr>
          <a:xfrm>
            <a:off x="13746633" y="7712688"/>
            <a:ext cx="1828202" cy="889078"/>
          </a:xfrm>
          <a:prstGeom prst="bentConnector3">
            <a:avLst>
              <a:gd name="adj1" fmla="val 88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D2F842-045D-4FFA-A93F-6498431293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79066" y="11186151"/>
            <a:ext cx="2380780" cy="688688"/>
          </a:xfrm>
          <a:prstGeom prst="bentConnector3">
            <a:avLst>
              <a:gd name="adj1" fmla="val -1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F6AF717-E137-49CA-BF8C-841ADD4CE6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718" y="15442273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Period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startDate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endDate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FD9CFB-A484-43EA-833F-5D16C399CC2F}"/>
              </a:ext>
            </a:extLst>
          </p:cNvPr>
          <p:cNvCxnSpPr>
            <a:endCxn id="45" idx="0"/>
          </p:cNvCxnSpPr>
          <p:nvPr/>
        </p:nvCxnSpPr>
        <p:spPr>
          <a:xfrm>
            <a:off x="6447139" y="14449105"/>
            <a:ext cx="0" cy="9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72D0A13-4E4F-496C-8674-EC7389660060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8884" y="6002190"/>
            <a:ext cx="9191305" cy="10883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BC52FC-1118-40E4-9561-7404D8889862}"/>
              </a:ext>
            </a:extLst>
          </p:cNvPr>
          <p:cNvCxnSpPr>
            <a:cxnSpLocks/>
          </p:cNvCxnSpPr>
          <p:nvPr/>
        </p:nvCxnSpPr>
        <p:spPr>
          <a:xfrm>
            <a:off x="4440353" y="1950721"/>
            <a:ext cx="9306280" cy="4513567"/>
          </a:xfrm>
          <a:prstGeom prst="bentConnector3">
            <a:avLst>
              <a:gd name="adj1" fmla="val 106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533E50-3DBD-45A2-92EB-979A78C2A21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707322" y="6707193"/>
            <a:ext cx="15240" cy="1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3F11E4-F0AA-44F8-9AFE-E291223FBE24}"/>
              </a:ext>
            </a:extLst>
          </p:cNvPr>
          <p:cNvSpPr txBox="1"/>
          <p:nvPr/>
        </p:nvSpPr>
        <p:spPr>
          <a:xfrm>
            <a:off x="3802698" y="396241"/>
            <a:ext cx="292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VER.3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577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ABC81104-C2F6-451D-B8C6-5B131C6BD0F9}"/>
              </a:ext>
            </a:extLst>
          </p:cNvPr>
          <p:cNvSpPr/>
          <p:nvPr/>
        </p:nvSpPr>
        <p:spPr>
          <a:xfrm>
            <a:off x="5528718" y="2286000"/>
            <a:ext cx="14032341" cy="10257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0B839B-9AA4-4883-BB2F-5899635604F4}"/>
              </a:ext>
            </a:extLst>
          </p:cNvPr>
          <p:cNvSpPr/>
          <p:nvPr/>
        </p:nvSpPr>
        <p:spPr>
          <a:xfrm>
            <a:off x="11627680" y="4937345"/>
            <a:ext cx="7737776" cy="7439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9D597F-CF09-44C4-BC7F-CAA64E6FB757}"/>
              </a:ext>
            </a:extLst>
          </p:cNvPr>
          <p:cNvSpPr/>
          <p:nvPr/>
        </p:nvSpPr>
        <p:spPr>
          <a:xfrm>
            <a:off x="1320803" y="7223237"/>
            <a:ext cx="10281874" cy="98709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49129C-29DB-4B18-9465-6F5DF3559E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74177" y="2534484"/>
          <a:ext cx="1516508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50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User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19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-id</a:t>
                      </a:r>
                    </a:p>
                    <a:p>
                      <a:pPr latinLnBrk="1"/>
                      <a:r>
                        <a:rPr lang="en-US" altLang="ko-KR" sz="2000" dirty="0"/>
                        <a:t>-password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16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isValid</a:t>
                      </a:r>
                      <a:r>
                        <a:rPr lang="en-US" altLang="ko-KR" sz="2000" dirty="0"/>
                        <a:t>()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3D6A13-77C3-40FC-8ED7-FE059FA5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2935"/>
              </p:ext>
            </p:extLst>
          </p:nvPr>
        </p:nvGraphicFramePr>
        <p:xfrm>
          <a:off x="5944494" y="5000313"/>
          <a:ext cx="194143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43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Office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officeName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+alarm()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F96702-EA6E-4539-A534-487AA920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23329"/>
              </p:ext>
            </p:extLst>
          </p:nvPr>
        </p:nvGraphicFramePr>
        <p:xfrm>
          <a:off x="8477826" y="8098056"/>
          <a:ext cx="3053228" cy="2808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2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Apply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959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applierNumber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compareToStdInfo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isPass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cancelApply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showPersonalApplyData</a:t>
                      </a:r>
                      <a:r>
                        <a:rPr lang="en-US" altLang="ko-KR" sz="2000" dirty="0"/>
                        <a:t>()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FE4CE6-DA58-4A59-B836-96CD53E278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96431" y="5579433"/>
          <a:ext cx="2050273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27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41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Student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2721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-name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stdID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-year</a:t>
                      </a:r>
                    </a:p>
                    <a:p>
                      <a:pPr latinLnBrk="1"/>
                      <a:r>
                        <a:rPr lang="en-US" altLang="ko-KR" sz="2000" dirty="0"/>
                        <a:t>-major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-gender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wishList</a:t>
                      </a:r>
                      <a:r>
                        <a:rPr lang="en-US" altLang="ko-KR" sz="2000" dirty="0"/>
                        <a:t>(int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myApplyInfo</a:t>
                      </a:r>
                      <a:r>
                        <a:rPr lang="en-US" altLang="ko-KR" sz="2000" dirty="0"/>
                        <a:t> (</a:t>
                      </a:r>
                      <a:r>
                        <a:rPr lang="en-US" altLang="ko-KR" sz="2000" dirty="0" err="1"/>
                        <a:t>ArrayList:int</a:t>
                      </a:r>
                      <a:r>
                        <a:rPr lang="ko-KR" altLang="en-US" sz="2000" dirty="0"/>
                        <a:t>형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4155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1F8529-1FA8-4B7F-A07D-2FBFA2F4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16386"/>
              </p:ext>
            </p:extLst>
          </p:nvPr>
        </p:nvGraphicFramePr>
        <p:xfrm>
          <a:off x="5131884" y="7895905"/>
          <a:ext cx="2784523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452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948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InternshipProgramDB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//</a:t>
                      </a:r>
                      <a:r>
                        <a:rPr lang="ko-KR" altLang="en-US" sz="2000" dirty="0"/>
                        <a:t>모든 인턴십 리스트 객체를 가지는 </a:t>
                      </a:r>
                      <a:r>
                        <a:rPr lang="en-US" altLang="ko-KR" sz="2000" dirty="0"/>
                        <a:t>class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1014566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searchInternship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inClosed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+apply()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addWishList</a:t>
                      </a:r>
                      <a:r>
                        <a:rPr lang="en-US" altLang="ko-KR" sz="2000" dirty="0"/>
                        <a:t>()</a:t>
                      </a:r>
                    </a:p>
                    <a:p>
                      <a:pPr latinLnBrk="1"/>
                      <a:r>
                        <a:rPr lang="en-US" altLang="ko-KR" sz="2000" dirty="0"/>
                        <a:t>+</a:t>
                      </a:r>
                      <a:r>
                        <a:rPr lang="en-US" altLang="ko-KR" sz="2000" dirty="0" err="1"/>
                        <a:t>showDetail</a:t>
                      </a:r>
                      <a:r>
                        <a:rPr lang="en-US" altLang="ko-KR" sz="2000" dirty="0"/>
                        <a:t>() </a:t>
                      </a:r>
                      <a:r>
                        <a:rPr lang="en-US" altLang="ko-KR" sz="1400" dirty="0"/>
                        <a:t>//</a:t>
                      </a:r>
                      <a:r>
                        <a:rPr lang="ko-KR" altLang="en-US" sz="1400" dirty="0"/>
                        <a:t>상세보기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EADB8B6-0302-4B76-A3DE-A0B0144F71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91785" y="8601766"/>
          <a:ext cx="216570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705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WishConditon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 -</a:t>
                      </a:r>
                      <a:r>
                        <a:rPr lang="en-US" altLang="ko-KR" sz="2000" dirty="0" err="1"/>
                        <a:t>officeName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workingTerm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minWage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0D6A869-80B8-4E89-A927-3D43B70E08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587" y="8601766"/>
          <a:ext cx="235406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63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ExtraQualification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extraActivity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-award</a:t>
                      </a:r>
                    </a:p>
                    <a:p>
                      <a:pPr latinLnBrk="1"/>
                      <a:r>
                        <a:rPr lang="en-US" altLang="ko-KR" sz="2000" dirty="0"/>
                        <a:t>-certificate</a:t>
                      </a: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714248-522B-41AF-8636-D7A7581C5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128"/>
              </p:ext>
            </p:extLst>
          </p:nvPr>
        </p:nvGraphicFramePr>
        <p:xfrm>
          <a:off x="4529783" y="14631009"/>
          <a:ext cx="23876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ExtraRequirement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-carrier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militaryservice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certtificate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272ECB7-D019-4776-B8D5-BF7E0BEF403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815453" y="7297858"/>
            <a:ext cx="4215164" cy="13039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89A50F-6E00-44A8-B1EC-7D495BD5E66A}"/>
              </a:ext>
            </a:extLst>
          </p:cNvPr>
          <p:cNvSpPr txBox="1"/>
          <p:nvPr/>
        </p:nvSpPr>
        <p:spPr>
          <a:xfrm>
            <a:off x="7966220" y="610621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656791-FB03-421A-BB96-AD731287FFF9}"/>
              </a:ext>
            </a:extLst>
          </p:cNvPr>
          <p:cNvSpPr txBox="1"/>
          <p:nvPr/>
        </p:nvSpPr>
        <p:spPr>
          <a:xfrm>
            <a:off x="10005782" y="763168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CCBD5-85F9-4AAA-BD32-0BE533CF60D4}"/>
              </a:ext>
            </a:extLst>
          </p:cNvPr>
          <p:cNvSpPr txBox="1"/>
          <p:nvPr/>
        </p:nvSpPr>
        <p:spPr>
          <a:xfrm>
            <a:off x="11311484" y="6129008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AE5DC-D4CF-44A6-914F-4E89D137A5A7}"/>
              </a:ext>
            </a:extLst>
          </p:cNvPr>
          <p:cNvSpPr txBox="1"/>
          <p:nvPr/>
        </p:nvSpPr>
        <p:spPr>
          <a:xfrm>
            <a:off x="13829955" y="772730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DFB110-F5D8-4654-8506-AC018BA6E410}"/>
              </a:ext>
            </a:extLst>
          </p:cNvPr>
          <p:cNvSpPr txBox="1"/>
          <p:nvPr/>
        </p:nvSpPr>
        <p:spPr>
          <a:xfrm>
            <a:off x="14974315" y="8260392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19065C-7E2D-4C7A-8237-8BF4D1276131}"/>
              </a:ext>
            </a:extLst>
          </p:cNvPr>
          <p:cNvSpPr txBox="1"/>
          <p:nvPr/>
        </p:nvSpPr>
        <p:spPr>
          <a:xfrm>
            <a:off x="13829955" y="699597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25B929-E14C-4D99-923A-C7D43D251EA3}"/>
              </a:ext>
            </a:extLst>
          </p:cNvPr>
          <p:cNvSpPr txBox="1"/>
          <p:nvPr/>
        </p:nvSpPr>
        <p:spPr>
          <a:xfrm>
            <a:off x="17460626" y="80866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647E843-798E-446B-B182-279D845B4421}"/>
              </a:ext>
            </a:extLst>
          </p:cNvPr>
          <p:cNvCxnSpPr>
            <a:endCxn id="7" idx="2"/>
          </p:cNvCxnSpPr>
          <p:nvPr/>
        </p:nvCxnSpPr>
        <p:spPr>
          <a:xfrm flipV="1">
            <a:off x="9632431" y="4241366"/>
            <a:ext cx="0" cy="52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C6F58BC-9C22-419D-B1ED-BC296EB65847}"/>
              </a:ext>
            </a:extLst>
          </p:cNvPr>
          <p:cNvCxnSpPr>
            <a:cxnSpLocks/>
          </p:cNvCxnSpPr>
          <p:nvPr/>
        </p:nvCxnSpPr>
        <p:spPr>
          <a:xfrm>
            <a:off x="7779246" y="9911619"/>
            <a:ext cx="805260" cy="1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19BB5CB-D10A-40ED-985C-5671ABA83405}"/>
              </a:ext>
            </a:extLst>
          </p:cNvPr>
          <p:cNvSpPr txBox="1"/>
          <p:nvPr/>
        </p:nvSpPr>
        <p:spPr>
          <a:xfrm>
            <a:off x="8831507" y="7606915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0..*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E7EF4F-E60D-4D65-BB23-65438FDE3CA1}"/>
              </a:ext>
            </a:extLst>
          </p:cNvPr>
          <p:cNvSpPr txBox="1"/>
          <p:nvPr/>
        </p:nvSpPr>
        <p:spPr>
          <a:xfrm>
            <a:off x="5748630" y="14260143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0..1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8F8502-CC1F-4A35-A815-FE6A83F6F9F3}"/>
              </a:ext>
            </a:extLst>
          </p:cNvPr>
          <p:cNvSpPr txBox="1"/>
          <p:nvPr/>
        </p:nvSpPr>
        <p:spPr>
          <a:xfrm>
            <a:off x="3974814" y="12754841"/>
            <a:ext cx="6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10A63F02-7AD0-42F7-A8B9-A109B5CEA329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H="1">
            <a:off x="9528828" y="2386695"/>
            <a:ext cx="579120" cy="5806356"/>
          </a:xfrm>
          <a:prstGeom prst="bentConnector3">
            <a:avLst>
              <a:gd name="adj1" fmla="val -394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8266888-60DE-44AB-9697-AD0C5E21E5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6102" y="6494113"/>
            <a:ext cx="1633767" cy="1574116"/>
          </a:xfrm>
          <a:prstGeom prst="bentConnector3">
            <a:avLst>
              <a:gd name="adj1" fmla="val 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77646A2E-DCBF-48A3-9CC0-DA4ECBEA3FFD}"/>
              </a:ext>
            </a:extLst>
          </p:cNvPr>
          <p:cNvCxnSpPr>
            <a:cxnSpLocks/>
          </p:cNvCxnSpPr>
          <p:nvPr/>
        </p:nvCxnSpPr>
        <p:spPr>
          <a:xfrm rot="5400000">
            <a:off x="10324118" y="6725737"/>
            <a:ext cx="1547075" cy="1197563"/>
          </a:xfrm>
          <a:prstGeom prst="bentConnector3">
            <a:avLst>
              <a:gd name="adj1" fmla="val -5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3E14363-F752-4A8B-803A-108556AA714F}"/>
              </a:ext>
            </a:extLst>
          </p:cNvPr>
          <p:cNvCxnSpPr/>
          <p:nvPr/>
        </p:nvCxnSpPr>
        <p:spPr>
          <a:xfrm flipV="1">
            <a:off x="9632431" y="4241367"/>
            <a:ext cx="0" cy="527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264049F-AE92-4FEB-BF58-CED79AE33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47061"/>
              </p:ext>
            </p:extLst>
          </p:nvPr>
        </p:nvGraphicFramePr>
        <p:xfrm>
          <a:off x="8782351" y="11720169"/>
          <a:ext cx="247057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057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PersonalApplyData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studentID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passState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BA6C7D1-890D-406D-8049-76509E0A7EC8}"/>
              </a:ext>
            </a:extLst>
          </p:cNvPr>
          <p:cNvCxnSpPr/>
          <p:nvPr/>
        </p:nvCxnSpPr>
        <p:spPr>
          <a:xfrm>
            <a:off x="13746633" y="7712688"/>
            <a:ext cx="1828202" cy="889078"/>
          </a:xfrm>
          <a:prstGeom prst="bentConnector3">
            <a:avLst>
              <a:gd name="adj1" fmla="val 88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F6AF717-E137-49CA-BF8C-841ADD4CE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14111"/>
              </p:ext>
            </p:extLst>
          </p:nvPr>
        </p:nvGraphicFramePr>
        <p:xfrm>
          <a:off x="1798086" y="14904720"/>
          <a:ext cx="183684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842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425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Period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733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startDate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endDate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425042">
                <a:tc>
                  <a:txBody>
                    <a:bodyPr/>
                    <a:lstStyle/>
                    <a:p>
                      <a:pPr latinLnBrk="1"/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FD9CFB-A484-43EA-833F-5D16C399CC2F}"/>
              </a:ext>
            </a:extLst>
          </p:cNvPr>
          <p:cNvCxnSpPr>
            <a:cxnSpLocks/>
          </p:cNvCxnSpPr>
          <p:nvPr/>
        </p:nvCxnSpPr>
        <p:spPr>
          <a:xfrm>
            <a:off x="2657770" y="13878438"/>
            <a:ext cx="0" cy="9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72D0A13-4E4F-496C-8674-EC7389660060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005805" y="5385266"/>
            <a:ext cx="7560627" cy="691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0BC52FC-1118-40E4-9561-7404D8889862}"/>
              </a:ext>
            </a:extLst>
          </p:cNvPr>
          <p:cNvCxnSpPr>
            <a:cxnSpLocks/>
          </p:cNvCxnSpPr>
          <p:nvPr/>
        </p:nvCxnSpPr>
        <p:spPr>
          <a:xfrm>
            <a:off x="4440353" y="1950721"/>
            <a:ext cx="9306280" cy="4513567"/>
          </a:xfrm>
          <a:prstGeom prst="bentConnector3">
            <a:avLst>
              <a:gd name="adj1" fmla="val 106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533E50-3DBD-45A2-92EB-979A78C2A21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524144" y="6707193"/>
            <a:ext cx="391066" cy="1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FD18A741-AE44-40E4-AC75-F5405B1BC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83001"/>
              </p:ext>
            </p:extLst>
          </p:nvPr>
        </p:nvGraphicFramePr>
        <p:xfrm>
          <a:off x="1503874" y="7357153"/>
          <a:ext cx="2387688" cy="6743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88">
                  <a:extLst>
                    <a:ext uri="{9D8B030D-6E8A-4147-A177-3AD203B41FA5}">
                      <a16:colId xmlns:a16="http://schemas.microsoft.com/office/drawing/2014/main" val="4092651458"/>
                    </a:ext>
                  </a:extLst>
                </a:gridCol>
              </a:tblGrid>
              <a:tr h="742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InternshipProgramDB</a:t>
                      </a:r>
                      <a:endParaRPr lang="ko-KR" altLang="en-US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992192220"/>
                  </a:ext>
                </a:extLst>
              </a:tr>
              <a:tr h="5038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//</a:t>
                      </a:r>
                      <a:r>
                        <a:rPr lang="ko-KR" altLang="en-US" sz="2000" dirty="0"/>
                        <a:t>인턴십 정보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officeID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programID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programName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companyName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closingDate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-position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workingCountry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workingPeriod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-wage</a:t>
                      </a:r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-</a:t>
                      </a:r>
                      <a:r>
                        <a:rPr lang="ko-KR" altLang="en-US" sz="2000" dirty="0"/>
                        <a:t>채용인원</a:t>
                      </a:r>
                      <a:endParaRPr lang="en-US" altLang="ko-KR" sz="2000" dirty="0"/>
                    </a:p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//</a:t>
                      </a:r>
                      <a:r>
                        <a:rPr lang="ko-KR" altLang="en-US" sz="2000" dirty="0"/>
                        <a:t>인턴십 </a:t>
                      </a:r>
                      <a:r>
                        <a:rPr lang="en-US" altLang="ko-KR" sz="2000" dirty="0"/>
                        <a:t>req</a:t>
                      </a:r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minimumYear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majorCondition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minimumGpa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-</a:t>
                      </a:r>
                      <a:r>
                        <a:rPr lang="en-US" altLang="ko-KR" sz="2000" dirty="0" err="1"/>
                        <a:t>englishLevel</a:t>
                      </a:r>
                      <a:endParaRPr lang="en-US" altLang="ko-KR" sz="20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925190228"/>
                  </a:ext>
                </a:extLst>
              </a:tr>
              <a:tr h="932170">
                <a:tc>
                  <a:txBody>
                    <a:bodyPr/>
                    <a:lstStyle/>
                    <a:p>
                      <a:pPr marL="0" marR="0" lvl="0" indent="0" algn="l" defTabSz="1728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59672830"/>
                  </a:ext>
                </a:extLst>
              </a:tr>
            </a:tbl>
          </a:graphicData>
        </a:graphic>
      </p:graphicFrame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2BB0621-0335-4E98-8C3E-2B8637765734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3891562" y="10617796"/>
            <a:ext cx="1215318" cy="11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C202F7-092B-46E9-BC28-8C1111733610}"/>
              </a:ext>
            </a:extLst>
          </p:cNvPr>
          <p:cNvSpPr txBox="1"/>
          <p:nvPr/>
        </p:nvSpPr>
        <p:spPr>
          <a:xfrm>
            <a:off x="1048221" y="534869"/>
            <a:ext cx="292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VER.4</a:t>
            </a:r>
          </a:p>
          <a:p>
            <a:r>
              <a:rPr lang="en-US" altLang="ko-KR" sz="3600" dirty="0"/>
              <a:t>1202_0055</a:t>
            </a:r>
            <a:endParaRPr lang="ko-KR" altLang="en-US" sz="36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361264-66D5-4A7E-A182-BA9E6C22C2EF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10004441" y="10906761"/>
            <a:ext cx="13197" cy="81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995580-76C6-4DDE-9814-4534EE0B547F}"/>
              </a:ext>
            </a:extLst>
          </p:cNvPr>
          <p:cNvCxnSpPr>
            <a:endCxn id="14" idx="0"/>
          </p:cNvCxnSpPr>
          <p:nvPr/>
        </p:nvCxnSpPr>
        <p:spPr>
          <a:xfrm>
            <a:off x="3891563" y="13136881"/>
            <a:ext cx="1832065" cy="1494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1034</Words>
  <Application>Microsoft Office PowerPoint</Application>
  <PresentationFormat>사용자 지정</PresentationFormat>
  <Paragraphs>440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선희 김</dc:creator>
  <cp:lastModifiedBy>선희 김</cp:lastModifiedBy>
  <cp:revision>50</cp:revision>
  <dcterms:created xsi:type="dcterms:W3CDTF">2018-11-22T03:43:07Z</dcterms:created>
  <dcterms:modified xsi:type="dcterms:W3CDTF">2018-12-01T15:56:08Z</dcterms:modified>
</cp:coreProperties>
</file>