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8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1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6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0D5C-3472-4BDA-B4B2-36866DA7696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D186-536D-4518-8A31-6E68A2026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5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taclg.streamlit.app/" TargetMode="External"/><Relationship Id="rId2" Type="http://schemas.openxmlformats.org/officeDocument/2006/relationships/hyperlink" Target="https://github.com/suyamburajesh/Vista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5C0F-EC60-B0D6-431B-EC9DF4026156}"/>
              </a:ext>
            </a:extLst>
          </p:cNvPr>
          <p:cNvSpPr txBox="1"/>
          <p:nvPr/>
        </p:nvSpPr>
        <p:spPr>
          <a:xfrm>
            <a:off x="138545" y="2692645"/>
            <a:ext cx="116470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SeekNSolvers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Rajeshkumar.S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lvl="2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lvl="2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Nandhagopal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3B079-3946-547E-3042-5034114414F6}"/>
              </a:ext>
            </a:extLst>
          </p:cNvPr>
          <p:cNvSpPr txBox="1"/>
          <p:nvPr/>
        </p:nvSpPr>
        <p:spPr>
          <a:xfrm>
            <a:off x="138546" y="983735"/>
            <a:ext cx="116470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VISTA</a:t>
            </a:r>
          </a:p>
          <a:p>
            <a:pPr algn="ctr"/>
            <a:r>
              <a:rPr lang="en-IN" sz="3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Intelligent System for TNEA Admissions</a:t>
            </a:r>
          </a:p>
          <a:p>
            <a:pPr algn="ctr"/>
            <a:r>
              <a:rPr lang="en-IN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College Search with AI</a:t>
            </a:r>
          </a:p>
          <a:p>
            <a:pPr algn="ctr"/>
            <a:endParaRPr lang="en-IN" sz="36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8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514F5-C4DC-46B8-205F-9C26166738F8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E2AD3-9D1F-FCB0-7BD2-78EEA2F1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5" y="1726334"/>
            <a:ext cx="8305800" cy="386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D1899-9C7C-DEB1-1A16-515F1639635F}"/>
              </a:ext>
            </a:extLst>
          </p:cNvPr>
          <p:cNvSpPr txBox="1"/>
          <p:nvPr/>
        </p:nvSpPr>
        <p:spPr>
          <a:xfrm>
            <a:off x="557646" y="837828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: Raw data in pdf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83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0DF0B-9E50-1109-2E38-9D310C38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B9835-7719-EBE8-8A1B-FBA08B4B8FA5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B6299-AEB4-AC01-05B1-95C6240BB4AD}"/>
              </a:ext>
            </a:extLst>
          </p:cNvPr>
          <p:cNvSpPr txBox="1"/>
          <p:nvPr/>
        </p:nvSpPr>
        <p:spPr>
          <a:xfrm>
            <a:off x="557646" y="837828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 Raw data  in text form for chat model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6A56C-850B-F34B-DD5C-725B3C4D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54" y="1561522"/>
            <a:ext cx="883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B021-31E8-5716-3FCC-C52BA6168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17BD7-9538-4DC7-82F6-E371E442DFA5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569D2-96C0-8342-3782-AB3334A42014}"/>
              </a:ext>
            </a:extLst>
          </p:cNvPr>
          <p:cNvSpPr txBox="1"/>
          <p:nvPr/>
        </p:nvSpPr>
        <p:spPr>
          <a:xfrm>
            <a:off x="557646" y="837828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 with Extraction of Inference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AFE1E-4A3C-29B7-7832-330C26CD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92" y="1255402"/>
            <a:ext cx="7916469" cy="54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3422-3CC5-CF6B-7CB0-1500F1C4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3F1D3-950E-4CC9-E139-16777269E480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2FC81-530F-88E2-594D-AAE6E209AC19}"/>
              </a:ext>
            </a:extLst>
          </p:cNvPr>
          <p:cNvSpPr txBox="1"/>
          <p:nvPr/>
        </p:nvSpPr>
        <p:spPr>
          <a:xfrm>
            <a:off x="557646" y="837828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outcome with Extraction of Json objects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20FE1-0B9D-97DB-EBBF-D684E07B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70182"/>
            <a:ext cx="9906000" cy="52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4B407-C1A5-4993-B024-BCD406681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0C503-7419-2E45-14EC-A4BFF40F7A20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D629A-C191-8E4F-97EB-C3BB0C3CD8E7}"/>
              </a:ext>
            </a:extLst>
          </p:cNvPr>
          <p:cNvSpPr txBox="1"/>
          <p:nvPr/>
        </p:nvSpPr>
        <p:spPr>
          <a:xfrm>
            <a:off x="557646" y="837828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resources to git-repo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55843-A4B4-1123-743D-93A95D3C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1477014"/>
            <a:ext cx="11379201" cy="51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2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96E2-D4E7-7598-BC8E-2DA5911A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77CCB-1B04-2BC7-CDA1-BEA7D6F5947E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A468-D937-8E9F-4475-2C67FEFA539D}"/>
              </a:ext>
            </a:extLst>
          </p:cNvPr>
          <p:cNvSpPr txBox="1"/>
          <p:nvPr/>
        </p:nvSpPr>
        <p:spPr>
          <a:xfrm>
            <a:off x="557646" y="837828"/>
            <a:ext cx="701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app with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 framework (Open source)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882A8-DA88-6DB7-2273-0D318EEF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1" y="1440873"/>
            <a:ext cx="11305310" cy="51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FBCD2-83C9-B210-4F51-8BF36988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132FC-A2E2-2617-2C68-08E7CED19A83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5CDDE-2ECF-844F-02EB-6A3AD415640E}"/>
              </a:ext>
            </a:extLst>
          </p:cNvPr>
          <p:cNvSpPr txBox="1"/>
          <p:nvPr/>
        </p:nvSpPr>
        <p:spPr>
          <a:xfrm>
            <a:off x="557646" y="837828"/>
            <a:ext cx="701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Vista – Deployed Application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12574-C617-F08F-B06A-39EC1F33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7" y="1403184"/>
            <a:ext cx="11098645" cy="53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8E1EE7-19B3-4D4E-3650-02A734B7F370}"/>
              </a:ext>
            </a:extLst>
          </p:cNvPr>
          <p:cNvSpPr txBox="1"/>
          <p:nvPr/>
        </p:nvSpPr>
        <p:spPr>
          <a:xfrm>
            <a:off x="4276436" y="3218933"/>
            <a:ext cx="27247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241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45DB3D-F763-681E-9544-9B30818555A0}"/>
              </a:ext>
            </a:extLst>
          </p:cNvPr>
          <p:cNvSpPr txBox="1"/>
          <p:nvPr/>
        </p:nvSpPr>
        <p:spPr>
          <a:xfrm>
            <a:off x="618836" y="1149989"/>
            <a:ext cx="766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Table: Students Appearing for +2 Exams (Last 5 Years)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06DD4-499F-0BBA-D7C7-E3358F3DC757}"/>
              </a:ext>
            </a:extLst>
          </p:cNvPr>
          <p:cNvSpPr txBox="1"/>
          <p:nvPr/>
        </p:nvSpPr>
        <p:spPr>
          <a:xfrm>
            <a:off x="240145" y="254062"/>
            <a:ext cx="73521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Introduction with Statistics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BF954C-9409-281F-C036-A19D5B012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57919"/>
              </p:ext>
            </p:extLst>
          </p:nvPr>
        </p:nvGraphicFramePr>
        <p:xfrm>
          <a:off x="618836" y="2576946"/>
          <a:ext cx="4618182" cy="2511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7673">
                  <a:extLst>
                    <a:ext uri="{9D8B030D-6E8A-4147-A177-3AD203B41FA5}">
                      <a16:colId xmlns:a16="http://schemas.microsoft.com/office/drawing/2014/main" val="2629465681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806651867"/>
                    </a:ext>
                  </a:extLst>
                </a:gridCol>
                <a:gridCol w="1431636">
                  <a:extLst>
                    <a:ext uri="{9D8B030D-6E8A-4147-A177-3AD203B41FA5}">
                      <a16:colId xmlns:a16="http://schemas.microsoft.com/office/drawing/2014/main" val="2468630113"/>
                    </a:ext>
                  </a:extLst>
                </a:gridCol>
              </a:tblGrid>
              <a:tr h="37421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Appearing (India)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 Nadu +2 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89413"/>
                  </a:ext>
                </a:extLst>
              </a:tr>
              <a:tr h="374216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00020"/>
                  </a:ext>
                </a:extLst>
              </a:tr>
              <a:tr h="374216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92575"/>
                  </a:ext>
                </a:extLst>
              </a:tr>
              <a:tr h="37421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779318"/>
                  </a:ext>
                </a:extLst>
              </a:tr>
              <a:tr h="374216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61948"/>
                  </a:ext>
                </a:extLst>
              </a:tr>
              <a:tr h="374216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55701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C8C55CE-77D5-0890-DBE1-0009690A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78" y="1625601"/>
            <a:ext cx="6164440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D61271-4398-411B-6F39-D5F764AD249D}"/>
              </a:ext>
            </a:extLst>
          </p:cNvPr>
          <p:cNvSpPr txBox="1"/>
          <p:nvPr/>
        </p:nvSpPr>
        <p:spPr>
          <a:xfrm>
            <a:off x="73890" y="78754"/>
            <a:ext cx="7278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Studies Enrollment Possibilities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D8662-4CB2-9FA2-B808-4A21CECC7E2F}"/>
              </a:ext>
            </a:extLst>
          </p:cNvPr>
          <p:cNvSpPr txBox="1"/>
          <p:nvPr/>
        </p:nvSpPr>
        <p:spPr>
          <a:xfrm>
            <a:off x="249381" y="3182172"/>
            <a:ext cx="7813963" cy="315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b="1" dirty="0">
                <a:solidFill>
                  <a:srgbClr val="FF0000"/>
                </a:solidFill>
              </a:rPr>
              <a:t>Why is this a Problem?</a:t>
            </a:r>
          </a:p>
          <a:p>
            <a:pPr>
              <a:lnSpc>
                <a:spcPct val="200000"/>
              </a:lnSpc>
            </a:pPr>
            <a:r>
              <a:rPr lang="en-US" b="1" dirty="0"/>
              <a:t>	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best-fit colleges quickly.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stress and confusion.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number of applicants vs. limited seats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top institutions</a:t>
            </a:r>
            <a:r>
              <a:rPr lang="en-US" dirty="0"/>
              <a:t>.</a:t>
            </a:r>
          </a:p>
        </p:txBody>
      </p:sp>
      <p:pic>
        <p:nvPicPr>
          <p:cNvPr id="4098" name="Picture 2" descr="36 Best Courses after 12th (2023): Science, Commerce, Arts | Virohan">
            <a:extLst>
              <a:ext uri="{FF2B5EF4-FFF2-40B4-BE49-F238E27FC236}">
                <a16:creationId xmlns:a16="http://schemas.microsoft.com/office/drawing/2014/main" id="{D122EF19-FF00-82FF-8679-13F367BA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75" y="521759"/>
            <a:ext cx="5497944" cy="553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07E907-AA5C-95D8-C7FD-DB5E6164B200}"/>
              </a:ext>
            </a:extLst>
          </p:cNvPr>
          <p:cNvSpPr txBox="1"/>
          <p:nvPr/>
        </p:nvSpPr>
        <p:spPr>
          <a:xfrm>
            <a:off x="-565727" y="933990"/>
            <a:ext cx="6313054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NEET, JEE, GATE, UPSC, PSC, SSC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Cutoff-based admissions: ~50% of students need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rank-based 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search = Time-consuming &amp; complex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7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BC974A-FCAB-B415-4CE6-2D9391BD2380}"/>
              </a:ext>
            </a:extLst>
          </p:cNvPr>
          <p:cNvSpPr txBox="1"/>
          <p:nvPr/>
        </p:nvSpPr>
        <p:spPr>
          <a:xfrm>
            <a:off x="0" y="272534"/>
            <a:ext cx="8432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VISTA AI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E5452-28A7-4D42-0265-0F00E57B3142}"/>
              </a:ext>
            </a:extLst>
          </p:cNvPr>
          <p:cNvSpPr txBox="1"/>
          <p:nvPr/>
        </p:nvSpPr>
        <p:spPr>
          <a:xfrm>
            <a:off x="341745" y="965676"/>
            <a:ext cx="11185237" cy="527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🔹 </a:t>
            </a:r>
            <a:r>
              <a:rPr lang="en-US" b="1" dirty="0"/>
              <a:t>What is VISTA?</a:t>
            </a:r>
          </a:p>
          <a:p>
            <a:pPr lvl="3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Generative AI-powered chatbot</a:t>
            </a:r>
            <a:r>
              <a:rPr lang="en-US" dirty="0"/>
              <a:t> that </a:t>
            </a:r>
            <a:r>
              <a:rPr lang="en-US" b="1" dirty="0"/>
              <a:t>automates &amp; simplifies</a:t>
            </a:r>
            <a:r>
              <a:rPr lang="en-US" dirty="0"/>
              <a:t> the college search process based on:</a:t>
            </a:r>
          </a:p>
          <a:p>
            <a:pPr lvl="3"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Cutoff marks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Community &amp; category ranking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Historical admission data</a:t>
            </a:r>
          </a:p>
          <a:p>
            <a:pPr lvl="3"/>
            <a:endParaRPr lang="en-US" dirty="0"/>
          </a:p>
          <a:p>
            <a:r>
              <a:rPr lang="en-US" b="1" dirty="0"/>
              <a:t>🎯 How It Helps:</a:t>
            </a:r>
          </a:p>
          <a:p>
            <a:endParaRPr lang="en-US" b="1" dirty="0"/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Faster decision-making</a:t>
            </a:r>
            <a:r>
              <a:rPr lang="en-US" dirty="0"/>
              <a:t> (5 best college suggestions instantly)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No need for manual searching</a:t>
            </a:r>
            <a:endParaRPr lang="en-US" dirty="0"/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Personalized recommendations</a:t>
            </a:r>
            <a:endParaRPr lang="en-US" dirty="0"/>
          </a:p>
        </p:txBody>
      </p:sp>
      <p:pic>
        <p:nvPicPr>
          <p:cNvPr id="5122" name="Picture 2" descr="Image result for Chat Bot PNG Images">
            <a:extLst>
              <a:ext uri="{FF2B5EF4-FFF2-40B4-BE49-F238E27FC236}">
                <a16:creationId xmlns:a16="http://schemas.microsoft.com/office/drawing/2014/main" id="{7031007A-2BCA-2EA4-CE92-8EDFE3AE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9" y="2600759"/>
            <a:ext cx="3365932" cy="336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9A633-551E-D4B9-C4BE-395CA904162A}"/>
              </a:ext>
            </a:extLst>
          </p:cNvPr>
          <p:cNvSpPr txBox="1"/>
          <p:nvPr/>
        </p:nvSpPr>
        <p:spPr>
          <a:xfrm>
            <a:off x="197042" y="1512186"/>
            <a:ext cx="6096000" cy="469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sz="1750" dirty="0"/>
              <a:t>1️⃣ </a:t>
            </a:r>
            <a:r>
              <a:rPr lang="en-IN" sz="1750" b="1" dirty="0"/>
              <a:t>Raw Data Collection</a:t>
            </a:r>
            <a:r>
              <a:rPr lang="en-IN" sz="1750" dirty="0"/>
              <a:t> (Previous admission data, cutoff trends)</a:t>
            </a:r>
            <a:br>
              <a:rPr lang="en-IN" sz="1750" dirty="0"/>
            </a:br>
            <a:r>
              <a:rPr lang="en-IN" sz="1750" dirty="0"/>
              <a:t>2️⃣ </a:t>
            </a:r>
            <a:r>
              <a:rPr lang="en-IN" sz="1750" b="1" dirty="0"/>
              <a:t>Data Preprocessing</a:t>
            </a:r>
            <a:r>
              <a:rPr lang="en-IN" sz="1750" dirty="0"/>
              <a:t> (Convert into structured text using Python)</a:t>
            </a:r>
            <a:br>
              <a:rPr lang="en-IN" sz="1750" dirty="0"/>
            </a:br>
            <a:r>
              <a:rPr lang="en-IN" sz="1750" dirty="0"/>
              <a:t>3️⃣ </a:t>
            </a:r>
            <a:r>
              <a:rPr lang="en-IN" sz="1750" b="1" dirty="0"/>
              <a:t>AI Model Development</a:t>
            </a:r>
            <a:r>
              <a:rPr lang="en-IN" sz="1750" dirty="0"/>
              <a:t> (</a:t>
            </a:r>
            <a:r>
              <a:rPr lang="en-IN" sz="1750" dirty="0" err="1"/>
              <a:t>LLama</a:t>
            </a:r>
            <a:r>
              <a:rPr lang="en-IN" sz="1750" dirty="0"/>
              <a:t> 3 via </a:t>
            </a:r>
            <a:r>
              <a:rPr lang="en-IN" sz="1750" b="1" dirty="0"/>
              <a:t>Together AI</a:t>
            </a:r>
            <a:r>
              <a:rPr lang="en-IN" sz="1750" dirty="0"/>
              <a:t>)</a:t>
            </a:r>
            <a:br>
              <a:rPr lang="en-IN" sz="1750" dirty="0"/>
            </a:br>
            <a:r>
              <a:rPr lang="en-IN" sz="1750" dirty="0"/>
              <a:t>4️⃣ </a:t>
            </a:r>
            <a:r>
              <a:rPr lang="en-IN" sz="1750" b="1" dirty="0"/>
              <a:t>Inference Process</a:t>
            </a:r>
            <a:r>
              <a:rPr lang="en-IN" sz="1750" dirty="0"/>
              <a:t> (Pretrained </a:t>
            </a:r>
            <a:r>
              <a:rPr lang="en-IN" sz="1750" b="1" dirty="0"/>
              <a:t>.PKL</a:t>
            </a:r>
            <a:r>
              <a:rPr lang="en-IN" sz="1750" dirty="0"/>
              <a:t> file for fast predictions)</a:t>
            </a:r>
            <a:br>
              <a:rPr lang="en-IN" sz="1750" dirty="0"/>
            </a:br>
            <a:r>
              <a:rPr lang="en-IN" sz="1750" dirty="0"/>
              <a:t>5️⃣ </a:t>
            </a:r>
            <a:r>
              <a:rPr lang="en-IN" sz="1750" b="1" dirty="0"/>
              <a:t>UI Interface</a:t>
            </a:r>
            <a:r>
              <a:rPr lang="en-IN" sz="1750" dirty="0"/>
              <a:t> (</a:t>
            </a:r>
            <a:r>
              <a:rPr lang="en-IN" sz="1750" dirty="0" err="1"/>
              <a:t>Streamlit</a:t>
            </a:r>
            <a:r>
              <a:rPr lang="en-IN" sz="1750" dirty="0"/>
              <a:t> for interactive user input)</a:t>
            </a:r>
            <a:br>
              <a:rPr lang="en-IN" sz="1750" dirty="0"/>
            </a:br>
            <a:r>
              <a:rPr lang="en-IN" sz="1750" dirty="0"/>
              <a:t>6️⃣ </a:t>
            </a:r>
            <a:r>
              <a:rPr lang="en-IN" sz="1750" b="1" dirty="0"/>
              <a:t>Final Output</a:t>
            </a:r>
            <a:r>
              <a:rPr lang="en-IN" sz="1750" dirty="0"/>
              <a:t>: AI chatbot suggests </a:t>
            </a:r>
            <a:r>
              <a:rPr lang="en-IN" sz="1750" b="1" dirty="0"/>
              <a:t>Top 5 college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44C89-4CB7-1FFA-B48D-BAD1409EA898}"/>
              </a:ext>
            </a:extLst>
          </p:cNvPr>
          <p:cNvSpPr txBox="1"/>
          <p:nvPr/>
        </p:nvSpPr>
        <p:spPr>
          <a:xfrm>
            <a:off x="147782" y="124752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Tech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0BD00-376F-0176-4EE1-62F9D03634EB}"/>
              </a:ext>
            </a:extLst>
          </p:cNvPr>
          <p:cNvSpPr txBox="1"/>
          <p:nvPr/>
        </p:nvSpPr>
        <p:spPr>
          <a:xfrm>
            <a:off x="147782" y="1142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📌 </a:t>
            </a:r>
            <a:r>
              <a:rPr lang="en-IN" b="1" dirty="0"/>
              <a:t>Step-by-Step Process</a:t>
            </a:r>
            <a:endParaRPr lang="en-IN" dirty="0"/>
          </a:p>
        </p:txBody>
      </p:sp>
      <p:pic>
        <p:nvPicPr>
          <p:cNvPr id="6148" name="Picture 4" descr="A Langchain Question Answering model with LLM | Upwork">
            <a:extLst>
              <a:ext uri="{FF2B5EF4-FFF2-40B4-BE49-F238E27FC236}">
                <a16:creationId xmlns:a16="http://schemas.microsoft.com/office/drawing/2014/main" id="{ABD88C34-96A9-405E-8821-C6874F09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4" y="1735086"/>
            <a:ext cx="5123104" cy="46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6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155960-C076-EBBE-FAB4-786C86EE3300}"/>
              </a:ext>
            </a:extLst>
          </p:cNvPr>
          <p:cNvSpPr txBox="1"/>
          <p:nvPr/>
        </p:nvSpPr>
        <p:spPr>
          <a:xfrm>
            <a:off x="147782" y="1657350"/>
            <a:ext cx="5828723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Tech Stack Used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Python (Pandas, NumPy, Scikit-learn)</a:t>
            </a:r>
            <a:endParaRPr lang="en-IN" dirty="0"/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/>
              <a:t>LLaMA</a:t>
            </a:r>
            <a:r>
              <a:rPr lang="en-IN" b="1" dirty="0"/>
              <a:t> 3 Model (Together AI API)</a:t>
            </a:r>
            <a:endParaRPr lang="en-IN" dirty="0"/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/>
              <a:t>Streamlit</a:t>
            </a:r>
            <a:r>
              <a:rPr lang="en-IN" b="1" dirty="0"/>
              <a:t> (UI Development)</a:t>
            </a:r>
            <a:endParaRPr lang="en-IN" dirty="0"/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Pickle-based model storage (.PKL)</a:t>
            </a:r>
            <a:endParaRPr lang="en-IN" dirty="0"/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err="1"/>
              <a:t>FastAPI</a:t>
            </a:r>
            <a:r>
              <a:rPr lang="en-IN" b="1" dirty="0"/>
              <a:t> for chatbot backend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35A18-1BC8-EA6A-9FAF-EA8393C0E394}"/>
              </a:ext>
            </a:extLst>
          </p:cNvPr>
          <p:cNvSpPr txBox="1"/>
          <p:nvPr/>
        </p:nvSpPr>
        <p:spPr>
          <a:xfrm>
            <a:off x="147782" y="124752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Tech Stack (. . .)</a:t>
            </a:r>
          </a:p>
        </p:txBody>
      </p:sp>
      <p:pic>
        <p:nvPicPr>
          <p:cNvPr id="1030" name="Picture 6" descr="Llama2 70b Chat Multiple Documents Chatbot With Langchain And Streamlit ...">
            <a:extLst>
              <a:ext uri="{FF2B5EF4-FFF2-40B4-BE49-F238E27FC236}">
                <a16:creationId xmlns:a16="http://schemas.microsoft.com/office/drawing/2014/main" id="{18166498-DAB4-EE7E-A61F-55D08FEB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73" y="1400175"/>
            <a:ext cx="622184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1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3F929-8751-7A2C-4749-23EEF49B5A5B}"/>
              </a:ext>
            </a:extLst>
          </p:cNvPr>
          <p:cNvSpPr txBox="1"/>
          <p:nvPr/>
        </p:nvSpPr>
        <p:spPr>
          <a:xfrm>
            <a:off x="908627" y="3910504"/>
            <a:ext cx="5726546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Can be </a:t>
            </a:r>
            <a:r>
              <a:rPr lang="en-IN" b="1" dirty="0"/>
              <a:t>expanded to competitive exams</a:t>
            </a:r>
            <a:r>
              <a:rPr lang="en-IN" dirty="0"/>
              <a:t> (JEE, NEET, GATE, TNPSC, UPSC, PSC, SSC)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Future goal: </a:t>
            </a:r>
            <a:r>
              <a:rPr lang="en-IN" b="1" dirty="0"/>
              <a:t>10 million users in 5 years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Potential </a:t>
            </a:r>
            <a:r>
              <a:rPr lang="en-IN" b="1" dirty="0"/>
              <a:t>integration with state &amp; central education portals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230A7-F9A7-E687-84F2-7BF1B2187E89}"/>
              </a:ext>
            </a:extLst>
          </p:cNvPr>
          <p:cNvSpPr txBox="1"/>
          <p:nvPr/>
        </p:nvSpPr>
        <p:spPr>
          <a:xfrm>
            <a:off x="258618" y="53717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1628A-4210-DBD8-6C32-05A571167C2F}"/>
              </a:ext>
            </a:extLst>
          </p:cNvPr>
          <p:cNvSpPr txBox="1"/>
          <p:nvPr/>
        </p:nvSpPr>
        <p:spPr>
          <a:xfrm>
            <a:off x="424873" y="758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📌 </a:t>
            </a:r>
            <a:r>
              <a:rPr lang="en-IN" b="1" dirty="0"/>
              <a:t>How VISTA Benefits Students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CE312-F5CF-1C0A-73EA-32F10CF635AA}"/>
              </a:ext>
            </a:extLst>
          </p:cNvPr>
          <p:cNvSpPr txBox="1"/>
          <p:nvPr/>
        </p:nvSpPr>
        <p:spPr>
          <a:xfrm>
            <a:off x="812798" y="590594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Reduces stress &amp; confusion</a:t>
            </a:r>
            <a:r>
              <a:rPr lang="en-IN" dirty="0"/>
              <a:t> during admissions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Ensures quick, data-driven college selection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Eliminates bias &amp; manual errors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3352C-9A92-6813-F562-599D17917E33}"/>
              </a:ext>
            </a:extLst>
          </p:cNvPr>
          <p:cNvSpPr txBox="1"/>
          <p:nvPr/>
        </p:nvSpPr>
        <p:spPr>
          <a:xfrm>
            <a:off x="360218" y="33582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🚀 </a:t>
            </a:r>
            <a:r>
              <a:rPr lang="en-IN" b="1" dirty="0"/>
              <a:t>Scalability: Future Growth &amp; Expansion</a:t>
            </a:r>
          </a:p>
        </p:txBody>
      </p:sp>
      <p:pic>
        <p:nvPicPr>
          <p:cNvPr id="7170" name="Picture 2" descr="Data-Driven Decision Making - Altis - AU">
            <a:extLst>
              <a:ext uri="{FF2B5EF4-FFF2-40B4-BE49-F238E27FC236}">
                <a16:creationId xmlns:a16="http://schemas.microsoft.com/office/drawing/2014/main" id="{060BB7F2-C328-BF3B-8C10-B6C782EA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55" y="1142888"/>
            <a:ext cx="5917045" cy="39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8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E46373-5743-A9AD-3254-ACCE21BAD5B6}"/>
              </a:ext>
            </a:extLst>
          </p:cNvPr>
          <p:cNvSpPr txBox="1"/>
          <p:nvPr/>
        </p:nvSpPr>
        <p:spPr>
          <a:xfrm>
            <a:off x="1390074" y="1722313"/>
            <a:ext cx="7356764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AI Assistance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🔊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 (Tamil, Hindi, English, etc.)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🌏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government &amp; private college databases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0FC7-B708-BE3A-0A5B-0759D0C2EA01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7C603-4B83-F008-6463-526D122ACC62}"/>
              </a:ext>
            </a:extLst>
          </p:cNvPr>
          <p:cNvSpPr txBox="1"/>
          <p:nvPr/>
        </p:nvSpPr>
        <p:spPr>
          <a:xfrm>
            <a:off x="584201" y="923230"/>
            <a:ext cx="6119090" cy="665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Plan to Scale VISTA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Mobile vocalize communication app, flat gradient conceptual icon of ...">
            <a:extLst>
              <a:ext uri="{FF2B5EF4-FFF2-40B4-BE49-F238E27FC236}">
                <a16:creationId xmlns:a16="http://schemas.microsoft.com/office/drawing/2014/main" id="{EC4444EE-3149-B430-47F6-755E2A791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517"/>
          <a:stretch/>
        </p:blipFill>
        <p:spPr bwMode="auto">
          <a:xfrm>
            <a:off x="7719291" y="0"/>
            <a:ext cx="3743036" cy="29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ee related image detail. Class ON - Parents App for Android - Download">
            <a:extLst>
              <a:ext uri="{FF2B5EF4-FFF2-40B4-BE49-F238E27FC236}">
                <a16:creationId xmlns:a16="http://schemas.microsoft.com/office/drawing/2014/main" id="{3D337BAB-C16A-035C-691A-2EAE6E05B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3" b="8850"/>
          <a:stretch/>
        </p:blipFill>
        <p:spPr bwMode="auto">
          <a:xfrm>
            <a:off x="8436409" y="2708564"/>
            <a:ext cx="25050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AD6F7-54C9-10C6-9389-CCCB6B894332}"/>
              </a:ext>
            </a:extLst>
          </p:cNvPr>
          <p:cNvSpPr txBox="1"/>
          <p:nvPr/>
        </p:nvSpPr>
        <p:spPr>
          <a:xfrm>
            <a:off x="101600" y="23558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51FD9-C006-98BC-6FF3-7FF8E4349FF2}"/>
              </a:ext>
            </a:extLst>
          </p:cNvPr>
          <p:cNvSpPr txBox="1"/>
          <p:nvPr/>
        </p:nvSpPr>
        <p:spPr>
          <a:xfrm>
            <a:off x="1572492" y="1066830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VISTA APPLICATION    </a:t>
            </a:r>
            <a:r>
              <a:rPr lang="en-IN" b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    GIT REPOSITORY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72267-43A1-1437-4FF5-9BC2D166031A}"/>
              </a:ext>
            </a:extLst>
          </p:cNvPr>
          <p:cNvSpPr txBox="1"/>
          <p:nvPr/>
        </p:nvSpPr>
        <p:spPr>
          <a:xfrm>
            <a:off x="1544783" y="1713407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DEPLOYED VISTA APP 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STEAMLIT SHARE FRAMEORK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66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516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RAJESHKUMAR S</dc:creator>
  <cp:lastModifiedBy>RAJESHKUMAR S</cp:lastModifiedBy>
  <cp:revision>27</cp:revision>
  <dcterms:created xsi:type="dcterms:W3CDTF">2025-03-14T04:24:57Z</dcterms:created>
  <dcterms:modified xsi:type="dcterms:W3CDTF">2025-03-14T06:09:44Z</dcterms:modified>
</cp:coreProperties>
</file>