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2" r:id="rId6"/>
    <p:sldId id="263" r:id="rId7"/>
    <p:sldId id="268" r:id="rId8"/>
    <p:sldId id="266" r:id="rId9"/>
    <p:sldId id="267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A691D-1A75-411D-8FC5-CAF5E555E08E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85C26-D252-4D6C-BD6E-77728A27A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71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3E2FE-423E-4B37-80B0-53E749F774CC}" type="datetime1">
              <a:rPr lang="en-US" smtClean="0"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246F2-B9E2-47F4-BFDC-1A3E3BAB95C4}" type="datetime1">
              <a:rPr lang="en-US" smtClean="0"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370F-8B87-4BC0-A57B-D40EFC9F9CEA}" type="datetime1">
              <a:rPr lang="en-US" smtClean="0"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3873-416C-4D0E-85B9-D02BFD3FDBBD}" type="datetime1">
              <a:rPr lang="en-US" smtClean="0"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B4CD6-FA47-4225-B22B-BE668499A149}" type="datetime1">
              <a:rPr lang="en-US" smtClean="0"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90B0A-CF5B-4CA5-8DC7-C26008050C42}" type="datetime1">
              <a:rPr lang="en-US" smtClean="0"/>
              <a:t>9/27/2017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8CE3E-6B3E-4091-870C-85D684438597}" type="datetime1">
              <a:rPr lang="en-US" smtClean="0"/>
              <a:t>9/27/2017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DB520-C5C5-48E1-910E-E7A6694209C4}" type="datetime1">
              <a:rPr lang="en-US" smtClean="0"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A4E5-3166-4A82-A60B-46F91EE21D96}" type="datetime1">
              <a:rPr lang="en-US" smtClean="0"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2FAEA-476A-465A-B886-BE4249498B49}" type="datetime1">
              <a:rPr lang="en-US" smtClean="0"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AC3A3-AFCC-41E7-9847-8C7B00587B03}" type="datetime1">
              <a:rPr lang="en-US" smtClean="0"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EF195-18E7-4461-9651-E3CB6C9F822E}" type="datetime1">
              <a:rPr lang="en-US" smtClean="0"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612EF-DB86-4210-8AE9-0E74EE28D6AA}" type="datetime1">
              <a:rPr lang="en-US" smtClean="0"/>
              <a:t>9/27/2017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7830-DE21-42A6-B108-FEC13B73A3B1}" type="datetime1">
              <a:rPr lang="en-US" smtClean="0"/>
              <a:t>9/27/2017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3317-9CB3-44BD-82EB-A9849797AD97}" type="datetime1">
              <a:rPr lang="en-US" smtClean="0"/>
              <a:t>9/27/2017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4DAFC-54C7-4038-BF81-EED1AB26D343}" type="datetime1">
              <a:rPr lang="en-US" smtClean="0"/>
              <a:t>9/27/2017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A729-AAD8-4E82-9775-F6936D593CCC}" type="datetime1">
              <a:rPr lang="en-US" smtClean="0"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77106BC-05E0-4B9C-AB6D-035F526AC80B}" type="datetime1">
              <a:rPr lang="en-US" smtClean="0"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F6609-EC76-438F-A92F-B2A07D904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749" y="844485"/>
            <a:ext cx="10091222" cy="3329581"/>
          </a:xfrm>
        </p:spPr>
        <p:txBody>
          <a:bodyPr/>
          <a:lstStyle/>
          <a:p>
            <a:br>
              <a:rPr lang="en-US" sz="6000" dirty="0"/>
            </a:br>
            <a:r>
              <a:rPr lang="en-US" sz="6000" dirty="0"/>
              <a:t>Using text mining on State of the union addresses to gain political insights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7B0D11-39E1-4210-83EB-71C7BCD92D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4967926"/>
            <a:ext cx="9667017" cy="140459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													Presentation by:</a:t>
            </a:r>
          </a:p>
          <a:p>
            <a:r>
              <a:rPr lang="en-US" dirty="0"/>
              <a:t>															ABHISHEK KAMAT</a:t>
            </a:r>
          </a:p>
          <a:p>
            <a:r>
              <a:rPr lang="en-US" dirty="0"/>
              <a:t>															ABHISHEK MADHUSUDHAN</a:t>
            </a:r>
          </a:p>
          <a:p>
            <a:r>
              <a:rPr lang="en-US" dirty="0"/>
              <a:t>															SUYAMEENDRA WADKI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5B3C69-4A69-40BF-B0FD-CB5926379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060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03B24-53DE-4BB4-903B-1C0979E04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9C8A0-17E9-4036-8290-4917E4773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666419"/>
            <a:ext cx="8946541" cy="4195481"/>
          </a:xfrm>
        </p:spPr>
        <p:txBody>
          <a:bodyPr/>
          <a:lstStyle/>
          <a:p>
            <a:r>
              <a:rPr lang="en-US" dirty="0"/>
              <a:t>How would text mining algorithms in extracting the political insights help ? </a:t>
            </a:r>
          </a:p>
          <a:p>
            <a:r>
              <a:rPr lang="en-US" dirty="0"/>
              <a:t>Who would use them </a:t>
            </a:r>
            <a:br>
              <a:rPr lang="en-US" dirty="0"/>
            </a:br>
            <a:r>
              <a:rPr lang="en-US" dirty="0"/>
              <a:t>Journalists, politicians.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B45B1-1171-488B-85C0-EFEFAFBE4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11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A67D3-C04E-4F4B-8356-CDE6A3095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D2A8C-2045-486C-8688-E9A98F5FE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084082"/>
            <a:ext cx="8946541" cy="548640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Mining the data to find interesting patterns, useful insights, customer data and their relationship - data mining </a:t>
            </a:r>
          </a:p>
          <a:p>
            <a:r>
              <a:rPr lang="en-US" dirty="0"/>
              <a:t>Text mining  - aims at finding useful insights from the dataset comprised of text data.</a:t>
            </a:r>
          </a:p>
          <a:p>
            <a:r>
              <a:rPr lang="en-US" dirty="0"/>
              <a:t>Examples: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Sentiment analysis.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Google : Search engine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Facebook, Instagram : Hashtags</a:t>
            </a:r>
          </a:p>
          <a:p>
            <a:r>
              <a:rPr lang="en-US" dirty="0"/>
              <a:t>Text mining on State of the union addresses to gain political insights</a:t>
            </a:r>
          </a:p>
          <a:p>
            <a:r>
              <a:rPr lang="en-US" dirty="0"/>
              <a:t>Project findings (trends and issues) on interactive dashboards.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30532A-178E-4739-950E-8DA2E3EAF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10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59090-6153-4931-A7A1-911F7D2BE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AA1AD-6D77-422E-BF29-F7D8DC55B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770114"/>
            <a:ext cx="8946541" cy="4630686"/>
          </a:xfrm>
        </p:spPr>
        <p:txBody>
          <a:bodyPr>
            <a:normAutofit/>
          </a:bodyPr>
          <a:lstStyle/>
          <a:p>
            <a:r>
              <a:rPr lang="en-US" dirty="0"/>
              <a:t>Text mining involves writing programs to analyze the text data to retrieve something useful from the data </a:t>
            </a:r>
          </a:p>
          <a:p>
            <a:r>
              <a:rPr lang="en-US" dirty="0"/>
              <a:t>Approaches:</a:t>
            </a:r>
          </a:p>
          <a:p>
            <a:pPr marL="0" indent="0">
              <a:buNone/>
            </a:pPr>
            <a:r>
              <a:rPr lang="en-US" dirty="0"/>
              <a:t>	Bag of Words: Uses the entire collection of words that constitute the 	text to determine the sentiment </a:t>
            </a:r>
          </a:p>
          <a:p>
            <a:pPr marL="0" indent="0">
              <a:buNone/>
            </a:pPr>
            <a:r>
              <a:rPr lang="en-US" dirty="0"/>
              <a:t>	TFIDIF: Calculates the word frequency that is relative to the 	total 	word count of the document. (Except stop words)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FECB6-93CF-47A4-AD1E-90D8DB036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379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D88E5-15BA-4AED-9548-649D6F0FC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B706F-DBCD-4929-89F9-4BB8706DA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732407"/>
            <a:ext cx="8946541" cy="4734381"/>
          </a:xfrm>
        </p:spPr>
        <p:txBody>
          <a:bodyPr>
            <a:normAutofit/>
          </a:bodyPr>
          <a:lstStyle/>
          <a:p>
            <a:r>
              <a:rPr lang="en-US" dirty="0"/>
              <a:t>Using text mining algorithms to extract the political insights from the presidential addresses of “State of the Union” speeches of every president since 1790.</a:t>
            </a:r>
          </a:p>
          <a:p>
            <a:r>
              <a:rPr lang="en-US" dirty="0"/>
              <a:t>Project these insights and trends in interactive dashboards.</a:t>
            </a:r>
          </a:p>
          <a:p>
            <a:r>
              <a:rPr lang="en-US" dirty="0"/>
              <a:t>Find </a:t>
            </a:r>
            <a:r>
              <a:rPr lang="en-US"/>
              <a:t>a correlation </a:t>
            </a:r>
            <a:r>
              <a:rPr lang="en-US" dirty="0"/>
              <a:t>between the most frequent words that appear in the presidential state of the union addresses and the trends in the issues facing our country.  </a:t>
            </a:r>
          </a:p>
          <a:p>
            <a:r>
              <a:rPr lang="en-US" dirty="0"/>
              <a:t>Emphasis on a particular word in a speech, implies some important trend or issue in that year.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242ED-65AD-477E-837F-B0850E78E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061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2D3B9-21FB-44FA-9DC1-865BC6346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DB13D-F360-411D-83AB-0D04C4E05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49692"/>
            <a:ext cx="8946541" cy="4598708"/>
          </a:xfrm>
        </p:spPr>
        <p:txBody>
          <a:bodyPr>
            <a:normAutofit/>
          </a:bodyPr>
          <a:lstStyle/>
          <a:p>
            <a:r>
              <a:rPr lang="en-US" dirty="0"/>
              <a:t>No ready dataset that we can use.</a:t>
            </a:r>
          </a:p>
          <a:p>
            <a:r>
              <a:rPr lang="en-US" dirty="0"/>
              <a:t>Python scraper using library “Beautiful Soup”(scraping the state of the union website)</a:t>
            </a:r>
          </a:p>
          <a:p>
            <a:r>
              <a:rPr lang="en-US" dirty="0"/>
              <a:t>Clean the data</a:t>
            </a:r>
          </a:p>
          <a:p>
            <a:r>
              <a:rPr lang="en-US" dirty="0"/>
              <a:t>Hadoop’s map reduce platform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	Determines the word frequency of each word per year.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	Divides the entire data into key value pairs </a:t>
            </a:r>
          </a:p>
          <a:p>
            <a:r>
              <a:rPr lang="en-US" dirty="0"/>
              <a:t>We use this information to deduce the trend of topics in that year’s presidential state of the union address.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854DE2-931E-40F1-8E13-C38FF5E66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34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3383D-7D54-4D09-B088-699B0215F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 - Dashboards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B4CF6-6BDC-41CE-9F1E-AF4FE9FF7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585" y="1685273"/>
            <a:ext cx="9434875" cy="4366735"/>
          </a:xfrm>
        </p:spPr>
        <p:txBody>
          <a:bodyPr>
            <a:normAutofit/>
          </a:bodyPr>
          <a:lstStyle/>
          <a:p>
            <a:r>
              <a:rPr lang="en-US" dirty="0"/>
              <a:t>Store the mined data in a database and then project it on to various dashboards. </a:t>
            </a:r>
          </a:p>
          <a:p>
            <a:r>
              <a:rPr lang="en-US" dirty="0"/>
              <a:t>Planning on D3.js or Chart JS</a:t>
            </a:r>
          </a:p>
          <a:p>
            <a:r>
              <a:rPr lang="en-US" dirty="0"/>
              <a:t>Few plans to implement dashboards:</a:t>
            </a:r>
          </a:p>
          <a:p>
            <a:pPr marL="857250" lvl="1" indent="-457200">
              <a:buAutoNum type="arabicPeriod"/>
            </a:pPr>
            <a:r>
              <a:rPr lang="en-US" sz="2000" dirty="0"/>
              <a:t>Changes in trends between two presidents who served consecutively. </a:t>
            </a:r>
          </a:p>
          <a:p>
            <a:pPr marL="857250" lvl="1" indent="-457200">
              <a:buAutoNum type="arabicPeriod"/>
            </a:pPr>
            <a:r>
              <a:rPr lang="en-US" sz="2000" dirty="0"/>
              <a:t>Change of trends in a single president’s entire term.</a:t>
            </a:r>
          </a:p>
          <a:p>
            <a:pPr marL="857250" lvl="1" indent="-457200">
              <a:buAutoNum type="arabicPeriod"/>
            </a:pPr>
            <a:r>
              <a:rPr lang="en-US" sz="2000" dirty="0"/>
              <a:t>Determine major trends over a period of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371ADD-8418-46CB-B218-B2FFD20BE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023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C8A02-3CF6-4E7E-B45E-9B1200FA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751654" cy="1400530"/>
          </a:xfrm>
        </p:spPr>
        <p:txBody>
          <a:bodyPr/>
          <a:lstStyle/>
          <a:p>
            <a:r>
              <a:rPr lang="en-US" sz="3600" dirty="0"/>
              <a:t>Data analysis and experimental work plan to evaluate the proposed solution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E5096-B89A-4FE7-8947-9B464AA7D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605" y="2166921"/>
            <a:ext cx="9558403" cy="3856807"/>
          </a:xfrm>
        </p:spPr>
        <p:txBody>
          <a:bodyPr>
            <a:noAutofit/>
          </a:bodyPr>
          <a:lstStyle/>
          <a:p>
            <a:r>
              <a:rPr lang="en-US" dirty="0"/>
              <a:t>No dedicated training and test set.</a:t>
            </a:r>
          </a:p>
          <a:p>
            <a:r>
              <a:rPr lang="en-US" dirty="0"/>
              <a:t>Measuring effectiveness - comparing the results of our model with the major events in the history </a:t>
            </a:r>
          </a:p>
          <a:p>
            <a:pPr marL="400050" lvl="1" indent="0">
              <a:buNone/>
            </a:pPr>
            <a:r>
              <a:rPr lang="en-US" sz="2000" dirty="0"/>
              <a:t>Ex: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/>
              <a:t>9/11 attack of 2001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/>
              <a:t>Mr. Donald J Trump.  Speeches - See the trends related to borders, security, wall, Mexicans, Muslims </a:t>
            </a:r>
            <a:r>
              <a:rPr lang="en-US" sz="2000" dirty="0" err="1"/>
              <a:t>etc</a:t>
            </a:r>
            <a:endParaRPr lang="en-US" sz="2000" dirty="0"/>
          </a:p>
          <a:p>
            <a:r>
              <a:rPr lang="en-US" dirty="0"/>
              <a:t>These aspects show how well the dashboards reflect these results.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8C255-CCDE-4D5F-8A15-526778E8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219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61C8D-2DE2-4A22-8DA7-14F318216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55BCC-D2F2-4400-BBCA-33519DDCE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298773"/>
            <a:ext cx="8946541" cy="521514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A Probabilistic Analysis of the </a:t>
            </a:r>
            <a:r>
              <a:rPr lang="en-US" dirty="0" err="1"/>
              <a:t>Rocchio</a:t>
            </a:r>
            <a:r>
              <a:rPr lang="en-US" dirty="0"/>
              <a:t> Algorithm with TFIDF for Text Categorization. 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1700" dirty="0"/>
              <a:t>Dimensions and features.</a:t>
            </a:r>
          </a:p>
          <a:p>
            <a:r>
              <a:rPr lang="en-US" dirty="0"/>
              <a:t>Beyond TFIDF Weighting for Text Categorization in the Vector Space Model. </a:t>
            </a:r>
          </a:p>
          <a:p>
            <a:pPr marL="0" indent="0">
              <a:buNone/>
            </a:pPr>
            <a:r>
              <a:rPr lang="en-US" sz="1600" dirty="0"/>
              <a:t>	How to weigh the word ?</a:t>
            </a:r>
          </a:p>
          <a:p>
            <a:r>
              <a:rPr lang="en-US" dirty="0"/>
              <a:t>An Improved Feature Space for Sentiment Analysis.</a:t>
            </a:r>
          </a:p>
          <a:p>
            <a:pPr marL="0" indent="0">
              <a:buNone/>
            </a:pPr>
            <a:r>
              <a:rPr lang="en-US" sz="1600" dirty="0"/>
              <a:t>	congressional bill - approvals.  </a:t>
            </a:r>
          </a:p>
          <a:p>
            <a:pPr marL="0" indent="0">
              <a:buNone/>
            </a:pPr>
            <a:endParaRPr lang="en-US" sz="16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3CE68E-2CA1-40B2-9F3F-E422E08F2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863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9CBEA-8A9B-4711-8A6C-2AA7DD03B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 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A48E6-A865-4670-ABE6-88CDF86AB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770114"/>
            <a:ext cx="8946541" cy="4555272"/>
          </a:xfrm>
        </p:spPr>
        <p:txBody>
          <a:bodyPr>
            <a:normAutofit/>
          </a:bodyPr>
          <a:lstStyle/>
          <a:p>
            <a:r>
              <a:rPr lang="en-US" dirty="0"/>
              <a:t>Stemming and its effects on TFIDF Ranking. </a:t>
            </a:r>
          </a:p>
          <a:p>
            <a:pPr marL="0" indent="0">
              <a:buNone/>
            </a:pPr>
            <a:r>
              <a:rPr lang="en-US" sz="1600" dirty="0"/>
              <a:t>	Why stemming ? Word Isolation.  </a:t>
            </a:r>
          </a:p>
          <a:p>
            <a:r>
              <a:rPr lang="en-US" dirty="0"/>
              <a:t>Refinement of TF-IDF Schemes for Web Pages using their Hyperlinked Neighboring Pages. </a:t>
            </a:r>
          </a:p>
          <a:p>
            <a:pPr marL="0" indent="0">
              <a:buNone/>
            </a:pPr>
            <a:r>
              <a:rPr lang="en-US" sz="1600" dirty="0"/>
              <a:t>	Better classification. </a:t>
            </a:r>
          </a:p>
          <a:p>
            <a:r>
              <a:rPr lang="en-US" dirty="0"/>
              <a:t>An improved TF-IDF approach for text classification </a:t>
            </a:r>
          </a:p>
          <a:p>
            <a:pPr marL="0" indent="0">
              <a:buNone/>
            </a:pPr>
            <a:r>
              <a:rPr lang="en-US" sz="1600" dirty="0"/>
              <a:t>	Confidence, language independent.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BB6D2B-6758-475E-B973-FF0562D2B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9610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194</TotalTime>
  <Words>368</Words>
  <Application>Microsoft Office PowerPoint</Application>
  <PresentationFormat>Widescreen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</vt:lpstr>
      <vt:lpstr> Using text mining on State of the union addresses to gain political insights </vt:lpstr>
      <vt:lpstr>Introduction</vt:lpstr>
      <vt:lpstr>Big Problem</vt:lpstr>
      <vt:lpstr>Small Problem</vt:lpstr>
      <vt:lpstr>Proposed Solution</vt:lpstr>
      <vt:lpstr>Proposed Solution - Dashboards</vt:lpstr>
      <vt:lpstr>Data analysis and experimental work plan to evaluate the proposed solution </vt:lpstr>
      <vt:lpstr>Related Work</vt:lpstr>
      <vt:lpstr>Related Work (Contd…)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text mining on State of the union addresses to gain political insights</dc:title>
  <dc:creator>Suyam</dc:creator>
  <cp:lastModifiedBy>Suyam</cp:lastModifiedBy>
  <cp:revision>46</cp:revision>
  <dcterms:created xsi:type="dcterms:W3CDTF">2017-09-27T14:43:49Z</dcterms:created>
  <dcterms:modified xsi:type="dcterms:W3CDTF">2017-09-28T00:12:41Z</dcterms:modified>
</cp:coreProperties>
</file>