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2" r:id="rId6"/>
    <p:sldId id="260" r:id="rId7"/>
    <p:sldId id="261" r:id="rId8"/>
    <p:sldId id="265" r:id="rId9"/>
    <p:sldId id="264"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64566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8657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9976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369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31293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7503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2861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4104135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87057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17757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54842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C02864-96C3-44B4-ACD4-22E2B7896A37}"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8071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C02864-96C3-44B4-ACD4-22E2B7896A37}" type="datetimeFigureOut">
              <a:rPr lang="en-GB" smtClean="0"/>
              <a:t>15/12/2024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73927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62802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42830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72380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29048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C02864-96C3-44B4-ACD4-22E2B7896A37}" type="datetimeFigureOut">
              <a:rPr lang="en-GB" smtClean="0"/>
              <a:t>15/12/2024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2661BF-F4F2-4852-B4BE-7723DA5457E7}" type="slidenum">
              <a:rPr lang="en-GB" smtClean="0"/>
              <a:t>‹#›</a:t>
            </a:fld>
            <a:endParaRPr lang="en-GB"/>
          </a:p>
        </p:txBody>
      </p:sp>
    </p:spTree>
    <p:extLst>
      <p:ext uri="{BB962C8B-B14F-4D97-AF65-F5344CB8AC3E}">
        <p14:creationId xmlns:p14="http://schemas.microsoft.com/office/powerpoint/2010/main" val="6196305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209E-3644-4A55-9D96-1D2468A634A5}"/>
              </a:ext>
            </a:extLst>
          </p:cNvPr>
          <p:cNvSpPr>
            <a:spLocks noGrp="1"/>
          </p:cNvSpPr>
          <p:nvPr>
            <p:ph type="ctrTitle"/>
          </p:nvPr>
        </p:nvSpPr>
        <p:spPr>
          <a:xfrm>
            <a:off x="1545573" y="-64591"/>
            <a:ext cx="10758878" cy="3329581"/>
          </a:xfrm>
        </p:spPr>
        <p:txBody>
          <a:bodyPr/>
          <a:lstStyle/>
          <a:p>
            <a:r>
              <a:rPr lang="en-US" b="1" dirty="0"/>
              <a:t>Freelancing Platform</a:t>
            </a:r>
            <a:endParaRPr lang="en-GB" b="1" dirty="0"/>
          </a:p>
        </p:txBody>
      </p:sp>
      <p:sp>
        <p:nvSpPr>
          <p:cNvPr id="3" name="Subtitle 2">
            <a:extLst>
              <a:ext uri="{FF2B5EF4-FFF2-40B4-BE49-F238E27FC236}">
                <a16:creationId xmlns:a16="http://schemas.microsoft.com/office/drawing/2014/main" id="{370AAAED-83BB-4007-8805-B9BC3B2E7CF7}"/>
              </a:ext>
            </a:extLst>
          </p:cNvPr>
          <p:cNvSpPr>
            <a:spLocks noGrp="1"/>
          </p:cNvSpPr>
          <p:nvPr>
            <p:ph type="subTitle" idx="1"/>
          </p:nvPr>
        </p:nvSpPr>
        <p:spPr>
          <a:xfrm>
            <a:off x="7226422" y="3602038"/>
            <a:ext cx="3441577" cy="1655762"/>
          </a:xfrm>
        </p:spPr>
        <p:txBody>
          <a:bodyPr>
            <a:normAutofit/>
          </a:bodyPr>
          <a:lstStyle/>
          <a:p>
            <a:pPr marL="457200" indent="-457200">
              <a:buFont typeface="Arial" panose="020B0604020202020204" pitchFamily="34" charset="0"/>
              <a:buChar char="•"/>
            </a:pPr>
            <a:r>
              <a:rPr lang="en-US" sz="2800" dirty="0"/>
              <a:t>Anish Baniya</a:t>
            </a:r>
          </a:p>
          <a:p>
            <a:pPr marL="457200" indent="-457200">
              <a:buFont typeface="Arial" panose="020B0604020202020204" pitchFamily="34" charset="0"/>
              <a:buChar char="•"/>
            </a:pPr>
            <a:r>
              <a:rPr lang="en-US" sz="2800" dirty="0"/>
              <a:t>Sabin Gurung</a:t>
            </a:r>
          </a:p>
          <a:p>
            <a:pPr marL="457200" indent="-457200">
              <a:buFont typeface="Arial" panose="020B0604020202020204" pitchFamily="34" charset="0"/>
              <a:buChar char="•"/>
            </a:pPr>
            <a:r>
              <a:rPr lang="en-US" sz="2800" dirty="0"/>
              <a:t>Suyan Thapa</a:t>
            </a:r>
            <a:endParaRPr lang="en-GB" sz="2800" dirty="0"/>
          </a:p>
        </p:txBody>
      </p:sp>
    </p:spTree>
    <p:extLst>
      <p:ext uri="{BB962C8B-B14F-4D97-AF65-F5344CB8AC3E}">
        <p14:creationId xmlns:p14="http://schemas.microsoft.com/office/powerpoint/2010/main" val="240972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234105" y="2369839"/>
            <a:ext cx="4444490" cy="1400530"/>
          </a:xfrm>
        </p:spPr>
        <p:txBody>
          <a:bodyPr/>
          <a:lstStyle/>
          <a:p>
            <a:r>
              <a:rPr lang="en-US" dirty="0"/>
              <a:t>DFD Level -1</a:t>
            </a:r>
            <a:endParaRPr lang="en-GB" dirty="0"/>
          </a:p>
        </p:txBody>
      </p:sp>
      <p:pic>
        <p:nvPicPr>
          <p:cNvPr id="4098" name="Picture 2" descr="er-diagram.png">
            <a:extLst>
              <a:ext uri="{FF2B5EF4-FFF2-40B4-BE49-F238E27FC236}">
                <a16:creationId xmlns:a16="http://schemas.microsoft.com/office/drawing/2014/main" id="{62C5854A-1253-4B8F-A76D-44B28C776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0" y="204186"/>
            <a:ext cx="10677495" cy="646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7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3306-E796-445C-8153-D0994FEDCFCD}"/>
              </a:ext>
            </a:extLst>
          </p:cNvPr>
          <p:cNvSpPr>
            <a:spLocks noGrp="1"/>
          </p:cNvSpPr>
          <p:nvPr>
            <p:ph type="title"/>
          </p:nvPr>
        </p:nvSpPr>
        <p:spPr/>
        <p:txBody>
          <a:bodyPr/>
          <a:lstStyle/>
          <a:p>
            <a:r>
              <a:rPr lang="en-US" dirty="0"/>
              <a:t>Login Authentication - Completed</a:t>
            </a:r>
            <a:endParaRPr lang="en-GB" dirty="0"/>
          </a:p>
        </p:txBody>
      </p:sp>
      <p:sp>
        <p:nvSpPr>
          <p:cNvPr id="3" name="Text Placeholder 2">
            <a:extLst>
              <a:ext uri="{FF2B5EF4-FFF2-40B4-BE49-F238E27FC236}">
                <a16:creationId xmlns:a16="http://schemas.microsoft.com/office/drawing/2014/main" id="{8BEF1ACF-AD1B-4F73-BA2D-E156AA1D775E}"/>
              </a:ext>
            </a:extLst>
          </p:cNvPr>
          <p:cNvSpPr>
            <a:spLocks noGrp="1"/>
          </p:cNvSpPr>
          <p:nvPr>
            <p:ph type="body" idx="1"/>
          </p:nvPr>
        </p:nvSpPr>
        <p:spPr/>
        <p:txBody>
          <a:bodyPr/>
          <a:lstStyle/>
          <a:p>
            <a:r>
              <a:rPr lang="en-US" dirty="0"/>
              <a:t>Signup Section</a:t>
            </a:r>
            <a:endParaRPr lang="en-GB" dirty="0"/>
          </a:p>
        </p:txBody>
      </p:sp>
      <p:pic>
        <p:nvPicPr>
          <p:cNvPr id="7" name="Content Placeholder 6">
            <a:extLst>
              <a:ext uri="{FF2B5EF4-FFF2-40B4-BE49-F238E27FC236}">
                <a16:creationId xmlns:a16="http://schemas.microsoft.com/office/drawing/2014/main" id="{3F981EA4-CDCA-42B1-8AD8-E1671D04B532}"/>
              </a:ext>
            </a:extLst>
          </p:cNvPr>
          <p:cNvPicPr>
            <a:picLocks noGrp="1" noChangeAspect="1"/>
          </p:cNvPicPr>
          <p:nvPr>
            <p:ph sz="half" idx="2"/>
          </p:nvPr>
        </p:nvPicPr>
        <p:blipFill>
          <a:blip r:embed="rId2"/>
          <a:stretch>
            <a:fillRect/>
          </a:stretch>
        </p:blipFill>
        <p:spPr>
          <a:xfrm>
            <a:off x="6674756" y="2663544"/>
            <a:ext cx="2627720" cy="3741738"/>
          </a:xfrm>
          <a:prstGeom prst="rect">
            <a:avLst/>
          </a:prstGeom>
        </p:spPr>
      </p:pic>
      <p:sp>
        <p:nvSpPr>
          <p:cNvPr id="5" name="Text Placeholder 4">
            <a:extLst>
              <a:ext uri="{FF2B5EF4-FFF2-40B4-BE49-F238E27FC236}">
                <a16:creationId xmlns:a16="http://schemas.microsoft.com/office/drawing/2014/main" id="{3F857A28-C7BE-4C91-8322-255C9EA67570}"/>
              </a:ext>
            </a:extLst>
          </p:cNvPr>
          <p:cNvSpPr>
            <a:spLocks noGrp="1"/>
          </p:cNvSpPr>
          <p:nvPr>
            <p:ph type="body" sz="quarter" idx="3"/>
          </p:nvPr>
        </p:nvSpPr>
        <p:spPr/>
        <p:txBody>
          <a:bodyPr/>
          <a:lstStyle/>
          <a:p>
            <a:r>
              <a:rPr lang="en-US" dirty="0"/>
              <a:t>Login Section</a:t>
            </a:r>
            <a:endParaRPr lang="en-GB" dirty="0"/>
          </a:p>
        </p:txBody>
      </p:sp>
      <p:pic>
        <p:nvPicPr>
          <p:cNvPr id="8" name="Content Placeholder 7">
            <a:extLst>
              <a:ext uri="{FF2B5EF4-FFF2-40B4-BE49-F238E27FC236}">
                <a16:creationId xmlns:a16="http://schemas.microsoft.com/office/drawing/2014/main" id="{3A562B99-DEF0-4DEB-8BDD-7F38603187BF}"/>
              </a:ext>
            </a:extLst>
          </p:cNvPr>
          <p:cNvPicPr>
            <a:picLocks noGrp="1" noChangeAspect="1"/>
          </p:cNvPicPr>
          <p:nvPr>
            <p:ph sz="quarter" idx="4"/>
          </p:nvPr>
        </p:nvPicPr>
        <p:blipFill>
          <a:blip r:embed="rId3"/>
          <a:stretch>
            <a:fillRect/>
          </a:stretch>
        </p:blipFill>
        <p:spPr>
          <a:xfrm>
            <a:off x="1526666" y="2663544"/>
            <a:ext cx="2725715" cy="3741738"/>
          </a:xfrm>
          <a:prstGeom prst="rect">
            <a:avLst/>
          </a:prstGeom>
        </p:spPr>
      </p:pic>
    </p:spTree>
    <p:extLst>
      <p:ext uri="{BB962C8B-B14F-4D97-AF65-F5344CB8AC3E}">
        <p14:creationId xmlns:p14="http://schemas.microsoft.com/office/powerpoint/2010/main" val="358752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1FF0-6FF0-429B-907F-DD9D39A6DD9B}"/>
              </a:ext>
            </a:extLst>
          </p:cNvPr>
          <p:cNvSpPr>
            <a:spLocks noGrp="1"/>
          </p:cNvSpPr>
          <p:nvPr>
            <p:ph type="title"/>
          </p:nvPr>
        </p:nvSpPr>
        <p:spPr>
          <a:xfrm>
            <a:off x="0" y="248532"/>
            <a:ext cx="10306975" cy="1400530"/>
          </a:xfrm>
        </p:spPr>
        <p:txBody>
          <a:bodyPr/>
          <a:lstStyle/>
          <a:p>
            <a:r>
              <a:rPr lang="en-US" dirty="0" err="1"/>
              <a:t>Communnity</a:t>
            </a:r>
            <a:r>
              <a:rPr lang="en-US" dirty="0"/>
              <a:t> Events – </a:t>
            </a:r>
            <a:r>
              <a:rPr lang="en-US" sz="3600" dirty="0"/>
              <a:t>Frontend Completed</a:t>
            </a:r>
            <a:endParaRPr lang="en-GB" dirty="0"/>
          </a:p>
        </p:txBody>
      </p:sp>
      <p:pic>
        <p:nvPicPr>
          <p:cNvPr id="4" name="Content Placeholder 3">
            <a:extLst>
              <a:ext uri="{FF2B5EF4-FFF2-40B4-BE49-F238E27FC236}">
                <a16:creationId xmlns:a16="http://schemas.microsoft.com/office/drawing/2014/main" id="{99D75150-AEC5-4A07-8D0F-030902174F47}"/>
              </a:ext>
            </a:extLst>
          </p:cNvPr>
          <p:cNvPicPr>
            <a:picLocks noGrp="1" noChangeAspect="1"/>
          </p:cNvPicPr>
          <p:nvPr>
            <p:ph idx="1"/>
          </p:nvPr>
        </p:nvPicPr>
        <p:blipFill>
          <a:blip r:embed="rId2"/>
          <a:stretch>
            <a:fillRect/>
          </a:stretch>
        </p:blipFill>
        <p:spPr>
          <a:xfrm>
            <a:off x="1229232" y="2105904"/>
            <a:ext cx="8238479" cy="4195762"/>
          </a:xfrm>
          <a:prstGeom prst="rect">
            <a:avLst/>
          </a:prstGeom>
        </p:spPr>
      </p:pic>
    </p:spTree>
    <p:extLst>
      <p:ext uri="{BB962C8B-B14F-4D97-AF65-F5344CB8AC3E}">
        <p14:creationId xmlns:p14="http://schemas.microsoft.com/office/powerpoint/2010/main" val="392794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1FF0-6FF0-429B-907F-DD9D39A6DD9B}"/>
              </a:ext>
            </a:extLst>
          </p:cNvPr>
          <p:cNvSpPr>
            <a:spLocks noGrp="1"/>
          </p:cNvSpPr>
          <p:nvPr>
            <p:ph type="title"/>
          </p:nvPr>
        </p:nvSpPr>
        <p:spPr>
          <a:xfrm>
            <a:off x="0" y="248532"/>
            <a:ext cx="10306975" cy="1400530"/>
          </a:xfrm>
        </p:spPr>
        <p:txBody>
          <a:bodyPr/>
          <a:lstStyle/>
          <a:p>
            <a:r>
              <a:rPr lang="en-US" dirty="0"/>
              <a:t>User Dashboard – Frontend </a:t>
            </a:r>
            <a:endParaRPr lang="en-GB" dirty="0"/>
          </a:p>
        </p:txBody>
      </p:sp>
      <p:sp>
        <p:nvSpPr>
          <p:cNvPr id="5" name="Content Placeholder 4">
            <a:extLst>
              <a:ext uri="{FF2B5EF4-FFF2-40B4-BE49-F238E27FC236}">
                <a16:creationId xmlns:a16="http://schemas.microsoft.com/office/drawing/2014/main" id="{164175FD-08AF-4A0D-8F19-307F131B815F}"/>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6086AF55-CD92-4DFC-9802-341D167349E3}"/>
              </a:ext>
            </a:extLst>
          </p:cNvPr>
          <p:cNvPicPr>
            <a:picLocks noChangeAspect="1"/>
          </p:cNvPicPr>
          <p:nvPr/>
        </p:nvPicPr>
        <p:blipFill>
          <a:blip r:embed="rId2"/>
          <a:stretch>
            <a:fillRect/>
          </a:stretch>
        </p:blipFill>
        <p:spPr>
          <a:xfrm>
            <a:off x="488272" y="1171852"/>
            <a:ext cx="10955523" cy="5295573"/>
          </a:xfrm>
          <a:prstGeom prst="rect">
            <a:avLst/>
          </a:prstGeom>
        </p:spPr>
      </p:pic>
    </p:spTree>
    <p:extLst>
      <p:ext uri="{BB962C8B-B14F-4D97-AF65-F5344CB8AC3E}">
        <p14:creationId xmlns:p14="http://schemas.microsoft.com/office/powerpoint/2010/main" val="228902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A593-2A32-4755-A63A-32257AF30163}"/>
              </a:ext>
            </a:extLst>
          </p:cNvPr>
          <p:cNvSpPr>
            <a:spLocks noGrp="1"/>
          </p:cNvSpPr>
          <p:nvPr>
            <p:ph type="title"/>
          </p:nvPr>
        </p:nvSpPr>
        <p:spPr>
          <a:xfrm>
            <a:off x="646111" y="452718"/>
            <a:ext cx="10557508" cy="1400530"/>
          </a:xfrm>
        </p:spPr>
        <p:txBody>
          <a:bodyPr/>
          <a:lstStyle/>
          <a:p>
            <a:r>
              <a:rPr lang="en-US" sz="3600" dirty="0"/>
              <a:t>Why ‘</a:t>
            </a:r>
            <a:r>
              <a:rPr lang="en-US" sz="3600" dirty="0">
                <a:solidFill>
                  <a:schemeClr val="accent3">
                    <a:lumMod val="75000"/>
                  </a:schemeClr>
                </a:solidFill>
              </a:rPr>
              <a:t>Freelancing Platform</a:t>
            </a:r>
            <a:r>
              <a:rPr lang="en-US" sz="3600" dirty="0"/>
              <a:t>’ as our project?</a:t>
            </a:r>
            <a:endParaRPr lang="en-GB" sz="3600" dirty="0"/>
          </a:p>
        </p:txBody>
      </p:sp>
      <p:sp>
        <p:nvSpPr>
          <p:cNvPr id="3" name="Content Placeholder 2">
            <a:extLst>
              <a:ext uri="{FF2B5EF4-FFF2-40B4-BE49-F238E27FC236}">
                <a16:creationId xmlns:a16="http://schemas.microsoft.com/office/drawing/2014/main" id="{5C0CCD07-5D42-45C7-A6F6-EBE9B8133927}"/>
              </a:ext>
            </a:extLst>
          </p:cNvPr>
          <p:cNvSpPr>
            <a:spLocks noGrp="1"/>
          </p:cNvSpPr>
          <p:nvPr>
            <p:ph idx="1"/>
          </p:nvPr>
        </p:nvSpPr>
        <p:spPr>
          <a:xfrm>
            <a:off x="988381" y="1853248"/>
            <a:ext cx="8946541" cy="4195481"/>
          </a:xfrm>
        </p:spPr>
        <p:txBody>
          <a:bodyPr/>
          <a:lstStyle/>
          <a:p>
            <a:r>
              <a:rPr lang="en-GB" dirty="0"/>
              <a:t>Personal Interest/Experience</a:t>
            </a:r>
          </a:p>
          <a:p>
            <a:r>
              <a:rPr lang="en-GB" dirty="0"/>
              <a:t>Growth Opportunities</a:t>
            </a:r>
          </a:p>
          <a:p>
            <a:r>
              <a:rPr lang="en-US" dirty="0"/>
              <a:t>Nepali Payment gateway </a:t>
            </a:r>
          </a:p>
          <a:p>
            <a:endParaRPr lang="en-GB" dirty="0"/>
          </a:p>
        </p:txBody>
      </p:sp>
      <p:pic>
        <p:nvPicPr>
          <p:cNvPr id="1032" name="Picture 8" descr="Online Payment Gateway in Nepal, List of Online pyment gateway service  providers in Nepal">
            <a:extLst>
              <a:ext uri="{FF2B5EF4-FFF2-40B4-BE49-F238E27FC236}">
                <a16:creationId xmlns:a16="http://schemas.microsoft.com/office/drawing/2014/main" id="{2B83A551-ADED-49A1-9118-64DC107B9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089" y="1642402"/>
            <a:ext cx="4876800" cy="2266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37CE21-918D-4398-9666-BBD4AABCB473}"/>
              </a:ext>
            </a:extLst>
          </p:cNvPr>
          <p:cNvSpPr txBox="1"/>
          <p:nvPr/>
        </p:nvSpPr>
        <p:spPr>
          <a:xfrm>
            <a:off x="7696940" y="4074850"/>
            <a:ext cx="3338004" cy="369332"/>
          </a:xfrm>
          <a:prstGeom prst="rect">
            <a:avLst/>
          </a:prstGeom>
          <a:noFill/>
        </p:spPr>
        <p:txBody>
          <a:bodyPr wrap="square" rtlCol="0">
            <a:spAutoFit/>
          </a:bodyPr>
          <a:lstStyle/>
          <a:p>
            <a:r>
              <a:rPr lang="en-US" dirty="0"/>
              <a:t>Reference : </a:t>
            </a:r>
            <a:r>
              <a:rPr lang="en-US" dirty="0" err="1"/>
              <a:t>WebLink</a:t>
            </a:r>
            <a:r>
              <a:rPr lang="en-US" dirty="0"/>
              <a:t> Nepal</a:t>
            </a:r>
            <a:endParaRPr lang="en-GB" dirty="0"/>
          </a:p>
        </p:txBody>
      </p:sp>
    </p:spTree>
    <p:extLst>
      <p:ext uri="{BB962C8B-B14F-4D97-AF65-F5344CB8AC3E}">
        <p14:creationId xmlns:p14="http://schemas.microsoft.com/office/powerpoint/2010/main" val="303263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457-EBFB-4F83-B0BA-6981AEA76A96}"/>
              </a:ext>
            </a:extLst>
          </p:cNvPr>
          <p:cNvSpPr>
            <a:spLocks noGrp="1"/>
          </p:cNvSpPr>
          <p:nvPr>
            <p:ph type="title"/>
          </p:nvPr>
        </p:nvSpPr>
        <p:spPr/>
        <p:txBody>
          <a:bodyPr/>
          <a:lstStyle/>
          <a:p>
            <a:r>
              <a:rPr lang="en-US" b="1" u="sng" dirty="0"/>
              <a:t>Introduction</a:t>
            </a:r>
            <a:endParaRPr lang="en-GB" b="1" u="sng" dirty="0"/>
          </a:p>
        </p:txBody>
      </p:sp>
      <p:sp>
        <p:nvSpPr>
          <p:cNvPr id="3" name="Content Placeholder 2">
            <a:extLst>
              <a:ext uri="{FF2B5EF4-FFF2-40B4-BE49-F238E27FC236}">
                <a16:creationId xmlns:a16="http://schemas.microsoft.com/office/drawing/2014/main" id="{4B9E6CCE-3F6C-4F23-8FF6-D6CA408F2BEC}"/>
              </a:ext>
            </a:extLst>
          </p:cNvPr>
          <p:cNvSpPr>
            <a:spLocks noGrp="1"/>
          </p:cNvSpPr>
          <p:nvPr>
            <p:ph idx="1"/>
          </p:nvPr>
        </p:nvSpPr>
        <p:spPr/>
        <p:txBody>
          <a:bodyPr>
            <a:normAutofit/>
          </a:bodyPr>
          <a:lstStyle/>
          <a:p>
            <a:r>
              <a:rPr lang="en-GB" dirty="0"/>
              <a:t>Connecting Freelancers and Businesses: A web-based platform that connects freelancers with businesses seeking specialized services, streamlining the hiring process and service management.</a:t>
            </a:r>
          </a:p>
          <a:p>
            <a:endParaRPr lang="en-GB" dirty="0"/>
          </a:p>
          <a:p>
            <a:r>
              <a:rPr lang="en-GB" dirty="0"/>
              <a:t>Diverse Service Offerings: Provides a unified marketplace for freelancers across various fields (design, development, writing, digital marketing, etc.) to advertise their skills and for clients to search, filter, and manage projects based on ratings and reviews.</a:t>
            </a:r>
          </a:p>
          <a:p>
            <a:endParaRPr lang="en-GB" dirty="0"/>
          </a:p>
          <a:p>
            <a:endParaRPr lang="en-GB" dirty="0"/>
          </a:p>
        </p:txBody>
      </p:sp>
    </p:spTree>
    <p:extLst>
      <p:ext uri="{BB962C8B-B14F-4D97-AF65-F5344CB8AC3E}">
        <p14:creationId xmlns:p14="http://schemas.microsoft.com/office/powerpoint/2010/main" val="14765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7AEE-5AFC-4D09-A88D-2B8FD2CCE567}"/>
              </a:ext>
            </a:extLst>
          </p:cNvPr>
          <p:cNvSpPr>
            <a:spLocks noGrp="1"/>
          </p:cNvSpPr>
          <p:nvPr>
            <p:ph type="title"/>
          </p:nvPr>
        </p:nvSpPr>
        <p:spPr/>
        <p:txBody>
          <a:bodyPr/>
          <a:lstStyle/>
          <a:p>
            <a:r>
              <a:rPr lang="en-US" b="1" u="sng" dirty="0"/>
              <a:t>Problem Statement</a:t>
            </a:r>
            <a:endParaRPr lang="en-GB" b="1" u="sng" dirty="0"/>
          </a:p>
        </p:txBody>
      </p:sp>
      <p:sp>
        <p:nvSpPr>
          <p:cNvPr id="3" name="Content Placeholder 2">
            <a:extLst>
              <a:ext uri="{FF2B5EF4-FFF2-40B4-BE49-F238E27FC236}">
                <a16:creationId xmlns:a16="http://schemas.microsoft.com/office/drawing/2014/main" id="{760F9F86-4C68-45D0-9D70-70007A55F948}"/>
              </a:ext>
            </a:extLst>
          </p:cNvPr>
          <p:cNvSpPr>
            <a:spLocks noGrp="1"/>
          </p:cNvSpPr>
          <p:nvPr>
            <p:ph idx="1"/>
          </p:nvPr>
        </p:nvSpPr>
        <p:spPr/>
        <p:txBody>
          <a:bodyPr/>
          <a:lstStyle/>
          <a:p>
            <a:pPr marL="0" lvl="0" indent="0" defTabSz="914400" eaLnBrk="0" fontAlgn="base" hangingPunct="0">
              <a:spcBef>
                <a:spcPct val="0"/>
              </a:spcBef>
              <a:spcAft>
                <a:spcPct val="0"/>
              </a:spcAft>
              <a:buClrTx/>
              <a:buSzTx/>
              <a:buFontTx/>
              <a:buChar char="•"/>
            </a:pPr>
            <a:r>
              <a:rPr lang="en-US" altLang="en-US" b="1" dirty="0">
                <a:latin typeface="Century Gothic (Headings)"/>
              </a:rPr>
              <a:t>Lack of Nepali Payment Gateways:</a:t>
            </a:r>
            <a:r>
              <a:rPr lang="en-US" altLang="en-US" dirty="0">
                <a:latin typeface="Century Gothic (Headings)"/>
              </a:rPr>
              <a:t> </a:t>
            </a:r>
          </a:p>
          <a:p>
            <a:pPr marL="0" lvl="0" indent="0" defTabSz="914400" eaLnBrk="0" fontAlgn="base" hangingPunct="0">
              <a:spcBef>
                <a:spcPct val="0"/>
              </a:spcBef>
              <a:spcAft>
                <a:spcPct val="0"/>
              </a:spcAft>
              <a:buClrTx/>
              <a:buSzTx/>
              <a:buNone/>
            </a:pPr>
            <a:r>
              <a:rPr lang="en-US" altLang="en-US" dirty="0">
                <a:latin typeface="Century Gothic (Headings)"/>
              </a:rPr>
              <a:t>The absence of integration with popular Nepali payment gateways like </a:t>
            </a:r>
            <a:r>
              <a:rPr lang="en-US" altLang="en-US" dirty="0" err="1">
                <a:latin typeface="Century Gothic (Headings)"/>
              </a:rPr>
              <a:t>Khalti</a:t>
            </a:r>
            <a:r>
              <a:rPr lang="en-US" altLang="en-US" dirty="0">
                <a:latin typeface="Century Gothic (Headings)"/>
              </a:rPr>
              <a:t> and </a:t>
            </a:r>
            <a:r>
              <a:rPr lang="en-US" altLang="en-US" dirty="0" err="1">
                <a:latin typeface="Century Gothic (Headings)"/>
              </a:rPr>
              <a:t>eSewa</a:t>
            </a:r>
            <a:r>
              <a:rPr lang="en-US" altLang="en-US" dirty="0">
                <a:latin typeface="Century Gothic (Headings)"/>
              </a:rPr>
              <a:t> limits the ease of transactions for local freelancers and clients, creating barriers to efficient payments within the domestic market.</a:t>
            </a:r>
          </a:p>
          <a:p>
            <a:pPr marL="0" lvl="0" indent="0" defTabSz="914400" eaLnBrk="0" fontAlgn="base" hangingPunct="0">
              <a:spcBef>
                <a:spcPct val="0"/>
              </a:spcBef>
              <a:spcAft>
                <a:spcPct val="0"/>
              </a:spcAft>
              <a:buClrTx/>
              <a:buSzTx/>
              <a:buFontTx/>
              <a:buChar char="•"/>
            </a:pPr>
            <a:endParaRPr lang="en-US" altLang="en-US" dirty="0">
              <a:latin typeface="Century Gothic (Headings)"/>
            </a:endParaRPr>
          </a:p>
          <a:p>
            <a:pPr marL="0" lvl="0" indent="0" defTabSz="914400" eaLnBrk="0" fontAlgn="base" hangingPunct="0">
              <a:spcBef>
                <a:spcPct val="0"/>
              </a:spcBef>
              <a:spcAft>
                <a:spcPct val="0"/>
              </a:spcAft>
              <a:buClrTx/>
              <a:buSzTx/>
              <a:buFontTx/>
              <a:buChar char="•"/>
            </a:pPr>
            <a:r>
              <a:rPr lang="en-US" altLang="en-US" b="1" dirty="0">
                <a:latin typeface="Century Gothic (Headings)"/>
              </a:rPr>
              <a:t>Limited Local Freelance Marketplaces:</a:t>
            </a:r>
            <a:r>
              <a:rPr lang="en-US" altLang="en-US" dirty="0">
                <a:latin typeface="Century Gothic (Headings)"/>
              </a:rPr>
              <a:t> The scarcity of dedicated freelance platforms catering specifically to the Nepali market restricts opportunities for local talent and businesses, forcing them to rely on global platforms that may not address region-specific needs.</a:t>
            </a:r>
          </a:p>
          <a:p>
            <a:endParaRPr lang="en-GB" dirty="0">
              <a:latin typeface="Century Gothic (Headings)"/>
            </a:endParaRPr>
          </a:p>
        </p:txBody>
      </p:sp>
    </p:spTree>
    <p:extLst>
      <p:ext uri="{BB962C8B-B14F-4D97-AF65-F5344CB8AC3E}">
        <p14:creationId xmlns:p14="http://schemas.microsoft.com/office/powerpoint/2010/main" val="96139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7C60-2977-46E0-8234-8E67D61225B5}"/>
              </a:ext>
            </a:extLst>
          </p:cNvPr>
          <p:cNvSpPr>
            <a:spLocks noGrp="1"/>
          </p:cNvSpPr>
          <p:nvPr>
            <p:ph type="title"/>
          </p:nvPr>
        </p:nvSpPr>
        <p:spPr/>
        <p:txBody>
          <a:bodyPr/>
          <a:lstStyle/>
          <a:p>
            <a:r>
              <a:rPr lang="en-US" dirty="0"/>
              <a:t>Other existing </a:t>
            </a:r>
            <a:r>
              <a:rPr lang="en-US" dirty="0">
                <a:solidFill>
                  <a:schemeClr val="accent3">
                    <a:lumMod val="75000"/>
                  </a:schemeClr>
                </a:solidFill>
              </a:rPr>
              <a:t>Freelancing</a:t>
            </a:r>
            <a:r>
              <a:rPr lang="en-US" dirty="0"/>
              <a:t> Platform</a:t>
            </a:r>
            <a:endParaRPr lang="en-GB" dirty="0"/>
          </a:p>
        </p:txBody>
      </p:sp>
      <p:sp>
        <p:nvSpPr>
          <p:cNvPr id="3" name="Content Placeholder 2">
            <a:extLst>
              <a:ext uri="{FF2B5EF4-FFF2-40B4-BE49-F238E27FC236}">
                <a16:creationId xmlns:a16="http://schemas.microsoft.com/office/drawing/2014/main" id="{09285AD4-0069-45D5-B6E3-35CA52CDD689}"/>
              </a:ext>
            </a:extLst>
          </p:cNvPr>
          <p:cNvSpPr>
            <a:spLocks noGrp="1"/>
          </p:cNvSpPr>
          <p:nvPr>
            <p:ph idx="1"/>
          </p:nvPr>
        </p:nvSpPr>
        <p:spPr>
          <a:xfrm>
            <a:off x="572851" y="2075026"/>
            <a:ext cx="2358979" cy="4195481"/>
          </a:xfrm>
        </p:spPr>
        <p:txBody>
          <a:bodyPr/>
          <a:lstStyle/>
          <a:p>
            <a:r>
              <a:rPr lang="en-US" dirty="0"/>
              <a:t>Upwork</a:t>
            </a:r>
          </a:p>
          <a:p>
            <a:endParaRPr lang="en-GB" dirty="0"/>
          </a:p>
        </p:txBody>
      </p:sp>
      <p:sp>
        <p:nvSpPr>
          <p:cNvPr id="4" name="Content Placeholder 2">
            <a:extLst>
              <a:ext uri="{FF2B5EF4-FFF2-40B4-BE49-F238E27FC236}">
                <a16:creationId xmlns:a16="http://schemas.microsoft.com/office/drawing/2014/main" id="{491862A2-2F98-4F00-A468-DF6BD4E95F6D}"/>
              </a:ext>
            </a:extLst>
          </p:cNvPr>
          <p:cNvSpPr txBox="1">
            <a:spLocks/>
          </p:cNvSpPr>
          <p:nvPr/>
        </p:nvSpPr>
        <p:spPr>
          <a:xfrm>
            <a:off x="9627377" y="2075026"/>
            <a:ext cx="235897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Fiverr</a:t>
            </a:r>
            <a:endParaRPr lang="en-GB" dirty="0"/>
          </a:p>
        </p:txBody>
      </p:sp>
      <p:pic>
        <p:nvPicPr>
          <p:cNvPr id="1028" name="Picture 4" descr="How to Get Freelance Writing Gigs on Upwork | $40 - $150 Per Hour">
            <a:extLst>
              <a:ext uri="{FF2B5EF4-FFF2-40B4-BE49-F238E27FC236}">
                <a16:creationId xmlns:a16="http://schemas.microsoft.com/office/drawing/2014/main" id="{06C50FFC-46CC-4954-AC31-5FF763072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44" y="2875577"/>
            <a:ext cx="3613212" cy="2960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21CC192-0882-493C-B0F4-931047220983}"/>
              </a:ext>
            </a:extLst>
          </p:cNvPr>
          <p:cNvSpPr txBox="1"/>
          <p:nvPr/>
        </p:nvSpPr>
        <p:spPr>
          <a:xfrm>
            <a:off x="205644" y="5997270"/>
            <a:ext cx="4119239" cy="369332"/>
          </a:xfrm>
          <a:prstGeom prst="rect">
            <a:avLst/>
          </a:prstGeom>
          <a:noFill/>
        </p:spPr>
        <p:txBody>
          <a:bodyPr wrap="square" rtlCol="0">
            <a:spAutoFit/>
          </a:bodyPr>
          <a:lstStyle/>
          <a:p>
            <a:r>
              <a:rPr lang="en-US" dirty="0"/>
              <a:t>Reference : Writer’s Hive Media</a:t>
            </a:r>
            <a:endParaRPr lang="en-GB" dirty="0"/>
          </a:p>
        </p:txBody>
      </p:sp>
      <p:pic>
        <p:nvPicPr>
          <p:cNvPr id="1030" name="Picture 6" descr="Starting A Business On Fiverr - Seed Formations">
            <a:extLst>
              <a:ext uri="{FF2B5EF4-FFF2-40B4-BE49-F238E27FC236}">
                <a16:creationId xmlns:a16="http://schemas.microsoft.com/office/drawing/2014/main" id="{25D642AA-500B-4ECC-94B1-46894A8F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585" y="2881703"/>
            <a:ext cx="3823316" cy="304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EC02746-584C-4D56-9489-319925108CC5}"/>
              </a:ext>
            </a:extLst>
          </p:cNvPr>
          <p:cNvSpPr txBox="1"/>
          <p:nvPr/>
        </p:nvSpPr>
        <p:spPr>
          <a:xfrm>
            <a:off x="8037253" y="6070673"/>
            <a:ext cx="4119239" cy="369332"/>
          </a:xfrm>
          <a:prstGeom prst="rect">
            <a:avLst/>
          </a:prstGeom>
          <a:noFill/>
        </p:spPr>
        <p:txBody>
          <a:bodyPr wrap="square" rtlCol="0">
            <a:spAutoFit/>
          </a:bodyPr>
          <a:lstStyle/>
          <a:p>
            <a:r>
              <a:rPr lang="en-US" dirty="0"/>
              <a:t>Reference : Seed Formations</a:t>
            </a:r>
            <a:endParaRPr lang="en-GB" dirty="0"/>
          </a:p>
        </p:txBody>
      </p:sp>
      <p:sp>
        <p:nvSpPr>
          <p:cNvPr id="5" name="TextBox 4">
            <a:extLst>
              <a:ext uri="{FF2B5EF4-FFF2-40B4-BE49-F238E27FC236}">
                <a16:creationId xmlns:a16="http://schemas.microsoft.com/office/drawing/2014/main" id="{1938F3B9-4397-4BD2-AF73-3E62278D64F7}"/>
              </a:ext>
            </a:extLst>
          </p:cNvPr>
          <p:cNvSpPr txBox="1"/>
          <p:nvPr/>
        </p:nvSpPr>
        <p:spPr>
          <a:xfrm>
            <a:off x="3818856" y="2014238"/>
            <a:ext cx="4314547" cy="369332"/>
          </a:xfrm>
          <a:prstGeom prst="rect">
            <a:avLst/>
          </a:prstGeom>
          <a:noFill/>
        </p:spPr>
        <p:txBody>
          <a:bodyPr wrap="square" rtlCol="0">
            <a:spAutoFit/>
          </a:bodyPr>
          <a:lstStyle/>
          <a:p>
            <a:r>
              <a:rPr lang="en-US" dirty="0">
                <a:solidFill>
                  <a:schemeClr val="accent3">
                    <a:lumMod val="60000"/>
                    <a:lumOff val="40000"/>
                  </a:schemeClr>
                </a:solidFill>
              </a:rPr>
              <a:t>What’s difference  with our platform?</a:t>
            </a:r>
            <a:endParaRPr lang="en-GB" dirty="0">
              <a:solidFill>
                <a:schemeClr val="accent3">
                  <a:lumMod val="60000"/>
                  <a:lumOff val="40000"/>
                </a:schemeClr>
              </a:solidFill>
            </a:endParaRPr>
          </a:p>
        </p:txBody>
      </p:sp>
      <p:sp>
        <p:nvSpPr>
          <p:cNvPr id="11" name="TextBox 10">
            <a:extLst>
              <a:ext uri="{FF2B5EF4-FFF2-40B4-BE49-F238E27FC236}">
                <a16:creationId xmlns:a16="http://schemas.microsoft.com/office/drawing/2014/main" id="{25DA29DC-8164-49CB-ABD5-A58ED2929A98}"/>
              </a:ext>
            </a:extLst>
          </p:cNvPr>
          <p:cNvSpPr txBox="1"/>
          <p:nvPr/>
        </p:nvSpPr>
        <p:spPr>
          <a:xfrm>
            <a:off x="4058599" y="3220923"/>
            <a:ext cx="4314547" cy="646331"/>
          </a:xfrm>
          <a:prstGeom prst="rect">
            <a:avLst/>
          </a:prstGeom>
          <a:noFill/>
        </p:spPr>
        <p:txBody>
          <a:bodyPr wrap="square" rtlCol="0">
            <a:spAutoFit/>
          </a:bodyPr>
          <a:lstStyle/>
          <a:p>
            <a:r>
              <a:rPr lang="en-US" dirty="0"/>
              <a:t>Nepali </a:t>
            </a:r>
            <a:r>
              <a:rPr lang="en-US" dirty="0" err="1"/>
              <a:t>Payement</a:t>
            </a:r>
            <a:r>
              <a:rPr lang="en-US" dirty="0"/>
              <a:t> Gateway like </a:t>
            </a:r>
            <a:r>
              <a:rPr lang="en-US" dirty="0" err="1"/>
              <a:t>Esewa</a:t>
            </a:r>
            <a:r>
              <a:rPr lang="en-US" dirty="0"/>
              <a:t>, </a:t>
            </a:r>
            <a:r>
              <a:rPr lang="en-US" dirty="0" err="1"/>
              <a:t>Khalti</a:t>
            </a:r>
            <a:r>
              <a:rPr lang="en-US" dirty="0"/>
              <a:t> and many more.</a:t>
            </a:r>
            <a:endParaRPr lang="en-GB" dirty="0"/>
          </a:p>
        </p:txBody>
      </p:sp>
    </p:spTree>
    <p:extLst>
      <p:ext uri="{BB962C8B-B14F-4D97-AF65-F5344CB8AC3E}">
        <p14:creationId xmlns:p14="http://schemas.microsoft.com/office/powerpoint/2010/main" val="403253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fade">
                                      <p:cBhvr>
                                        <p:cTn id="21" dur="500"/>
                                        <p:tgtEl>
                                          <p:spTgt spid="10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9" grpId="0"/>
      <p:bldP spid="5"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E3D1-493E-4BF3-9CB6-8F4F655359E0}"/>
              </a:ext>
            </a:extLst>
          </p:cNvPr>
          <p:cNvSpPr>
            <a:spLocks noGrp="1"/>
          </p:cNvSpPr>
          <p:nvPr>
            <p:ph type="title"/>
          </p:nvPr>
        </p:nvSpPr>
        <p:spPr/>
        <p:txBody>
          <a:bodyPr/>
          <a:lstStyle/>
          <a:p>
            <a:r>
              <a:rPr lang="en-US" b="1" u="sng" dirty="0"/>
              <a:t>Objectives</a:t>
            </a:r>
            <a:endParaRPr lang="en-GB" b="1" u="sng" dirty="0"/>
          </a:p>
        </p:txBody>
      </p:sp>
      <p:sp>
        <p:nvSpPr>
          <p:cNvPr id="3" name="Content Placeholder 2">
            <a:extLst>
              <a:ext uri="{FF2B5EF4-FFF2-40B4-BE49-F238E27FC236}">
                <a16:creationId xmlns:a16="http://schemas.microsoft.com/office/drawing/2014/main" id="{7D7838E3-3F82-4EC7-9C47-686CD89338AD}"/>
              </a:ext>
            </a:extLst>
          </p:cNvPr>
          <p:cNvSpPr>
            <a:spLocks noGrp="1"/>
          </p:cNvSpPr>
          <p:nvPr>
            <p:ph idx="1"/>
          </p:nvPr>
        </p:nvSpPr>
        <p:spPr/>
        <p:txBody>
          <a:bodyPr/>
          <a:lstStyle/>
          <a:p>
            <a:r>
              <a:rPr lang="en-US" dirty="0"/>
              <a:t>To implement the reliable local payment gateways.</a:t>
            </a:r>
          </a:p>
        </p:txBody>
      </p:sp>
    </p:spTree>
    <p:extLst>
      <p:ext uri="{BB962C8B-B14F-4D97-AF65-F5344CB8AC3E}">
        <p14:creationId xmlns:p14="http://schemas.microsoft.com/office/powerpoint/2010/main" val="296382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Methodology</a:t>
            </a:r>
            <a:endParaRPr lang="en-GB" dirty="0"/>
          </a:p>
        </p:txBody>
      </p:sp>
      <p:pic>
        <p:nvPicPr>
          <p:cNvPr id="3074" name="Picture 2" descr="Agile Methodology I Official Trainings - InterQuality">
            <a:extLst>
              <a:ext uri="{FF2B5EF4-FFF2-40B4-BE49-F238E27FC236}">
                <a16:creationId xmlns:a16="http://schemas.microsoft.com/office/drawing/2014/main" id="{B6174DC5-8C5A-4CFB-9EB0-76A02A398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874" y="1802201"/>
            <a:ext cx="9404723"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81555A-A4DB-4C50-B373-74EBC0330F9A}"/>
              </a:ext>
            </a:extLst>
          </p:cNvPr>
          <p:cNvSpPr txBox="1"/>
          <p:nvPr/>
        </p:nvSpPr>
        <p:spPr>
          <a:xfrm>
            <a:off x="3932808" y="6035950"/>
            <a:ext cx="3338004" cy="369332"/>
          </a:xfrm>
          <a:prstGeom prst="rect">
            <a:avLst/>
          </a:prstGeom>
          <a:noFill/>
        </p:spPr>
        <p:txBody>
          <a:bodyPr wrap="square" rtlCol="0">
            <a:spAutoFit/>
          </a:bodyPr>
          <a:lstStyle/>
          <a:p>
            <a:r>
              <a:rPr lang="en-US" dirty="0"/>
              <a:t>Reference : </a:t>
            </a:r>
            <a:r>
              <a:rPr lang="en-US" dirty="0" err="1"/>
              <a:t>InterQualitybg</a:t>
            </a:r>
            <a:endParaRPr lang="en-GB" dirty="0"/>
          </a:p>
        </p:txBody>
      </p:sp>
    </p:spTree>
    <p:extLst>
      <p:ext uri="{BB962C8B-B14F-4D97-AF65-F5344CB8AC3E}">
        <p14:creationId xmlns:p14="http://schemas.microsoft.com/office/powerpoint/2010/main" val="233296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DFD Level -0</a:t>
            </a:r>
            <a:endParaRPr lang="en-GB" dirty="0"/>
          </a:p>
        </p:txBody>
      </p:sp>
      <p:pic>
        <p:nvPicPr>
          <p:cNvPr id="1026" name="Picture 2" descr="dfd-lvl-0.png">
            <a:extLst>
              <a:ext uri="{FF2B5EF4-FFF2-40B4-BE49-F238E27FC236}">
                <a16:creationId xmlns:a16="http://schemas.microsoft.com/office/drawing/2014/main" id="{67645B36-E3B2-4156-AEB9-11055D5F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26" y="2081398"/>
            <a:ext cx="95535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11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234105" y="2369839"/>
            <a:ext cx="4444490" cy="1400530"/>
          </a:xfrm>
        </p:spPr>
        <p:txBody>
          <a:bodyPr/>
          <a:lstStyle/>
          <a:p>
            <a:r>
              <a:rPr lang="en-US" dirty="0"/>
              <a:t>DFD Level -1</a:t>
            </a:r>
            <a:endParaRPr lang="en-GB" dirty="0"/>
          </a:p>
        </p:txBody>
      </p:sp>
      <p:pic>
        <p:nvPicPr>
          <p:cNvPr id="2052" name="Picture 4" descr="dfd-lvl-1.png">
            <a:extLst>
              <a:ext uri="{FF2B5EF4-FFF2-40B4-BE49-F238E27FC236}">
                <a16:creationId xmlns:a16="http://schemas.microsoft.com/office/drawing/2014/main" id="{3CCCA876-6110-4D78-BD95-13BDDE285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809" y="0"/>
            <a:ext cx="10098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465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1016</TotalTime>
  <Words>257</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Century Gothic (Headings)</vt:lpstr>
      <vt:lpstr>Wingdings 3</vt:lpstr>
      <vt:lpstr>Ion</vt:lpstr>
      <vt:lpstr>Freelancing Platform</vt:lpstr>
      <vt:lpstr>Why ‘Freelancing Platform’ as our project?</vt:lpstr>
      <vt:lpstr>Introduction</vt:lpstr>
      <vt:lpstr>Problem Statement</vt:lpstr>
      <vt:lpstr>Other existing Freelancing Platform</vt:lpstr>
      <vt:lpstr>Objectives</vt:lpstr>
      <vt:lpstr>Methodology</vt:lpstr>
      <vt:lpstr>DFD Level -0</vt:lpstr>
      <vt:lpstr>DFD Level -1</vt:lpstr>
      <vt:lpstr>DFD Level -1</vt:lpstr>
      <vt:lpstr>Login Authentication - Completed</vt:lpstr>
      <vt:lpstr>Communnity Events – Frontend Completed</vt:lpstr>
      <vt:lpstr>User Dashboard – Frontend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Freelancing Platform</dc:title>
  <dc:creator>Sudan Thapa</dc:creator>
  <cp:lastModifiedBy>Sudan Thapa</cp:lastModifiedBy>
  <cp:revision>13</cp:revision>
  <dcterms:created xsi:type="dcterms:W3CDTF">2024-10-01T10:08:33Z</dcterms:created>
  <dcterms:modified xsi:type="dcterms:W3CDTF">2024-12-15T10:53:54Z</dcterms:modified>
</cp:coreProperties>
</file>