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0" r:id="rId5"/>
    <p:sldId id="261" r:id="rId6"/>
    <p:sldId id="265" r:id="rId7"/>
    <p:sldId id="264" r:id="rId8"/>
    <p:sldId id="266" r:id="rId9"/>
    <p:sldId id="277" r:id="rId10"/>
    <p:sldId id="276"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64566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25/12/2024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8657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99766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3698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31293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7503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28615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4104135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87057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17757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54842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C02864-96C3-44B4-ACD4-22E2B7896A37}" type="datetimeFigureOut">
              <a:rPr lang="en-GB" smtClean="0"/>
              <a:t>25/12/2024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80713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C02864-96C3-44B4-ACD4-22E2B7896A37}" type="datetimeFigureOut">
              <a:rPr lang="en-GB" smtClean="0"/>
              <a:t>25/12/2024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73927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62802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42830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6C02864-96C3-44B4-ACD4-22E2B7896A37}" type="datetimeFigureOut">
              <a:rPr lang="en-GB" smtClean="0"/>
              <a:t>25/12/2024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72380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25/12/2024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29048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C02864-96C3-44B4-ACD4-22E2B7896A37}" type="datetimeFigureOut">
              <a:rPr lang="en-GB" smtClean="0"/>
              <a:t>25/12/2024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2661BF-F4F2-4852-B4BE-7723DA5457E7}" type="slidenum">
              <a:rPr lang="en-GB" smtClean="0"/>
              <a:t>‹#›</a:t>
            </a:fld>
            <a:endParaRPr lang="en-GB"/>
          </a:p>
        </p:txBody>
      </p:sp>
    </p:spTree>
    <p:extLst>
      <p:ext uri="{BB962C8B-B14F-4D97-AF65-F5344CB8AC3E}">
        <p14:creationId xmlns:p14="http://schemas.microsoft.com/office/powerpoint/2010/main" val="6196305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209E-3644-4A55-9D96-1D2468A634A5}"/>
              </a:ext>
            </a:extLst>
          </p:cNvPr>
          <p:cNvSpPr>
            <a:spLocks noGrp="1"/>
          </p:cNvSpPr>
          <p:nvPr>
            <p:ph type="ctrTitle"/>
          </p:nvPr>
        </p:nvSpPr>
        <p:spPr>
          <a:xfrm>
            <a:off x="1545573" y="-64591"/>
            <a:ext cx="10758878" cy="3329581"/>
          </a:xfrm>
        </p:spPr>
        <p:txBody>
          <a:bodyPr/>
          <a:lstStyle/>
          <a:p>
            <a:r>
              <a:rPr lang="en-US" b="1" dirty="0"/>
              <a:t>Freelancing Platform</a:t>
            </a:r>
            <a:endParaRPr lang="en-GB" b="1" dirty="0"/>
          </a:p>
        </p:txBody>
      </p:sp>
      <p:sp>
        <p:nvSpPr>
          <p:cNvPr id="3" name="Subtitle 2">
            <a:extLst>
              <a:ext uri="{FF2B5EF4-FFF2-40B4-BE49-F238E27FC236}">
                <a16:creationId xmlns:a16="http://schemas.microsoft.com/office/drawing/2014/main" id="{370AAAED-83BB-4007-8805-B9BC3B2E7CF7}"/>
              </a:ext>
            </a:extLst>
          </p:cNvPr>
          <p:cNvSpPr>
            <a:spLocks noGrp="1"/>
          </p:cNvSpPr>
          <p:nvPr>
            <p:ph type="subTitle" idx="1"/>
          </p:nvPr>
        </p:nvSpPr>
        <p:spPr>
          <a:xfrm>
            <a:off x="7226422" y="3602038"/>
            <a:ext cx="3441577" cy="1655762"/>
          </a:xfrm>
        </p:spPr>
        <p:txBody>
          <a:bodyPr>
            <a:normAutofit/>
          </a:bodyPr>
          <a:lstStyle/>
          <a:p>
            <a:pPr marL="457200" indent="-457200">
              <a:buFont typeface="Arial" panose="020B0604020202020204" pitchFamily="34" charset="0"/>
              <a:buChar char="•"/>
            </a:pPr>
            <a:r>
              <a:rPr lang="en-US" sz="2800" dirty="0"/>
              <a:t>Anish Baniya</a:t>
            </a:r>
          </a:p>
          <a:p>
            <a:pPr marL="457200" indent="-457200">
              <a:buFont typeface="Arial" panose="020B0604020202020204" pitchFamily="34" charset="0"/>
              <a:buChar char="•"/>
            </a:pPr>
            <a:r>
              <a:rPr lang="en-US" sz="2800" dirty="0"/>
              <a:t>Sabin Gurung</a:t>
            </a:r>
          </a:p>
          <a:p>
            <a:pPr marL="457200" indent="-457200">
              <a:buFont typeface="Arial" panose="020B0604020202020204" pitchFamily="34" charset="0"/>
              <a:buChar char="•"/>
            </a:pPr>
            <a:r>
              <a:rPr lang="en-US" sz="2800" dirty="0"/>
              <a:t>Suyan Thapa</a:t>
            </a:r>
            <a:endParaRPr lang="en-GB" sz="2800" dirty="0"/>
          </a:p>
        </p:txBody>
      </p:sp>
    </p:spTree>
    <p:extLst>
      <p:ext uri="{BB962C8B-B14F-4D97-AF65-F5344CB8AC3E}">
        <p14:creationId xmlns:p14="http://schemas.microsoft.com/office/powerpoint/2010/main" val="240972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3E5F7-74BB-6106-3B49-D0F322B2F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4C8C8-65B5-BA27-F8D6-672538516AC6}"/>
              </a:ext>
            </a:extLst>
          </p:cNvPr>
          <p:cNvSpPr>
            <a:spLocks noGrp="1"/>
          </p:cNvSpPr>
          <p:nvPr>
            <p:ph type="title"/>
          </p:nvPr>
        </p:nvSpPr>
        <p:spPr>
          <a:xfrm rot="16200000">
            <a:off x="-1234105" y="2369839"/>
            <a:ext cx="4444490" cy="1400530"/>
          </a:xfrm>
        </p:spPr>
        <p:txBody>
          <a:bodyPr/>
          <a:lstStyle/>
          <a:p>
            <a:r>
              <a:rPr lang="en-US" dirty="0"/>
              <a:t>DFD Level -2</a:t>
            </a:r>
            <a:endParaRPr lang="en-GB" dirty="0"/>
          </a:p>
        </p:txBody>
      </p:sp>
      <p:pic>
        <p:nvPicPr>
          <p:cNvPr id="4" name="Picture 3">
            <a:extLst>
              <a:ext uri="{FF2B5EF4-FFF2-40B4-BE49-F238E27FC236}">
                <a16:creationId xmlns:a16="http://schemas.microsoft.com/office/drawing/2014/main" id="{A4E4193F-2C71-0A94-3538-C98F98E9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857" y="331694"/>
            <a:ext cx="10931954" cy="6311154"/>
          </a:xfrm>
          <a:prstGeom prst="rect">
            <a:avLst/>
          </a:prstGeom>
        </p:spPr>
      </p:pic>
    </p:spTree>
    <p:extLst>
      <p:ext uri="{BB962C8B-B14F-4D97-AF65-F5344CB8AC3E}">
        <p14:creationId xmlns:p14="http://schemas.microsoft.com/office/powerpoint/2010/main" val="22652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3306-E796-445C-8153-D0994FEDCFCD}"/>
              </a:ext>
            </a:extLst>
          </p:cNvPr>
          <p:cNvSpPr>
            <a:spLocks noGrp="1"/>
          </p:cNvSpPr>
          <p:nvPr>
            <p:ph type="title"/>
          </p:nvPr>
        </p:nvSpPr>
        <p:spPr/>
        <p:txBody>
          <a:bodyPr/>
          <a:lstStyle/>
          <a:p>
            <a:r>
              <a:rPr lang="en-US" dirty="0"/>
              <a:t>Login Authentication - Completed</a:t>
            </a:r>
            <a:endParaRPr lang="en-GB" dirty="0"/>
          </a:p>
        </p:txBody>
      </p:sp>
      <p:sp>
        <p:nvSpPr>
          <p:cNvPr id="3" name="Text Placeholder 2">
            <a:extLst>
              <a:ext uri="{FF2B5EF4-FFF2-40B4-BE49-F238E27FC236}">
                <a16:creationId xmlns:a16="http://schemas.microsoft.com/office/drawing/2014/main" id="{8BEF1ACF-AD1B-4F73-BA2D-E156AA1D775E}"/>
              </a:ext>
            </a:extLst>
          </p:cNvPr>
          <p:cNvSpPr>
            <a:spLocks noGrp="1"/>
          </p:cNvSpPr>
          <p:nvPr>
            <p:ph type="body" idx="1"/>
          </p:nvPr>
        </p:nvSpPr>
        <p:spPr/>
        <p:txBody>
          <a:bodyPr/>
          <a:lstStyle/>
          <a:p>
            <a:r>
              <a:rPr lang="en-US" dirty="0"/>
              <a:t>Signup Section</a:t>
            </a:r>
            <a:endParaRPr lang="en-GB" dirty="0"/>
          </a:p>
        </p:txBody>
      </p:sp>
      <p:pic>
        <p:nvPicPr>
          <p:cNvPr id="7" name="Content Placeholder 6">
            <a:extLst>
              <a:ext uri="{FF2B5EF4-FFF2-40B4-BE49-F238E27FC236}">
                <a16:creationId xmlns:a16="http://schemas.microsoft.com/office/drawing/2014/main" id="{3F981EA4-CDCA-42B1-8AD8-E1671D04B532}"/>
              </a:ext>
            </a:extLst>
          </p:cNvPr>
          <p:cNvPicPr>
            <a:picLocks noGrp="1" noChangeAspect="1"/>
          </p:cNvPicPr>
          <p:nvPr>
            <p:ph sz="half" idx="2"/>
          </p:nvPr>
        </p:nvPicPr>
        <p:blipFill>
          <a:blip r:embed="rId2"/>
          <a:stretch>
            <a:fillRect/>
          </a:stretch>
        </p:blipFill>
        <p:spPr>
          <a:xfrm>
            <a:off x="6674756" y="2663544"/>
            <a:ext cx="2627720" cy="3741738"/>
          </a:xfrm>
          <a:prstGeom prst="rect">
            <a:avLst/>
          </a:prstGeom>
        </p:spPr>
      </p:pic>
      <p:sp>
        <p:nvSpPr>
          <p:cNvPr id="5" name="Text Placeholder 4">
            <a:extLst>
              <a:ext uri="{FF2B5EF4-FFF2-40B4-BE49-F238E27FC236}">
                <a16:creationId xmlns:a16="http://schemas.microsoft.com/office/drawing/2014/main" id="{3F857A28-C7BE-4C91-8322-255C9EA67570}"/>
              </a:ext>
            </a:extLst>
          </p:cNvPr>
          <p:cNvSpPr>
            <a:spLocks noGrp="1"/>
          </p:cNvSpPr>
          <p:nvPr>
            <p:ph type="body" sz="quarter" idx="3"/>
          </p:nvPr>
        </p:nvSpPr>
        <p:spPr/>
        <p:txBody>
          <a:bodyPr/>
          <a:lstStyle/>
          <a:p>
            <a:r>
              <a:rPr lang="en-US" dirty="0"/>
              <a:t>Login Section</a:t>
            </a:r>
            <a:endParaRPr lang="en-GB" dirty="0"/>
          </a:p>
        </p:txBody>
      </p:sp>
      <p:pic>
        <p:nvPicPr>
          <p:cNvPr id="8" name="Content Placeholder 7">
            <a:extLst>
              <a:ext uri="{FF2B5EF4-FFF2-40B4-BE49-F238E27FC236}">
                <a16:creationId xmlns:a16="http://schemas.microsoft.com/office/drawing/2014/main" id="{3A562B99-DEF0-4DEB-8BDD-7F38603187BF}"/>
              </a:ext>
            </a:extLst>
          </p:cNvPr>
          <p:cNvPicPr>
            <a:picLocks noGrp="1" noChangeAspect="1"/>
          </p:cNvPicPr>
          <p:nvPr>
            <p:ph sz="quarter" idx="4"/>
          </p:nvPr>
        </p:nvPicPr>
        <p:blipFill>
          <a:blip r:embed="rId3"/>
          <a:stretch>
            <a:fillRect/>
          </a:stretch>
        </p:blipFill>
        <p:spPr>
          <a:xfrm>
            <a:off x="1526666" y="2663544"/>
            <a:ext cx="2725715" cy="3741738"/>
          </a:xfrm>
          <a:prstGeom prst="rect">
            <a:avLst/>
          </a:prstGeom>
        </p:spPr>
      </p:pic>
    </p:spTree>
    <p:extLst>
      <p:ext uri="{BB962C8B-B14F-4D97-AF65-F5344CB8AC3E}">
        <p14:creationId xmlns:p14="http://schemas.microsoft.com/office/powerpoint/2010/main" val="358752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1FF0-6FF0-429B-907F-DD9D39A6DD9B}"/>
              </a:ext>
            </a:extLst>
          </p:cNvPr>
          <p:cNvSpPr>
            <a:spLocks noGrp="1"/>
          </p:cNvSpPr>
          <p:nvPr>
            <p:ph type="title"/>
          </p:nvPr>
        </p:nvSpPr>
        <p:spPr>
          <a:xfrm>
            <a:off x="0" y="248532"/>
            <a:ext cx="10306975" cy="1400530"/>
          </a:xfrm>
        </p:spPr>
        <p:txBody>
          <a:bodyPr/>
          <a:lstStyle/>
          <a:p>
            <a:r>
              <a:rPr lang="en-US" dirty="0" err="1"/>
              <a:t>Communnity</a:t>
            </a:r>
            <a:r>
              <a:rPr lang="en-US" dirty="0"/>
              <a:t> Events – </a:t>
            </a:r>
            <a:r>
              <a:rPr lang="en-US" sz="3600" dirty="0"/>
              <a:t>Frontend Completed</a:t>
            </a:r>
            <a:endParaRPr lang="en-GB" dirty="0"/>
          </a:p>
        </p:txBody>
      </p:sp>
      <p:pic>
        <p:nvPicPr>
          <p:cNvPr id="4" name="Content Placeholder 3">
            <a:extLst>
              <a:ext uri="{FF2B5EF4-FFF2-40B4-BE49-F238E27FC236}">
                <a16:creationId xmlns:a16="http://schemas.microsoft.com/office/drawing/2014/main" id="{99D75150-AEC5-4A07-8D0F-030902174F47}"/>
              </a:ext>
            </a:extLst>
          </p:cNvPr>
          <p:cNvPicPr>
            <a:picLocks noGrp="1" noChangeAspect="1"/>
          </p:cNvPicPr>
          <p:nvPr>
            <p:ph idx="1"/>
          </p:nvPr>
        </p:nvPicPr>
        <p:blipFill>
          <a:blip r:embed="rId2"/>
          <a:stretch>
            <a:fillRect/>
          </a:stretch>
        </p:blipFill>
        <p:spPr>
          <a:xfrm>
            <a:off x="1229232" y="2105904"/>
            <a:ext cx="8238479" cy="4195762"/>
          </a:xfrm>
          <a:prstGeom prst="rect">
            <a:avLst/>
          </a:prstGeom>
        </p:spPr>
      </p:pic>
    </p:spTree>
    <p:extLst>
      <p:ext uri="{BB962C8B-B14F-4D97-AF65-F5344CB8AC3E}">
        <p14:creationId xmlns:p14="http://schemas.microsoft.com/office/powerpoint/2010/main" val="392794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1FF0-6FF0-429B-907F-DD9D39A6DD9B}"/>
              </a:ext>
            </a:extLst>
          </p:cNvPr>
          <p:cNvSpPr>
            <a:spLocks noGrp="1"/>
          </p:cNvSpPr>
          <p:nvPr>
            <p:ph type="title"/>
          </p:nvPr>
        </p:nvSpPr>
        <p:spPr>
          <a:xfrm>
            <a:off x="0" y="248532"/>
            <a:ext cx="10306975" cy="1400530"/>
          </a:xfrm>
        </p:spPr>
        <p:txBody>
          <a:bodyPr/>
          <a:lstStyle/>
          <a:p>
            <a:r>
              <a:rPr lang="en-US" dirty="0"/>
              <a:t>User Dashboard – Frontend </a:t>
            </a:r>
            <a:endParaRPr lang="en-GB" dirty="0"/>
          </a:p>
        </p:txBody>
      </p:sp>
      <p:sp>
        <p:nvSpPr>
          <p:cNvPr id="5" name="Content Placeholder 4">
            <a:extLst>
              <a:ext uri="{FF2B5EF4-FFF2-40B4-BE49-F238E27FC236}">
                <a16:creationId xmlns:a16="http://schemas.microsoft.com/office/drawing/2014/main" id="{164175FD-08AF-4A0D-8F19-307F131B815F}"/>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6086AF55-CD92-4DFC-9802-341D167349E3}"/>
              </a:ext>
            </a:extLst>
          </p:cNvPr>
          <p:cNvPicPr>
            <a:picLocks noChangeAspect="1"/>
          </p:cNvPicPr>
          <p:nvPr/>
        </p:nvPicPr>
        <p:blipFill>
          <a:blip r:embed="rId2"/>
          <a:stretch>
            <a:fillRect/>
          </a:stretch>
        </p:blipFill>
        <p:spPr>
          <a:xfrm>
            <a:off x="488272" y="1171852"/>
            <a:ext cx="10955523" cy="5295573"/>
          </a:xfrm>
          <a:prstGeom prst="rect">
            <a:avLst/>
          </a:prstGeom>
        </p:spPr>
      </p:pic>
    </p:spTree>
    <p:extLst>
      <p:ext uri="{BB962C8B-B14F-4D97-AF65-F5344CB8AC3E}">
        <p14:creationId xmlns:p14="http://schemas.microsoft.com/office/powerpoint/2010/main" val="228902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0CF-698F-415A-9A05-68B318BE181B}"/>
              </a:ext>
            </a:extLst>
          </p:cNvPr>
          <p:cNvSpPr>
            <a:spLocks noGrp="1"/>
          </p:cNvSpPr>
          <p:nvPr>
            <p:ph type="title"/>
          </p:nvPr>
        </p:nvSpPr>
        <p:spPr/>
        <p:txBody>
          <a:bodyPr/>
          <a:lstStyle/>
          <a:p>
            <a:r>
              <a:rPr lang="en-US" dirty="0"/>
              <a:t>Login Problem Faced</a:t>
            </a:r>
            <a:endParaRPr lang="en-GB" dirty="0"/>
          </a:p>
        </p:txBody>
      </p:sp>
      <p:sp>
        <p:nvSpPr>
          <p:cNvPr id="3" name="Text Placeholder 2">
            <a:extLst>
              <a:ext uri="{FF2B5EF4-FFF2-40B4-BE49-F238E27FC236}">
                <a16:creationId xmlns:a16="http://schemas.microsoft.com/office/drawing/2014/main" id="{5A6555A4-88F4-41F3-A188-11296D4EDC40}"/>
              </a:ext>
            </a:extLst>
          </p:cNvPr>
          <p:cNvSpPr>
            <a:spLocks noGrp="1"/>
          </p:cNvSpPr>
          <p:nvPr>
            <p:ph type="body" idx="1"/>
          </p:nvPr>
        </p:nvSpPr>
        <p:spPr>
          <a:xfrm>
            <a:off x="1103313" y="1221010"/>
            <a:ext cx="4396338" cy="1398032"/>
          </a:xfrm>
        </p:spPr>
        <p:txBody>
          <a:bodyPr/>
          <a:lstStyle/>
          <a:p>
            <a:r>
              <a:rPr lang="en-US" dirty="0"/>
              <a:t>MODAL DESIGN ISSUES</a:t>
            </a:r>
            <a:endParaRPr lang="en-GB" dirty="0"/>
          </a:p>
          <a:p>
            <a:endParaRPr lang="en-GB" dirty="0"/>
          </a:p>
        </p:txBody>
      </p:sp>
      <p:sp>
        <p:nvSpPr>
          <p:cNvPr id="4" name="Content Placeholder 3">
            <a:extLst>
              <a:ext uri="{FF2B5EF4-FFF2-40B4-BE49-F238E27FC236}">
                <a16:creationId xmlns:a16="http://schemas.microsoft.com/office/drawing/2014/main" id="{CD75FCBA-0EB1-468C-9204-12D1E8574A51}"/>
              </a:ext>
            </a:extLst>
          </p:cNvPr>
          <p:cNvSpPr>
            <a:spLocks noGrp="1"/>
          </p:cNvSpPr>
          <p:nvPr>
            <p:ph sz="half" idx="2"/>
          </p:nvPr>
        </p:nvSpPr>
        <p:spPr/>
        <p:txBody>
          <a:bodyPr/>
          <a:lstStyle/>
          <a:p>
            <a:endParaRPr lang="en-GB" dirty="0"/>
          </a:p>
        </p:txBody>
      </p:sp>
      <p:pic>
        <p:nvPicPr>
          <p:cNvPr id="10" name="Content Placeholder 9">
            <a:extLst>
              <a:ext uri="{FF2B5EF4-FFF2-40B4-BE49-F238E27FC236}">
                <a16:creationId xmlns:a16="http://schemas.microsoft.com/office/drawing/2014/main" id="{4BBDA0C6-0C3E-487C-86FB-3286A2AB5252}"/>
              </a:ext>
            </a:extLst>
          </p:cNvPr>
          <p:cNvPicPr>
            <a:picLocks noGrp="1" noChangeAspect="1"/>
          </p:cNvPicPr>
          <p:nvPr>
            <p:ph sz="quarter" idx="4"/>
          </p:nvPr>
        </p:nvPicPr>
        <p:blipFill>
          <a:blip r:embed="rId2"/>
          <a:stretch>
            <a:fillRect/>
          </a:stretch>
        </p:blipFill>
        <p:spPr>
          <a:xfrm>
            <a:off x="1103312" y="2619042"/>
            <a:ext cx="4395788" cy="3017948"/>
          </a:xfrm>
          <a:prstGeom prst="rect">
            <a:avLst/>
          </a:prstGeom>
        </p:spPr>
      </p:pic>
      <p:sp>
        <p:nvSpPr>
          <p:cNvPr id="12" name="Text Placeholder 11">
            <a:extLst>
              <a:ext uri="{FF2B5EF4-FFF2-40B4-BE49-F238E27FC236}">
                <a16:creationId xmlns:a16="http://schemas.microsoft.com/office/drawing/2014/main" id="{53BFE0C9-B326-4000-A40D-88062BF3ECD2}"/>
              </a:ext>
            </a:extLst>
          </p:cNvPr>
          <p:cNvSpPr>
            <a:spLocks noGrp="1"/>
          </p:cNvSpPr>
          <p:nvPr>
            <p:ph type="body" sz="quarter" idx="3"/>
          </p:nvPr>
        </p:nvSpPr>
        <p:spPr>
          <a:xfrm>
            <a:off x="5654495" y="1080732"/>
            <a:ext cx="5034220" cy="1400530"/>
          </a:xfrm>
        </p:spPr>
        <p:txBody>
          <a:bodyPr/>
          <a:lstStyle/>
          <a:p>
            <a:r>
              <a:rPr lang="en-US" dirty="0"/>
              <a:t>Solved by creating separate page for signup and login rather than creating on same page</a:t>
            </a:r>
            <a:endParaRPr lang="en-GB" dirty="0"/>
          </a:p>
        </p:txBody>
      </p:sp>
      <p:pic>
        <p:nvPicPr>
          <p:cNvPr id="14" name="Content Placeholder 7">
            <a:extLst>
              <a:ext uri="{FF2B5EF4-FFF2-40B4-BE49-F238E27FC236}">
                <a16:creationId xmlns:a16="http://schemas.microsoft.com/office/drawing/2014/main" id="{5EB28A44-1768-499B-ACF4-249866BE0048}"/>
              </a:ext>
            </a:extLst>
          </p:cNvPr>
          <p:cNvPicPr>
            <a:picLocks noChangeAspect="1"/>
          </p:cNvPicPr>
          <p:nvPr/>
        </p:nvPicPr>
        <p:blipFill>
          <a:blip r:embed="rId3"/>
          <a:stretch>
            <a:fillRect/>
          </a:stretch>
        </p:blipFill>
        <p:spPr>
          <a:xfrm>
            <a:off x="6187443" y="2619042"/>
            <a:ext cx="2725715" cy="3741738"/>
          </a:xfrm>
          <a:prstGeom prst="rect">
            <a:avLst/>
          </a:prstGeom>
        </p:spPr>
      </p:pic>
      <p:pic>
        <p:nvPicPr>
          <p:cNvPr id="15" name="Content Placeholder 6">
            <a:extLst>
              <a:ext uri="{FF2B5EF4-FFF2-40B4-BE49-F238E27FC236}">
                <a16:creationId xmlns:a16="http://schemas.microsoft.com/office/drawing/2014/main" id="{BCC1CF15-3BBA-4810-80D3-2323C72FBF63}"/>
              </a:ext>
            </a:extLst>
          </p:cNvPr>
          <p:cNvPicPr>
            <a:picLocks noChangeAspect="1"/>
          </p:cNvPicPr>
          <p:nvPr/>
        </p:nvPicPr>
        <p:blipFill>
          <a:blip r:embed="rId4"/>
          <a:stretch>
            <a:fillRect/>
          </a:stretch>
        </p:blipFill>
        <p:spPr>
          <a:xfrm>
            <a:off x="9284791" y="2619042"/>
            <a:ext cx="2627720" cy="3741738"/>
          </a:xfrm>
          <a:prstGeom prst="rect">
            <a:avLst/>
          </a:prstGeom>
        </p:spPr>
      </p:pic>
    </p:spTree>
    <p:extLst>
      <p:ext uri="{BB962C8B-B14F-4D97-AF65-F5344CB8AC3E}">
        <p14:creationId xmlns:p14="http://schemas.microsoft.com/office/powerpoint/2010/main" val="240333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43B4-0C95-4BA2-A80C-F3A2047662A0}"/>
              </a:ext>
            </a:extLst>
          </p:cNvPr>
          <p:cNvSpPr>
            <a:spLocks noGrp="1"/>
          </p:cNvSpPr>
          <p:nvPr>
            <p:ph type="title"/>
          </p:nvPr>
        </p:nvSpPr>
        <p:spPr/>
        <p:txBody>
          <a:bodyPr/>
          <a:lstStyle/>
          <a:p>
            <a:r>
              <a:rPr lang="en-US" dirty="0"/>
              <a:t>CSS issue faced</a:t>
            </a:r>
            <a:endParaRPr lang="en-GB" dirty="0"/>
          </a:p>
        </p:txBody>
      </p:sp>
      <p:sp>
        <p:nvSpPr>
          <p:cNvPr id="3" name="Text Placeholder 2">
            <a:extLst>
              <a:ext uri="{FF2B5EF4-FFF2-40B4-BE49-F238E27FC236}">
                <a16:creationId xmlns:a16="http://schemas.microsoft.com/office/drawing/2014/main" id="{826C9415-A37B-41D6-A38F-3D0EDF2BC368}"/>
              </a:ext>
            </a:extLst>
          </p:cNvPr>
          <p:cNvSpPr>
            <a:spLocks noGrp="1"/>
          </p:cNvSpPr>
          <p:nvPr>
            <p:ph type="body" idx="1"/>
          </p:nvPr>
        </p:nvSpPr>
        <p:spPr/>
        <p:txBody>
          <a:bodyPr/>
          <a:lstStyle/>
          <a:p>
            <a:r>
              <a:rPr lang="en-US" dirty="0"/>
              <a:t>One CSS file for all pages</a:t>
            </a:r>
            <a:endParaRPr lang="en-GB" dirty="0"/>
          </a:p>
        </p:txBody>
      </p:sp>
      <p:pic>
        <p:nvPicPr>
          <p:cNvPr id="8" name="Content Placeholder 7">
            <a:extLst>
              <a:ext uri="{FF2B5EF4-FFF2-40B4-BE49-F238E27FC236}">
                <a16:creationId xmlns:a16="http://schemas.microsoft.com/office/drawing/2014/main" id="{40156C23-3E9B-42D3-877B-243AAC32DFD3}"/>
              </a:ext>
            </a:extLst>
          </p:cNvPr>
          <p:cNvPicPr>
            <a:picLocks noGrp="1" noChangeAspect="1"/>
          </p:cNvPicPr>
          <p:nvPr>
            <p:ph sz="half" idx="2"/>
          </p:nvPr>
        </p:nvPicPr>
        <p:blipFill>
          <a:blip r:embed="rId2"/>
          <a:stretch>
            <a:fillRect/>
          </a:stretch>
        </p:blipFill>
        <p:spPr>
          <a:xfrm>
            <a:off x="1103313" y="2908056"/>
            <a:ext cx="4395787" cy="2954826"/>
          </a:xfrm>
          <a:prstGeom prst="rect">
            <a:avLst/>
          </a:prstGeom>
        </p:spPr>
      </p:pic>
      <p:sp>
        <p:nvSpPr>
          <p:cNvPr id="5" name="Text Placeholder 4">
            <a:extLst>
              <a:ext uri="{FF2B5EF4-FFF2-40B4-BE49-F238E27FC236}">
                <a16:creationId xmlns:a16="http://schemas.microsoft.com/office/drawing/2014/main" id="{89076F79-E4E0-4347-A2E9-DEF0EAD87FF6}"/>
              </a:ext>
            </a:extLst>
          </p:cNvPr>
          <p:cNvSpPr>
            <a:spLocks noGrp="1"/>
          </p:cNvSpPr>
          <p:nvPr>
            <p:ph type="body" sz="quarter" idx="3"/>
          </p:nvPr>
        </p:nvSpPr>
        <p:spPr>
          <a:xfrm>
            <a:off x="6096000" y="1910179"/>
            <a:ext cx="4396339" cy="576262"/>
          </a:xfrm>
        </p:spPr>
        <p:txBody>
          <a:bodyPr/>
          <a:lstStyle/>
          <a:p>
            <a:r>
              <a:rPr lang="en-US" dirty="0"/>
              <a:t>CSS within same page</a:t>
            </a:r>
            <a:endParaRPr lang="en-GB" dirty="0"/>
          </a:p>
        </p:txBody>
      </p:sp>
      <p:pic>
        <p:nvPicPr>
          <p:cNvPr id="7" name="Content Placeholder 6">
            <a:extLst>
              <a:ext uri="{FF2B5EF4-FFF2-40B4-BE49-F238E27FC236}">
                <a16:creationId xmlns:a16="http://schemas.microsoft.com/office/drawing/2014/main" id="{637CC5F4-4635-491B-9260-3224CC224EF7}"/>
              </a:ext>
            </a:extLst>
          </p:cNvPr>
          <p:cNvPicPr>
            <a:picLocks noGrp="1" noChangeAspect="1"/>
          </p:cNvPicPr>
          <p:nvPr>
            <p:ph sz="quarter" idx="4"/>
          </p:nvPr>
        </p:nvPicPr>
        <p:blipFill>
          <a:blip r:embed="rId3"/>
          <a:stretch>
            <a:fillRect/>
          </a:stretch>
        </p:blipFill>
        <p:spPr>
          <a:xfrm>
            <a:off x="6132998" y="2519779"/>
            <a:ext cx="4322152" cy="3741738"/>
          </a:xfrm>
          <a:prstGeom prst="rect">
            <a:avLst/>
          </a:prstGeom>
        </p:spPr>
      </p:pic>
    </p:spTree>
    <p:extLst>
      <p:ext uri="{BB962C8B-B14F-4D97-AF65-F5344CB8AC3E}">
        <p14:creationId xmlns:p14="http://schemas.microsoft.com/office/powerpoint/2010/main" val="143827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66B9-9460-4E55-9603-A12B052107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A539546-AA85-415B-902D-178146BF179B}"/>
              </a:ext>
            </a:extLst>
          </p:cNvPr>
          <p:cNvSpPr>
            <a:spLocks noGrp="1"/>
          </p:cNvSpPr>
          <p:nvPr>
            <p:ph type="body" idx="1"/>
          </p:nvPr>
        </p:nvSpPr>
        <p:spPr/>
        <p:txBody>
          <a:bodyPr/>
          <a:lstStyle/>
          <a:p>
            <a:endParaRPr lang="en-GB"/>
          </a:p>
        </p:txBody>
      </p:sp>
      <p:pic>
        <p:nvPicPr>
          <p:cNvPr id="7" name="Content Placeholder 6">
            <a:extLst>
              <a:ext uri="{FF2B5EF4-FFF2-40B4-BE49-F238E27FC236}">
                <a16:creationId xmlns:a16="http://schemas.microsoft.com/office/drawing/2014/main" id="{88AFA9F9-17DF-4619-9055-40349D77E1A6}"/>
              </a:ext>
            </a:extLst>
          </p:cNvPr>
          <p:cNvPicPr>
            <a:picLocks noGrp="1" noChangeAspect="1"/>
          </p:cNvPicPr>
          <p:nvPr>
            <p:ph sz="half" idx="2"/>
          </p:nvPr>
        </p:nvPicPr>
        <p:blipFill>
          <a:blip r:embed="rId2"/>
          <a:stretch>
            <a:fillRect/>
          </a:stretch>
        </p:blipFill>
        <p:spPr>
          <a:xfrm>
            <a:off x="1103313" y="2514600"/>
            <a:ext cx="3452870" cy="3741738"/>
          </a:xfrm>
          <a:prstGeom prst="rect">
            <a:avLst/>
          </a:prstGeom>
        </p:spPr>
      </p:pic>
      <p:sp>
        <p:nvSpPr>
          <p:cNvPr id="5" name="Text Placeholder 4">
            <a:extLst>
              <a:ext uri="{FF2B5EF4-FFF2-40B4-BE49-F238E27FC236}">
                <a16:creationId xmlns:a16="http://schemas.microsoft.com/office/drawing/2014/main" id="{11850286-7421-4F22-B553-4AFB053BEF8E}"/>
              </a:ext>
            </a:extLst>
          </p:cNvPr>
          <p:cNvSpPr>
            <a:spLocks noGrp="1"/>
          </p:cNvSpPr>
          <p:nvPr>
            <p:ph type="body" sz="quarter" idx="3"/>
          </p:nvPr>
        </p:nvSpPr>
        <p:spPr/>
        <p:txBody>
          <a:bodyPr/>
          <a:lstStyle/>
          <a:p>
            <a:endParaRPr lang="en-GB"/>
          </a:p>
        </p:txBody>
      </p:sp>
      <p:pic>
        <p:nvPicPr>
          <p:cNvPr id="8" name="Content Placeholder 7">
            <a:extLst>
              <a:ext uri="{FF2B5EF4-FFF2-40B4-BE49-F238E27FC236}">
                <a16:creationId xmlns:a16="http://schemas.microsoft.com/office/drawing/2014/main" id="{C4B43006-E746-47AF-867E-56CE4A7F161A}"/>
              </a:ext>
            </a:extLst>
          </p:cNvPr>
          <p:cNvPicPr>
            <a:picLocks noGrp="1" noChangeAspect="1"/>
          </p:cNvPicPr>
          <p:nvPr>
            <p:ph sz="quarter" idx="4"/>
          </p:nvPr>
        </p:nvPicPr>
        <p:blipFill>
          <a:blip r:embed="rId3"/>
          <a:stretch>
            <a:fillRect/>
          </a:stretch>
        </p:blipFill>
        <p:spPr>
          <a:xfrm>
            <a:off x="6036929" y="2514600"/>
            <a:ext cx="3631280" cy="3741738"/>
          </a:xfrm>
          <a:prstGeom prst="rect">
            <a:avLst/>
          </a:prstGeom>
        </p:spPr>
      </p:pic>
      <p:pic>
        <p:nvPicPr>
          <p:cNvPr id="9" name="Picture 8">
            <a:extLst>
              <a:ext uri="{FF2B5EF4-FFF2-40B4-BE49-F238E27FC236}">
                <a16:creationId xmlns:a16="http://schemas.microsoft.com/office/drawing/2014/main" id="{E8E626F6-B8C0-424F-82D0-B463DA4D6A8A}"/>
              </a:ext>
            </a:extLst>
          </p:cNvPr>
          <p:cNvPicPr>
            <a:picLocks noChangeAspect="1"/>
          </p:cNvPicPr>
          <p:nvPr/>
        </p:nvPicPr>
        <p:blipFill>
          <a:blip r:embed="rId4"/>
          <a:stretch>
            <a:fillRect/>
          </a:stretch>
        </p:blipFill>
        <p:spPr>
          <a:xfrm>
            <a:off x="852359" y="646111"/>
            <a:ext cx="7895004" cy="3703641"/>
          </a:xfrm>
          <a:prstGeom prst="rect">
            <a:avLst/>
          </a:prstGeom>
        </p:spPr>
      </p:pic>
    </p:spTree>
    <p:extLst>
      <p:ext uri="{BB962C8B-B14F-4D97-AF65-F5344CB8AC3E}">
        <p14:creationId xmlns:p14="http://schemas.microsoft.com/office/powerpoint/2010/main" val="330986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DF83-FCB8-4111-92E0-6856418DD544}"/>
              </a:ext>
            </a:extLst>
          </p:cNvPr>
          <p:cNvSpPr>
            <a:spLocks noGrp="1"/>
          </p:cNvSpPr>
          <p:nvPr>
            <p:ph type="title"/>
          </p:nvPr>
        </p:nvSpPr>
        <p:spPr/>
        <p:txBody>
          <a:bodyPr/>
          <a:lstStyle/>
          <a:p>
            <a:r>
              <a:rPr lang="en-US" dirty="0"/>
              <a:t>One file connected to multiple files </a:t>
            </a:r>
            <a:endParaRPr lang="en-GB" dirty="0"/>
          </a:p>
        </p:txBody>
      </p:sp>
      <p:sp>
        <p:nvSpPr>
          <p:cNvPr id="3" name="Text Placeholder 2">
            <a:extLst>
              <a:ext uri="{FF2B5EF4-FFF2-40B4-BE49-F238E27FC236}">
                <a16:creationId xmlns:a16="http://schemas.microsoft.com/office/drawing/2014/main" id="{E0FCCF02-03B1-4FF0-A428-FF17F85EBE95}"/>
              </a:ext>
            </a:extLst>
          </p:cNvPr>
          <p:cNvSpPr>
            <a:spLocks noGrp="1"/>
          </p:cNvSpPr>
          <p:nvPr>
            <p:ph type="body" idx="1"/>
          </p:nvPr>
        </p:nvSpPr>
        <p:spPr/>
        <p:txBody>
          <a:bodyPr/>
          <a:lstStyle/>
          <a:p>
            <a:r>
              <a:rPr lang="en-US" dirty="0" err="1"/>
              <a:t>Index.php</a:t>
            </a:r>
            <a:endParaRPr lang="en-GB" dirty="0"/>
          </a:p>
        </p:txBody>
      </p:sp>
      <p:sp>
        <p:nvSpPr>
          <p:cNvPr id="4" name="Text Placeholder 3">
            <a:extLst>
              <a:ext uri="{FF2B5EF4-FFF2-40B4-BE49-F238E27FC236}">
                <a16:creationId xmlns:a16="http://schemas.microsoft.com/office/drawing/2014/main" id="{784C0EC7-BE47-4430-899D-8CBFD7C27D8A}"/>
              </a:ext>
            </a:extLst>
          </p:cNvPr>
          <p:cNvSpPr>
            <a:spLocks noGrp="1"/>
          </p:cNvSpPr>
          <p:nvPr>
            <p:ph type="body" sz="half" idx="15"/>
          </p:nvPr>
        </p:nvSpPr>
        <p:spPr/>
        <p:txBody>
          <a:bodyPr/>
          <a:lstStyle/>
          <a:p>
            <a:endParaRPr lang="en-GB" dirty="0"/>
          </a:p>
        </p:txBody>
      </p:sp>
      <p:sp>
        <p:nvSpPr>
          <p:cNvPr id="5" name="Text Placeholder 4">
            <a:extLst>
              <a:ext uri="{FF2B5EF4-FFF2-40B4-BE49-F238E27FC236}">
                <a16:creationId xmlns:a16="http://schemas.microsoft.com/office/drawing/2014/main" id="{AC903DC0-5FAA-46A7-B56C-1EF02D3E440B}"/>
              </a:ext>
            </a:extLst>
          </p:cNvPr>
          <p:cNvSpPr>
            <a:spLocks noGrp="1"/>
          </p:cNvSpPr>
          <p:nvPr>
            <p:ph type="body" sz="quarter" idx="3"/>
          </p:nvPr>
        </p:nvSpPr>
        <p:spPr/>
        <p:txBody>
          <a:bodyPr/>
          <a:lstStyle/>
          <a:p>
            <a:r>
              <a:rPr lang="en-US" dirty="0" err="1"/>
              <a:t>Header.php</a:t>
            </a:r>
            <a:endParaRPr lang="en-GB" dirty="0"/>
          </a:p>
        </p:txBody>
      </p:sp>
      <p:sp>
        <p:nvSpPr>
          <p:cNvPr id="6" name="Text Placeholder 5">
            <a:extLst>
              <a:ext uri="{FF2B5EF4-FFF2-40B4-BE49-F238E27FC236}">
                <a16:creationId xmlns:a16="http://schemas.microsoft.com/office/drawing/2014/main" id="{5685CF4A-626D-4F53-8844-09ADDAEF7973}"/>
              </a:ext>
            </a:extLst>
          </p:cNvPr>
          <p:cNvSpPr>
            <a:spLocks noGrp="1"/>
          </p:cNvSpPr>
          <p:nvPr>
            <p:ph type="body" sz="half" idx="16"/>
          </p:nvPr>
        </p:nvSpPr>
        <p:spPr/>
        <p:txBody>
          <a:bodyPr/>
          <a:lstStyle/>
          <a:p>
            <a:endParaRPr lang="en-GB" dirty="0"/>
          </a:p>
        </p:txBody>
      </p:sp>
      <p:sp>
        <p:nvSpPr>
          <p:cNvPr id="7" name="Text Placeholder 6">
            <a:extLst>
              <a:ext uri="{FF2B5EF4-FFF2-40B4-BE49-F238E27FC236}">
                <a16:creationId xmlns:a16="http://schemas.microsoft.com/office/drawing/2014/main" id="{74D629A1-BF0F-448E-8E5E-4CB7998F93F2}"/>
              </a:ext>
            </a:extLst>
          </p:cNvPr>
          <p:cNvSpPr>
            <a:spLocks noGrp="1"/>
          </p:cNvSpPr>
          <p:nvPr>
            <p:ph type="body" sz="quarter" idx="13"/>
          </p:nvPr>
        </p:nvSpPr>
        <p:spPr/>
        <p:txBody>
          <a:bodyPr/>
          <a:lstStyle/>
          <a:p>
            <a:r>
              <a:rPr lang="en-US" dirty="0" err="1"/>
              <a:t>Signup.php</a:t>
            </a:r>
            <a:endParaRPr lang="en-GB" dirty="0"/>
          </a:p>
        </p:txBody>
      </p:sp>
      <p:sp>
        <p:nvSpPr>
          <p:cNvPr id="8" name="Text Placeholder 7">
            <a:extLst>
              <a:ext uri="{FF2B5EF4-FFF2-40B4-BE49-F238E27FC236}">
                <a16:creationId xmlns:a16="http://schemas.microsoft.com/office/drawing/2014/main" id="{A25E0B40-E263-4971-847B-AF131CFB431E}"/>
              </a:ext>
            </a:extLst>
          </p:cNvPr>
          <p:cNvSpPr>
            <a:spLocks noGrp="1"/>
          </p:cNvSpPr>
          <p:nvPr>
            <p:ph type="body" sz="half" idx="17"/>
          </p:nvPr>
        </p:nvSpPr>
        <p:spPr/>
        <p:txBody>
          <a:bodyPr/>
          <a:lstStyle/>
          <a:p>
            <a:endParaRPr lang="en-GB"/>
          </a:p>
        </p:txBody>
      </p:sp>
      <p:pic>
        <p:nvPicPr>
          <p:cNvPr id="9" name="Content Placeholder 6">
            <a:extLst>
              <a:ext uri="{FF2B5EF4-FFF2-40B4-BE49-F238E27FC236}">
                <a16:creationId xmlns:a16="http://schemas.microsoft.com/office/drawing/2014/main" id="{D94BB804-EDAD-49F6-9C7D-3833561FFD40}"/>
              </a:ext>
            </a:extLst>
          </p:cNvPr>
          <p:cNvPicPr>
            <a:picLocks noGrp="1" noChangeAspect="1"/>
          </p:cNvPicPr>
          <p:nvPr>
            <p:ph sz="half" idx="2"/>
          </p:nvPr>
        </p:nvPicPr>
        <p:blipFill>
          <a:blip r:embed="rId2"/>
          <a:stretch>
            <a:fillRect/>
          </a:stretch>
        </p:blipFill>
        <p:spPr>
          <a:xfrm>
            <a:off x="718349" y="2663544"/>
            <a:ext cx="2833675" cy="3741738"/>
          </a:xfrm>
          <a:prstGeom prst="rect">
            <a:avLst/>
          </a:prstGeom>
        </p:spPr>
      </p:pic>
      <p:pic>
        <p:nvPicPr>
          <p:cNvPr id="10" name="Content Placeholder 7">
            <a:extLst>
              <a:ext uri="{FF2B5EF4-FFF2-40B4-BE49-F238E27FC236}">
                <a16:creationId xmlns:a16="http://schemas.microsoft.com/office/drawing/2014/main" id="{D29CD6BF-D6C3-4C64-AED2-53C5FF2B6781}"/>
              </a:ext>
            </a:extLst>
          </p:cNvPr>
          <p:cNvPicPr>
            <a:picLocks noGrp="1" noChangeAspect="1"/>
          </p:cNvPicPr>
          <p:nvPr>
            <p:ph sz="quarter" idx="4"/>
          </p:nvPr>
        </p:nvPicPr>
        <p:blipFill>
          <a:blip r:embed="rId3"/>
          <a:stretch>
            <a:fillRect/>
          </a:stretch>
        </p:blipFill>
        <p:spPr>
          <a:xfrm>
            <a:off x="3883659" y="2663544"/>
            <a:ext cx="2833675" cy="3741738"/>
          </a:xfrm>
          <a:prstGeom prst="rect">
            <a:avLst/>
          </a:prstGeom>
        </p:spPr>
      </p:pic>
      <p:pic>
        <p:nvPicPr>
          <p:cNvPr id="11" name="Picture 10">
            <a:extLst>
              <a:ext uri="{FF2B5EF4-FFF2-40B4-BE49-F238E27FC236}">
                <a16:creationId xmlns:a16="http://schemas.microsoft.com/office/drawing/2014/main" id="{A55BBF44-99C3-47F1-A1BB-CFD1BFFC9CB6}"/>
              </a:ext>
            </a:extLst>
          </p:cNvPr>
          <p:cNvPicPr>
            <a:picLocks noChangeAspect="1"/>
          </p:cNvPicPr>
          <p:nvPr/>
        </p:nvPicPr>
        <p:blipFill>
          <a:blip r:embed="rId4"/>
          <a:stretch>
            <a:fillRect/>
          </a:stretch>
        </p:blipFill>
        <p:spPr>
          <a:xfrm>
            <a:off x="6830454" y="2660617"/>
            <a:ext cx="5198790" cy="3703641"/>
          </a:xfrm>
          <a:prstGeom prst="rect">
            <a:avLst/>
          </a:prstGeom>
        </p:spPr>
      </p:pic>
      <p:cxnSp>
        <p:nvCxnSpPr>
          <p:cNvPr id="13" name="Straight Connector 12">
            <a:extLst>
              <a:ext uri="{FF2B5EF4-FFF2-40B4-BE49-F238E27FC236}">
                <a16:creationId xmlns:a16="http://schemas.microsoft.com/office/drawing/2014/main" id="{C337FAF0-560D-442D-85A3-1B8F810497BC}"/>
              </a:ext>
            </a:extLst>
          </p:cNvPr>
          <p:cNvCxnSpPr/>
          <p:nvPr/>
        </p:nvCxnSpPr>
        <p:spPr>
          <a:xfrm>
            <a:off x="4039340" y="5850384"/>
            <a:ext cx="15214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7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587B-FAFD-491B-9A08-5389C8D37956}"/>
              </a:ext>
            </a:extLst>
          </p:cNvPr>
          <p:cNvSpPr>
            <a:spLocks noGrp="1"/>
          </p:cNvSpPr>
          <p:nvPr>
            <p:ph type="title"/>
          </p:nvPr>
        </p:nvSpPr>
        <p:spPr/>
        <p:txBody>
          <a:bodyPr/>
          <a:lstStyle/>
          <a:p>
            <a:r>
              <a:rPr lang="en-US" dirty="0"/>
              <a:t>More to go</a:t>
            </a:r>
            <a:endParaRPr lang="en-GB" dirty="0"/>
          </a:p>
        </p:txBody>
      </p:sp>
      <p:sp>
        <p:nvSpPr>
          <p:cNvPr id="3" name="Content Placeholder 2">
            <a:extLst>
              <a:ext uri="{FF2B5EF4-FFF2-40B4-BE49-F238E27FC236}">
                <a16:creationId xmlns:a16="http://schemas.microsoft.com/office/drawing/2014/main" id="{5F7BD450-5A60-40C5-A605-B8B633C88B11}"/>
              </a:ext>
            </a:extLst>
          </p:cNvPr>
          <p:cNvSpPr>
            <a:spLocks noGrp="1"/>
          </p:cNvSpPr>
          <p:nvPr>
            <p:ph idx="1"/>
          </p:nvPr>
        </p:nvSpPr>
        <p:spPr/>
        <p:txBody>
          <a:bodyPr/>
          <a:lstStyle/>
          <a:p>
            <a:r>
              <a:rPr lang="en-US" dirty="0"/>
              <a:t>Payment Gateway</a:t>
            </a:r>
          </a:p>
          <a:p>
            <a:r>
              <a:rPr lang="en-US" dirty="0"/>
              <a:t>Functionality for Freelancer and User</a:t>
            </a:r>
            <a:endParaRPr lang="en-GB" dirty="0"/>
          </a:p>
        </p:txBody>
      </p:sp>
    </p:spTree>
    <p:extLst>
      <p:ext uri="{BB962C8B-B14F-4D97-AF65-F5344CB8AC3E}">
        <p14:creationId xmlns:p14="http://schemas.microsoft.com/office/powerpoint/2010/main" val="139947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457-EBFB-4F83-B0BA-6981AEA76A96}"/>
              </a:ext>
            </a:extLst>
          </p:cNvPr>
          <p:cNvSpPr>
            <a:spLocks noGrp="1"/>
          </p:cNvSpPr>
          <p:nvPr>
            <p:ph type="title"/>
          </p:nvPr>
        </p:nvSpPr>
        <p:spPr/>
        <p:txBody>
          <a:bodyPr/>
          <a:lstStyle/>
          <a:p>
            <a:r>
              <a:rPr lang="en-US" b="1" u="sng" dirty="0"/>
              <a:t>Introduction</a:t>
            </a:r>
            <a:endParaRPr lang="en-GB" b="1" u="sng" dirty="0"/>
          </a:p>
        </p:txBody>
      </p:sp>
      <p:sp>
        <p:nvSpPr>
          <p:cNvPr id="3" name="Content Placeholder 2">
            <a:extLst>
              <a:ext uri="{FF2B5EF4-FFF2-40B4-BE49-F238E27FC236}">
                <a16:creationId xmlns:a16="http://schemas.microsoft.com/office/drawing/2014/main" id="{4B9E6CCE-3F6C-4F23-8FF6-D6CA408F2BEC}"/>
              </a:ext>
            </a:extLst>
          </p:cNvPr>
          <p:cNvSpPr>
            <a:spLocks noGrp="1"/>
          </p:cNvSpPr>
          <p:nvPr>
            <p:ph idx="1"/>
          </p:nvPr>
        </p:nvSpPr>
        <p:spPr/>
        <p:txBody>
          <a:bodyPr>
            <a:normAutofit/>
          </a:bodyPr>
          <a:lstStyle/>
          <a:p>
            <a:r>
              <a:rPr lang="en-GB" dirty="0"/>
              <a:t>Connecting Freelancers and Businesses: A web-based platform that connects freelancers with businesses seeking specialized services, streamlining the hiring process and service management.</a:t>
            </a:r>
          </a:p>
          <a:p>
            <a:endParaRPr lang="en-GB" dirty="0"/>
          </a:p>
          <a:p>
            <a:r>
              <a:rPr lang="en-GB" dirty="0"/>
              <a:t>Diverse Service Offerings: Provides a unified marketplace for freelancers across various fields (design, development, writing, digital marketing, etc.) to advertise their skills and for clients to search, filter, and manage projects based on ratings and reviews.</a:t>
            </a:r>
          </a:p>
          <a:p>
            <a:endParaRPr lang="en-GB" dirty="0"/>
          </a:p>
          <a:p>
            <a:endParaRPr lang="en-GB" dirty="0"/>
          </a:p>
        </p:txBody>
      </p:sp>
    </p:spTree>
    <p:extLst>
      <p:ext uri="{BB962C8B-B14F-4D97-AF65-F5344CB8AC3E}">
        <p14:creationId xmlns:p14="http://schemas.microsoft.com/office/powerpoint/2010/main" val="14765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7AEE-5AFC-4D09-A88D-2B8FD2CCE567}"/>
              </a:ext>
            </a:extLst>
          </p:cNvPr>
          <p:cNvSpPr>
            <a:spLocks noGrp="1"/>
          </p:cNvSpPr>
          <p:nvPr>
            <p:ph type="title"/>
          </p:nvPr>
        </p:nvSpPr>
        <p:spPr/>
        <p:txBody>
          <a:bodyPr/>
          <a:lstStyle/>
          <a:p>
            <a:r>
              <a:rPr lang="en-US" b="1" u="sng" dirty="0"/>
              <a:t>Problem Statement</a:t>
            </a:r>
            <a:endParaRPr lang="en-GB" b="1" u="sng" dirty="0"/>
          </a:p>
        </p:txBody>
      </p:sp>
      <p:sp>
        <p:nvSpPr>
          <p:cNvPr id="3" name="Content Placeholder 2">
            <a:extLst>
              <a:ext uri="{FF2B5EF4-FFF2-40B4-BE49-F238E27FC236}">
                <a16:creationId xmlns:a16="http://schemas.microsoft.com/office/drawing/2014/main" id="{760F9F86-4C68-45D0-9D70-70007A55F948}"/>
              </a:ext>
            </a:extLst>
          </p:cNvPr>
          <p:cNvSpPr>
            <a:spLocks noGrp="1"/>
          </p:cNvSpPr>
          <p:nvPr>
            <p:ph idx="1"/>
          </p:nvPr>
        </p:nvSpPr>
        <p:spPr/>
        <p:txBody>
          <a:bodyPr/>
          <a:lstStyle/>
          <a:p>
            <a:pPr marL="0" lvl="0" indent="0" defTabSz="914400" eaLnBrk="0" fontAlgn="base" hangingPunct="0">
              <a:spcBef>
                <a:spcPct val="0"/>
              </a:spcBef>
              <a:spcAft>
                <a:spcPct val="0"/>
              </a:spcAft>
              <a:buClrTx/>
              <a:buSzTx/>
              <a:buFontTx/>
              <a:buChar char="•"/>
            </a:pPr>
            <a:r>
              <a:rPr lang="en-US" altLang="en-US" b="1" dirty="0">
                <a:latin typeface="Century Gothic (Headings)"/>
              </a:rPr>
              <a:t>Lack of Nepali Payment Gateways:</a:t>
            </a:r>
            <a:r>
              <a:rPr lang="en-US" altLang="en-US" dirty="0">
                <a:latin typeface="Century Gothic (Headings)"/>
              </a:rPr>
              <a:t> </a:t>
            </a:r>
          </a:p>
          <a:p>
            <a:pPr marL="0" lvl="0" indent="0" defTabSz="914400" eaLnBrk="0" fontAlgn="base" hangingPunct="0">
              <a:spcBef>
                <a:spcPct val="0"/>
              </a:spcBef>
              <a:spcAft>
                <a:spcPct val="0"/>
              </a:spcAft>
              <a:buClrTx/>
              <a:buSzTx/>
              <a:buNone/>
            </a:pPr>
            <a:r>
              <a:rPr lang="en-US" altLang="en-US" dirty="0">
                <a:latin typeface="Century Gothic (Headings)"/>
              </a:rPr>
              <a:t>The absence of integration with popular Nepali payment gateways like </a:t>
            </a:r>
            <a:r>
              <a:rPr lang="en-US" altLang="en-US" dirty="0" err="1">
                <a:latin typeface="Century Gothic (Headings)"/>
              </a:rPr>
              <a:t>Khalti</a:t>
            </a:r>
            <a:r>
              <a:rPr lang="en-US" altLang="en-US" dirty="0">
                <a:latin typeface="Century Gothic (Headings)"/>
              </a:rPr>
              <a:t> and </a:t>
            </a:r>
            <a:r>
              <a:rPr lang="en-US" altLang="en-US" dirty="0" err="1">
                <a:latin typeface="Century Gothic (Headings)"/>
              </a:rPr>
              <a:t>eSewa</a:t>
            </a:r>
            <a:r>
              <a:rPr lang="en-US" altLang="en-US" dirty="0">
                <a:latin typeface="Century Gothic (Headings)"/>
              </a:rPr>
              <a:t> limits the ease of transactions for local freelancers and clients, creating barriers to efficient payments within the domestic market.</a:t>
            </a:r>
          </a:p>
          <a:p>
            <a:pPr marL="0" lvl="0" indent="0" defTabSz="914400" eaLnBrk="0" fontAlgn="base" hangingPunct="0">
              <a:spcBef>
                <a:spcPct val="0"/>
              </a:spcBef>
              <a:spcAft>
                <a:spcPct val="0"/>
              </a:spcAft>
              <a:buClrTx/>
              <a:buSzTx/>
              <a:buFontTx/>
              <a:buChar char="•"/>
            </a:pPr>
            <a:endParaRPr lang="en-US" altLang="en-US" dirty="0">
              <a:latin typeface="Century Gothic (Headings)"/>
            </a:endParaRPr>
          </a:p>
          <a:p>
            <a:pPr marL="0" lvl="0" indent="0" defTabSz="914400" eaLnBrk="0" fontAlgn="base" hangingPunct="0">
              <a:spcBef>
                <a:spcPct val="0"/>
              </a:spcBef>
              <a:spcAft>
                <a:spcPct val="0"/>
              </a:spcAft>
              <a:buClrTx/>
              <a:buSzTx/>
              <a:buFontTx/>
              <a:buChar char="•"/>
            </a:pPr>
            <a:r>
              <a:rPr lang="en-US" altLang="en-US" b="1" dirty="0">
                <a:latin typeface="Century Gothic (Headings)"/>
              </a:rPr>
              <a:t>Limited Local Freelance Marketplaces:</a:t>
            </a:r>
            <a:r>
              <a:rPr lang="en-US" altLang="en-US" dirty="0">
                <a:latin typeface="Century Gothic (Headings)"/>
              </a:rPr>
              <a:t> The scarcity of dedicated freelance platforms catering specifically to the Nepali market restricts opportunities for local talent and businesses, forcing them to rely on global platforms that may not address region-specific needs.</a:t>
            </a:r>
          </a:p>
          <a:p>
            <a:endParaRPr lang="en-GB" dirty="0">
              <a:latin typeface="Century Gothic (Headings)"/>
            </a:endParaRPr>
          </a:p>
        </p:txBody>
      </p:sp>
    </p:spTree>
    <p:extLst>
      <p:ext uri="{BB962C8B-B14F-4D97-AF65-F5344CB8AC3E}">
        <p14:creationId xmlns:p14="http://schemas.microsoft.com/office/powerpoint/2010/main" val="96139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E3D1-493E-4BF3-9CB6-8F4F655359E0}"/>
              </a:ext>
            </a:extLst>
          </p:cNvPr>
          <p:cNvSpPr>
            <a:spLocks noGrp="1"/>
          </p:cNvSpPr>
          <p:nvPr>
            <p:ph type="title"/>
          </p:nvPr>
        </p:nvSpPr>
        <p:spPr/>
        <p:txBody>
          <a:bodyPr/>
          <a:lstStyle/>
          <a:p>
            <a:r>
              <a:rPr lang="en-US" b="1" u="sng" dirty="0"/>
              <a:t>Objectives</a:t>
            </a:r>
            <a:endParaRPr lang="en-GB" b="1" u="sng" dirty="0"/>
          </a:p>
        </p:txBody>
      </p:sp>
      <p:sp>
        <p:nvSpPr>
          <p:cNvPr id="3" name="Content Placeholder 2">
            <a:extLst>
              <a:ext uri="{FF2B5EF4-FFF2-40B4-BE49-F238E27FC236}">
                <a16:creationId xmlns:a16="http://schemas.microsoft.com/office/drawing/2014/main" id="{7D7838E3-3F82-4EC7-9C47-686CD89338AD}"/>
              </a:ext>
            </a:extLst>
          </p:cNvPr>
          <p:cNvSpPr>
            <a:spLocks noGrp="1"/>
          </p:cNvSpPr>
          <p:nvPr>
            <p:ph idx="1"/>
          </p:nvPr>
        </p:nvSpPr>
        <p:spPr/>
        <p:txBody>
          <a:bodyPr/>
          <a:lstStyle/>
          <a:p>
            <a:r>
              <a:rPr lang="en-US" dirty="0"/>
              <a:t>To implement the reliable local payment gateways.</a:t>
            </a:r>
          </a:p>
        </p:txBody>
      </p:sp>
    </p:spTree>
    <p:extLst>
      <p:ext uri="{BB962C8B-B14F-4D97-AF65-F5344CB8AC3E}">
        <p14:creationId xmlns:p14="http://schemas.microsoft.com/office/powerpoint/2010/main" val="296382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Methodology</a:t>
            </a:r>
            <a:endParaRPr lang="en-GB" dirty="0"/>
          </a:p>
        </p:txBody>
      </p:sp>
      <p:pic>
        <p:nvPicPr>
          <p:cNvPr id="3074" name="Picture 2" descr="Agile Methodology I Official Trainings - InterQuality">
            <a:extLst>
              <a:ext uri="{FF2B5EF4-FFF2-40B4-BE49-F238E27FC236}">
                <a16:creationId xmlns:a16="http://schemas.microsoft.com/office/drawing/2014/main" id="{B6174DC5-8C5A-4CFB-9EB0-76A02A398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874" y="1802201"/>
            <a:ext cx="9404723"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81555A-A4DB-4C50-B373-74EBC0330F9A}"/>
              </a:ext>
            </a:extLst>
          </p:cNvPr>
          <p:cNvSpPr txBox="1"/>
          <p:nvPr/>
        </p:nvSpPr>
        <p:spPr>
          <a:xfrm>
            <a:off x="3932808" y="6035950"/>
            <a:ext cx="3338004" cy="369332"/>
          </a:xfrm>
          <a:prstGeom prst="rect">
            <a:avLst/>
          </a:prstGeom>
          <a:noFill/>
        </p:spPr>
        <p:txBody>
          <a:bodyPr wrap="square" rtlCol="0">
            <a:spAutoFit/>
          </a:bodyPr>
          <a:lstStyle/>
          <a:p>
            <a:r>
              <a:rPr lang="en-US" dirty="0"/>
              <a:t>Reference : </a:t>
            </a:r>
            <a:r>
              <a:rPr lang="en-US" dirty="0" err="1"/>
              <a:t>InterQualitybg</a:t>
            </a:r>
            <a:endParaRPr lang="en-GB" dirty="0"/>
          </a:p>
        </p:txBody>
      </p:sp>
    </p:spTree>
    <p:extLst>
      <p:ext uri="{BB962C8B-B14F-4D97-AF65-F5344CB8AC3E}">
        <p14:creationId xmlns:p14="http://schemas.microsoft.com/office/powerpoint/2010/main" val="233296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DFD Level -0</a:t>
            </a:r>
            <a:endParaRPr lang="en-GB" dirty="0"/>
          </a:p>
        </p:txBody>
      </p:sp>
      <p:pic>
        <p:nvPicPr>
          <p:cNvPr id="1026" name="Picture 2" descr="dfd-lvl-0.png">
            <a:extLst>
              <a:ext uri="{FF2B5EF4-FFF2-40B4-BE49-F238E27FC236}">
                <a16:creationId xmlns:a16="http://schemas.microsoft.com/office/drawing/2014/main" id="{67645B36-E3B2-4156-AEB9-11055D5F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26" y="2081398"/>
            <a:ext cx="955357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11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234105" y="2369839"/>
            <a:ext cx="4444490" cy="1400530"/>
          </a:xfrm>
        </p:spPr>
        <p:txBody>
          <a:bodyPr/>
          <a:lstStyle/>
          <a:p>
            <a:r>
              <a:rPr lang="en-US" dirty="0"/>
              <a:t>DFD Level -1</a:t>
            </a:r>
            <a:endParaRPr lang="en-GB" dirty="0"/>
          </a:p>
        </p:txBody>
      </p:sp>
      <p:pic>
        <p:nvPicPr>
          <p:cNvPr id="2052" name="Picture 4" descr="dfd-lvl-1.png">
            <a:extLst>
              <a:ext uri="{FF2B5EF4-FFF2-40B4-BE49-F238E27FC236}">
                <a16:creationId xmlns:a16="http://schemas.microsoft.com/office/drawing/2014/main" id="{3CCCA876-6110-4D78-BD95-13BDDE285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809" y="0"/>
            <a:ext cx="10098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46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234105" y="2369839"/>
            <a:ext cx="4444490" cy="1400530"/>
          </a:xfrm>
        </p:spPr>
        <p:txBody>
          <a:bodyPr/>
          <a:lstStyle/>
          <a:p>
            <a:r>
              <a:rPr lang="en-US" dirty="0"/>
              <a:t>ER DIAGRAM</a:t>
            </a:r>
            <a:endParaRPr lang="en-GB" dirty="0"/>
          </a:p>
        </p:txBody>
      </p:sp>
      <p:pic>
        <p:nvPicPr>
          <p:cNvPr id="4098" name="Picture 2" descr="er-diagram.png">
            <a:extLst>
              <a:ext uri="{FF2B5EF4-FFF2-40B4-BE49-F238E27FC236}">
                <a16:creationId xmlns:a16="http://schemas.microsoft.com/office/drawing/2014/main" id="{62C5854A-1253-4B8F-A76D-44B28C776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0" y="204186"/>
            <a:ext cx="10677495" cy="646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7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B339-8897-1221-3654-B3F003351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8994F-0BAD-E791-2D18-FA3ACAB2AA1F}"/>
              </a:ext>
            </a:extLst>
          </p:cNvPr>
          <p:cNvSpPr>
            <a:spLocks noGrp="1"/>
          </p:cNvSpPr>
          <p:nvPr>
            <p:ph type="title"/>
          </p:nvPr>
        </p:nvSpPr>
        <p:spPr>
          <a:xfrm rot="16200000">
            <a:off x="-1234105" y="2369839"/>
            <a:ext cx="4444490" cy="1400530"/>
          </a:xfrm>
        </p:spPr>
        <p:txBody>
          <a:bodyPr/>
          <a:lstStyle/>
          <a:p>
            <a:r>
              <a:rPr lang="en-US" dirty="0"/>
              <a:t>ER DIAGRAM</a:t>
            </a:r>
            <a:endParaRPr lang="en-GB" dirty="0"/>
          </a:p>
        </p:txBody>
      </p:sp>
      <p:pic>
        <p:nvPicPr>
          <p:cNvPr id="5" name="Picture 4">
            <a:extLst>
              <a:ext uri="{FF2B5EF4-FFF2-40B4-BE49-F238E27FC236}">
                <a16:creationId xmlns:a16="http://schemas.microsoft.com/office/drawing/2014/main" id="{ED25F5C3-6FFA-46E9-631F-E359A9E7DFD9}"/>
              </a:ext>
            </a:extLst>
          </p:cNvPr>
          <p:cNvPicPr>
            <a:picLocks noChangeAspect="1"/>
          </p:cNvPicPr>
          <p:nvPr/>
        </p:nvPicPr>
        <p:blipFill>
          <a:blip r:embed="rId2"/>
          <a:stretch>
            <a:fillRect/>
          </a:stretch>
        </p:blipFill>
        <p:spPr>
          <a:xfrm>
            <a:off x="968188" y="116541"/>
            <a:ext cx="11044518" cy="6598024"/>
          </a:xfrm>
          <a:prstGeom prst="rect">
            <a:avLst/>
          </a:prstGeom>
        </p:spPr>
      </p:pic>
    </p:spTree>
    <p:extLst>
      <p:ext uri="{BB962C8B-B14F-4D97-AF65-F5344CB8AC3E}">
        <p14:creationId xmlns:p14="http://schemas.microsoft.com/office/powerpoint/2010/main" val="2323148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1084</TotalTime>
  <Words>266</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Century Gothic (Headings)</vt:lpstr>
      <vt:lpstr>Wingdings 3</vt:lpstr>
      <vt:lpstr>Ion</vt:lpstr>
      <vt:lpstr>Freelancing Platform</vt:lpstr>
      <vt:lpstr>Introduction</vt:lpstr>
      <vt:lpstr>Problem Statement</vt:lpstr>
      <vt:lpstr>Objectives</vt:lpstr>
      <vt:lpstr>Methodology</vt:lpstr>
      <vt:lpstr>DFD Level -0</vt:lpstr>
      <vt:lpstr>DFD Level -1</vt:lpstr>
      <vt:lpstr>ER DIAGRAM</vt:lpstr>
      <vt:lpstr>ER DIAGRAM</vt:lpstr>
      <vt:lpstr>DFD Level -2</vt:lpstr>
      <vt:lpstr>Login Authentication - Completed</vt:lpstr>
      <vt:lpstr>Communnity Events – Frontend Completed</vt:lpstr>
      <vt:lpstr>User Dashboard – Frontend </vt:lpstr>
      <vt:lpstr>Login Problem Faced</vt:lpstr>
      <vt:lpstr>CSS issue faced</vt:lpstr>
      <vt:lpstr>PowerPoint Presentation</vt:lpstr>
      <vt:lpstr>One file connected to multiple files </vt:lpstr>
      <vt:lpstr>More to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Freelancing Platform</dc:title>
  <dc:creator>Sudan Thapa</dc:creator>
  <cp:lastModifiedBy>Aashish Baniya</cp:lastModifiedBy>
  <cp:revision>18</cp:revision>
  <dcterms:created xsi:type="dcterms:W3CDTF">2024-10-01T10:08:33Z</dcterms:created>
  <dcterms:modified xsi:type="dcterms:W3CDTF">2024-12-25T04:21:58Z</dcterms:modified>
</cp:coreProperties>
</file>