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33.xml" ContentType="application/vnd.openxmlformats-officedocument.presentationml.slide+xml"/>
  <Override PartName="/ppt/slides/slide3.xml" ContentType="application/vnd.openxmlformats-officedocument.presentationml.slide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283" r:id="rId2"/>
    <p:sldId id="321" r:id="rId3"/>
    <p:sldId id="322" r:id="rId4"/>
    <p:sldId id="323" r:id="rId5"/>
    <p:sldId id="324" r:id="rId6"/>
    <p:sldId id="325" r:id="rId7"/>
    <p:sldId id="284" r:id="rId8"/>
    <p:sldId id="308" r:id="rId9"/>
    <p:sldId id="309" r:id="rId10"/>
    <p:sldId id="285" r:id="rId11"/>
    <p:sldId id="286" r:id="rId12"/>
    <p:sldId id="287" r:id="rId13"/>
    <p:sldId id="319" r:id="rId14"/>
    <p:sldId id="288" r:id="rId15"/>
    <p:sldId id="289" r:id="rId16"/>
    <p:sldId id="290" r:id="rId17"/>
    <p:sldId id="291" r:id="rId18"/>
    <p:sldId id="310" r:id="rId19"/>
    <p:sldId id="317" r:id="rId20"/>
    <p:sldId id="320" r:id="rId21"/>
    <p:sldId id="316" r:id="rId22"/>
    <p:sldId id="311" r:id="rId23"/>
    <p:sldId id="292" r:id="rId24"/>
    <p:sldId id="314" r:id="rId25"/>
    <p:sldId id="312" r:id="rId26"/>
    <p:sldId id="293" r:id="rId27"/>
    <p:sldId id="298" r:id="rId28"/>
    <p:sldId id="296" r:id="rId29"/>
    <p:sldId id="297" r:id="rId30"/>
    <p:sldId id="313" r:id="rId31"/>
    <p:sldId id="300" r:id="rId32"/>
    <p:sldId id="301" r:id="rId33"/>
    <p:sldId id="302" r:id="rId34"/>
    <p:sldId id="303" r:id="rId35"/>
    <p:sldId id="304" r:id="rId36"/>
    <p:sldId id="305" r:id="rId37"/>
    <p:sldId id="318" r:id="rId38"/>
    <p:sldId id="315" r:id="rId39"/>
    <p:sldId id="306" r:id="rId40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00"/>
    <a:srgbClr val="00FF00"/>
    <a:srgbClr val="00CC00"/>
    <a:srgbClr val="0701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11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fld id="{7E0B6F70-616F-4247-BAC8-1946E51CE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9DB07-F10F-4E2F-9549-A89AB3DEDF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F4D96-861D-41EE-91DC-4C98C470DC9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42147-5121-4A80-AE3A-820C7580CD8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24458-C267-45F7-8278-8403D97F14A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769C6-3CDF-438C-A3DE-8B60DACBD5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0CFF4-F8C7-4A2F-8E63-6391FB84ED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24B5C-FFFF-4158-B679-39651DF0584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24F4C-A18D-4E81-9214-10C5D10A09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AD569-A2D3-492B-BD5E-E19856F2A4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DF225-040C-4DBA-B677-8F0D43E7141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4E79B-C55F-4101-BEEE-EE3B70062F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pPr>
              <a:defRPr/>
            </a:pPr>
            <a:fld id="{7915E5C9-550E-4FDC-8782-FFC85D0BC83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6200" y="762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200" b="0">
                <a:solidFill>
                  <a:schemeClr val="folHlink"/>
                </a:solidFill>
                <a:ea typeface="新細明體" pitchFamily="18" charset="-120"/>
              </a:rPr>
              <a:t>Analysis of Algorithms / Slide </a:t>
            </a:r>
            <a:fld id="{8355D614-3C74-46F8-9F78-4AFA7A5DBDF6}" type="slidenum">
              <a:rPr lang="en-US" altLang="zh-TW" sz="1200" b="0">
                <a:solidFill>
                  <a:schemeClr val="folHlink"/>
                </a:solidFill>
                <a:ea typeface="新細明體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US" altLang="zh-TW" sz="1200" b="0">
              <a:solidFill>
                <a:schemeClr val="folHlink"/>
              </a:solidFill>
              <a:ea typeface="新細明體" pitchFamily="18" charset="-12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*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1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86800" cy="685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Analysis of Algorithms: Introduction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smtClean="0">
                <a:ea typeface="宋体" charset="-122"/>
              </a:rPr>
              <a:t>What is Algorithm? </a:t>
            </a:r>
          </a:p>
          <a:p>
            <a:pPr lvl="1"/>
            <a:r>
              <a:rPr lang="en-US" altLang="zh-CN" sz="2000" smtClean="0">
                <a:ea typeface="宋体" charset="-122"/>
              </a:rPr>
              <a:t>a clearly specified </a:t>
            </a:r>
            <a:r>
              <a:rPr lang="en-US" altLang="zh-CN" sz="2000" smtClean="0">
                <a:solidFill>
                  <a:schemeClr val="hlink"/>
                </a:solidFill>
                <a:ea typeface="宋体" charset="-122"/>
              </a:rPr>
              <a:t>set of simple instructions</a:t>
            </a:r>
            <a:r>
              <a:rPr lang="en-US" altLang="zh-CN" sz="2000" smtClean="0">
                <a:ea typeface="宋体" charset="-122"/>
              </a:rPr>
              <a:t> to be followed to solve a problem	</a:t>
            </a:r>
          </a:p>
          <a:p>
            <a:pPr lvl="2"/>
            <a:r>
              <a:rPr lang="en-US" altLang="zh-CN" sz="1800" smtClean="0">
                <a:ea typeface="宋体" charset="-122"/>
              </a:rPr>
              <a:t>Takes a set of values, as input and </a:t>
            </a:r>
          </a:p>
          <a:p>
            <a:pPr lvl="2"/>
            <a:r>
              <a:rPr lang="en-US" altLang="zh-CN" sz="1800" smtClean="0">
                <a:ea typeface="宋体" charset="-122"/>
              </a:rPr>
              <a:t> produces a value, or set of values, as output</a:t>
            </a:r>
          </a:p>
          <a:p>
            <a:pPr lvl="1"/>
            <a:r>
              <a:rPr lang="en-US" altLang="zh-CN" sz="2000" smtClean="0">
                <a:ea typeface="宋体" charset="-122"/>
              </a:rPr>
              <a:t>May be specified </a:t>
            </a:r>
          </a:p>
          <a:p>
            <a:pPr lvl="2"/>
            <a:r>
              <a:rPr lang="en-US" altLang="zh-CN" sz="1800" smtClean="0">
                <a:ea typeface="宋体" charset="-122"/>
              </a:rPr>
              <a:t>In English</a:t>
            </a:r>
          </a:p>
          <a:p>
            <a:pPr lvl="2"/>
            <a:r>
              <a:rPr lang="en-US" altLang="zh-CN" sz="1800" smtClean="0">
                <a:ea typeface="宋体" charset="-122"/>
              </a:rPr>
              <a:t>As a computer program</a:t>
            </a:r>
          </a:p>
          <a:p>
            <a:pPr lvl="2"/>
            <a:r>
              <a:rPr lang="en-US" altLang="zh-CN" sz="1800" smtClean="0">
                <a:ea typeface="宋体" charset="-122"/>
              </a:rPr>
              <a:t>As a pseudo-code</a:t>
            </a:r>
          </a:p>
          <a:p>
            <a:r>
              <a:rPr lang="en-US" altLang="zh-CN" sz="2400" smtClean="0">
                <a:ea typeface="宋体" charset="-122"/>
              </a:rPr>
              <a:t>Data structures</a:t>
            </a:r>
          </a:p>
          <a:p>
            <a:pPr lvl="1"/>
            <a:r>
              <a:rPr lang="en-US" altLang="zh-CN" sz="2000" smtClean="0">
                <a:ea typeface="宋体" charset="-122"/>
              </a:rPr>
              <a:t>Methods of organizing data</a:t>
            </a:r>
          </a:p>
          <a:p>
            <a:r>
              <a:rPr lang="en-US" altLang="zh-CN" sz="2400" smtClean="0">
                <a:ea typeface="宋体" charset="-122"/>
              </a:rPr>
              <a:t>Program = algorithms +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Example: Selection Problem…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Which algorithm is better when</a:t>
            </a:r>
          </a:p>
          <a:p>
            <a:pPr lvl="1"/>
            <a:r>
              <a:rPr lang="en-US" altLang="zh-CN" smtClean="0">
                <a:ea typeface="宋体" charset="-122"/>
              </a:rPr>
              <a:t>N =100 and k = 100?</a:t>
            </a:r>
          </a:p>
          <a:p>
            <a:pPr lvl="1"/>
            <a:r>
              <a:rPr lang="en-US" altLang="zh-CN" smtClean="0">
                <a:ea typeface="宋体" charset="-122"/>
              </a:rPr>
              <a:t>N =100 and k = 1?</a:t>
            </a:r>
          </a:p>
          <a:p>
            <a:r>
              <a:rPr lang="en-US" altLang="zh-CN" smtClean="0">
                <a:ea typeface="宋体" charset="-122"/>
              </a:rPr>
              <a:t>What happens when N = 1,000,000 and k = 500,000?</a:t>
            </a:r>
          </a:p>
          <a:p>
            <a:r>
              <a:rPr lang="en-US" altLang="zh-CN" smtClean="0">
                <a:ea typeface="宋体" charset="-122"/>
              </a:rPr>
              <a:t>There exist better algorithms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Algorithm Analysis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smtClean="0">
                <a:ea typeface="宋体" charset="-122"/>
              </a:rPr>
              <a:t>We only analyze </a:t>
            </a:r>
            <a:r>
              <a:rPr lang="en-US" altLang="zh-CN" sz="2400" i="1" smtClean="0">
                <a:ea typeface="宋体" charset="-122"/>
              </a:rPr>
              <a:t>correct</a:t>
            </a:r>
            <a:r>
              <a:rPr lang="en-US" altLang="zh-CN" sz="2400" smtClean="0">
                <a:ea typeface="宋体" charset="-122"/>
              </a:rPr>
              <a:t> algorithms</a:t>
            </a:r>
          </a:p>
          <a:p>
            <a:r>
              <a:rPr lang="en-US" altLang="zh-CN" sz="2400" smtClean="0">
                <a:ea typeface="宋体" charset="-122"/>
              </a:rPr>
              <a:t>An algorithm is correct</a:t>
            </a:r>
          </a:p>
          <a:p>
            <a:pPr lvl="1"/>
            <a:r>
              <a:rPr lang="en-US" altLang="zh-CN" sz="2000" smtClean="0">
                <a:ea typeface="宋体" charset="-122"/>
              </a:rPr>
              <a:t>If, for every input instance, it halts with the correct output</a:t>
            </a:r>
          </a:p>
          <a:p>
            <a:r>
              <a:rPr lang="en-US" altLang="zh-CN" sz="2400" smtClean="0">
                <a:ea typeface="宋体" charset="-122"/>
              </a:rPr>
              <a:t>Incorrect algorithms</a:t>
            </a:r>
          </a:p>
          <a:p>
            <a:pPr lvl="1"/>
            <a:r>
              <a:rPr lang="en-US" altLang="zh-CN" sz="2000" smtClean="0">
                <a:ea typeface="宋体" charset="-122"/>
              </a:rPr>
              <a:t>Might not halt at all on some input instances</a:t>
            </a:r>
          </a:p>
          <a:p>
            <a:pPr lvl="1"/>
            <a:r>
              <a:rPr lang="en-US" altLang="zh-CN" sz="2000" smtClean="0">
                <a:ea typeface="宋体" charset="-122"/>
              </a:rPr>
              <a:t>Might halt with other than the desired answer</a:t>
            </a:r>
          </a:p>
          <a:p>
            <a:r>
              <a:rPr lang="en-US" altLang="zh-CN" sz="2400" smtClean="0">
                <a:ea typeface="宋体" charset="-122"/>
              </a:rPr>
              <a:t>Analyzing an algorithm</a:t>
            </a:r>
          </a:p>
          <a:p>
            <a:pPr lvl="1"/>
            <a:r>
              <a:rPr lang="en-US" altLang="zh-CN" sz="2000" smtClean="0">
                <a:solidFill>
                  <a:schemeClr val="hlink"/>
                </a:solidFill>
                <a:ea typeface="宋体" charset="-122"/>
              </a:rPr>
              <a:t>Predicting</a:t>
            </a:r>
            <a:r>
              <a:rPr lang="en-US" altLang="zh-CN" sz="2000" smtClean="0">
                <a:ea typeface="宋体" charset="-122"/>
              </a:rPr>
              <a:t> the resources that the algorithm requires</a:t>
            </a:r>
          </a:p>
          <a:p>
            <a:pPr lvl="1"/>
            <a:r>
              <a:rPr lang="en-US" altLang="zh-CN" sz="2000" smtClean="0">
                <a:ea typeface="宋体" charset="-122"/>
              </a:rPr>
              <a:t>Resources include</a:t>
            </a:r>
          </a:p>
          <a:p>
            <a:pPr lvl="2"/>
            <a:r>
              <a:rPr lang="en-US" altLang="zh-CN" sz="1800" smtClean="0">
                <a:ea typeface="宋体" charset="-122"/>
              </a:rPr>
              <a:t>Memory</a:t>
            </a:r>
          </a:p>
          <a:p>
            <a:pPr lvl="2"/>
            <a:r>
              <a:rPr lang="en-US" altLang="zh-CN" sz="1800" smtClean="0">
                <a:ea typeface="宋体" charset="-122"/>
              </a:rPr>
              <a:t>Communication bandwidth</a:t>
            </a:r>
          </a:p>
          <a:p>
            <a:pPr lvl="2"/>
            <a:r>
              <a:rPr lang="en-US" altLang="zh-CN" sz="1800" smtClean="0">
                <a:ea typeface="宋体" charset="-122"/>
              </a:rPr>
              <a:t>Computational time (usually most important)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Algorithm Analysis…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Factors affecting the running time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computer 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compiler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algorithm used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input to the algorithm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The content of the input affects the running time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typically, the </a:t>
            </a:r>
            <a:r>
              <a:rPr lang="en-US" altLang="zh-CN" sz="1800" i="1" smtClean="0">
                <a:solidFill>
                  <a:schemeClr val="hlink"/>
                </a:solidFill>
                <a:ea typeface="宋体" charset="-122"/>
              </a:rPr>
              <a:t>input size</a:t>
            </a:r>
            <a:r>
              <a:rPr lang="en-US" altLang="zh-CN" sz="1800" smtClean="0">
                <a:ea typeface="宋体" charset="-122"/>
              </a:rPr>
              <a:t> (number of items in the input) is the main consideration</a:t>
            </a:r>
          </a:p>
          <a:p>
            <a:pPr lvl="3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E.g. sorting problem </a:t>
            </a:r>
            <a:r>
              <a:rPr lang="en-US" altLang="zh-CN" sz="1800" smtClean="0">
                <a:ea typeface="宋体" charset="-122"/>
                <a:sym typeface="Symbol" pitchFamily="18" charset="2"/>
              </a:rPr>
              <a:t> the number of items to be sorted</a:t>
            </a:r>
          </a:p>
          <a:p>
            <a:pPr lvl="3">
              <a:lnSpc>
                <a:spcPct val="90000"/>
              </a:lnSpc>
            </a:pPr>
            <a:r>
              <a:rPr lang="en-US" altLang="zh-CN" sz="1800" smtClean="0">
                <a:ea typeface="宋体" charset="-122"/>
                <a:sym typeface="Symbol" pitchFamily="18" charset="2"/>
              </a:rPr>
              <a:t>E.g. multiply two matrices together  the total number of elements in the two matrices</a:t>
            </a:r>
            <a:endParaRPr lang="en-US" altLang="zh-CN" sz="180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Machine model assumed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Instructions are executed one after another, with no concurrent operations 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 </a:t>
            </a:r>
            <a:r>
              <a:rPr lang="en-US" altLang="zh-CN" sz="2000" smtClean="0">
                <a:ea typeface="宋体" charset="-122"/>
              </a:rPr>
              <a:t>Not parallel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Example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Calculate</a:t>
            </a: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Lines 1 and 4 count for one unit each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Line 3: executed N times, each time four units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Line 2: (1 for initialization, N+1 for all the tests, N for all the increments) total 2N + 2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total cost: 6N + 4 </a:t>
            </a:r>
            <a:r>
              <a:rPr lang="en-US" altLang="zh-CN" sz="2400" smtClean="0">
                <a:ea typeface="宋体" charset="-122"/>
                <a:sym typeface="Symbol" pitchFamily="18" charset="2"/>
              </a:rPr>
              <a:t> </a:t>
            </a:r>
            <a:r>
              <a:rPr lang="en-US" altLang="zh-CN" sz="2400" smtClean="0">
                <a:ea typeface="宋体" charset="-122"/>
              </a:rPr>
              <a:t>O(N)</a:t>
            </a:r>
          </a:p>
        </p:txBody>
      </p:sp>
      <p:pic>
        <p:nvPicPr>
          <p:cNvPr id="1029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447800"/>
            <a:ext cx="3170238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2667000" y="1600200"/>
          <a:ext cx="603250" cy="787400"/>
        </p:xfrm>
        <a:graphic>
          <a:graphicData uri="http://schemas.openxmlformats.org/presentationml/2006/ole">
            <p:oleObj spid="_x0000_s1026" name="Equation" r:id="rId4" imgW="330120" imgH="431640" progId="Equation.3">
              <p:embed/>
            </p:oleObj>
          </a:graphicData>
        </a:graphic>
      </p:graphicFrame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4114800" y="2667000"/>
            <a:ext cx="381000" cy="109855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200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200">
                <a:solidFill>
                  <a:schemeClr val="accent1"/>
                </a:solidFill>
              </a:rPr>
              <a:t>2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200">
                <a:solidFill>
                  <a:schemeClr val="accent1"/>
                </a:solidFill>
              </a:rPr>
              <a:t>3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20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7239000" y="2547938"/>
            <a:ext cx="762000" cy="126206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>
                <a:solidFill>
                  <a:schemeClr val="accent2"/>
                </a:solidFill>
              </a:rPr>
              <a:t>1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>
                <a:solidFill>
                  <a:schemeClr val="accent2"/>
                </a:solidFill>
              </a:rPr>
              <a:t>2N+2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>
                <a:solidFill>
                  <a:schemeClr val="accent2"/>
                </a:solidFill>
              </a:rPr>
              <a:t>4N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>
                <a:solidFill>
                  <a:schemeClr val="accent2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/>
      <p:bldP spid="1003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Worst- / average- / best-case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>
                <a:solidFill>
                  <a:srgbClr val="00FF00"/>
                </a:solidFill>
                <a:ea typeface="宋体" charset="-122"/>
              </a:rPr>
              <a:t>Worst-case running time </a:t>
            </a:r>
            <a:r>
              <a:rPr lang="en-US" altLang="zh-CN" sz="2400" smtClean="0">
                <a:ea typeface="宋体" charset="-122"/>
              </a:rPr>
              <a:t>of an </a:t>
            </a:r>
            <a:r>
              <a:rPr lang="en-US" altLang="zh-CN" sz="2400" smtClean="0">
                <a:solidFill>
                  <a:srgbClr val="00FF00"/>
                </a:solidFill>
                <a:ea typeface="宋体" charset="-122"/>
              </a:rPr>
              <a:t>algorithm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The longest running time for </a:t>
            </a:r>
            <a:r>
              <a:rPr lang="en-US" altLang="zh-CN" sz="2000" b="1" smtClean="0">
                <a:solidFill>
                  <a:schemeClr val="hlink"/>
                </a:solidFill>
                <a:ea typeface="宋体" charset="-122"/>
              </a:rPr>
              <a:t>any</a:t>
            </a:r>
            <a:r>
              <a:rPr lang="en-US" altLang="zh-CN" sz="2000" smtClean="0">
                <a:solidFill>
                  <a:schemeClr val="hlink"/>
                </a:solidFill>
                <a:ea typeface="宋体" charset="-122"/>
              </a:rPr>
              <a:t> input of size n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An upper bound on the running time for any input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charset="-122"/>
                <a:sym typeface="Symbol" pitchFamily="18" charset="2"/>
              </a:rPr>
              <a:t>    </a:t>
            </a:r>
            <a:r>
              <a:rPr lang="en-US" altLang="zh-CN" sz="2000" smtClean="0">
                <a:ea typeface="宋体" charset="-122"/>
              </a:rPr>
              <a:t>guarantee that the algorithm will never take longer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Example: Sort a set of numbers in increasing order; and the data is in decreasing order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The worst case can occur fairly often</a:t>
            </a:r>
          </a:p>
          <a:p>
            <a:pPr lvl="2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E.g. in searching a database for a particular piece of information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Best-case running time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sort a set of numbers in increasing order; and the data is already in increasing order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Average-case running time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May be difficult to define what “average” means</a:t>
            </a:r>
          </a:p>
          <a:p>
            <a:pPr>
              <a:lnSpc>
                <a:spcPct val="90000"/>
              </a:lnSpc>
            </a:pPr>
            <a:endParaRPr lang="zh-CN" altLang="en-US" sz="24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Running-time of algorithms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Bounds are for the </a:t>
            </a:r>
            <a:r>
              <a:rPr lang="en-US" altLang="zh-CN" smtClean="0">
                <a:solidFill>
                  <a:srgbClr val="00FF00"/>
                </a:solidFill>
                <a:ea typeface="宋体" charset="-122"/>
              </a:rPr>
              <a:t>algorithms</a:t>
            </a:r>
            <a:r>
              <a:rPr lang="en-US" altLang="zh-CN" smtClean="0">
                <a:ea typeface="宋体" charset="-122"/>
              </a:rPr>
              <a:t>, rather than </a:t>
            </a:r>
            <a:r>
              <a:rPr lang="en-US" altLang="zh-CN" smtClean="0">
                <a:solidFill>
                  <a:srgbClr val="00FF00"/>
                </a:solidFill>
                <a:ea typeface="宋体" charset="-122"/>
              </a:rPr>
              <a:t>programs</a:t>
            </a:r>
          </a:p>
          <a:p>
            <a:pPr lvl="1"/>
            <a:r>
              <a:rPr lang="en-US" altLang="zh-CN" smtClean="0">
                <a:ea typeface="宋体" charset="-122"/>
              </a:rPr>
              <a:t>programs are just implementations of an algorithm, and almost always the details of the program do not affect the bounds</a:t>
            </a:r>
          </a:p>
          <a:p>
            <a:endParaRPr lang="en-US" altLang="zh-CN" smtClean="0">
              <a:solidFill>
                <a:srgbClr val="00FF00"/>
              </a:solidFill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Bounds are for</a:t>
            </a:r>
            <a:r>
              <a:rPr lang="en-US" altLang="zh-CN" smtClean="0">
                <a:solidFill>
                  <a:srgbClr val="00FF00"/>
                </a:solidFill>
                <a:ea typeface="宋体" charset="-122"/>
              </a:rPr>
              <a:t> algorithms, </a:t>
            </a:r>
            <a:r>
              <a:rPr lang="en-US" altLang="zh-CN" smtClean="0">
                <a:ea typeface="宋体" charset="-122"/>
              </a:rPr>
              <a:t>rather than</a:t>
            </a:r>
            <a:r>
              <a:rPr lang="en-US" altLang="zh-CN" smtClean="0">
                <a:solidFill>
                  <a:srgbClr val="00FF00"/>
                </a:solidFill>
                <a:ea typeface="宋体" charset="-122"/>
              </a:rPr>
              <a:t> problems</a:t>
            </a:r>
          </a:p>
          <a:p>
            <a:pPr lvl="1"/>
            <a:r>
              <a:rPr lang="en-US" altLang="zh-CN" smtClean="0">
                <a:ea typeface="宋体" charset="-122"/>
              </a:rPr>
              <a:t>A problem can be solved with several algorithms, some are more efficient than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Growth Rate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smtClean="0">
                <a:ea typeface="宋体" charset="-122"/>
              </a:rPr>
              <a:t>The idea is to establish a relative order among functions </a:t>
            </a:r>
            <a:r>
              <a:rPr lang="en-US" altLang="zh-CN" sz="2200" smtClean="0">
                <a:solidFill>
                  <a:srgbClr val="00FF00"/>
                </a:solidFill>
                <a:ea typeface="宋体" charset="-122"/>
              </a:rPr>
              <a:t>for large n</a:t>
            </a:r>
          </a:p>
          <a:p>
            <a:pPr>
              <a:lnSpc>
                <a:spcPct val="90000"/>
              </a:lnSpc>
            </a:pPr>
            <a:r>
              <a:rPr lang="en-US" altLang="zh-CN" sz="2200" smtClean="0">
                <a:ea typeface="宋体" charset="-122"/>
                <a:sym typeface="Symbol" pitchFamily="18" charset="2"/>
              </a:rPr>
              <a:t> </a:t>
            </a:r>
            <a:r>
              <a:rPr lang="en-US" altLang="zh-CN" sz="2200" smtClean="0">
                <a:ea typeface="宋体" charset="-122"/>
              </a:rPr>
              <a:t>c , n</a:t>
            </a:r>
            <a:r>
              <a:rPr lang="en-US" altLang="zh-CN" sz="2200" baseline="-25000" smtClean="0">
                <a:ea typeface="宋体" charset="-122"/>
              </a:rPr>
              <a:t>0 </a:t>
            </a:r>
            <a:r>
              <a:rPr lang="en-US" altLang="zh-CN" sz="2200" smtClean="0">
                <a:ea typeface="宋体" charset="-122"/>
                <a:sym typeface="Symbol" pitchFamily="18" charset="2"/>
              </a:rPr>
              <a:t>&gt; 0</a:t>
            </a:r>
            <a:r>
              <a:rPr lang="en-US" altLang="zh-CN" sz="2200" smtClean="0">
                <a:ea typeface="宋体" charset="-122"/>
              </a:rPr>
              <a:t> such that  </a:t>
            </a:r>
            <a:r>
              <a:rPr lang="en-US" altLang="zh-CN" sz="2200" smtClean="0">
                <a:solidFill>
                  <a:schemeClr val="hlink"/>
                </a:solidFill>
                <a:ea typeface="宋体" charset="-122"/>
              </a:rPr>
              <a:t>f(N) </a:t>
            </a:r>
            <a:r>
              <a:rPr lang="en-US" altLang="zh-CN" sz="2200" smtClean="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 </a:t>
            </a:r>
            <a:r>
              <a:rPr lang="en-US" altLang="zh-CN" sz="2200" smtClean="0">
                <a:solidFill>
                  <a:schemeClr val="hlink"/>
                </a:solidFill>
                <a:ea typeface="宋体" charset="-122"/>
              </a:rPr>
              <a:t>c g(N) when N </a:t>
            </a:r>
            <a:r>
              <a:rPr lang="en-US" altLang="zh-CN" sz="2200" smtClean="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 </a:t>
            </a:r>
            <a:r>
              <a:rPr lang="en-US" altLang="zh-CN" sz="2200" smtClean="0">
                <a:solidFill>
                  <a:schemeClr val="hlink"/>
                </a:solidFill>
                <a:ea typeface="宋体" charset="-122"/>
              </a:rPr>
              <a:t>n</a:t>
            </a:r>
            <a:r>
              <a:rPr lang="en-US" altLang="zh-CN" sz="2200" baseline="-25000" smtClean="0">
                <a:solidFill>
                  <a:schemeClr val="hlink"/>
                </a:solidFill>
                <a:ea typeface="宋体" charset="-12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2200" smtClean="0">
                <a:ea typeface="宋体" charset="-122"/>
              </a:rPr>
              <a:t>f(N) grows no faster than g(N) for “large” N</a:t>
            </a:r>
          </a:p>
        </p:txBody>
      </p:sp>
      <p:pic>
        <p:nvPicPr>
          <p:cNvPr id="26628" name="Picture 4" descr="fig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295400"/>
            <a:ext cx="4114800" cy="401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Asymptotic notation: Big-Oh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f(N) = O(g(N))</a:t>
            </a:r>
          </a:p>
          <a:p>
            <a:r>
              <a:rPr lang="en-US" altLang="zh-CN" smtClean="0">
                <a:ea typeface="宋体" charset="-122"/>
              </a:rPr>
              <a:t>There are positive constants c and n</a:t>
            </a:r>
            <a:r>
              <a:rPr lang="en-US" altLang="zh-CN" baseline="-25000" smtClean="0">
                <a:ea typeface="宋体" charset="-122"/>
              </a:rPr>
              <a:t>0</a:t>
            </a:r>
            <a:r>
              <a:rPr lang="en-US" altLang="zh-CN" smtClean="0">
                <a:ea typeface="宋体" charset="-122"/>
              </a:rPr>
              <a:t> such that 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                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f(N) 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 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c g(N) when N 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 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n</a:t>
            </a:r>
            <a:r>
              <a:rPr lang="en-US" altLang="zh-CN" baseline="-25000" smtClean="0">
                <a:solidFill>
                  <a:schemeClr val="hlink"/>
                </a:solidFill>
                <a:ea typeface="宋体" charset="-122"/>
              </a:rPr>
              <a:t>0</a:t>
            </a:r>
          </a:p>
          <a:p>
            <a:pPr>
              <a:buFont typeface="Monotype Sorts" pitchFamily="2" charset="2"/>
              <a:buNone/>
            </a:pPr>
            <a:endParaRPr lang="en-US" altLang="zh-CN" baseline="-25000" smtClean="0">
              <a:solidFill>
                <a:schemeClr val="hlink"/>
              </a:solidFill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The growth rate of f(N) is </a:t>
            </a:r>
            <a:r>
              <a:rPr lang="en-US" altLang="zh-CN" i="1" smtClean="0">
                <a:ea typeface="宋体" charset="-122"/>
              </a:rPr>
              <a:t>less than or equal to</a:t>
            </a:r>
            <a:r>
              <a:rPr lang="en-US" altLang="zh-CN" smtClean="0">
                <a:ea typeface="宋体" charset="-122"/>
              </a:rPr>
              <a:t> the growth rate of g(N)</a:t>
            </a:r>
          </a:p>
          <a:p>
            <a:r>
              <a:rPr lang="en-US" altLang="zh-CN" smtClean="0">
                <a:ea typeface="宋体" charset="-122"/>
              </a:rPr>
              <a:t>g(N) is an upper bound on f(N)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Big-Oh: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Let f(N) = 2N</a:t>
            </a:r>
            <a:r>
              <a:rPr lang="en-US" altLang="zh-CN" baseline="30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.  Then</a:t>
            </a:r>
          </a:p>
          <a:p>
            <a:pPr lvl="1"/>
            <a:r>
              <a:rPr lang="en-US" altLang="zh-CN" smtClean="0">
                <a:ea typeface="宋体" charset="-122"/>
              </a:rPr>
              <a:t>f(N) = O(N</a:t>
            </a:r>
            <a:r>
              <a:rPr lang="en-US" altLang="zh-CN" baseline="30000" smtClean="0">
                <a:ea typeface="宋体" charset="-122"/>
              </a:rPr>
              <a:t>4</a:t>
            </a:r>
            <a:r>
              <a:rPr lang="en-US" altLang="zh-CN" smtClean="0">
                <a:ea typeface="宋体" charset="-122"/>
              </a:rPr>
              <a:t>)</a:t>
            </a:r>
          </a:p>
          <a:p>
            <a:pPr lvl="1"/>
            <a:r>
              <a:rPr lang="en-US" altLang="zh-CN" smtClean="0">
                <a:ea typeface="宋体" charset="-122"/>
              </a:rPr>
              <a:t>f(N) = O(N</a:t>
            </a:r>
            <a:r>
              <a:rPr lang="en-US" altLang="zh-CN" baseline="30000" smtClean="0">
                <a:ea typeface="宋体" charset="-122"/>
              </a:rPr>
              <a:t>3</a:t>
            </a:r>
            <a:r>
              <a:rPr lang="en-US" altLang="zh-CN" smtClean="0">
                <a:ea typeface="宋体" charset="-122"/>
              </a:rPr>
              <a:t>)</a:t>
            </a:r>
          </a:p>
          <a:p>
            <a:pPr lvl="1"/>
            <a:r>
              <a:rPr lang="en-US" altLang="zh-CN" smtClean="0">
                <a:ea typeface="宋体" charset="-122"/>
              </a:rPr>
              <a:t>f(N) = O(N</a:t>
            </a:r>
            <a:r>
              <a:rPr lang="en-US" altLang="zh-CN" baseline="30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) (best answer, asymptotically tight)</a:t>
            </a:r>
          </a:p>
          <a:p>
            <a:pPr lvl="1"/>
            <a:endParaRPr lang="en-US" altLang="zh-CN" smtClean="0">
              <a:ea typeface="宋体" charset="-122"/>
            </a:endParaRPr>
          </a:p>
          <a:p>
            <a:r>
              <a:rPr lang="en-US" altLang="zh-CN" sz="2400" smtClean="0">
                <a:ea typeface="宋体" charset="-122"/>
              </a:rPr>
              <a:t>O(N</a:t>
            </a:r>
            <a:r>
              <a:rPr lang="en-US" altLang="zh-CN" sz="2400" baseline="30000" smtClean="0">
                <a:ea typeface="宋体" charset="-122"/>
              </a:rPr>
              <a:t>2</a:t>
            </a:r>
            <a:r>
              <a:rPr lang="en-US" altLang="zh-CN" sz="2400" smtClean="0">
                <a:ea typeface="宋体" charset="-122"/>
              </a:rPr>
              <a:t>): reads “order N-squared” or “Big-Oh N-squared”</a:t>
            </a:r>
            <a:r>
              <a:rPr lang="en-US" altLang="zh-CN" smtClean="0">
                <a:ea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Big Oh: more examples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smtClean="0">
                <a:ea typeface="宋体" charset="-122"/>
              </a:rPr>
              <a:t>N</a:t>
            </a:r>
            <a:r>
              <a:rPr lang="en-US" altLang="zh-CN" sz="2000" baseline="30000" smtClean="0">
                <a:ea typeface="宋体" charset="-122"/>
              </a:rPr>
              <a:t>2</a:t>
            </a:r>
            <a:r>
              <a:rPr lang="en-US" altLang="zh-CN" sz="2000" smtClean="0">
                <a:ea typeface="宋体" charset="-122"/>
              </a:rPr>
              <a:t> / 2 – 3N = O(N</a:t>
            </a:r>
            <a:r>
              <a:rPr lang="en-US" altLang="zh-CN" sz="2000" baseline="30000" smtClean="0">
                <a:ea typeface="宋体" charset="-122"/>
              </a:rPr>
              <a:t>2</a:t>
            </a:r>
            <a:r>
              <a:rPr lang="en-US" altLang="zh-CN" sz="2000" smtClean="0">
                <a:ea typeface="宋体" charset="-122"/>
              </a:rPr>
              <a:t>)</a:t>
            </a:r>
          </a:p>
          <a:p>
            <a:r>
              <a:rPr lang="en-US" altLang="zh-CN" sz="2000" smtClean="0">
                <a:ea typeface="宋体" charset="-122"/>
              </a:rPr>
              <a:t>1 + 4N = O(N)</a:t>
            </a:r>
          </a:p>
          <a:p>
            <a:r>
              <a:rPr lang="en-US" altLang="zh-CN" sz="2000" smtClean="0">
                <a:ea typeface="宋体" charset="-122"/>
              </a:rPr>
              <a:t>7N</a:t>
            </a:r>
            <a:r>
              <a:rPr lang="en-US" altLang="zh-CN" sz="2000" baseline="30000" smtClean="0">
                <a:ea typeface="宋体" charset="-122"/>
              </a:rPr>
              <a:t>2</a:t>
            </a:r>
            <a:r>
              <a:rPr lang="en-US" altLang="zh-CN" sz="2000" smtClean="0">
                <a:ea typeface="宋体" charset="-122"/>
              </a:rPr>
              <a:t> + 10N + 3 = O(N</a:t>
            </a:r>
            <a:r>
              <a:rPr lang="en-US" altLang="zh-CN" sz="2000" baseline="30000" smtClean="0">
                <a:ea typeface="宋体" charset="-122"/>
              </a:rPr>
              <a:t>2</a:t>
            </a:r>
            <a:r>
              <a:rPr lang="en-US" altLang="zh-CN" sz="2000" smtClean="0">
                <a:ea typeface="宋体" charset="-122"/>
              </a:rPr>
              <a:t>) = O(N</a:t>
            </a:r>
            <a:r>
              <a:rPr lang="en-US" altLang="zh-CN" sz="2000" baseline="30000" smtClean="0">
                <a:ea typeface="宋体" charset="-122"/>
              </a:rPr>
              <a:t>3</a:t>
            </a:r>
            <a:r>
              <a:rPr lang="en-US" altLang="zh-CN" sz="2000" smtClean="0">
                <a:ea typeface="宋体" charset="-122"/>
              </a:rPr>
              <a:t>)</a:t>
            </a:r>
          </a:p>
          <a:p>
            <a:r>
              <a:rPr lang="en-US" altLang="zh-CN" sz="2000" smtClean="0">
                <a:ea typeface="宋体" charset="-122"/>
              </a:rPr>
              <a:t>log</a:t>
            </a:r>
            <a:r>
              <a:rPr lang="en-US" altLang="zh-CN" sz="2000" baseline="-25000" smtClean="0">
                <a:ea typeface="宋体" charset="-122"/>
              </a:rPr>
              <a:t>10</a:t>
            </a:r>
            <a:r>
              <a:rPr lang="en-US" altLang="zh-CN" sz="2000" smtClean="0">
                <a:ea typeface="宋体" charset="-122"/>
              </a:rPr>
              <a:t> N = log</a:t>
            </a:r>
            <a:r>
              <a:rPr lang="en-US" altLang="zh-CN" sz="2000" baseline="-25000" smtClean="0">
                <a:ea typeface="宋体" charset="-122"/>
              </a:rPr>
              <a:t>2</a:t>
            </a:r>
            <a:r>
              <a:rPr lang="en-US" altLang="zh-CN" sz="2000" smtClean="0">
                <a:ea typeface="宋体" charset="-122"/>
              </a:rPr>
              <a:t> N / log</a:t>
            </a:r>
            <a:r>
              <a:rPr lang="en-US" altLang="zh-CN" sz="2000" baseline="-25000" smtClean="0">
                <a:ea typeface="宋体" charset="-122"/>
              </a:rPr>
              <a:t>2</a:t>
            </a:r>
            <a:r>
              <a:rPr lang="en-US" altLang="zh-CN" sz="2000" smtClean="0">
                <a:ea typeface="宋体" charset="-122"/>
              </a:rPr>
              <a:t> 10 = O(log</a:t>
            </a:r>
            <a:r>
              <a:rPr lang="en-US" altLang="zh-CN" sz="2000" baseline="-25000" smtClean="0">
                <a:ea typeface="宋体" charset="-122"/>
              </a:rPr>
              <a:t>2</a:t>
            </a:r>
            <a:r>
              <a:rPr lang="en-US" altLang="zh-CN" sz="2000" smtClean="0">
                <a:ea typeface="宋体" charset="-122"/>
              </a:rPr>
              <a:t> N) = O(log N)</a:t>
            </a:r>
          </a:p>
          <a:p>
            <a:r>
              <a:rPr lang="en-US" altLang="zh-CN" sz="2000" smtClean="0">
                <a:ea typeface="宋体" charset="-122"/>
              </a:rPr>
              <a:t>sin N = O(1);  10 = O(1), 10</a:t>
            </a:r>
            <a:r>
              <a:rPr lang="en-US" altLang="zh-CN" sz="2000" baseline="30000" smtClean="0">
                <a:ea typeface="宋体" charset="-122"/>
              </a:rPr>
              <a:t>10</a:t>
            </a:r>
            <a:r>
              <a:rPr lang="en-US" altLang="zh-CN" sz="2000" smtClean="0">
                <a:ea typeface="宋体" charset="-122"/>
              </a:rPr>
              <a:t> = O(1)</a:t>
            </a:r>
          </a:p>
          <a:p>
            <a:r>
              <a:rPr lang="en-US" altLang="zh-CN" sz="2000" smtClean="0">
                <a:ea typeface="宋体" charset="-122"/>
              </a:rPr>
              <a:t> </a:t>
            </a:r>
          </a:p>
          <a:p>
            <a:endParaRPr lang="en-US" altLang="zh-CN" sz="2000" smtClean="0">
              <a:ea typeface="宋体" charset="-122"/>
            </a:endParaRPr>
          </a:p>
          <a:p>
            <a:endParaRPr lang="en-US" altLang="zh-CN" sz="2000" smtClean="0">
              <a:ea typeface="宋体" charset="-122"/>
            </a:endParaRPr>
          </a:p>
          <a:p>
            <a:endParaRPr lang="en-US" altLang="zh-CN" sz="2000" smtClean="0">
              <a:ea typeface="宋体" charset="-122"/>
            </a:endParaRPr>
          </a:p>
          <a:p>
            <a:r>
              <a:rPr lang="en-US" altLang="zh-CN" sz="2000" smtClean="0">
                <a:ea typeface="宋体" charset="-122"/>
              </a:rPr>
              <a:t>log N + N = O(N)</a:t>
            </a:r>
          </a:p>
          <a:p>
            <a:r>
              <a:rPr lang="en-US" altLang="zh-CN" sz="2000" smtClean="0">
                <a:ea typeface="宋体" charset="-122"/>
              </a:rPr>
              <a:t>log</a:t>
            </a:r>
            <a:r>
              <a:rPr lang="en-US" altLang="zh-CN" sz="2000" baseline="30000" smtClean="0"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 N = O(N) for any constant k</a:t>
            </a:r>
          </a:p>
          <a:p>
            <a:r>
              <a:rPr lang="en-US" altLang="zh-CN" sz="2000" smtClean="0">
                <a:ea typeface="宋体" charset="-122"/>
              </a:rPr>
              <a:t>N = O(2</a:t>
            </a:r>
            <a:r>
              <a:rPr lang="en-US" altLang="zh-CN" sz="2000" baseline="30000" smtClean="0">
                <a:ea typeface="宋体" charset="-122"/>
              </a:rPr>
              <a:t>N</a:t>
            </a:r>
            <a:r>
              <a:rPr lang="en-US" altLang="zh-CN" sz="2000" smtClean="0">
                <a:ea typeface="宋体" charset="-122"/>
              </a:rPr>
              <a:t>),   but  2</a:t>
            </a:r>
            <a:r>
              <a:rPr lang="en-US" altLang="zh-CN" sz="2000" baseline="30000" smtClean="0">
                <a:ea typeface="宋体" charset="-122"/>
              </a:rPr>
              <a:t>N</a:t>
            </a:r>
            <a:r>
              <a:rPr lang="en-US" altLang="zh-CN" sz="2000" smtClean="0">
                <a:ea typeface="宋体" charset="-122"/>
              </a:rPr>
              <a:t> is not O(N)</a:t>
            </a:r>
          </a:p>
          <a:p>
            <a:r>
              <a:rPr lang="en-US" altLang="zh-CN" sz="2000" smtClean="0">
                <a:ea typeface="宋体" charset="-122"/>
              </a:rPr>
              <a:t>2</a:t>
            </a:r>
            <a:r>
              <a:rPr lang="en-US" altLang="zh-CN" sz="2000" baseline="30000" smtClean="0">
                <a:ea typeface="宋体" charset="-122"/>
              </a:rPr>
              <a:t>10N</a:t>
            </a:r>
            <a:r>
              <a:rPr lang="en-US" altLang="zh-CN" sz="2000" smtClean="0">
                <a:ea typeface="宋体" charset="-122"/>
              </a:rPr>
              <a:t> is not O(2</a:t>
            </a:r>
            <a:r>
              <a:rPr lang="en-US" altLang="zh-CN" sz="2000" baseline="30000" smtClean="0">
                <a:ea typeface="宋体" charset="-122"/>
              </a:rPr>
              <a:t>N</a:t>
            </a:r>
            <a:r>
              <a:rPr lang="en-US" altLang="zh-CN" sz="2000" smtClean="0">
                <a:ea typeface="宋体" charset="-122"/>
              </a:rPr>
              <a:t>)</a:t>
            </a:r>
          </a:p>
          <a:p>
            <a:endParaRPr lang="zh-CN" altLang="en-US" sz="2000" smtClean="0">
              <a:ea typeface="宋体" charset="-122"/>
            </a:endParaRP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447800" y="4191000"/>
          <a:ext cx="3733800" cy="703263"/>
        </p:xfrm>
        <a:graphic>
          <a:graphicData uri="http://schemas.openxmlformats.org/presentationml/2006/ole">
            <p:oleObj spid="_x0000_s2050" name="Equation" r:id="rId3" imgW="1549080" imgH="291960" progId="Equation.3">
              <p:embed/>
            </p:oleObj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447800" y="3581400"/>
          <a:ext cx="3289300" cy="652463"/>
        </p:xfrm>
        <a:graphic>
          <a:graphicData uri="http://schemas.openxmlformats.org/presentationml/2006/ole">
            <p:oleObj spid="_x0000_s2051" name="Equation" r:id="rId4" imgW="147312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685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Analysis of Algorithms: Introduction</a:t>
            </a:r>
            <a:endParaRPr lang="en-IN" smtClean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371600"/>
            <a:ext cx="8153400" cy="5105400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宋体" charset="-122"/>
              </a:rPr>
              <a:t>Math Review: logarithmic functions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>
            <p:ph idx="1"/>
          </p:nvPr>
        </p:nvGraphicFramePr>
        <p:xfrm>
          <a:off x="2362200" y="1600200"/>
          <a:ext cx="3619500" cy="4876800"/>
        </p:xfrm>
        <a:graphic>
          <a:graphicData uri="http://schemas.openxmlformats.org/presentationml/2006/ole">
            <p:oleObj spid="_x0000_s3074" name="Equation" r:id="rId3" imgW="1536480" imgH="2070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Some rules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mtClean="0">
                <a:ea typeface="宋体" charset="-122"/>
              </a:rPr>
              <a:t>    </a:t>
            </a:r>
            <a:r>
              <a:rPr lang="en-US" altLang="zh-CN" sz="2400" smtClean="0">
                <a:ea typeface="宋体" charset="-122"/>
              </a:rPr>
              <a:t>When considering the growth rate of a function using Big-Oh</a:t>
            </a:r>
          </a:p>
          <a:p>
            <a:r>
              <a:rPr lang="en-US" altLang="zh-CN" sz="2400" smtClean="0">
                <a:ea typeface="宋体" charset="-122"/>
              </a:rPr>
              <a:t>Ignore the lower order terms and the coefficients of the highest-order term</a:t>
            </a:r>
          </a:p>
          <a:p>
            <a:r>
              <a:rPr lang="en-US" altLang="zh-CN" sz="2400" smtClean="0">
                <a:ea typeface="宋体" charset="-122"/>
              </a:rPr>
              <a:t>No need to specify the base of logarithm</a:t>
            </a:r>
          </a:p>
          <a:p>
            <a:pPr lvl="1"/>
            <a:r>
              <a:rPr lang="en-US" altLang="zh-CN" sz="2000" smtClean="0">
                <a:ea typeface="宋体" charset="-122"/>
              </a:rPr>
              <a:t>Changing the base from one constant to another changes the value of the logarithm by only a constant factor</a:t>
            </a:r>
          </a:p>
          <a:p>
            <a:pPr lvl="1"/>
            <a:endParaRPr lang="en-US" altLang="zh-CN" smtClean="0">
              <a:ea typeface="宋体" charset="-122"/>
            </a:endParaRPr>
          </a:p>
          <a:p>
            <a:r>
              <a:rPr lang="en-US" altLang="zh-CN" sz="2400" smtClean="0">
                <a:ea typeface="宋体" charset="-122"/>
              </a:rPr>
              <a:t>If T</a:t>
            </a:r>
            <a:r>
              <a:rPr lang="en-US" altLang="zh-CN" sz="2400" baseline="-25000" smtClean="0">
                <a:ea typeface="宋体" charset="-122"/>
              </a:rPr>
              <a:t>1</a:t>
            </a:r>
            <a:r>
              <a:rPr lang="en-US" altLang="zh-CN" sz="2400" smtClean="0">
                <a:ea typeface="宋体" charset="-122"/>
              </a:rPr>
              <a:t>(N) = O(f(N) and T</a:t>
            </a:r>
            <a:r>
              <a:rPr lang="en-US" altLang="zh-CN" sz="2400" baseline="-25000" smtClean="0">
                <a:ea typeface="宋体" charset="-122"/>
              </a:rPr>
              <a:t>2</a:t>
            </a:r>
            <a:r>
              <a:rPr lang="en-US" altLang="zh-CN" sz="2400" smtClean="0">
                <a:ea typeface="宋体" charset="-122"/>
              </a:rPr>
              <a:t>(N) = O(g(N)), then</a:t>
            </a:r>
          </a:p>
          <a:p>
            <a:pPr lvl="1"/>
            <a:r>
              <a:rPr lang="en-US" altLang="zh-CN" smtClean="0">
                <a:ea typeface="宋体" charset="-122"/>
              </a:rPr>
              <a:t>T</a:t>
            </a:r>
            <a:r>
              <a:rPr lang="en-US" altLang="zh-CN" baseline="-25000" smtClean="0">
                <a:ea typeface="宋体" charset="-122"/>
              </a:rPr>
              <a:t>1</a:t>
            </a:r>
            <a:r>
              <a:rPr lang="en-US" altLang="zh-CN" smtClean="0">
                <a:ea typeface="宋体" charset="-122"/>
              </a:rPr>
              <a:t>(N) + T</a:t>
            </a:r>
            <a:r>
              <a:rPr lang="en-US" altLang="zh-CN" baseline="-25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(N) = max(O(f(N)),  O(g(N))),</a:t>
            </a:r>
          </a:p>
          <a:p>
            <a:pPr lvl="1"/>
            <a:r>
              <a:rPr lang="en-US" altLang="zh-CN" smtClean="0">
                <a:ea typeface="宋体" charset="-122"/>
              </a:rPr>
              <a:t>T</a:t>
            </a:r>
            <a:r>
              <a:rPr lang="en-US" altLang="zh-CN" baseline="-25000" smtClean="0">
                <a:ea typeface="宋体" charset="-122"/>
              </a:rPr>
              <a:t>1</a:t>
            </a:r>
            <a:r>
              <a:rPr lang="en-US" altLang="zh-CN" smtClean="0">
                <a:ea typeface="宋体" charset="-122"/>
              </a:rPr>
              <a:t>(N) * T</a:t>
            </a:r>
            <a:r>
              <a:rPr lang="en-US" altLang="zh-CN" baseline="-25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(N) = O(f(N) * g(N))</a:t>
            </a:r>
          </a:p>
          <a:p>
            <a:pPr lvl="1">
              <a:buFont typeface="Monotype Sorts" pitchFamily="2" charset="2"/>
              <a:buNone/>
            </a:pP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Big-Omega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 </a:t>
            </a:r>
            <a:r>
              <a:rPr lang="zh-CN" altLang="en-US" sz="2600" smtClean="0">
                <a:ea typeface="宋体" charset="-122"/>
                <a:sym typeface="Symbol" pitchFamily="18" charset="2"/>
              </a:rPr>
              <a:t> </a:t>
            </a:r>
            <a:r>
              <a:rPr lang="en-US" altLang="zh-CN" sz="2600" smtClean="0">
                <a:ea typeface="宋体" charset="-122"/>
              </a:rPr>
              <a:t>c , n</a:t>
            </a:r>
            <a:r>
              <a:rPr lang="en-US" altLang="zh-CN" sz="2600" baseline="-25000" smtClean="0">
                <a:ea typeface="宋体" charset="-122"/>
              </a:rPr>
              <a:t>0 </a:t>
            </a:r>
            <a:r>
              <a:rPr lang="en-US" altLang="zh-CN" sz="2600" smtClean="0">
                <a:ea typeface="宋体" charset="-122"/>
                <a:sym typeface="Symbol" pitchFamily="18" charset="2"/>
              </a:rPr>
              <a:t>&gt; 0</a:t>
            </a:r>
            <a:r>
              <a:rPr lang="en-US" altLang="zh-CN" sz="2600" smtClean="0">
                <a:ea typeface="宋体" charset="-122"/>
              </a:rPr>
              <a:t> such that </a:t>
            </a:r>
            <a:r>
              <a:rPr lang="en-US" altLang="zh-CN" sz="2200" smtClean="0">
                <a:ea typeface="宋体" charset="-122"/>
              </a:rPr>
              <a:t>f(N) </a:t>
            </a:r>
            <a:r>
              <a:rPr lang="en-US" altLang="zh-CN" sz="2200" smtClean="0">
                <a:ea typeface="宋体" charset="-122"/>
                <a:sym typeface="Symbol" pitchFamily="18" charset="2"/>
              </a:rPr>
              <a:t></a:t>
            </a:r>
            <a:r>
              <a:rPr lang="en-US" altLang="zh-CN" sz="2200" smtClean="0">
                <a:ea typeface="宋体" charset="-122"/>
              </a:rPr>
              <a:t> c g(N) when N </a:t>
            </a:r>
            <a:r>
              <a:rPr lang="en-US" altLang="zh-CN" sz="2200" smtClean="0">
                <a:ea typeface="宋体" charset="-122"/>
                <a:sym typeface="Symbol" pitchFamily="18" charset="2"/>
              </a:rPr>
              <a:t> </a:t>
            </a:r>
            <a:r>
              <a:rPr lang="en-US" altLang="zh-CN" sz="2200" smtClean="0">
                <a:ea typeface="宋体" charset="-122"/>
              </a:rPr>
              <a:t>n</a:t>
            </a:r>
            <a:r>
              <a:rPr lang="en-US" altLang="zh-CN" sz="2200" baseline="-25000" smtClean="0">
                <a:ea typeface="宋体" charset="-122"/>
              </a:rPr>
              <a:t>0</a:t>
            </a:r>
          </a:p>
          <a:p>
            <a:r>
              <a:rPr lang="en-US" altLang="zh-CN" sz="2600" smtClean="0">
                <a:ea typeface="宋体" charset="-122"/>
              </a:rPr>
              <a:t> f(N) grows no slower than g(N) for “large” N</a:t>
            </a:r>
          </a:p>
          <a:p>
            <a:endParaRPr lang="zh-CN" altLang="en-US" sz="2200" baseline="-25000" smtClean="0">
              <a:ea typeface="宋体" charset="-122"/>
            </a:endParaRPr>
          </a:p>
        </p:txBody>
      </p:sp>
      <p:pic>
        <p:nvPicPr>
          <p:cNvPr id="30724" name="Picture 4" descr="fig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76400"/>
            <a:ext cx="3729038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Big-Omega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 smtClean="0">
              <a:ea typeface="宋体" charset="-122"/>
            </a:endParaRPr>
          </a:p>
          <a:p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f(N) = 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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(g(N))</a:t>
            </a:r>
          </a:p>
          <a:p>
            <a:r>
              <a:rPr lang="en-US" altLang="zh-CN" smtClean="0">
                <a:ea typeface="宋体" charset="-122"/>
              </a:rPr>
              <a:t>There are positive constants c and n</a:t>
            </a:r>
            <a:r>
              <a:rPr lang="en-US" altLang="zh-CN" baseline="-25000" smtClean="0">
                <a:ea typeface="宋体" charset="-122"/>
              </a:rPr>
              <a:t>0</a:t>
            </a:r>
            <a:r>
              <a:rPr lang="en-US" altLang="zh-CN" smtClean="0">
                <a:ea typeface="宋体" charset="-122"/>
              </a:rPr>
              <a:t> such that 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              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f(N) 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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 c g(N) when N 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 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n</a:t>
            </a:r>
            <a:r>
              <a:rPr lang="en-US" altLang="zh-CN" baseline="-25000" smtClean="0">
                <a:solidFill>
                  <a:schemeClr val="hlink"/>
                </a:solidFill>
                <a:ea typeface="宋体" charset="-122"/>
              </a:rPr>
              <a:t>0</a:t>
            </a:r>
          </a:p>
          <a:p>
            <a:pPr>
              <a:buFont typeface="Monotype Sorts" pitchFamily="2" charset="2"/>
              <a:buNone/>
            </a:pPr>
            <a:endParaRPr lang="en-US" altLang="zh-CN" baseline="-25000" smtClean="0">
              <a:solidFill>
                <a:schemeClr val="hlink"/>
              </a:solidFill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The growth rate of f(N) is </a:t>
            </a:r>
            <a:r>
              <a:rPr lang="en-US" altLang="zh-CN" i="1" smtClean="0">
                <a:ea typeface="宋体" charset="-122"/>
              </a:rPr>
              <a:t>greater than or equal to</a:t>
            </a:r>
            <a:r>
              <a:rPr lang="en-US" altLang="zh-CN" smtClean="0">
                <a:ea typeface="宋体" charset="-122"/>
              </a:rPr>
              <a:t>  the growth rate of g(N).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Big-Omega: examples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Let f(N) = 2N</a:t>
            </a:r>
            <a:r>
              <a:rPr lang="en-US" altLang="zh-CN" baseline="30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.  Then</a:t>
            </a:r>
          </a:p>
          <a:p>
            <a:pPr lvl="1"/>
            <a:r>
              <a:rPr lang="en-US" altLang="zh-CN" smtClean="0">
                <a:ea typeface="宋体" charset="-122"/>
              </a:rPr>
              <a:t>f(N) =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</a:t>
            </a:r>
            <a:r>
              <a:rPr lang="en-US" altLang="zh-CN" smtClean="0">
                <a:ea typeface="宋体" charset="-122"/>
              </a:rPr>
              <a:t>(N)</a:t>
            </a:r>
          </a:p>
          <a:p>
            <a:pPr lvl="1"/>
            <a:r>
              <a:rPr lang="en-US" altLang="zh-CN" smtClean="0">
                <a:ea typeface="宋体" charset="-122"/>
              </a:rPr>
              <a:t>f(N) =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</a:t>
            </a:r>
            <a:r>
              <a:rPr lang="en-US" altLang="zh-CN" smtClean="0">
                <a:ea typeface="宋体" charset="-122"/>
              </a:rPr>
              <a:t>(N</a:t>
            </a:r>
            <a:r>
              <a:rPr lang="en-US" altLang="zh-CN" baseline="30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)      (best answer)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f(N) =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</a:t>
            </a:r>
            <a:r>
              <a:rPr lang="en-US" altLang="zh-CN" smtClean="0">
                <a:ea typeface="宋体" charset="-122"/>
              </a:rPr>
              <a:t>(g(N))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the growth rate of f(N) </a:t>
            </a:r>
            <a:r>
              <a:rPr lang="en-US" altLang="zh-CN" sz="2400" i="1" smtClean="0">
                <a:ea typeface="宋体" charset="-122"/>
              </a:rPr>
              <a:t>is the same as </a:t>
            </a:r>
            <a:r>
              <a:rPr lang="en-US" altLang="zh-CN" sz="2400" smtClean="0">
                <a:ea typeface="宋体" charset="-122"/>
              </a:rPr>
              <a:t>the growth rate of g(N)</a:t>
            </a:r>
          </a:p>
        </p:txBody>
      </p:sp>
      <p:pic>
        <p:nvPicPr>
          <p:cNvPr id="33796" name="Picture 4" descr="fig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752600"/>
            <a:ext cx="3962400" cy="360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Big-Theta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f(N) = 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  <a:sym typeface="Symbol" pitchFamily="18" charset="2"/>
              </a:rPr>
              <a:t></a:t>
            </a:r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(g(N))</a:t>
            </a:r>
            <a:r>
              <a:rPr lang="en-US" altLang="zh-CN" smtClean="0">
                <a:ea typeface="宋体" charset="-122"/>
              </a:rPr>
              <a:t>   iff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    f(N) = O(g(N)) and f(N) =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</a:t>
            </a:r>
            <a:r>
              <a:rPr lang="en-US" altLang="zh-CN" smtClean="0">
                <a:ea typeface="宋体" charset="-122"/>
              </a:rPr>
              <a:t>(g(N))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The growth rate of f(N) </a:t>
            </a:r>
            <a:r>
              <a:rPr lang="en-US" altLang="zh-CN" i="1" smtClean="0">
                <a:ea typeface="宋体" charset="-122"/>
              </a:rPr>
              <a:t>equals</a:t>
            </a:r>
            <a:r>
              <a:rPr lang="en-US" altLang="zh-CN" smtClean="0">
                <a:ea typeface="宋体" charset="-122"/>
              </a:rPr>
              <a:t> the growth rate of g(N)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Example: Let  f(N)=N</a:t>
            </a:r>
            <a:r>
              <a:rPr lang="en-US" altLang="zh-CN" baseline="30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 ,  g(N)=2N</a:t>
            </a:r>
            <a:r>
              <a:rPr lang="en-US" altLang="zh-CN" baseline="30000" smtClean="0">
                <a:ea typeface="宋体" charset="-122"/>
              </a:rPr>
              <a:t>2</a:t>
            </a:r>
            <a:endParaRPr lang="en-US" altLang="zh-CN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Since f(N) = O(g(N)) and f(N) =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</a:t>
            </a:r>
            <a:r>
              <a:rPr lang="en-US" altLang="zh-CN" smtClean="0">
                <a:ea typeface="宋体" charset="-122"/>
              </a:rPr>
              <a:t>(g(N)),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   thus f(N) =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</a:t>
            </a:r>
            <a:r>
              <a:rPr lang="en-US" altLang="zh-CN" smtClean="0">
                <a:ea typeface="宋体" charset="-122"/>
              </a:rPr>
              <a:t>(g(N)).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Big-Theta means the bound is the tightest possible.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Some rules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en-US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If T(N) is a polynomial of degree k, then 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    T(N) =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</a:t>
            </a:r>
            <a:r>
              <a:rPr lang="en-US" altLang="zh-CN" smtClean="0">
                <a:ea typeface="宋体" charset="-122"/>
              </a:rPr>
              <a:t>(N</a:t>
            </a:r>
            <a:r>
              <a:rPr lang="en-US" altLang="zh-CN" baseline="30000" smtClean="0">
                <a:ea typeface="宋体" charset="-122"/>
              </a:rPr>
              <a:t>k</a:t>
            </a:r>
            <a:r>
              <a:rPr lang="en-US" altLang="zh-CN" smtClean="0">
                <a:ea typeface="宋体" charset="-122"/>
              </a:rPr>
              <a:t>).</a:t>
            </a:r>
          </a:p>
          <a:p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For logarithmic functions,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T(log</a:t>
            </a:r>
            <a:r>
              <a:rPr lang="en-US" altLang="zh-CN" baseline="-25000" smtClean="0">
                <a:ea typeface="宋体" charset="-122"/>
              </a:rPr>
              <a:t>m</a:t>
            </a:r>
            <a:r>
              <a:rPr lang="en-US" altLang="zh-CN" smtClean="0">
                <a:ea typeface="宋体" charset="-122"/>
              </a:rPr>
              <a:t> N) =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</a:t>
            </a:r>
            <a:r>
              <a:rPr lang="en-US" altLang="zh-CN" smtClean="0">
                <a:ea typeface="宋体" charset="-122"/>
              </a:rPr>
              <a:t>(log 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fig2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914400"/>
            <a:ext cx="251460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48600" cy="8382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Typical Growth Rates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97038"/>
            <a:ext cx="7848600" cy="48006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36869" name="Picture 5" descr="r1"/>
          <p:cNvPicPr>
            <a:picLocks noChangeAspect="1" noChangeArrowheads="1"/>
          </p:cNvPicPr>
          <p:nvPr/>
        </p:nvPicPr>
        <p:blipFill>
          <a:blip r:embed="rId3" cstate="print"/>
          <a:srcRect l="5357"/>
          <a:stretch>
            <a:fillRect/>
          </a:stretch>
        </p:blipFill>
        <p:spPr bwMode="auto">
          <a:xfrm>
            <a:off x="76200" y="3276600"/>
            <a:ext cx="4419600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 descr="r2"/>
          <p:cNvPicPr>
            <a:picLocks noChangeAspect="1" noChangeArrowheads="1"/>
          </p:cNvPicPr>
          <p:nvPr/>
        </p:nvPicPr>
        <p:blipFill>
          <a:blip r:embed="rId4" cstate="print"/>
          <a:srcRect l="5263"/>
          <a:stretch>
            <a:fillRect/>
          </a:stretch>
        </p:blipFill>
        <p:spPr bwMode="auto">
          <a:xfrm>
            <a:off x="4572000" y="3224213"/>
            <a:ext cx="4495800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Growth rates …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Doubling the input size 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f(N) = c    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 </a:t>
            </a:r>
            <a:r>
              <a:rPr lang="en-US" altLang="zh-CN" smtClean="0">
                <a:ea typeface="宋体" charset="-122"/>
              </a:rPr>
              <a:t>f(2N) = f(N) = c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f(N) = log N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 </a:t>
            </a:r>
            <a:r>
              <a:rPr lang="en-US" altLang="zh-CN" smtClean="0">
                <a:ea typeface="宋体" charset="-122"/>
              </a:rPr>
              <a:t>f(2N) = f(N) + log 2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f(N) = N   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 </a:t>
            </a:r>
            <a:r>
              <a:rPr lang="en-US" altLang="zh-CN" smtClean="0">
                <a:ea typeface="宋体" charset="-122"/>
              </a:rPr>
              <a:t>f(2N) = 2 f(N) 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f(N) = N</a:t>
            </a:r>
            <a:r>
              <a:rPr lang="en-US" altLang="zh-CN" baseline="30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  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 </a:t>
            </a:r>
            <a:r>
              <a:rPr lang="en-US" altLang="zh-CN" smtClean="0">
                <a:ea typeface="宋体" charset="-122"/>
              </a:rPr>
              <a:t>f(2N) = 4 f(N) 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f(N) = N</a:t>
            </a:r>
            <a:r>
              <a:rPr lang="en-US" altLang="zh-CN" baseline="30000" smtClean="0">
                <a:ea typeface="宋体" charset="-122"/>
              </a:rPr>
              <a:t>3</a:t>
            </a:r>
            <a:r>
              <a:rPr lang="en-US" altLang="zh-CN" smtClean="0">
                <a:ea typeface="宋体" charset="-122"/>
              </a:rPr>
              <a:t>  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 </a:t>
            </a:r>
            <a:r>
              <a:rPr lang="en-US" altLang="zh-CN" smtClean="0">
                <a:ea typeface="宋体" charset="-122"/>
              </a:rPr>
              <a:t>f(2N) = 8 f(N) 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f(N) = 2</a:t>
            </a:r>
            <a:r>
              <a:rPr lang="en-US" altLang="zh-CN" baseline="30000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      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 </a:t>
            </a:r>
            <a:r>
              <a:rPr lang="en-US" altLang="zh-CN" smtClean="0">
                <a:ea typeface="宋体" charset="-122"/>
              </a:rPr>
              <a:t>f(2N) = f</a:t>
            </a:r>
            <a:r>
              <a:rPr lang="en-US" altLang="zh-CN" baseline="30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(N)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Advantages of algorithm analysis 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To eliminate bad algorithms early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pinpoints the bottlenecks, which are worth coding carefully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371600"/>
            <a:ext cx="7924800" cy="5181600"/>
          </a:xfrm>
          <a:noFill/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86800" cy="685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Analysis of Algorithms: Introduction</a:t>
            </a:r>
            <a:endParaRPr lang="en-IN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Using L' Hopital's rule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smtClean="0">
                <a:ea typeface="宋体" charset="-122"/>
              </a:rPr>
              <a:t>L' Hopital's rule</a:t>
            </a:r>
          </a:p>
          <a:p>
            <a:pPr lvl="1"/>
            <a:r>
              <a:rPr lang="en-US" altLang="zh-CN" sz="2000" smtClean="0">
                <a:ea typeface="宋体" charset="-122"/>
              </a:rPr>
              <a:t>If                          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and </a:t>
            </a:r>
          </a:p>
          <a:p>
            <a:pPr lvl="1"/>
            <a:endParaRPr lang="en-US" altLang="zh-CN" sz="2000" smtClean="0">
              <a:ea typeface="宋体" charset="-122"/>
              <a:sym typeface="Symbol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2000" smtClean="0">
                <a:ea typeface="宋体" charset="-122"/>
                <a:sym typeface="Symbol" pitchFamily="18" charset="2"/>
              </a:rPr>
              <a:t>   then                      </a:t>
            </a:r>
            <a:r>
              <a:rPr lang="en-US" altLang="zh-CN" sz="2000" smtClean="0">
                <a:ea typeface="宋体" charset="-122"/>
              </a:rPr>
              <a:t>=</a:t>
            </a:r>
          </a:p>
          <a:p>
            <a:endParaRPr lang="en-US" altLang="zh-CN" sz="2000" smtClean="0">
              <a:ea typeface="宋体" charset="-122"/>
            </a:endParaRPr>
          </a:p>
          <a:p>
            <a:r>
              <a:rPr lang="en-US" altLang="zh-CN" sz="2000" smtClean="0">
                <a:ea typeface="宋体" charset="-122"/>
              </a:rPr>
              <a:t>Determine the relative growth rates (using L' Hopital's rule if necessary)</a:t>
            </a:r>
          </a:p>
          <a:p>
            <a:pPr lvl="1"/>
            <a:r>
              <a:rPr lang="en-US" altLang="zh-CN" sz="2000" smtClean="0">
                <a:ea typeface="宋体" charset="-122"/>
              </a:rPr>
              <a:t>compute </a:t>
            </a:r>
          </a:p>
          <a:p>
            <a:pPr lvl="1"/>
            <a:endParaRPr lang="en-US" altLang="zh-CN" sz="2000" smtClean="0">
              <a:ea typeface="宋体" charset="-122"/>
            </a:endParaRPr>
          </a:p>
          <a:p>
            <a:pPr lvl="1"/>
            <a:r>
              <a:rPr lang="en-US" altLang="zh-CN" sz="2000" smtClean="0">
                <a:ea typeface="宋体" charset="-122"/>
              </a:rPr>
              <a:t>if 0:                    f(N) = O(g(N))   </a:t>
            </a:r>
            <a:r>
              <a:rPr lang="en-US" altLang="zh-CN" sz="1800" smtClean="0">
                <a:solidFill>
                  <a:srgbClr val="FF33CC"/>
                </a:solidFill>
                <a:ea typeface="宋体" charset="-122"/>
              </a:rPr>
              <a:t>and f(N) is not </a:t>
            </a:r>
            <a:r>
              <a:rPr lang="en-US" altLang="zh-CN" sz="1800" smtClean="0">
                <a:solidFill>
                  <a:srgbClr val="FF33CC"/>
                </a:solidFill>
                <a:ea typeface="宋体" charset="-122"/>
                <a:sym typeface="Symbol" pitchFamily="18" charset="2"/>
              </a:rPr>
              <a:t></a:t>
            </a:r>
            <a:r>
              <a:rPr lang="en-US" altLang="zh-CN" sz="1800" smtClean="0">
                <a:solidFill>
                  <a:srgbClr val="FF33CC"/>
                </a:solidFill>
                <a:ea typeface="宋体" charset="-122"/>
              </a:rPr>
              <a:t>(g(N))</a:t>
            </a:r>
          </a:p>
          <a:p>
            <a:pPr lvl="1"/>
            <a:r>
              <a:rPr lang="en-US" altLang="zh-CN" sz="2000" smtClean="0">
                <a:ea typeface="宋体" charset="-122"/>
              </a:rPr>
              <a:t>if constant 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 </a:t>
            </a:r>
            <a:r>
              <a:rPr lang="en-US" altLang="zh-CN" sz="2000" smtClean="0">
                <a:ea typeface="宋体" charset="-122"/>
              </a:rPr>
              <a:t>0:  f(N) = 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</a:t>
            </a:r>
            <a:r>
              <a:rPr lang="en-US" altLang="zh-CN" sz="2000" smtClean="0">
                <a:ea typeface="宋体" charset="-122"/>
              </a:rPr>
              <a:t>(g(N))</a:t>
            </a:r>
          </a:p>
          <a:p>
            <a:pPr lvl="1"/>
            <a:r>
              <a:rPr lang="en-US" altLang="zh-CN" sz="2000" smtClean="0">
                <a:ea typeface="宋体" charset="-122"/>
              </a:rPr>
              <a:t>if 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</a:t>
            </a:r>
            <a:r>
              <a:rPr lang="en-US" altLang="zh-CN" sz="2000" smtClean="0">
                <a:ea typeface="宋体" charset="-122"/>
              </a:rPr>
              <a:t>:                   f(N) = 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</a:t>
            </a:r>
            <a:r>
              <a:rPr lang="en-US" altLang="zh-CN" sz="2000" smtClean="0">
                <a:ea typeface="宋体" charset="-122"/>
              </a:rPr>
              <a:t>(f(N))    </a:t>
            </a:r>
            <a:r>
              <a:rPr lang="en-US" altLang="zh-CN" sz="1800" smtClean="0">
                <a:solidFill>
                  <a:srgbClr val="FF33CC"/>
                </a:solidFill>
                <a:ea typeface="宋体" charset="-122"/>
              </a:rPr>
              <a:t>and f(N) is not </a:t>
            </a:r>
            <a:r>
              <a:rPr lang="en-US" altLang="zh-CN" sz="1800" smtClean="0">
                <a:solidFill>
                  <a:srgbClr val="FF33CC"/>
                </a:solidFill>
                <a:ea typeface="宋体" charset="-122"/>
                <a:sym typeface="Symbol" pitchFamily="18" charset="2"/>
              </a:rPr>
              <a:t></a:t>
            </a:r>
            <a:r>
              <a:rPr lang="en-US" altLang="zh-CN" sz="1800" smtClean="0">
                <a:solidFill>
                  <a:srgbClr val="FF33CC"/>
                </a:solidFill>
                <a:ea typeface="宋体" charset="-122"/>
              </a:rPr>
              <a:t>(g(N))</a:t>
            </a:r>
            <a:endParaRPr lang="en-US" altLang="zh-CN" sz="2000" smtClean="0">
              <a:ea typeface="宋体" charset="-122"/>
            </a:endParaRPr>
          </a:p>
          <a:p>
            <a:pPr lvl="1"/>
            <a:r>
              <a:rPr lang="en-US" altLang="zh-CN" sz="2000" smtClean="0">
                <a:ea typeface="宋体" charset="-122"/>
              </a:rPr>
              <a:t>limit oscillates: no relation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371600" y="4953000"/>
            <a:ext cx="6324600" cy="1066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209800" y="2590800"/>
          <a:ext cx="1125538" cy="742950"/>
        </p:xfrm>
        <a:graphic>
          <a:graphicData uri="http://schemas.openxmlformats.org/presentationml/2006/ole">
            <p:oleObj spid="_x0000_s4098" name="Equation" r:id="rId3" imgW="634680" imgH="419040" progId="Equation.3">
              <p:embed/>
            </p:oleObj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3810000" y="2590800"/>
          <a:ext cx="1195388" cy="741363"/>
        </p:xfrm>
        <a:graphic>
          <a:graphicData uri="http://schemas.openxmlformats.org/presentationml/2006/ole">
            <p:oleObj spid="_x0000_s4099" name="Equation" r:id="rId4" imgW="672840" imgH="419040" progId="Equation.3">
              <p:embed/>
            </p:oleObj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1752600" y="2057400"/>
          <a:ext cx="1552575" cy="495300"/>
        </p:xfrm>
        <a:graphic>
          <a:graphicData uri="http://schemas.openxmlformats.org/presentationml/2006/ole">
            <p:oleObj spid="_x0000_s4100" name="Equation" r:id="rId5" imgW="876240" imgH="279360" progId="Equation.3">
              <p:embed/>
            </p:oleObj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4038600" y="2057400"/>
          <a:ext cx="1530350" cy="495300"/>
        </p:xfrm>
        <a:graphic>
          <a:graphicData uri="http://schemas.openxmlformats.org/presentationml/2006/ole">
            <p:oleObj spid="_x0000_s4101" name="Equation" r:id="rId6" imgW="863280" imgH="27936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2743200" y="4038600"/>
          <a:ext cx="1125538" cy="742950"/>
        </p:xfrm>
        <a:graphic>
          <a:graphicData uri="http://schemas.openxmlformats.org/presentationml/2006/ole">
            <p:oleObj spid="_x0000_s4102" name="Equation" r:id="rId7" imgW="6346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General Rules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For loops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at most the running time of the statements inside the for-loop (including tests) times the number of iterations.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Nested for loops</a:t>
            </a:r>
          </a:p>
          <a:p>
            <a:pPr lvl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the running time of the statement multiplied by the product of the sizes of all the for-loops.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O(N</a:t>
            </a:r>
            <a:r>
              <a:rPr lang="en-US" altLang="zh-CN" baseline="30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)</a:t>
            </a:r>
          </a:p>
        </p:txBody>
      </p:sp>
      <p:pic>
        <p:nvPicPr>
          <p:cNvPr id="64516" name="Picture 4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733800"/>
            <a:ext cx="3260725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General rules (cont’d)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Consecutive statements</a:t>
            </a:r>
          </a:p>
          <a:p>
            <a:pPr lvl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These just add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O(N) + O(N</a:t>
            </a:r>
            <a:r>
              <a:rPr lang="en-US" altLang="zh-CN" sz="2000" baseline="30000" smtClean="0">
                <a:ea typeface="宋体" charset="-122"/>
              </a:rPr>
              <a:t>2</a:t>
            </a:r>
            <a:r>
              <a:rPr lang="en-US" altLang="zh-CN" sz="2000" smtClean="0">
                <a:ea typeface="宋体" charset="-122"/>
              </a:rPr>
              <a:t>) = O(N</a:t>
            </a:r>
            <a:r>
              <a:rPr lang="en-US" altLang="zh-CN" sz="2000" baseline="30000" smtClean="0">
                <a:ea typeface="宋体" charset="-122"/>
              </a:rPr>
              <a:t>2</a:t>
            </a:r>
            <a:r>
              <a:rPr lang="en-US" altLang="zh-CN" sz="2000" smtClean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latin typeface="Courier New" pitchFamily="49" charset="0"/>
                <a:ea typeface="宋体" charset="-122"/>
              </a:rPr>
              <a:t>If S1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latin typeface="Courier New" pitchFamily="49" charset="0"/>
                <a:ea typeface="宋体" charset="-122"/>
              </a:rPr>
              <a:t>  Else S2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宋体" charset="-122"/>
              </a:rPr>
              <a:t>never more than the running time of the test plus the larger of the running times of S1 and S2.</a:t>
            </a:r>
          </a:p>
        </p:txBody>
      </p:sp>
      <p:pic>
        <p:nvPicPr>
          <p:cNvPr id="39940" name="Picture 4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438400"/>
            <a:ext cx="33432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Another 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Maximum Subsequence Sum Problem</a:t>
            </a:r>
          </a:p>
          <a:p>
            <a:r>
              <a:rPr lang="en-US" altLang="zh-CN" smtClean="0">
                <a:ea typeface="宋体" charset="-122"/>
              </a:rPr>
              <a:t>Given (possibly negative) integers A</a:t>
            </a:r>
            <a:r>
              <a:rPr lang="en-US" altLang="zh-CN" baseline="-25000" smtClean="0">
                <a:ea typeface="宋体" charset="-122"/>
              </a:rPr>
              <a:t>1</a:t>
            </a:r>
            <a:r>
              <a:rPr lang="en-US" altLang="zh-CN" smtClean="0">
                <a:ea typeface="宋体" charset="-122"/>
              </a:rPr>
              <a:t>, A</a:t>
            </a:r>
            <a:r>
              <a:rPr lang="en-US" altLang="zh-CN" baseline="-25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, ...., A</a:t>
            </a:r>
            <a:r>
              <a:rPr lang="en-US" altLang="zh-CN" baseline="-25000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, find the maximum value of </a:t>
            </a:r>
          </a:p>
          <a:p>
            <a:endParaRPr lang="en-US" altLang="zh-CN" smtClean="0">
              <a:ea typeface="宋体" charset="-122"/>
            </a:endParaRPr>
          </a:p>
          <a:p>
            <a:pPr lvl="1"/>
            <a:r>
              <a:rPr lang="en-US" altLang="zh-CN" smtClean="0">
                <a:ea typeface="宋体" charset="-122"/>
              </a:rPr>
              <a:t>For convenience, the maximum subsequence sum is 0 if all the integers are negative</a:t>
            </a:r>
          </a:p>
          <a:p>
            <a:pPr lvl="1"/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E.g. for input –2, 11, -4, 13, -5, -2</a:t>
            </a:r>
          </a:p>
          <a:p>
            <a:pPr lvl="1"/>
            <a:r>
              <a:rPr lang="en-US" altLang="zh-CN" smtClean="0">
                <a:ea typeface="宋体" charset="-122"/>
              </a:rPr>
              <a:t>Answer: 20 (A</a:t>
            </a:r>
            <a:r>
              <a:rPr lang="en-US" altLang="zh-CN" baseline="-25000" smtClean="0">
                <a:ea typeface="宋体" charset="-122"/>
              </a:rPr>
              <a:t>2</a:t>
            </a:r>
            <a:r>
              <a:rPr lang="en-US" altLang="zh-CN" smtClean="0">
                <a:ea typeface="宋体" charset="-122"/>
              </a:rPr>
              <a:t> through A</a:t>
            </a:r>
            <a:r>
              <a:rPr lang="en-US" altLang="zh-CN" baseline="-25000" smtClean="0">
                <a:ea typeface="宋体" charset="-122"/>
              </a:rPr>
              <a:t>4</a:t>
            </a:r>
            <a:r>
              <a:rPr lang="en-US" altLang="zh-CN" smtClean="0">
                <a:ea typeface="宋体" charset="-122"/>
              </a:rPr>
              <a:t>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6019800" y="2514600"/>
          <a:ext cx="809625" cy="914400"/>
        </p:xfrm>
        <a:graphic>
          <a:graphicData uri="http://schemas.openxmlformats.org/presentationml/2006/ole">
            <p:oleObj spid="_x0000_s5122" name="Equation" r:id="rId3" imgW="3934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2286000" y="2362200"/>
            <a:ext cx="5105400" cy="4191000"/>
          </a:xfrm>
          <a:prstGeom prst="rect">
            <a:avLst/>
          </a:prstGeom>
          <a:solidFill>
            <a:srgbClr val="FFFF00"/>
          </a:solidFill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Algorithm 1: Simple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smtClean="0">
                <a:ea typeface="宋体" charset="-122"/>
              </a:rPr>
              <a:t>Exhaustively tries all possibilities (brute force)</a:t>
            </a:r>
          </a:p>
          <a:p>
            <a:endParaRPr lang="en-US" altLang="zh-CN" sz="2400" smtClean="0">
              <a:ea typeface="宋体" charset="-122"/>
            </a:endParaRPr>
          </a:p>
          <a:p>
            <a:endParaRPr lang="en-US" altLang="zh-CN" sz="2400" smtClean="0">
              <a:ea typeface="宋体" charset="-122"/>
            </a:endParaRPr>
          </a:p>
          <a:p>
            <a:endParaRPr lang="en-US" altLang="zh-CN" sz="2400" smtClean="0">
              <a:ea typeface="宋体" charset="-122"/>
            </a:endParaRPr>
          </a:p>
          <a:p>
            <a:endParaRPr lang="en-US" altLang="zh-CN" sz="2400" smtClean="0">
              <a:ea typeface="宋体" charset="-122"/>
            </a:endParaRPr>
          </a:p>
          <a:p>
            <a:endParaRPr lang="en-US" altLang="zh-CN" sz="2400" smtClean="0">
              <a:ea typeface="宋体" charset="-122"/>
            </a:endParaRPr>
          </a:p>
          <a:p>
            <a:endParaRPr lang="en-US" altLang="zh-CN" sz="2400" smtClean="0">
              <a:ea typeface="宋体" charset="-122"/>
            </a:endParaRPr>
          </a:p>
          <a:p>
            <a:endParaRPr lang="en-US" altLang="zh-CN" sz="2400" smtClean="0">
              <a:ea typeface="宋体" charset="-122"/>
            </a:endParaRPr>
          </a:p>
          <a:p>
            <a:endParaRPr lang="en-US" altLang="zh-CN" sz="2400" smtClean="0">
              <a:ea typeface="宋体" charset="-122"/>
            </a:endParaRPr>
          </a:p>
          <a:p>
            <a:endParaRPr lang="en-US" altLang="zh-CN" sz="2400" smtClean="0">
              <a:ea typeface="宋体" charset="-122"/>
            </a:endParaRPr>
          </a:p>
          <a:p>
            <a:r>
              <a:rPr lang="en-US" altLang="zh-CN" sz="2400" smtClean="0">
                <a:ea typeface="宋体" charset="-122"/>
              </a:rPr>
              <a:t>O(N</a:t>
            </a:r>
            <a:r>
              <a:rPr lang="en-US" altLang="zh-CN" sz="2400" baseline="30000" smtClean="0">
                <a:ea typeface="宋体" charset="-122"/>
              </a:rPr>
              <a:t>3</a:t>
            </a:r>
            <a:r>
              <a:rPr lang="en-US" altLang="zh-CN" sz="2400" smtClean="0">
                <a:ea typeface="宋体" charset="-122"/>
              </a:rPr>
              <a:t>)</a:t>
            </a:r>
          </a:p>
        </p:txBody>
      </p:sp>
      <p:pic>
        <p:nvPicPr>
          <p:cNvPr id="40965" name="Picture 4" descr="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209800"/>
            <a:ext cx="40767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Algorithm 2: Divide-and-conquer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1982788"/>
          </a:xfrm>
        </p:spPr>
        <p:txBody>
          <a:bodyPr/>
          <a:lstStyle/>
          <a:p>
            <a:r>
              <a:rPr lang="en-US" altLang="zh-CN" sz="2400" smtClean="0">
                <a:ea typeface="宋体" charset="-122"/>
              </a:rPr>
              <a:t>Divide-and-conquer</a:t>
            </a:r>
          </a:p>
          <a:p>
            <a:pPr lvl="1"/>
            <a:r>
              <a:rPr lang="en-US" altLang="zh-CN" sz="2000" smtClean="0">
                <a:ea typeface="宋体" charset="-122"/>
              </a:rPr>
              <a:t>split the problem into two roughly equal subproblems, which are then solved </a:t>
            </a:r>
            <a:r>
              <a:rPr lang="en-US" altLang="zh-CN" sz="2000" b="1" smtClean="0">
                <a:solidFill>
                  <a:schemeClr val="hlink"/>
                </a:solidFill>
                <a:ea typeface="宋体" charset="-122"/>
              </a:rPr>
              <a:t>recursively</a:t>
            </a:r>
          </a:p>
          <a:p>
            <a:pPr lvl="1"/>
            <a:r>
              <a:rPr lang="en-US" altLang="zh-CN" sz="2000" smtClean="0">
                <a:ea typeface="宋体" charset="-122"/>
              </a:rPr>
              <a:t>patch together the two solutions of the subproblems to arrive at a solution for the whole problem</a:t>
            </a: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pic>
        <p:nvPicPr>
          <p:cNvPr id="41988" name="Picture 4" descr="p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733800"/>
            <a:ext cx="4525963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57200" y="5076825"/>
            <a:ext cx="8305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Tx/>
              <a:buFont typeface="Wingdings" pitchFamily="2" charset="2"/>
              <a:buChar char="§"/>
            </a:pPr>
            <a:r>
              <a:rPr kumimoji="1" lang="en-US" sz="2400" b="0">
                <a:latin typeface="Times New Roman" pitchFamily="18" charset="0"/>
              </a:rPr>
              <a:t> The maximum subsequence sum can be </a:t>
            </a:r>
          </a:p>
          <a:p>
            <a:pPr lvl="1">
              <a:buClr>
                <a:schemeClr val="accent2"/>
              </a:buClr>
              <a:buSzTx/>
              <a:buFont typeface="Wingdings" pitchFamily="2" charset="2"/>
              <a:buChar char="§"/>
            </a:pPr>
            <a:r>
              <a:rPr kumimoji="1" lang="en-US" b="0">
                <a:latin typeface="Times New Roman" pitchFamily="18" charset="0"/>
              </a:rPr>
              <a:t>Entirely in the left half of the input</a:t>
            </a:r>
          </a:p>
          <a:p>
            <a:pPr lvl="1">
              <a:buClr>
                <a:schemeClr val="accent2"/>
              </a:buClr>
              <a:buSzTx/>
              <a:buFont typeface="Wingdings" pitchFamily="2" charset="2"/>
              <a:buChar char="§"/>
            </a:pPr>
            <a:r>
              <a:rPr kumimoji="1" lang="en-US" b="0">
                <a:latin typeface="Times New Roman" pitchFamily="18" charset="0"/>
              </a:rPr>
              <a:t>Entirely in the right half of the input</a:t>
            </a:r>
          </a:p>
          <a:p>
            <a:pPr lvl="1">
              <a:buClr>
                <a:schemeClr val="accent2"/>
              </a:buClr>
              <a:buSzTx/>
              <a:buFont typeface="Wingdings" pitchFamily="2" charset="2"/>
              <a:buChar char="§"/>
            </a:pPr>
            <a:r>
              <a:rPr kumimoji="1" lang="en-US" b="0">
                <a:latin typeface="Times New Roman" pitchFamily="18" charset="0"/>
              </a:rPr>
              <a:t>It crosses the middle and is in both halves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Algorithm 2 (cont’d)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SzTx/>
              <a:buFont typeface="Wingdings" pitchFamily="2" charset="2"/>
              <a:buChar char="§"/>
            </a:pPr>
            <a:endParaRPr lang="zh-CN" altLang="en-US" smtClean="0">
              <a:ea typeface="宋体" charset="-122"/>
            </a:endParaRPr>
          </a:p>
          <a:p>
            <a:r>
              <a:rPr lang="en-US" altLang="zh-CN" sz="2400" smtClean="0">
                <a:ea typeface="宋体" charset="-122"/>
              </a:rPr>
              <a:t>The first two cases can be solved recursively</a:t>
            </a:r>
          </a:p>
          <a:p>
            <a:r>
              <a:rPr lang="en-US" altLang="zh-CN" sz="2400" smtClean="0">
                <a:ea typeface="宋体" charset="-122"/>
              </a:rPr>
              <a:t>For the last case: </a:t>
            </a:r>
          </a:p>
          <a:p>
            <a:pPr lvl="1"/>
            <a:r>
              <a:rPr lang="en-US" altLang="zh-CN" sz="2000" smtClean="0">
                <a:ea typeface="宋体" charset="-122"/>
              </a:rPr>
              <a:t>find the largest sum in the first half </a:t>
            </a:r>
            <a:r>
              <a:rPr lang="en-US" altLang="zh-CN" sz="2000" smtClean="0">
                <a:solidFill>
                  <a:srgbClr val="00FF00"/>
                </a:solidFill>
                <a:ea typeface="宋体" charset="-122"/>
              </a:rPr>
              <a:t>that includes the last element in the first half</a:t>
            </a:r>
          </a:p>
          <a:p>
            <a:pPr lvl="1"/>
            <a:r>
              <a:rPr lang="en-US" altLang="zh-CN" sz="2000" smtClean="0">
                <a:ea typeface="宋体" charset="-122"/>
              </a:rPr>
              <a:t>the largest sum in the second half </a:t>
            </a:r>
            <a:r>
              <a:rPr lang="en-US" altLang="zh-CN" sz="2000" smtClean="0">
                <a:solidFill>
                  <a:srgbClr val="00FF00"/>
                </a:solidFill>
                <a:ea typeface="宋体" charset="-122"/>
              </a:rPr>
              <a:t>that includes the first element in the second half</a:t>
            </a:r>
          </a:p>
          <a:p>
            <a:pPr lvl="1"/>
            <a:r>
              <a:rPr lang="en-US" altLang="zh-CN" sz="2000" smtClean="0">
                <a:ea typeface="宋体" charset="-122"/>
              </a:rPr>
              <a:t>add these two sums together</a:t>
            </a:r>
          </a:p>
          <a:p>
            <a:endParaRPr lang="en-US" altLang="zh-CN" sz="2400" smtClean="0">
              <a:ea typeface="宋体" charset="-122"/>
            </a:endParaRP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304800" y="5029200"/>
          <a:ext cx="8153400" cy="1231900"/>
        </p:xfrm>
        <a:graphic>
          <a:graphicData uri="http://schemas.openxmlformats.org/presentationml/2006/ole">
            <p:oleObj spid="_x0000_s6146" name="Bitmap Image" r:id="rId3" imgW="8380952" imgH="1267002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Algorithm 2 …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idx="1"/>
          </p:nvPr>
        </p:nvGraphicFramePr>
        <p:xfrm>
          <a:off x="609600" y="1676400"/>
          <a:ext cx="7543800" cy="4800600"/>
        </p:xfrm>
        <a:graphic>
          <a:graphicData uri="http://schemas.openxmlformats.org/presentationml/2006/ole">
            <p:oleObj spid="_x0000_s7170" name="Bitmap Image" r:id="rId3" imgW="8190476" imgH="5009524" progId="Paint.Picture">
              <p:embed/>
            </p:oleObj>
          </a:graphicData>
        </a:graphic>
      </p:graphicFrame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6080125" y="3363913"/>
            <a:ext cx="690563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6548438" y="4175125"/>
            <a:ext cx="944562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T(m/2)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7234238" y="5089525"/>
            <a:ext cx="7747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O(m)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8224838" y="6003925"/>
            <a:ext cx="690562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6553200" y="4632325"/>
            <a:ext cx="944563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T(m/2)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/>
      <p:bldP spid="98312" grpId="0"/>
      <p:bldP spid="98313" grpId="0"/>
      <p:bldP spid="98314" grpId="0"/>
      <p:bldP spid="983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Algorithm 2 (cont’d)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Recurrence equation</a:t>
            </a: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  <a:p>
            <a:pPr lvl="1"/>
            <a:r>
              <a:rPr lang="en-US" altLang="zh-CN" smtClean="0">
                <a:ea typeface="宋体" charset="-122"/>
              </a:rPr>
              <a:t>2 T(N/2): two subproblems, each of size N/2</a:t>
            </a:r>
          </a:p>
          <a:p>
            <a:pPr lvl="1"/>
            <a:r>
              <a:rPr lang="en-US" altLang="zh-CN" smtClean="0">
                <a:ea typeface="宋体" charset="-122"/>
              </a:rPr>
              <a:t>N: for “patching” two solutions to find solution to whole problem</a:t>
            </a:r>
          </a:p>
          <a:p>
            <a:endParaRPr lang="zh-CN" altLang="en-US" smtClean="0">
              <a:ea typeface="宋体" charset="-122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057400" y="2438400"/>
          <a:ext cx="3060700" cy="1500188"/>
        </p:xfrm>
        <a:graphic>
          <a:graphicData uri="http://schemas.openxmlformats.org/presentationml/2006/ole">
            <p:oleObj spid="_x0000_s8194" name="Equation" r:id="rId3" imgW="124452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Algorithm 2 (cont’d)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Solving the recurrence:</a:t>
            </a: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With k=log N (i.e. 2</a:t>
            </a:r>
            <a:r>
              <a:rPr lang="en-US" altLang="zh-CN" sz="2400" baseline="30000" smtClean="0">
                <a:ea typeface="宋体" charset="-122"/>
              </a:rPr>
              <a:t>k</a:t>
            </a:r>
            <a:r>
              <a:rPr lang="en-US" altLang="zh-CN" sz="2400" smtClean="0">
                <a:ea typeface="宋体" charset="-122"/>
              </a:rPr>
              <a:t> = N), we have</a:t>
            </a: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Thus, the running time is </a:t>
            </a:r>
            <a:r>
              <a:rPr lang="en-US" altLang="zh-CN" sz="2400" smtClean="0">
                <a:solidFill>
                  <a:srgbClr val="00FF00"/>
                </a:solidFill>
                <a:ea typeface="宋体" charset="-122"/>
              </a:rPr>
              <a:t>O(N log N)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smtClean="0">
                <a:ea typeface="宋体" charset="-122"/>
              </a:rPr>
              <a:t>faster than Algorithm 1 for large data sets</a:t>
            </a:r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828800" y="4876800"/>
          <a:ext cx="3124200" cy="869950"/>
        </p:xfrm>
        <a:graphic>
          <a:graphicData uri="http://schemas.openxmlformats.org/presentationml/2006/ole">
            <p:oleObj spid="_x0000_s9218" name="Equation" r:id="rId3" imgW="1549080" imgH="431640" progId="Equation.3">
              <p:embed/>
            </p:oleObj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5945188" y="1524000"/>
          <a:ext cx="2208212" cy="3048000"/>
        </p:xfrm>
        <a:graphic>
          <a:graphicData uri="http://schemas.openxmlformats.org/presentationml/2006/ole">
            <p:oleObj spid="_x0000_s9219" name="Equation" r:id="rId4" imgW="1333440" imgH="1841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848600" cy="838200"/>
          </a:xfrm>
        </p:spPr>
        <p:txBody>
          <a:bodyPr/>
          <a:lstStyle/>
          <a:p>
            <a:r>
              <a:rPr lang="en-IN" smtClean="0"/>
              <a:t>Introduction to Algorithms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524000"/>
            <a:ext cx="8077200" cy="502920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762000"/>
          </a:xfrm>
        </p:spPr>
        <p:txBody>
          <a:bodyPr/>
          <a:lstStyle/>
          <a:p>
            <a:r>
              <a:rPr lang="en-IN" smtClean="0"/>
              <a:t>Design and Analysis of Algorithms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600200"/>
            <a:ext cx="8077200" cy="4724400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848600" cy="762000"/>
          </a:xfrm>
        </p:spPr>
        <p:txBody>
          <a:bodyPr/>
          <a:lstStyle/>
          <a:p>
            <a:r>
              <a:rPr lang="en-IN" sz="5400" smtClean="0"/>
              <a:t>Applications of Algorithms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524000"/>
            <a:ext cx="7848600" cy="4953000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Introduction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Why need algorithm analysis ?</a:t>
            </a:r>
          </a:p>
          <a:p>
            <a:pPr lvl="1"/>
            <a:r>
              <a:rPr lang="en-US" altLang="zh-CN" smtClean="0">
                <a:ea typeface="宋体" charset="-122"/>
              </a:rPr>
              <a:t>writing a working program is not good enough</a:t>
            </a:r>
          </a:p>
          <a:p>
            <a:pPr lvl="1"/>
            <a:r>
              <a:rPr lang="en-US" altLang="zh-CN" smtClean="0">
                <a:ea typeface="宋体" charset="-122"/>
              </a:rPr>
              <a:t>The program may be inefficient!</a:t>
            </a:r>
          </a:p>
          <a:p>
            <a:pPr lvl="1"/>
            <a:r>
              <a:rPr lang="en-US" altLang="zh-CN" smtClean="0">
                <a:ea typeface="宋体" charset="-122"/>
              </a:rPr>
              <a:t>If the program is run on a </a:t>
            </a:r>
            <a:r>
              <a:rPr lang="en-US" altLang="zh-CN" smtClean="0">
                <a:solidFill>
                  <a:srgbClr val="00FF00"/>
                </a:solidFill>
                <a:ea typeface="宋体" charset="-122"/>
              </a:rPr>
              <a:t>large data set</a:t>
            </a:r>
            <a:r>
              <a:rPr lang="en-US" altLang="zh-CN" smtClean="0">
                <a:ea typeface="宋体" charset="-122"/>
              </a:rPr>
              <a:t>, then the running time becomes an issue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Example: Selection Problem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Given a list of N numbers, determine the </a:t>
            </a:r>
            <a:r>
              <a:rPr lang="en-US" altLang="zh-CN" i="1" smtClean="0">
                <a:ea typeface="宋体" charset="-122"/>
              </a:rPr>
              <a:t>k</a:t>
            </a:r>
            <a:r>
              <a:rPr lang="en-US" altLang="zh-CN" smtClean="0">
                <a:ea typeface="宋体" charset="-122"/>
              </a:rPr>
              <a:t>th </a:t>
            </a:r>
            <a:r>
              <a:rPr lang="en-US" altLang="zh-CN" smtClean="0">
                <a:solidFill>
                  <a:srgbClr val="00FF00"/>
                </a:solidFill>
                <a:ea typeface="宋体" charset="-122"/>
              </a:rPr>
              <a:t>largest</a:t>
            </a:r>
            <a:r>
              <a:rPr lang="en-US" altLang="zh-CN" smtClean="0">
                <a:ea typeface="宋体" charset="-122"/>
              </a:rPr>
              <a:t>, where k 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 </a:t>
            </a:r>
            <a:r>
              <a:rPr lang="en-US" altLang="zh-CN" smtClean="0">
                <a:ea typeface="宋体" charset="-122"/>
              </a:rPr>
              <a:t>N.</a:t>
            </a:r>
          </a:p>
          <a:p>
            <a:r>
              <a:rPr lang="en-US" altLang="zh-CN" smtClean="0">
                <a:ea typeface="宋体" charset="-122"/>
              </a:rPr>
              <a:t>Algorithm 1: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(1)   Read N numbers into an array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(2)   Sort the array in decreasing order by some simple algorithm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(3)   Return the element in position 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Example: Selection Problem…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Algorithm 2: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(1)   Read the first k elements into an array and sort them in decreasing order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(2)   Each remaining element is read one by one</a:t>
            </a:r>
          </a:p>
          <a:p>
            <a:pPr lvl="2"/>
            <a:r>
              <a:rPr lang="en-US" altLang="zh-CN" smtClean="0">
                <a:ea typeface="宋体" charset="-122"/>
              </a:rPr>
              <a:t>If smaller than the kth element, then it is ignored</a:t>
            </a:r>
          </a:p>
          <a:p>
            <a:pPr lvl="2"/>
            <a:r>
              <a:rPr lang="en-US" altLang="zh-CN" smtClean="0">
                <a:ea typeface="宋体" charset="-122"/>
              </a:rPr>
              <a:t>Otherwise, it is placed in its correct spot in the array, bumping one element out of the array.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(3)   The element in the kth position is returned as the answer.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175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175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4DFD4B7658944BE9B963C571B39F9" ma:contentTypeVersion="6" ma:contentTypeDescription="Create a new document." ma:contentTypeScope="" ma:versionID="e90dcb8d9b4a1482b565e195065877d4">
  <xsd:schema xmlns:xsd="http://www.w3.org/2001/XMLSchema" xmlns:xs="http://www.w3.org/2001/XMLSchema" xmlns:p="http://schemas.microsoft.com/office/2006/metadata/properties" xmlns:ns2="e54c6d39-131b-4030-9761-0309ffdf3359" xmlns:ns3="06215440-0111-4ab9-b152-6ca00b9128a7" targetNamespace="http://schemas.microsoft.com/office/2006/metadata/properties" ma:root="true" ma:fieldsID="e48330a44f8ca445da7124d4b31cc55b" ns2:_="" ns3:_="">
    <xsd:import namespace="e54c6d39-131b-4030-9761-0309ffdf3359"/>
    <xsd:import namespace="06215440-0111-4ab9-b152-6ca00b9128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c6d39-131b-4030-9761-0309ffdf3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215440-0111-4ab9-b152-6ca00b9128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77E728-AD23-4697-86D3-6C996F527A9E}"/>
</file>

<file path=customXml/itemProps2.xml><?xml version="1.0" encoding="utf-8"?>
<ds:datastoreItem xmlns:ds="http://schemas.openxmlformats.org/officeDocument/2006/customXml" ds:itemID="{30966806-9391-4FAF-B046-2A9D9AE02168}"/>
</file>

<file path=customXml/itemProps3.xml><?xml version="1.0" encoding="utf-8"?>
<ds:datastoreItem xmlns:ds="http://schemas.openxmlformats.org/officeDocument/2006/customXml" ds:itemID="{471016ED-A20C-4DDD-AE0F-5AC4D3EE2EBF}"/>
</file>

<file path=docProps/app.xml><?xml version="1.0" encoding="utf-8"?>
<Properties xmlns="http://schemas.openxmlformats.org/officeDocument/2006/extended-properties" xmlns:vt="http://schemas.openxmlformats.org/officeDocument/2006/docPropsVTypes">
  <Template>comp171</Template>
  <TotalTime>891</TotalTime>
  <Words>1641</Words>
  <Application>Microsoft Office PowerPoint</Application>
  <PresentationFormat>On-screen Show (4:3)</PresentationFormat>
  <Paragraphs>317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Monotype Sorts</vt:lpstr>
      <vt:lpstr>Times New Roman</vt:lpstr>
      <vt:lpstr>Wingdings</vt:lpstr>
      <vt:lpstr>新細明體</vt:lpstr>
      <vt:lpstr>宋体</vt:lpstr>
      <vt:lpstr>Symbol</vt:lpstr>
      <vt:lpstr>Courier New</vt:lpstr>
      <vt:lpstr>Double Lines</vt:lpstr>
      <vt:lpstr>Microsoft Equation 3.0</vt:lpstr>
      <vt:lpstr>Bitmap Image</vt:lpstr>
      <vt:lpstr>Analysis of Algorithms: Introduction</vt:lpstr>
      <vt:lpstr>Analysis of Algorithms: Introduction</vt:lpstr>
      <vt:lpstr>Analysis of Algorithms: Introduction</vt:lpstr>
      <vt:lpstr>Introduction to Algorithms</vt:lpstr>
      <vt:lpstr>Design and Analysis of Algorithms</vt:lpstr>
      <vt:lpstr>Applications of Algorithms</vt:lpstr>
      <vt:lpstr>Introduction</vt:lpstr>
      <vt:lpstr>Example: Selection Problem</vt:lpstr>
      <vt:lpstr>Example: Selection Problem…</vt:lpstr>
      <vt:lpstr>Example: Selection Problem…</vt:lpstr>
      <vt:lpstr>Algorithm Analysis</vt:lpstr>
      <vt:lpstr>Algorithm Analysis…</vt:lpstr>
      <vt:lpstr>Example</vt:lpstr>
      <vt:lpstr>Worst- / average- / best-case</vt:lpstr>
      <vt:lpstr>Running-time of algorithms</vt:lpstr>
      <vt:lpstr>Growth Rate</vt:lpstr>
      <vt:lpstr>Asymptotic notation: Big-Oh</vt:lpstr>
      <vt:lpstr>Big-Oh: example</vt:lpstr>
      <vt:lpstr>Big Oh: more examples</vt:lpstr>
      <vt:lpstr>Math Review: logarithmic functions</vt:lpstr>
      <vt:lpstr>Some rules</vt:lpstr>
      <vt:lpstr>Big-Omega</vt:lpstr>
      <vt:lpstr>Big-Omega</vt:lpstr>
      <vt:lpstr>Big-Omega: examples</vt:lpstr>
      <vt:lpstr>f(N) = (g(N))</vt:lpstr>
      <vt:lpstr>Big-Theta</vt:lpstr>
      <vt:lpstr>Some rules</vt:lpstr>
      <vt:lpstr>Typical Growth Rates</vt:lpstr>
      <vt:lpstr>Growth rates …</vt:lpstr>
      <vt:lpstr>Using L' Hopital's rule</vt:lpstr>
      <vt:lpstr>General Rules</vt:lpstr>
      <vt:lpstr>General rules (cont’d)</vt:lpstr>
      <vt:lpstr>Another Example</vt:lpstr>
      <vt:lpstr>Algorithm 1: Simple</vt:lpstr>
      <vt:lpstr>Algorithm 2: Divide-and-conquer </vt:lpstr>
      <vt:lpstr>Algorithm 2 (cont’d)</vt:lpstr>
      <vt:lpstr>Algorithm 2 …</vt:lpstr>
      <vt:lpstr>Algorithm 2 (cont’d)</vt:lpstr>
      <vt:lpstr>Algorithm 2 (cont’d)</vt:lpstr>
    </vt:vector>
  </TitlesOfParts>
  <Company>HKUST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taicl</dc:creator>
  <cp:lastModifiedBy>Nitk</cp:lastModifiedBy>
  <cp:revision>79</cp:revision>
  <dcterms:created xsi:type="dcterms:W3CDTF">2005-09-13T14:58:53Z</dcterms:created>
  <dcterms:modified xsi:type="dcterms:W3CDTF">2021-07-27T06:35:11Z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0x010100FDE4DFD4B7658944BE9B963C571B39F9</vt:lpwstr>
  </property>
</Properties>
</file>