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74" r:id="rId12"/>
    <p:sldId id="275" r:id="rId13"/>
    <p:sldId id="276" r:id="rId14"/>
    <p:sldId id="277" r:id="rId15"/>
    <p:sldId id="278" r:id="rId16"/>
    <p:sldId id="279" r:id="rId17"/>
    <p:sldId id="280" r:id="rId18"/>
    <p:sldId id="284" r:id="rId19"/>
    <p:sldId id="285" r:id="rId20"/>
    <p:sldId id="286" r:id="rId21"/>
    <p:sldId id="287" r:id="rId22"/>
    <p:sldId id="289" r:id="rId23"/>
    <p:sldId id="290" r:id="rId24"/>
    <p:sldId id="29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85A1A-1D51-498F-861D-9ED0FFB06602}" v="1" dt="2021-09-17T18:10:26.383"/>
    <p1510:client id="{D2225989-C1A3-4035-B0AC-588E837ECBE7}" v="1" dt="2021-09-17T18:11:05.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rivatsa gorti" userId="S::sai.191it219@nitk.edu.in::6b2450be-7a20-4cfc-b665-5eca388dc405" providerId="AD" clId="Web-{D2225989-C1A3-4035-B0AC-588E837ECBE7}"/>
    <pc:docChg chg="delSld">
      <pc:chgData name="sai srivatsa gorti" userId="S::sai.191it219@nitk.edu.in::6b2450be-7a20-4cfc-b665-5eca388dc405" providerId="AD" clId="Web-{D2225989-C1A3-4035-B0AC-588E837ECBE7}" dt="2021-09-17T18:11:05.428" v="0"/>
      <pc:docMkLst>
        <pc:docMk/>
      </pc:docMkLst>
      <pc:sldChg chg="del">
        <pc:chgData name="sai srivatsa gorti" userId="S::sai.191it219@nitk.edu.in::6b2450be-7a20-4cfc-b665-5eca388dc405" providerId="AD" clId="Web-{D2225989-C1A3-4035-B0AC-588E837ECBE7}" dt="2021-09-17T18:11:05.428" v="0"/>
        <pc:sldMkLst>
          <pc:docMk/>
          <pc:sldMk cId="4032635433" sldId="293"/>
        </pc:sldMkLst>
      </pc:sldChg>
    </pc:docChg>
  </pc:docChgLst>
  <pc:docChgLst>
    <pc:chgData name="sai srivatsa gorti" userId="S::sai.191it219@nitk.edu.in::6b2450be-7a20-4cfc-b665-5eca388dc405" providerId="AD" clId="Web-{09F85A1A-1D51-498F-861D-9ED0FFB06602}"/>
    <pc:docChg chg="addSld">
      <pc:chgData name="sai srivatsa gorti" userId="S::sai.191it219@nitk.edu.in::6b2450be-7a20-4cfc-b665-5eca388dc405" providerId="AD" clId="Web-{09F85A1A-1D51-498F-861D-9ED0FFB06602}" dt="2021-09-17T18:10:26.383" v="0"/>
      <pc:docMkLst>
        <pc:docMk/>
      </pc:docMkLst>
      <pc:sldChg chg="new">
        <pc:chgData name="sai srivatsa gorti" userId="S::sai.191it219@nitk.edu.in::6b2450be-7a20-4cfc-b665-5eca388dc405" providerId="AD" clId="Web-{09F85A1A-1D51-498F-861D-9ED0FFB06602}" dt="2021-09-17T18:10:26.383" v="0"/>
        <pc:sldMkLst>
          <pc:docMk/>
          <pc:sldMk cId="4032635433"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FB67D6-52A2-45B8-9AF4-A235CE34300F}" type="datetimeFigureOut">
              <a:rPr lang="en-US" smtClean="0"/>
              <a:t>9/17/2021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48494-51FF-44EE-9230-AAD385AFB0B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033BADF-9E83-4E08-A091-19168FF28074}"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BD500C08-778F-4076-820E-C1961D6144A4}" type="slidenum">
              <a:rPr lang="en-US"/>
              <a:pPr/>
              <a:t>20</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F423BD-DC45-4B77-95DC-7E7B498888A4}"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423BD-DC45-4B77-95DC-7E7B498888A4}"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423BD-DC45-4B77-95DC-7E7B498888A4}"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423BD-DC45-4B77-95DC-7E7B498888A4}"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F423BD-DC45-4B77-95DC-7E7B498888A4}"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F423BD-DC45-4B77-95DC-7E7B498888A4}"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F423BD-DC45-4B77-95DC-7E7B498888A4}"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F423BD-DC45-4B77-95DC-7E7B498888A4}"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423BD-DC45-4B77-95DC-7E7B498888A4}"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F423BD-DC45-4B77-95DC-7E7B498888A4}"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F423BD-DC45-4B77-95DC-7E7B498888A4}"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35F4E-F4A2-4DD8-A1EB-834F33207F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423BD-DC45-4B77-95DC-7E7B498888A4}" type="datetimeFigureOut">
              <a:rPr lang="en-US" smtClean="0"/>
              <a:t>9/17/2021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35F4E-F4A2-4DD8-A1EB-834F33207F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IT303</a:t>
            </a:r>
            <a:endParaRPr lang="en-US"/>
          </a:p>
        </p:txBody>
      </p:sp>
      <p:sp>
        <p:nvSpPr>
          <p:cNvPr id="3" name="Subtitle 2"/>
          <p:cNvSpPr>
            <a:spLocks noGrp="1"/>
          </p:cNvSpPr>
          <p:nvPr>
            <p:ph type="subTitle" idx="1"/>
          </p:nvPr>
        </p:nvSpPr>
        <p:spPr/>
        <p:txBody>
          <a:bodyPr/>
          <a:lstStyle/>
          <a:p>
            <a:r>
              <a:rPr lang="en-IN"/>
              <a:t>Software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57200" y="274638"/>
            <a:ext cx="8001000" cy="1143000"/>
          </a:xfrm>
        </p:spPr>
        <p:txBody>
          <a:bodyPr/>
          <a:lstStyle/>
          <a:p>
            <a:pPr eaLnBrk="1" hangingPunct="1"/>
            <a:r>
              <a:rPr lang="en-GB" sz="4000">
                <a:ea typeface="ＭＳ Ｐゴシック" pitchFamily="34" charset="-128"/>
              </a:rPr>
              <a:t>Essential attributes of good software</a:t>
            </a:r>
            <a:endParaRPr lang="en-US" sz="4000">
              <a:ea typeface="ＭＳ Ｐゴシック" pitchFamily="34" charset="-128"/>
            </a:endParaRPr>
          </a:p>
        </p:txBody>
      </p:sp>
      <p:sp>
        <p:nvSpPr>
          <p:cNvPr id="31746" name="Slide Number Placeholder 4"/>
          <p:cNvSpPr>
            <a:spLocks noGrp="1"/>
          </p:cNvSpPr>
          <p:nvPr>
            <p:ph type="sldNum" sz="quarter" idx="12"/>
          </p:nvPr>
        </p:nvSpPr>
        <p:spPr bwMode="auto">
          <a:xfrm>
            <a:off x="6553200" y="6356350"/>
            <a:ext cx="2133600" cy="365125"/>
          </a:xfrm>
          <a:noFill/>
          <a:ln>
            <a:miter lim="800000"/>
            <a:headEnd/>
            <a:tailEnd/>
          </a:ln>
        </p:spPr>
        <p:txBody>
          <a:bodyPr/>
          <a:lstStyle/>
          <a:p>
            <a:fld id="{27DFF1A4-499D-4505-9EDA-0216AC7FCEB1}" type="slidenum">
              <a:rPr lang="en-US"/>
              <a:pPr/>
              <a:t>10</a:t>
            </a:fld>
            <a:endParaRPr lang="en-US"/>
          </a:p>
        </p:txBody>
      </p:sp>
      <p:graphicFrame>
        <p:nvGraphicFramePr>
          <p:cNvPr id="9" name="Table 8"/>
          <p:cNvGraphicFramePr>
            <a:graphicFrameLocks noGrp="1"/>
          </p:cNvGraphicFramePr>
          <p:nvPr/>
        </p:nvGraphicFramePr>
        <p:xfrm>
          <a:off x="892175" y="1782763"/>
          <a:ext cx="7485063" cy="4191322"/>
        </p:xfrm>
        <a:graphic>
          <a:graphicData uri="http://schemas.openxmlformats.org/drawingml/2006/table">
            <a:tbl>
              <a:tblPr/>
              <a:tblGrid>
                <a:gridCol w="2132013">
                  <a:extLst>
                    <a:ext uri="{9D8B030D-6E8A-4147-A177-3AD203B41FA5}">
                      <a16:colId xmlns:a16="http://schemas.microsoft.com/office/drawing/2014/main" val="20000"/>
                    </a:ext>
                  </a:extLst>
                </a:gridCol>
                <a:gridCol w="5353050">
                  <a:extLst>
                    <a:ext uri="{9D8B030D-6E8A-4147-A177-3AD203B41FA5}">
                      <a16:colId xmlns:a16="http://schemas.microsoft.com/office/drawing/2014/main" val="20001"/>
                    </a:ext>
                  </a:extLst>
                </a:gridCol>
              </a:tblGrid>
              <a:tr h="496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pitchFamily="34" charset="0"/>
                          <a:ea typeface="ＭＳ Ｐゴシック" pitchFamily="34" charset="-128"/>
                          <a:cs typeface="Arial" pitchFamily="34" charset="0"/>
                        </a:rPr>
                        <a:t>Product characteristic</a:t>
                      </a:r>
                      <a:endParaRPr kumimoji="0" lang="en-GB" sz="1400" b="1" i="0" u="none" strike="noStrike" cap="none" normalizeH="0" baseline="0">
                        <a:ln>
                          <a:noFill/>
                        </a:ln>
                        <a:solidFill>
                          <a:srgbClr val="000000"/>
                        </a:solidFill>
                        <a:effectLst/>
                        <a:latin typeface="Arial" pitchFamily="34" charset="0"/>
                        <a:ea typeface="Times New Roman"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pitchFamily="34" charset="0"/>
                          <a:ea typeface="ＭＳ Ｐゴシック" pitchFamily="34" charset="-128"/>
                          <a:cs typeface="Arial" pitchFamily="34" charset="0"/>
                        </a:rPr>
                        <a:t>Description</a:t>
                      </a:r>
                      <a:endParaRPr kumimoji="0" lang="en-GB" sz="1400" b="1" i="0" u="none" strike="noStrike" cap="none" normalizeH="0" baseline="0">
                        <a:ln>
                          <a:noFill/>
                        </a:ln>
                        <a:solidFill>
                          <a:srgbClr val="000000"/>
                        </a:solidFill>
                        <a:effectLst/>
                        <a:latin typeface="Arial" pitchFamily="34" charset="0"/>
                        <a:ea typeface="Times New Roman"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445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Maintainability</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Software should be written in such a way so that it can evolve to meet the changing needs of customers. This is a critical attribute because software change is an inevitable requirement of a changing business environment.</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1158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Dependability and security</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588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Efficiency</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Software should not make wasteful use of system resources such as memory and processor cycles. Efficiency therefore includes responsiveness, processing time, memory utilisation, etc.</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7318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Acceptability</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pitchFamily="34" charset="0"/>
                          <a:ea typeface="ＭＳ Ｐゴシック" pitchFamily="34" charset="-128"/>
                          <a:cs typeface="Arial" pitchFamily="34" charset="0"/>
                        </a:rPr>
                        <a:t>Software must be acceptable to the type of users for which it is designed. This means that it must be understandable, usable and compatible with other systems that they use. </a:t>
                      </a:r>
                      <a:endParaRPr kumimoji="0" lang="en-GB" sz="1400" b="0" i="0" u="none" strike="noStrike" cap="none" normalizeH="0" baseline="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112838" y="990600"/>
            <a:ext cx="7405687" cy="620713"/>
          </a:xfrm>
          <a:noFill/>
        </p:spPr>
        <p:txBody>
          <a:bodyPr lIns="63500" tIns="25400" rIns="63500" bIns="25400" anchor="t">
            <a:spAutoFit/>
          </a:bodyPr>
          <a:lstStyle/>
          <a:p>
            <a:pPr eaLnBrk="1" hangingPunct="1"/>
            <a:r>
              <a:rPr lang="en-US" sz="3700">
                <a:ea typeface="ＭＳ Ｐゴシック" pitchFamily="34" charset="-128"/>
              </a:rPr>
              <a:t>A Layered Technology</a:t>
            </a:r>
          </a:p>
        </p:txBody>
      </p:sp>
      <p:sp>
        <p:nvSpPr>
          <p:cNvPr id="32770" name="Slide Number Placeholder 4"/>
          <p:cNvSpPr>
            <a:spLocks noGrp="1"/>
          </p:cNvSpPr>
          <p:nvPr>
            <p:ph type="sldNum" sz="quarter" idx="12"/>
          </p:nvPr>
        </p:nvSpPr>
        <p:spPr bwMode="auto">
          <a:noFill/>
          <a:ln>
            <a:miter lim="800000"/>
            <a:headEnd/>
            <a:tailEnd/>
          </a:ln>
        </p:spPr>
        <p:txBody>
          <a:bodyPr/>
          <a:lstStyle/>
          <a:p>
            <a:fld id="{D2A9C75E-BC0B-45B8-9EB3-578FBF3F02D0}" type="slidenum">
              <a:rPr lang="en-US" sz="1000">
                <a:solidFill>
                  <a:schemeClr val="tx1"/>
                </a:solidFill>
                <a:latin typeface="Helvetica" charset="0"/>
              </a:rPr>
              <a:pPr/>
              <a:t>11</a:t>
            </a:fld>
            <a:endParaRPr lang="en-US" sz="1000">
              <a:solidFill>
                <a:schemeClr val="tx1"/>
              </a:solidFill>
              <a:latin typeface="Helvetica" charset="0"/>
            </a:endParaRPr>
          </a:p>
        </p:txBody>
      </p:sp>
      <p:sp>
        <p:nvSpPr>
          <p:cNvPr id="32771" name="Rectangle 3"/>
          <p:cNvSpPr>
            <a:spLocks noChangeArrowheads="1"/>
          </p:cNvSpPr>
          <p:nvPr/>
        </p:nvSpPr>
        <p:spPr bwMode="auto">
          <a:xfrm>
            <a:off x="152400" y="609600"/>
            <a:ext cx="3084513" cy="417513"/>
          </a:xfrm>
          <a:prstGeom prst="rect">
            <a:avLst/>
          </a:prstGeom>
          <a:noFill/>
          <a:ln w="12700">
            <a:noFill/>
            <a:miter lim="800000"/>
            <a:headEnd/>
            <a:tailEnd/>
          </a:ln>
        </p:spPr>
        <p:txBody>
          <a:bodyPr wrap="none" lIns="90487" tIns="44450" rIns="90487" bIns="44450">
            <a:spAutoFit/>
          </a:bodyPr>
          <a:lstStyle/>
          <a:p>
            <a:pPr>
              <a:lnSpc>
                <a:spcPct val="90000"/>
              </a:lnSpc>
            </a:pPr>
            <a:r>
              <a:rPr lang="en-US" b="1" i="1">
                <a:solidFill>
                  <a:schemeClr val="folHlink"/>
                </a:solidFill>
                <a:latin typeface="Palatino" charset="0"/>
              </a:rPr>
              <a:t>Software Engineering</a:t>
            </a:r>
            <a:endParaRPr lang="en-US" b="1">
              <a:latin typeface="Palatino" charset="0"/>
            </a:endParaRPr>
          </a:p>
        </p:txBody>
      </p:sp>
      <p:sp>
        <p:nvSpPr>
          <p:cNvPr id="156676" name="Oval 4"/>
          <p:cNvSpPr>
            <a:spLocks noChangeArrowheads="1"/>
          </p:cNvSpPr>
          <p:nvPr/>
        </p:nvSpPr>
        <p:spPr bwMode="auto">
          <a:xfrm>
            <a:off x="1004888" y="2714625"/>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7" name="Oval 5"/>
          <p:cNvSpPr>
            <a:spLocks noChangeArrowheads="1"/>
          </p:cNvSpPr>
          <p:nvPr/>
        </p:nvSpPr>
        <p:spPr bwMode="auto">
          <a:xfrm>
            <a:off x="1462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8" name="Oval 6"/>
          <p:cNvSpPr>
            <a:spLocks noChangeArrowheads="1"/>
          </p:cNvSpPr>
          <p:nvPr/>
        </p:nvSpPr>
        <p:spPr bwMode="auto">
          <a:xfrm>
            <a:off x="1995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9" name="Oval 7"/>
          <p:cNvSpPr>
            <a:spLocks noChangeArrowheads="1"/>
          </p:cNvSpPr>
          <p:nvPr/>
        </p:nvSpPr>
        <p:spPr bwMode="auto">
          <a:xfrm>
            <a:off x="2376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3657600" y="3556000"/>
            <a:ext cx="2141538" cy="393700"/>
          </a:xfrm>
          <a:prstGeom prst="rect">
            <a:avLst/>
          </a:prstGeom>
          <a:noFill/>
          <a:ln w="12700">
            <a:noFill/>
            <a:miter lim="800000"/>
            <a:headEnd/>
            <a:tailEnd/>
          </a:ln>
          <a:effectLst/>
        </p:spPr>
        <p:txBody>
          <a:bodyPr wrap="none" lIns="90487" tIns="44450" rIns="90487" bIns="44450">
            <a:spAutoFit/>
          </a:bodyPr>
          <a:lstStyle/>
          <a:p>
            <a:r>
              <a:rPr lang="en-US" sz="2000" b="1">
                <a:effectLst>
                  <a:outerShdw blurRad="38100" dist="38100" dir="2700000" algn="tl">
                    <a:srgbClr val="C0C0C0"/>
                  </a:outerShdw>
                </a:effectLst>
                <a:latin typeface="Palatino" charset="0"/>
              </a:rPr>
              <a:t>a </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quality</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 focus</a:t>
            </a:r>
            <a:endParaRPr lang="en-US" sz="2000" b="1">
              <a:effectLst>
                <a:outerShdw blurRad="38100" dist="38100" dir="2700000" algn="tl">
                  <a:srgbClr val="C0C0C0"/>
                </a:outerShdw>
              </a:effectLst>
              <a:latin typeface="Palatino" charset="0"/>
            </a:endParaRPr>
          </a:p>
        </p:txBody>
      </p:sp>
      <p:sp>
        <p:nvSpPr>
          <p:cNvPr id="156681" name="Rectangle 9"/>
          <p:cNvSpPr>
            <a:spLocks noChangeArrowheads="1"/>
          </p:cNvSpPr>
          <p:nvPr/>
        </p:nvSpPr>
        <p:spPr bwMode="auto">
          <a:xfrm>
            <a:off x="3759200" y="2955925"/>
            <a:ext cx="1838325" cy="393700"/>
          </a:xfrm>
          <a:prstGeom prst="rect">
            <a:avLst/>
          </a:prstGeom>
          <a:noFill/>
          <a:ln w="12700">
            <a:noFill/>
            <a:miter lim="800000"/>
            <a:headEnd/>
            <a:tailEnd/>
          </a:ln>
          <a:effectLst/>
        </p:spPr>
        <p:txBody>
          <a:bodyPr wrap="none" lIns="90487" tIns="44450" rIns="90487" bIns="44450">
            <a:spAutoFit/>
          </a:bodyPr>
          <a:lstStyle/>
          <a:p>
            <a:r>
              <a:rPr lang="en-US" sz="2000" b="1">
                <a:solidFill>
                  <a:srgbClr val="DADADA"/>
                </a:solidFill>
                <a:effectLst>
                  <a:outerShdw blurRad="38100" dist="38100" dir="2700000" algn="tl">
                    <a:srgbClr val="C0C0C0"/>
                  </a:outerShdw>
                </a:effectLst>
                <a:latin typeface="Palatino" charset="0"/>
              </a:rPr>
              <a:t>process model</a:t>
            </a:r>
          </a:p>
        </p:txBody>
      </p:sp>
      <p:sp>
        <p:nvSpPr>
          <p:cNvPr id="156682" name="Rectangle 10"/>
          <p:cNvSpPr>
            <a:spLocks noChangeArrowheads="1"/>
          </p:cNvSpPr>
          <p:nvPr/>
        </p:nvSpPr>
        <p:spPr bwMode="auto">
          <a:xfrm>
            <a:off x="4114800" y="2355850"/>
            <a:ext cx="1182688" cy="393700"/>
          </a:xfrm>
          <a:prstGeom prst="rect">
            <a:avLst/>
          </a:prstGeom>
          <a:noFill/>
          <a:ln w="12700">
            <a:noFill/>
            <a:miter lim="800000"/>
            <a:headEnd/>
            <a:tailEnd/>
          </a:ln>
          <a:effectLst/>
        </p:spPr>
        <p:txBody>
          <a:bodyPr wrap="none" lIns="90487" tIns="44450" rIns="90487" bIns="44450">
            <a:spAutoFit/>
          </a:bodyPr>
          <a:lstStyle/>
          <a:p>
            <a:r>
              <a:rPr lang="en-US" sz="2000" b="1">
                <a:solidFill>
                  <a:srgbClr val="DADADA"/>
                </a:solidFill>
                <a:effectLst>
                  <a:outerShdw blurRad="38100" dist="38100" dir="2700000" algn="tl">
                    <a:srgbClr val="C0C0C0"/>
                  </a:outerShdw>
                </a:effectLst>
                <a:latin typeface="Palatino" charset="0"/>
              </a:rPr>
              <a:t>methods</a:t>
            </a:r>
          </a:p>
        </p:txBody>
      </p:sp>
      <p:sp>
        <p:nvSpPr>
          <p:cNvPr id="156683" name="Rectangle 11"/>
          <p:cNvSpPr>
            <a:spLocks noChangeArrowheads="1"/>
          </p:cNvSpPr>
          <p:nvPr/>
        </p:nvSpPr>
        <p:spPr bwMode="auto">
          <a:xfrm>
            <a:off x="4419600" y="1755775"/>
            <a:ext cx="746125" cy="393700"/>
          </a:xfrm>
          <a:prstGeom prst="rect">
            <a:avLst/>
          </a:prstGeom>
          <a:noFill/>
          <a:ln w="12700">
            <a:noFill/>
            <a:miter lim="800000"/>
            <a:headEnd/>
            <a:tailEnd/>
          </a:ln>
          <a:effectLst/>
        </p:spPr>
        <p:txBody>
          <a:bodyPr wrap="none" lIns="90487" tIns="44450" rIns="90487" bIns="44450">
            <a:spAutoFit/>
          </a:bodyPr>
          <a:lstStyle/>
          <a:p>
            <a:r>
              <a:rPr lang="en-US" sz="2000" b="1">
                <a:solidFill>
                  <a:srgbClr val="DADADA"/>
                </a:solidFill>
                <a:effectLst>
                  <a:outerShdw blurRad="38100" dist="38100" dir="2700000" algn="tl">
                    <a:srgbClr val="C0C0C0"/>
                  </a:outerShdw>
                </a:effectLst>
                <a:latin typeface="Palatino" charset="0"/>
              </a:rPr>
              <a:t>tools</a:t>
            </a:r>
          </a:p>
        </p:txBody>
      </p:sp>
      <p:sp>
        <p:nvSpPr>
          <p:cNvPr id="32780" name="Rectangle 3"/>
          <p:cNvSpPr txBox="1">
            <a:spLocks noChangeArrowheads="1"/>
          </p:cNvSpPr>
          <p:nvPr/>
        </p:nvSpPr>
        <p:spPr bwMode="auto">
          <a:xfrm>
            <a:off x="68263" y="4048125"/>
            <a:ext cx="9220200" cy="2657475"/>
          </a:xfrm>
          <a:prstGeom prst="rect">
            <a:avLst/>
          </a:prstGeom>
          <a:noFill/>
          <a:ln w="9525">
            <a:noFill/>
            <a:miter lim="800000"/>
            <a:headEnd/>
            <a:tailEnd/>
          </a:ln>
        </p:spPr>
        <p:txBody>
          <a:bodyPr/>
          <a:lstStyle/>
          <a:p>
            <a:pPr marL="342900" indent="-342900" eaLnBrk="1" hangingPunct="1">
              <a:spcBef>
                <a:spcPct val="20000"/>
              </a:spcBef>
              <a:buClr>
                <a:schemeClr val="folHlink"/>
              </a:buClr>
              <a:buSzPct val="75000"/>
              <a:buFont typeface="Wingdings" pitchFamily="2" charset="2"/>
              <a:buChar char="n"/>
            </a:pPr>
            <a:r>
              <a:rPr lang="en-US" sz="1600">
                <a:latin typeface="Helvetica" charset="0"/>
              </a:rPr>
              <a:t>Any engineering approach must rest on organizational commitment to </a:t>
            </a:r>
            <a:r>
              <a:rPr lang="en-US" sz="1600" b="1">
                <a:solidFill>
                  <a:srgbClr val="AD0101"/>
                </a:solidFill>
                <a:latin typeface="Helvetica" charset="0"/>
              </a:rPr>
              <a:t>quality</a:t>
            </a:r>
            <a:r>
              <a:rPr lang="en-US" sz="1600">
                <a:solidFill>
                  <a:srgbClr val="AD0101"/>
                </a:solidFill>
                <a:latin typeface="Helvetica" charset="0"/>
              </a:rPr>
              <a:t> </a:t>
            </a:r>
            <a:r>
              <a:rPr lang="en-US" sz="1600">
                <a:latin typeface="Helvetica" charset="0"/>
              </a:rPr>
              <a:t>which fosters a continuous process improvement culture. </a:t>
            </a:r>
          </a:p>
          <a:p>
            <a:pPr marL="342900" indent="-342900" eaLnBrk="1" hangingPunct="1">
              <a:spcBef>
                <a:spcPct val="20000"/>
              </a:spcBef>
              <a:buClr>
                <a:schemeClr val="folHlink"/>
              </a:buClr>
              <a:buSzPct val="75000"/>
              <a:buFont typeface="Wingdings" pitchFamily="2" charset="2"/>
              <a:buChar char="n"/>
            </a:pPr>
            <a:r>
              <a:rPr lang="en-US" sz="1600" b="1">
                <a:solidFill>
                  <a:srgbClr val="AD0101"/>
                </a:solidFill>
                <a:latin typeface="Helvetica" charset="0"/>
              </a:rPr>
              <a:t>Process</a:t>
            </a:r>
            <a:r>
              <a:rPr lang="en-US" sz="1600">
                <a:solidFill>
                  <a:srgbClr val="AD0101"/>
                </a:solidFill>
                <a:latin typeface="Helvetica" charset="0"/>
              </a:rPr>
              <a:t> </a:t>
            </a:r>
            <a:r>
              <a:rPr lang="en-US" sz="1600">
                <a:latin typeface="Helvetica" charset="0"/>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marL="342900" indent="-342900" eaLnBrk="1" hangingPunct="1">
              <a:spcBef>
                <a:spcPct val="20000"/>
              </a:spcBef>
              <a:buClr>
                <a:schemeClr val="folHlink"/>
              </a:buClr>
              <a:buSzPct val="75000"/>
              <a:buFont typeface="Wingdings" pitchFamily="2" charset="2"/>
              <a:buChar char="n"/>
            </a:pPr>
            <a:r>
              <a:rPr lang="en-US" sz="1600" b="1">
                <a:solidFill>
                  <a:srgbClr val="AD0101"/>
                </a:solidFill>
                <a:latin typeface="Helvetica" charset="0"/>
              </a:rPr>
              <a:t>Method</a:t>
            </a:r>
            <a:r>
              <a:rPr lang="en-US" sz="1600">
                <a:solidFill>
                  <a:srgbClr val="AD0101"/>
                </a:solidFill>
                <a:latin typeface="Helvetica" charset="0"/>
              </a:rPr>
              <a:t> </a:t>
            </a:r>
            <a:r>
              <a:rPr lang="en-US" sz="1600">
                <a:latin typeface="Helvetica" charset="0"/>
              </a:rPr>
              <a:t>provides technical how-to</a:t>
            </a:r>
            <a:r>
              <a:rPr lang="ja-JP" altLang="en-US" sz="1600">
                <a:latin typeface="Helvetica" charset="0"/>
              </a:rPr>
              <a:t>’</a:t>
            </a:r>
            <a:r>
              <a:rPr lang="en-US" altLang="ja-JP" sz="1600">
                <a:latin typeface="Helvetica" charset="0"/>
              </a:rPr>
              <a:t>s for building software. It encompasses many tasks including communication, requirement analysis, design modeling, program construction, testing and support. </a:t>
            </a:r>
          </a:p>
          <a:p>
            <a:pPr marL="342900" indent="-342900" eaLnBrk="1" hangingPunct="1">
              <a:spcBef>
                <a:spcPct val="20000"/>
              </a:spcBef>
              <a:buClr>
                <a:schemeClr val="folHlink"/>
              </a:buClr>
              <a:buSzPct val="75000"/>
              <a:buFont typeface="Wingdings" pitchFamily="2" charset="2"/>
              <a:buChar char="n"/>
            </a:pPr>
            <a:r>
              <a:rPr lang="en-US" sz="1600" b="1">
                <a:solidFill>
                  <a:srgbClr val="AD0101"/>
                </a:solidFill>
                <a:latin typeface="Helvetica" charset="0"/>
              </a:rPr>
              <a:t>Tools</a:t>
            </a:r>
            <a:r>
              <a:rPr lang="en-US" sz="1600">
                <a:solidFill>
                  <a:srgbClr val="AD0101"/>
                </a:solidFill>
                <a:latin typeface="Helvetica" charset="0"/>
              </a:rPr>
              <a:t> </a:t>
            </a:r>
            <a:r>
              <a:rPr lang="en-US" sz="1600">
                <a:latin typeface="Helvetica" charset="0"/>
              </a:rPr>
              <a:t>provide automated or semi-automated support for the process and methods.  </a:t>
            </a:r>
            <a:endParaRPr lang="en-US" sz="1600">
              <a:latin typeface="Palatino"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ea typeface="ＭＳ Ｐゴシック" pitchFamily="34" charset="-128"/>
              </a:rPr>
              <a:t>Software Process</a:t>
            </a:r>
          </a:p>
        </p:txBody>
      </p:sp>
      <p:sp>
        <p:nvSpPr>
          <p:cNvPr id="33794" name="Content Placeholder 2"/>
          <p:cNvSpPr>
            <a:spLocks noGrp="1"/>
          </p:cNvSpPr>
          <p:nvPr>
            <p:ph idx="1"/>
          </p:nvPr>
        </p:nvSpPr>
        <p:spPr/>
        <p:txBody>
          <a:bodyPr>
            <a:normAutofit fontScale="92500" lnSpcReduction="20000"/>
          </a:bodyPr>
          <a:lstStyle/>
          <a:p>
            <a:pPr eaLnBrk="1" hangingPunct="1"/>
            <a:r>
              <a:rPr lang="en-US">
                <a:ea typeface="ＭＳ Ｐゴシック" pitchFamily="34" charset="-128"/>
              </a:rPr>
              <a:t>A process is a collection of activities, actions and tasks that are performed when some work product is to be created. It is </a:t>
            </a:r>
            <a:r>
              <a:rPr lang="en-US" b="1">
                <a:solidFill>
                  <a:srgbClr val="AD0101"/>
                </a:solidFill>
                <a:ea typeface="ＭＳ Ｐゴシック" pitchFamily="34" charset="-128"/>
              </a:rPr>
              <a:t>not a rigid prescription </a:t>
            </a:r>
            <a:r>
              <a:rPr lang="en-US">
                <a:ea typeface="ＭＳ Ｐゴシック" pitchFamily="34" charset="-128"/>
              </a:rPr>
              <a:t>for how to build computer software. Rather, it is an adaptable approach that enables the people doing the work to pick and choose the </a:t>
            </a:r>
            <a:r>
              <a:rPr lang="en-US" b="1">
                <a:solidFill>
                  <a:srgbClr val="AD0101"/>
                </a:solidFill>
                <a:ea typeface="ＭＳ Ｐゴシック" pitchFamily="34" charset="-128"/>
              </a:rPr>
              <a:t>appropriate</a:t>
            </a:r>
            <a:r>
              <a:rPr lang="en-US" b="1">
                <a:ea typeface="ＭＳ Ｐゴシック" pitchFamily="34" charset="-128"/>
              </a:rPr>
              <a:t> set of work actions </a:t>
            </a:r>
            <a:r>
              <a:rPr lang="en-US">
                <a:ea typeface="ＭＳ Ｐゴシック" pitchFamily="34" charset="-128"/>
              </a:rPr>
              <a:t>and tasks. </a:t>
            </a:r>
          </a:p>
          <a:p>
            <a:pPr eaLnBrk="1" hangingPunct="1"/>
            <a:r>
              <a:rPr lang="en-US">
                <a:ea typeface="ＭＳ Ｐゴシック" pitchFamily="34" charset="-128"/>
              </a:rPr>
              <a:t>Purpose of process is to deliver software in a timely manner and with sufficient quality to satisfy those who have sponsored its creation and those who will use it. </a:t>
            </a:r>
          </a:p>
        </p:txBody>
      </p:sp>
      <p:sp>
        <p:nvSpPr>
          <p:cNvPr id="33795" name="Slide Number Placeholder 4"/>
          <p:cNvSpPr>
            <a:spLocks noGrp="1"/>
          </p:cNvSpPr>
          <p:nvPr>
            <p:ph type="sldNum" sz="quarter" idx="12"/>
          </p:nvPr>
        </p:nvSpPr>
        <p:spPr bwMode="auto">
          <a:noFill/>
          <a:ln>
            <a:miter lim="800000"/>
            <a:headEnd/>
            <a:tailEnd/>
          </a:ln>
        </p:spPr>
        <p:txBody>
          <a:bodyPr/>
          <a:lstStyle/>
          <a:p>
            <a:fld id="{C99B91AC-4EDA-4CF0-BCD1-B419CB2BC0DA}"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4572000"/>
            <a:ext cx="6781800" cy="1600200"/>
          </a:xfrm>
        </p:spPr>
        <p:txBody>
          <a:bodyPr/>
          <a:lstStyle/>
          <a:p>
            <a:pPr eaLnBrk="1" hangingPunct="1"/>
            <a:r>
              <a:rPr lang="en-US" sz="4000">
                <a:ea typeface="ＭＳ Ｐゴシック" pitchFamily="34" charset="-128"/>
              </a:rPr>
              <a:t>Five Activities of a Generic Process framework</a:t>
            </a:r>
          </a:p>
        </p:txBody>
      </p:sp>
      <p:sp>
        <p:nvSpPr>
          <p:cNvPr id="34818" name="Content Placeholder 2"/>
          <p:cNvSpPr>
            <a:spLocks noGrp="1"/>
          </p:cNvSpPr>
          <p:nvPr>
            <p:ph idx="1"/>
          </p:nvPr>
        </p:nvSpPr>
        <p:spPr>
          <a:xfrm>
            <a:off x="762000" y="685800"/>
            <a:ext cx="7543800" cy="4343400"/>
          </a:xfrm>
        </p:spPr>
        <p:txBody>
          <a:bodyPr/>
          <a:lstStyle/>
          <a:p>
            <a:pPr eaLnBrk="1" hangingPunct="1">
              <a:lnSpc>
                <a:spcPct val="80000"/>
              </a:lnSpc>
            </a:pPr>
            <a:r>
              <a:rPr lang="en-US" sz="1700">
                <a:solidFill>
                  <a:srgbClr val="AD0101"/>
                </a:solidFill>
                <a:ea typeface="ＭＳ Ｐゴシック" pitchFamily="34" charset="-128"/>
              </a:rPr>
              <a:t>Communication</a:t>
            </a:r>
            <a:r>
              <a:rPr lang="en-US" sz="1700">
                <a:ea typeface="ＭＳ Ｐゴシック" pitchFamily="34" charset="-128"/>
              </a:rPr>
              <a:t>: communicate with customer to understand objectives and gather requirements</a:t>
            </a:r>
          </a:p>
          <a:p>
            <a:pPr eaLnBrk="1" hangingPunct="1">
              <a:lnSpc>
                <a:spcPct val="80000"/>
              </a:lnSpc>
            </a:pPr>
            <a:r>
              <a:rPr lang="en-US" sz="1700">
                <a:solidFill>
                  <a:srgbClr val="AD0101"/>
                </a:solidFill>
                <a:ea typeface="ＭＳ Ｐゴシック" pitchFamily="34" charset="-128"/>
              </a:rPr>
              <a:t>Planning</a:t>
            </a:r>
            <a:r>
              <a:rPr lang="en-US" sz="1700">
                <a:ea typeface="ＭＳ Ｐゴシック" pitchFamily="34" charset="-128"/>
              </a:rPr>
              <a:t>: creates a </a:t>
            </a:r>
            <a:r>
              <a:rPr lang="ja-JP" altLang="en-US" sz="1700">
                <a:ea typeface="ＭＳ Ｐゴシック" pitchFamily="34" charset="-128"/>
              </a:rPr>
              <a:t>“</a:t>
            </a:r>
            <a:r>
              <a:rPr lang="en-US" altLang="ja-JP" sz="1700">
                <a:ea typeface="ＭＳ Ｐゴシック" pitchFamily="34" charset="-128"/>
              </a:rPr>
              <a:t>map</a:t>
            </a:r>
            <a:r>
              <a:rPr lang="ja-JP" altLang="en-US" sz="1700">
                <a:ea typeface="ＭＳ Ｐゴシック" pitchFamily="34" charset="-128"/>
              </a:rPr>
              <a:t>”</a:t>
            </a:r>
            <a:r>
              <a:rPr lang="en-US" altLang="ja-JP" sz="1700">
                <a:ea typeface="ＭＳ Ｐゴシック" pitchFamily="34" charset="-128"/>
              </a:rPr>
              <a:t> defines the work by describing the tasks, risks and resources, work products and work schedule. </a:t>
            </a:r>
          </a:p>
          <a:p>
            <a:pPr eaLnBrk="1" hangingPunct="1">
              <a:lnSpc>
                <a:spcPct val="80000"/>
              </a:lnSpc>
            </a:pPr>
            <a:r>
              <a:rPr lang="en-US" sz="1700">
                <a:solidFill>
                  <a:srgbClr val="AD0101"/>
                </a:solidFill>
                <a:ea typeface="ＭＳ Ｐゴシック" pitchFamily="34" charset="-128"/>
              </a:rPr>
              <a:t>Modeling</a:t>
            </a:r>
            <a:r>
              <a:rPr lang="en-US" sz="1700">
                <a:ea typeface="ＭＳ Ｐゴシック" pitchFamily="34" charset="-128"/>
              </a:rPr>
              <a:t>: Create a </a:t>
            </a:r>
            <a:r>
              <a:rPr lang="ja-JP" altLang="en-US" sz="1700">
                <a:ea typeface="ＭＳ Ｐゴシック" pitchFamily="34" charset="-128"/>
              </a:rPr>
              <a:t>“</a:t>
            </a:r>
            <a:r>
              <a:rPr lang="en-US" altLang="ja-JP" sz="1700">
                <a:ea typeface="ＭＳ Ｐゴシック" pitchFamily="34" charset="-128"/>
              </a:rPr>
              <a:t>sketch</a:t>
            </a:r>
            <a:r>
              <a:rPr lang="ja-JP" altLang="en-US" sz="1700">
                <a:ea typeface="ＭＳ Ｐゴシック" pitchFamily="34" charset="-128"/>
              </a:rPr>
              <a:t>”</a:t>
            </a:r>
            <a:r>
              <a:rPr lang="en-US" altLang="ja-JP" sz="1700">
                <a:ea typeface="ＭＳ Ｐゴシック" pitchFamily="34" charset="-128"/>
              </a:rPr>
              <a:t>, what it looks like architecturally, how the constituent parts fit together and other characteristics. </a:t>
            </a:r>
          </a:p>
          <a:p>
            <a:pPr eaLnBrk="1" hangingPunct="1">
              <a:lnSpc>
                <a:spcPct val="80000"/>
              </a:lnSpc>
            </a:pPr>
            <a:r>
              <a:rPr lang="en-US" sz="1700">
                <a:solidFill>
                  <a:srgbClr val="AD0101"/>
                </a:solidFill>
                <a:ea typeface="ＭＳ Ｐゴシック" pitchFamily="34" charset="-128"/>
              </a:rPr>
              <a:t>Construction</a:t>
            </a:r>
            <a:r>
              <a:rPr lang="en-US" sz="1700">
                <a:ea typeface="ＭＳ Ｐゴシック" pitchFamily="34" charset="-128"/>
              </a:rPr>
              <a:t>: code generation and the testing. </a:t>
            </a:r>
          </a:p>
          <a:p>
            <a:pPr eaLnBrk="1" hangingPunct="1">
              <a:lnSpc>
                <a:spcPct val="80000"/>
              </a:lnSpc>
            </a:pPr>
            <a:r>
              <a:rPr lang="en-US" sz="1700">
                <a:solidFill>
                  <a:srgbClr val="AD0101"/>
                </a:solidFill>
                <a:ea typeface="ＭＳ Ｐゴシック" pitchFamily="34" charset="-128"/>
              </a:rPr>
              <a:t>Deployment</a:t>
            </a:r>
            <a:r>
              <a:rPr lang="en-US" sz="1700">
                <a:ea typeface="ＭＳ Ｐゴシック" pitchFamily="34" charset="-128"/>
              </a:rPr>
              <a:t>: Delivered to the customer who evaluates the products and provides feedback based on the evaluation. </a:t>
            </a:r>
          </a:p>
          <a:p>
            <a:pPr eaLnBrk="1" hangingPunct="1">
              <a:lnSpc>
                <a:spcPct val="80000"/>
              </a:lnSpc>
            </a:pPr>
            <a:endParaRPr lang="en-US" sz="1700">
              <a:ea typeface="ＭＳ Ｐゴシック" pitchFamily="34" charset="-128"/>
            </a:endParaRPr>
          </a:p>
          <a:p>
            <a:pPr eaLnBrk="1" hangingPunct="1">
              <a:lnSpc>
                <a:spcPct val="80000"/>
              </a:lnSpc>
            </a:pPr>
            <a:r>
              <a:rPr lang="en-US" sz="1700">
                <a:ea typeface="ＭＳ Ｐゴシック" pitchFamily="34" charset="-128"/>
              </a:rPr>
              <a:t>These five framework activities can be used to all software development regardless of the application domain, size of the project, complexity of the efforts etc, though the details will be different in each case. </a:t>
            </a:r>
          </a:p>
          <a:p>
            <a:pPr eaLnBrk="1" hangingPunct="1">
              <a:lnSpc>
                <a:spcPct val="80000"/>
              </a:lnSpc>
            </a:pPr>
            <a:endParaRPr lang="en-US" sz="1700">
              <a:ea typeface="ＭＳ Ｐゴシック" pitchFamily="34" charset="-128"/>
            </a:endParaRPr>
          </a:p>
          <a:p>
            <a:pPr eaLnBrk="1" hangingPunct="1">
              <a:lnSpc>
                <a:spcPct val="80000"/>
              </a:lnSpc>
            </a:pPr>
            <a:r>
              <a:rPr lang="en-US" sz="1700">
                <a:ea typeface="ＭＳ Ｐゴシック" pitchFamily="34" charset="-128"/>
              </a:rPr>
              <a:t>For many software projects, these framework activities are applied </a:t>
            </a:r>
            <a:r>
              <a:rPr lang="en-US" sz="1700" b="1">
                <a:solidFill>
                  <a:srgbClr val="AD0101"/>
                </a:solidFill>
                <a:ea typeface="ＭＳ Ｐゴシック" pitchFamily="34" charset="-128"/>
              </a:rPr>
              <a:t>iteratively</a:t>
            </a:r>
            <a:r>
              <a:rPr lang="en-US" sz="1700">
                <a:solidFill>
                  <a:srgbClr val="AD0101"/>
                </a:solidFill>
                <a:ea typeface="ＭＳ Ｐゴシック" pitchFamily="34" charset="-128"/>
              </a:rPr>
              <a:t> </a:t>
            </a:r>
            <a:r>
              <a:rPr lang="en-US" sz="1700">
                <a:ea typeface="ＭＳ Ｐゴシック" pitchFamily="34" charset="-128"/>
              </a:rPr>
              <a:t>as a project progresses. Each iteration produces a software increment that provides a subset of overall software features and functionality. </a:t>
            </a:r>
          </a:p>
          <a:p>
            <a:pPr eaLnBrk="1" hangingPunct="1">
              <a:lnSpc>
                <a:spcPct val="80000"/>
              </a:lnSpc>
            </a:pPr>
            <a:endParaRPr lang="en-US" sz="1700">
              <a:ea typeface="ＭＳ Ｐゴシック" pitchFamily="34" charset="-128"/>
            </a:endParaRPr>
          </a:p>
        </p:txBody>
      </p:sp>
      <p:sp>
        <p:nvSpPr>
          <p:cNvPr id="34819" name="Slide Number Placeholder 4"/>
          <p:cNvSpPr>
            <a:spLocks noGrp="1"/>
          </p:cNvSpPr>
          <p:nvPr>
            <p:ph type="sldNum" sz="quarter" idx="12"/>
          </p:nvPr>
        </p:nvSpPr>
        <p:spPr bwMode="auto">
          <a:noFill/>
          <a:ln>
            <a:miter lim="800000"/>
            <a:headEnd/>
            <a:tailEnd/>
          </a:ln>
        </p:spPr>
        <p:txBody>
          <a:bodyPr/>
          <a:lstStyle/>
          <a:p>
            <a:fld id="{211DE5B8-1DFD-441B-A977-53F1DCF3DFF7}"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1066800" y="838200"/>
            <a:ext cx="6324600" cy="633413"/>
          </a:xfrm>
        </p:spPr>
        <p:txBody>
          <a:bodyPr rtlCol="0">
            <a:normAutofit fontScale="90000"/>
          </a:bodyPr>
          <a:lstStyle/>
          <a:p>
            <a:pPr eaLnBrk="1" fontAlgn="auto" hangingPunct="1">
              <a:spcAft>
                <a:spcPts val="0"/>
              </a:spcAft>
              <a:defRPr/>
            </a:pPr>
            <a:r>
              <a:rPr lang="en-US">
                <a:solidFill>
                  <a:schemeClr val="tx1">
                    <a:lumMod val="85000"/>
                    <a:lumOff val="15000"/>
                  </a:schemeClr>
                </a:solidFill>
                <a:ea typeface="+mj-ea"/>
                <a:cs typeface="+mj-cs"/>
              </a:rPr>
              <a:t>Umbrella Activities</a:t>
            </a:r>
          </a:p>
        </p:txBody>
      </p:sp>
      <p:sp>
        <p:nvSpPr>
          <p:cNvPr id="35842" name="Rectangle 4"/>
          <p:cNvSpPr>
            <a:spLocks noGrp="1" noChangeArrowheads="1"/>
          </p:cNvSpPr>
          <p:nvPr>
            <p:ph idx="1"/>
          </p:nvPr>
        </p:nvSpPr>
        <p:spPr>
          <a:xfrm>
            <a:off x="533400" y="1828800"/>
            <a:ext cx="7727950" cy="4075113"/>
          </a:xfrm>
        </p:spPr>
        <p:txBody>
          <a:bodyPr lIns="90487" tIns="44450" rIns="90487" bIns="44450"/>
          <a:lstStyle/>
          <a:p>
            <a:pPr marL="285750" indent="-285750" eaLnBrk="1" hangingPunct="1">
              <a:lnSpc>
                <a:spcPct val="80000"/>
              </a:lnSpc>
              <a:buFont typeface="Wingdings" pitchFamily="2" charset="2"/>
              <a:buNone/>
            </a:pPr>
            <a:r>
              <a:rPr lang="en-US" sz="1700">
                <a:ea typeface="ＭＳ Ｐゴシック" pitchFamily="34" charset="-128"/>
              </a:rPr>
              <a:t>Complement the five process framework activities and help team </a:t>
            </a:r>
            <a:r>
              <a:rPr lang="en-US" sz="1700">
                <a:solidFill>
                  <a:srgbClr val="3366FF"/>
                </a:solidFill>
                <a:ea typeface="ＭＳ Ｐゴシック" pitchFamily="34" charset="-128"/>
              </a:rPr>
              <a:t>manage and control </a:t>
            </a:r>
            <a:r>
              <a:rPr lang="en-US" sz="1700">
                <a:ea typeface="ＭＳ Ｐゴシック" pitchFamily="34" charset="-128"/>
              </a:rPr>
              <a:t>progress, quality, change, and risk. </a:t>
            </a:r>
          </a:p>
          <a:p>
            <a:pPr marL="285750" indent="-285750" eaLnBrk="1" hangingPunct="1">
              <a:lnSpc>
                <a:spcPct val="80000"/>
              </a:lnSpc>
            </a:pPr>
            <a:r>
              <a:rPr lang="en-US" sz="1700">
                <a:solidFill>
                  <a:srgbClr val="AD0101"/>
                </a:solidFill>
                <a:ea typeface="ＭＳ Ｐゴシック" pitchFamily="34" charset="-128"/>
              </a:rPr>
              <a:t>Software project tracking and control:</a:t>
            </a:r>
            <a:r>
              <a:rPr lang="en-US" sz="1700">
                <a:ea typeface="ＭＳ Ｐゴシック" pitchFamily="34" charset="-128"/>
              </a:rPr>
              <a:t> assess progress against the plan and take actions to maintain the schedule. </a:t>
            </a:r>
          </a:p>
          <a:p>
            <a:pPr marL="285750" indent="-285750" eaLnBrk="1" hangingPunct="1">
              <a:lnSpc>
                <a:spcPct val="80000"/>
              </a:lnSpc>
            </a:pPr>
            <a:r>
              <a:rPr lang="en-US" sz="1700">
                <a:solidFill>
                  <a:srgbClr val="AD0101"/>
                </a:solidFill>
                <a:ea typeface="ＭＳ Ｐゴシック" pitchFamily="34" charset="-128"/>
              </a:rPr>
              <a:t>Risk management</a:t>
            </a:r>
            <a:r>
              <a:rPr lang="en-US" sz="1700">
                <a:ea typeface="ＭＳ Ｐゴシック" pitchFamily="34" charset="-128"/>
              </a:rPr>
              <a:t>: assesses risks that may affect the outcome and quality. </a:t>
            </a:r>
          </a:p>
          <a:p>
            <a:pPr marL="285750" indent="-285750" eaLnBrk="1" hangingPunct="1">
              <a:lnSpc>
                <a:spcPct val="80000"/>
              </a:lnSpc>
            </a:pPr>
            <a:r>
              <a:rPr lang="en-US" sz="1700">
                <a:solidFill>
                  <a:srgbClr val="AD0101"/>
                </a:solidFill>
                <a:ea typeface="ＭＳ Ｐゴシック" pitchFamily="34" charset="-128"/>
              </a:rPr>
              <a:t>Software quality assurance</a:t>
            </a:r>
            <a:r>
              <a:rPr lang="en-US" sz="1700">
                <a:ea typeface="ＭＳ Ｐゴシック" pitchFamily="34" charset="-128"/>
              </a:rPr>
              <a:t>: defines and conduct activities to ensure quality. </a:t>
            </a:r>
          </a:p>
          <a:p>
            <a:pPr marL="285750" indent="-285750" eaLnBrk="1" hangingPunct="1">
              <a:lnSpc>
                <a:spcPct val="80000"/>
              </a:lnSpc>
            </a:pPr>
            <a:r>
              <a:rPr lang="en-US" sz="1700">
                <a:solidFill>
                  <a:srgbClr val="AD0101"/>
                </a:solidFill>
                <a:ea typeface="ＭＳ Ｐゴシック" pitchFamily="34" charset="-128"/>
              </a:rPr>
              <a:t>Technical reviews</a:t>
            </a:r>
            <a:r>
              <a:rPr lang="en-US" sz="1700">
                <a:ea typeface="ＭＳ Ｐゴシック" pitchFamily="34" charset="-128"/>
              </a:rPr>
              <a:t>: assesses work products to uncover and remove errors before going to the next activity. </a:t>
            </a:r>
          </a:p>
          <a:p>
            <a:pPr marL="285750" indent="-285750" eaLnBrk="1" hangingPunct="1">
              <a:lnSpc>
                <a:spcPct val="80000"/>
              </a:lnSpc>
            </a:pPr>
            <a:r>
              <a:rPr lang="en-US" sz="1700">
                <a:solidFill>
                  <a:srgbClr val="AD0101"/>
                </a:solidFill>
                <a:ea typeface="ＭＳ Ｐゴシック" pitchFamily="34" charset="-128"/>
              </a:rPr>
              <a:t>Measurement:</a:t>
            </a:r>
            <a:r>
              <a:rPr lang="en-US" sz="1700">
                <a:ea typeface="ＭＳ Ｐゴシック" pitchFamily="34" charset="-128"/>
              </a:rPr>
              <a:t> define and collects process, project, and product measures to ensure stakeholder</a:t>
            </a:r>
            <a:r>
              <a:rPr lang="ja-JP" altLang="en-US" sz="1700">
                <a:ea typeface="ＭＳ Ｐゴシック" pitchFamily="34" charset="-128"/>
              </a:rPr>
              <a:t>’</a:t>
            </a:r>
            <a:r>
              <a:rPr lang="en-US" altLang="ja-JP" sz="1700">
                <a:ea typeface="ＭＳ Ｐゴシック" pitchFamily="34" charset="-128"/>
              </a:rPr>
              <a:t>s needs are met. </a:t>
            </a:r>
          </a:p>
          <a:p>
            <a:pPr marL="285750" indent="-285750" eaLnBrk="1" hangingPunct="1">
              <a:lnSpc>
                <a:spcPct val="80000"/>
              </a:lnSpc>
            </a:pPr>
            <a:r>
              <a:rPr lang="en-US" sz="1700">
                <a:solidFill>
                  <a:srgbClr val="AD0101"/>
                </a:solidFill>
                <a:ea typeface="ＭＳ Ｐゴシック" pitchFamily="34" charset="-128"/>
              </a:rPr>
              <a:t>Software configuration management</a:t>
            </a:r>
            <a:r>
              <a:rPr lang="en-US" sz="1700">
                <a:ea typeface="ＭＳ Ｐゴシック" pitchFamily="34" charset="-128"/>
              </a:rPr>
              <a:t>: manage the effects of change throughout the software process. </a:t>
            </a:r>
          </a:p>
          <a:p>
            <a:pPr marL="285750" indent="-285750" eaLnBrk="1" hangingPunct="1">
              <a:lnSpc>
                <a:spcPct val="80000"/>
              </a:lnSpc>
            </a:pPr>
            <a:r>
              <a:rPr lang="en-US" sz="1700">
                <a:solidFill>
                  <a:srgbClr val="AD0101"/>
                </a:solidFill>
                <a:ea typeface="ＭＳ Ｐゴシック" pitchFamily="34" charset="-128"/>
              </a:rPr>
              <a:t>Reusability management</a:t>
            </a:r>
            <a:r>
              <a:rPr lang="en-US" sz="1700">
                <a:ea typeface="ＭＳ Ｐゴシック" pitchFamily="34" charset="-128"/>
              </a:rPr>
              <a:t>: defines criteria for work product reuse and establishes mechanism to achieve reusable components. </a:t>
            </a:r>
          </a:p>
          <a:p>
            <a:pPr marL="285750" indent="-285750" eaLnBrk="1" hangingPunct="1">
              <a:lnSpc>
                <a:spcPct val="80000"/>
              </a:lnSpc>
            </a:pPr>
            <a:r>
              <a:rPr lang="en-US" sz="1700">
                <a:solidFill>
                  <a:srgbClr val="AD0101"/>
                </a:solidFill>
                <a:ea typeface="ＭＳ Ｐゴシック" pitchFamily="34" charset="-128"/>
              </a:rPr>
              <a:t>Work product preparation and production</a:t>
            </a:r>
            <a:r>
              <a:rPr lang="en-US" sz="1700">
                <a:ea typeface="ＭＳ Ｐゴシック" pitchFamily="34" charset="-128"/>
              </a:rPr>
              <a:t>: create work products such as models, documents, logs, forms and lists. </a:t>
            </a:r>
          </a:p>
        </p:txBody>
      </p:sp>
      <p:sp>
        <p:nvSpPr>
          <p:cNvPr id="35843" name="Slide Number Placeholder 4"/>
          <p:cNvSpPr>
            <a:spLocks noGrp="1"/>
          </p:cNvSpPr>
          <p:nvPr>
            <p:ph type="sldNum" sz="quarter" idx="12"/>
          </p:nvPr>
        </p:nvSpPr>
        <p:spPr bwMode="auto">
          <a:noFill/>
          <a:ln>
            <a:miter lim="800000"/>
            <a:headEnd/>
            <a:tailEnd/>
          </a:ln>
        </p:spPr>
        <p:txBody>
          <a:bodyPr/>
          <a:lstStyle/>
          <a:p>
            <a:fld id="{05CA9894-C44E-482E-B121-0F100B51957F}" type="slidenum">
              <a:rPr lang="en-US" sz="1000">
                <a:solidFill>
                  <a:schemeClr val="tx1"/>
                </a:solidFill>
                <a:latin typeface="Helvetica" charset="0"/>
              </a:rPr>
              <a:pPr/>
              <a:t>14</a:t>
            </a:fld>
            <a:endParaRPr lang="en-US" sz="1000">
              <a:solidFill>
                <a:schemeClr val="tx1"/>
              </a:solidFill>
              <a:latin typeface="Helvetica"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Understand the Problem</a:t>
            </a:r>
          </a:p>
        </p:txBody>
      </p:sp>
      <p:sp>
        <p:nvSpPr>
          <p:cNvPr id="39938" name="Rectangle 3"/>
          <p:cNvSpPr>
            <a:spLocks noGrp="1" noChangeArrowheads="1"/>
          </p:cNvSpPr>
          <p:nvPr>
            <p:ph idx="1"/>
          </p:nvPr>
        </p:nvSpPr>
        <p:spPr/>
        <p:txBody>
          <a:bodyPr>
            <a:normAutofit fontScale="92500"/>
          </a:bodyPr>
          <a:lstStyle/>
          <a:p>
            <a:pPr eaLnBrk="1" hangingPunct="1">
              <a:lnSpc>
                <a:spcPct val="90000"/>
              </a:lnSpc>
              <a:spcBef>
                <a:spcPts val="600"/>
              </a:spcBef>
            </a:pPr>
            <a:r>
              <a:rPr lang="en-US" i="1">
                <a:solidFill>
                  <a:schemeClr val="folHlink"/>
                </a:solidFill>
                <a:latin typeface="Palatino" charset="0"/>
                <a:ea typeface="ＭＳ Ｐゴシック" pitchFamily="34" charset="-128"/>
              </a:rPr>
              <a:t>Who has a stake in the solution to the problem?</a:t>
            </a:r>
            <a:r>
              <a:rPr lang="en-US">
                <a:latin typeface="Palatino" charset="0"/>
                <a:ea typeface="ＭＳ Ｐゴシック" pitchFamily="34" charset="-128"/>
              </a:rPr>
              <a:t> That is, who are the stakeholders?</a:t>
            </a:r>
          </a:p>
          <a:p>
            <a:pPr eaLnBrk="1" hangingPunct="1">
              <a:lnSpc>
                <a:spcPct val="90000"/>
              </a:lnSpc>
            </a:pPr>
            <a:r>
              <a:rPr lang="en-US" i="1">
                <a:solidFill>
                  <a:schemeClr val="folHlink"/>
                </a:solidFill>
                <a:latin typeface="Palatino" charset="0"/>
                <a:ea typeface="ＭＳ Ｐゴシック" pitchFamily="34" charset="-128"/>
              </a:rPr>
              <a:t>What are the unknowns?</a:t>
            </a:r>
            <a:r>
              <a:rPr lang="en-US" i="1">
                <a:latin typeface="Palatino" charset="0"/>
                <a:ea typeface="ＭＳ Ｐゴシック" pitchFamily="34" charset="-128"/>
              </a:rPr>
              <a:t> </a:t>
            </a:r>
            <a:r>
              <a:rPr lang="en-US">
                <a:latin typeface="Palatino" charset="0"/>
                <a:ea typeface="ＭＳ Ｐゴシック" pitchFamily="34" charset="-128"/>
              </a:rPr>
              <a:t>What data, functions, and features are required to properly solve the problem?</a:t>
            </a:r>
          </a:p>
          <a:p>
            <a:pPr eaLnBrk="1" hangingPunct="1">
              <a:lnSpc>
                <a:spcPct val="90000"/>
              </a:lnSpc>
            </a:pPr>
            <a:r>
              <a:rPr lang="en-US" i="1">
                <a:solidFill>
                  <a:schemeClr val="folHlink"/>
                </a:solidFill>
                <a:latin typeface="Palatino" charset="0"/>
                <a:ea typeface="ＭＳ Ｐゴシック" pitchFamily="34" charset="-128"/>
              </a:rPr>
              <a:t>Can the problem be compartmentalized?</a:t>
            </a:r>
            <a:r>
              <a:rPr lang="en-US">
                <a:latin typeface="Palatino" charset="0"/>
                <a:ea typeface="ＭＳ Ｐゴシック" pitchFamily="34" charset="-128"/>
              </a:rPr>
              <a:t> Is it possible to represent smaller problems that may be easier to understand?</a:t>
            </a:r>
          </a:p>
          <a:p>
            <a:pPr eaLnBrk="1" hangingPunct="1">
              <a:lnSpc>
                <a:spcPct val="90000"/>
              </a:lnSpc>
            </a:pPr>
            <a:r>
              <a:rPr lang="en-US" i="1">
                <a:solidFill>
                  <a:schemeClr val="folHlink"/>
                </a:solidFill>
                <a:latin typeface="Palatino" charset="0"/>
                <a:ea typeface="ＭＳ Ｐゴシック" pitchFamily="34" charset="-128"/>
              </a:rPr>
              <a:t>Can the problem be represented graphically?</a:t>
            </a:r>
            <a:r>
              <a:rPr lang="en-US">
                <a:latin typeface="Palatino" charset="0"/>
                <a:ea typeface="ＭＳ Ｐゴシック" pitchFamily="34" charset="-128"/>
              </a:rPr>
              <a:t> Can an analysis model be created?</a:t>
            </a:r>
          </a:p>
          <a:p>
            <a:pPr eaLnBrk="1" hangingPunct="1">
              <a:lnSpc>
                <a:spcPct val="90000"/>
              </a:lnSpc>
            </a:pPr>
            <a:endParaRPr lang="en-US">
              <a:ea typeface="ＭＳ Ｐゴシック" pitchFamily="34" charset="-128"/>
            </a:endParaRPr>
          </a:p>
        </p:txBody>
      </p:sp>
      <p:sp>
        <p:nvSpPr>
          <p:cNvPr id="39939" name="Slide Number Placeholder 4"/>
          <p:cNvSpPr>
            <a:spLocks noGrp="1"/>
          </p:cNvSpPr>
          <p:nvPr>
            <p:ph type="sldNum" sz="quarter" idx="12"/>
          </p:nvPr>
        </p:nvSpPr>
        <p:spPr bwMode="auto">
          <a:noFill/>
          <a:ln>
            <a:miter lim="800000"/>
            <a:headEnd/>
            <a:tailEnd/>
          </a:ln>
        </p:spPr>
        <p:txBody>
          <a:bodyPr/>
          <a:lstStyle/>
          <a:p>
            <a:fld id="{86BF3919-3668-47FD-B8B7-286038D85910}" type="slidenum">
              <a:rPr lang="en-US" sz="1000">
                <a:solidFill>
                  <a:schemeClr val="tx1"/>
                </a:solidFill>
                <a:latin typeface="Helvetica" charset="0"/>
              </a:rPr>
              <a:pPr/>
              <a:t>15</a:t>
            </a:fld>
            <a:endParaRPr lang="en-US" sz="1000">
              <a:solidFill>
                <a:schemeClr val="tx1"/>
              </a:solidFill>
              <a:latin typeface="Helvetica"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ea typeface="ＭＳ Ｐゴシック" pitchFamily="34" charset="-128"/>
              </a:rPr>
              <a:t>Plan the Solution</a:t>
            </a:r>
          </a:p>
        </p:txBody>
      </p:sp>
      <p:sp>
        <p:nvSpPr>
          <p:cNvPr id="40962" name="Rectangle 3"/>
          <p:cNvSpPr>
            <a:spLocks noGrp="1" noChangeArrowheads="1"/>
          </p:cNvSpPr>
          <p:nvPr>
            <p:ph idx="1"/>
          </p:nvPr>
        </p:nvSpPr>
        <p:spPr/>
        <p:txBody>
          <a:bodyPr/>
          <a:lstStyle/>
          <a:p>
            <a:pPr eaLnBrk="1" hangingPunct="1">
              <a:spcBef>
                <a:spcPts val="600"/>
              </a:spcBef>
            </a:pPr>
            <a:r>
              <a:rPr lang="en-US" sz="2000" i="1">
                <a:solidFill>
                  <a:schemeClr val="folHlink"/>
                </a:solidFill>
                <a:latin typeface="Palatino" charset="0"/>
                <a:ea typeface="ＭＳ Ｐゴシック" pitchFamily="34" charset="-128"/>
              </a:rPr>
              <a:t>Have you seen similar problems before?</a:t>
            </a:r>
            <a:r>
              <a:rPr lang="en-US" sz="2000" i="1">
                <a:latin typeface="Palatino" charset="0"/>
                <a:ea typeface="ＭＳ Ｐゴシック" pitchFamily="34" charset="-128"/>
              </a:rPr>
              <a:t> </a:t>
            </a:r>
            <a:r>
              <a:rPr lang="en-US" sz="2000">
                <a:latin typeface="Palatino" charset="0"/>
                <a:ea typeface="ＭＳ Ｐゴシック" pitchFamily="34" charset="-128"/>
              </a:rPr>
              <a:t>Are there patterns that are recognizable in a potential solution? Is there existing software that implements the data, functions, and features that are required? </a:t>
            </a:r>
          </a:p>
          <a:p>
            <a:pPr eaLnBrk="1" hangingPunct="1"/>
            <a:r>
              <a:rPr lang="en-US" sz="2000" i="1">
                <a:solidFill>
                  <a:schemeClr val="folHlink"/>
                </a:solidFill>
                <a:latin typeface="Palatino" charset="0"/>
                <a:ea typeface="ＭＳ Ｐゴシック" pitchFamily="34" charset="-128"/>
              </a:rPr>
              <a:t>Has a similar problem been solved?</a:t>
            </a:r>
            <a:r>
              <a:rPr lang="en-US" sz="2000">
                <a:latin typeface="Palatino" charset="0"/>
                <a:ea typeface="ＭＳ Ｐゴシック" pitchFamily="34" charset="-128"/>
              </a:rPr>
              <a:t> If so, are elements of the solution reusable?</a:t>
            </a:r>
          </a:p>
          <a:p>
            <a:pPr eaLnBrk="1" hangingPunct="1"/>
            <a:r>
              <a:rPr lang="en-US" sz="2000" i="1">
                <a:solidFill>
                  <a:schemeClr val="folHlink"/>
                </a:solidFill>
                <a:latin typeface="Palatino" charset="0"/>
                <a:ea typeface="ＭＳ Ｐゴシック" pitchFamily="34" charset="-128"/>
              </a:rPr>
              <a:t>Can subproblems be defined?</a:t>
            </a:r>
            <a:r>
              <a:rPr lang="en-US" sz="2000">
                <a:latin typeface="Palatino" charset="0"/>
                <a:ea typeface="ＭＳ Ｐゴシック" pitchFamily="34" charset="-128"/>
              </a:rPr>
              <a:t> If so, are solutions readily apparent for the subproblems?</a:t>
            </a:r>
          </a:p>
          <a:p>
            <a:pPr eaLnBrk="1" hangingPunct="1"/>
            <a:r>
              <a:rPr lang="en-US" sz="2000" i="1">
                <a:solidFill>
                  <a:schemeClr val="folHlink"/>
                </a:solidFill>
                <a:latin typeface="Palatino" charset="0"/>
                <a:ea typeface="ＭＳ Ｐゴシック" pitchFamily="34" charset="-128"/>
              </a:rPr>
              <a:t>Can you represent a solution in a manner that leads to effective implementation? </a:t>
            </a:r>
            <a:r>
              <a:rPr lang="en-US" sz="2000">
                <a:latin typeface="Palatino" charset="0"/>
                <a:ea typeface="ＭＳ Ｐゴシック" pitchFamily="34" charset="-128"/>
              </a:rPr>
              <a:t>Can a design model be created?</a:t>
            </a:r>
          </a:p>
          <a:p>
            <a:pPr eaLnBrk="1" hangingPunct="1"/>
            <a:endParaRPr lang="en-US" sz="2000">
              <a:ea typeface="ＭＳ Ｐゴシック" pitchFamily="34" charset="-128"/>
            </a:endParaRPr>
          </a:p>
        </p:txBody>
      </p:sp>
      <p:sp>
        <p:nvSpPr>
          <p:cNvPr id="40963" name="Slide Number Placeholder 4"/>
          <p:cNvSpPr>
            <a:spLocks noGrp="1"/>
          </p:cNvSpPr>
          <p:nvPr>
            <p:ph type="sldNum" sz="quarter" idx="12"/>
          </p:nvPr>
        </p:nvSpPr>
        <p:spPr bwMode="auto">
          <a:noFill/>
          <a:ln>
            <a:miter lim="800000"/>
            <a:headEnd/>
            <a:tailEnd/>
          </a:ln>
        </p:spPr>
        <p:txBody>
          <a:bodyPr/>
          <a:lstStyle/>
          <a:p>
            <a:fld id="{C62563E4-5CCC-4E00-96C5-E4B7E4BD7093}" type="slidenum">
              <a:rPr lang="en-US" sz="1000">
                <a:solidFill>
                  <a:schemeClr val="tx1"/>
                </a:solidFill>
                <a:latin typeface="Helvetica" charset="0"/>
              </a:rPr>
              <a:pPr/>
              <a:t>16</a:t>
            </a:fld>
            <a:endParaRPr lang="en-US" sz="1000">
              <a:solidFill>
                <a:schemeClr val="tx1"/>
              </a:solidFill>
              <a:latin typeface="Helvetica"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ea typeface="ＭＳ Ｐゴシック" pitchFamily="34" charset="-128"/>
              </a:rPr>
              <a:t>Carry Out the Plan</a:t>
            </a:r>
          </a:p>
        </p:txBody>
      </p:sp>
      <p:sp>
        <p:nvSpPr>
          <p:cNvPr id="41986" name="Rectangle 3"/>
          <p:cNvSpPr>
            <a:spLocks noGrp="1" noChangeArrowheads="1"/>
          </p:cNvSpPr>
          <p:nvPr>
            <p:ph idx="1"/>
          </p:nvPr>
        </p:nvSpPr>
        <p:spPr/>
        <p:txBody>
          <a:bodyPr/>
          <a:lstStyle/>
          <a:p>
            <a:pPr eaLnBrk="1" hangingPunct="1">
              <a:spcBef>
                <a:spcPts val="600"/>
              </a:spcBef>
            </a:pPr>
            <a:r>
              <a:rPr lang="en-US" i="1">
                <a:solidFill>
                  <a:schemeClr val="folHlink"/>
                </a:solidFill>
                <a:latin typeface="Palatino" charset="0"/>
                <a:ea typeface="ＭＳ Ｐゴシック" pitchFamily="34" charset="-128"/>
              </a:rPr>
              <a:t>Does the solutions conform to the plan?</a:t>
            </a:r>
            <a:r>
              <a:rPr lang="en-US">
                <a:latin typeface="Palatino" charset="0"/>
                <a:ea typeface="ＭＳ Ｐゴシック" pitchFamily="34" charset="-128"/>
              </a:rPr>
              <a:t> Is source code traceable to the design model?</a:t>
            </a:r>
            <a:endParaRPr lang="en-US" i="1">
              <a:latin typeface="Palatino" charset="0"/>
              <a:ea typeface="ＭＳ Ｐゴシック" pitchFamily="34" charset="-128"/>
            </a:endParaRPr>
          </a:p>
          <a:p>
            <a:pPr eaLnBrk="1" hangingPunct="1"/>
            <a:r>
              <a:rPr lang="en-US" i="1">
                <a:solidFill>
                  <a:schemeClr val="folHlink"/>
                </a:solidFill>
                <a:latin typeface="Palatino" charset="0"/>
                <a:ea typeface="ＭＳ Ｐゴシック" pitchFamily="34" charset="-128"/>
              </a:rPr>
              <a:t>Is each component part of the solution provably correct?</a:t>
            </a:r>
            <a:r>
              <a:rPr lang="en-US">
                <a:latin typeface="Palatino" charset="0"/>
                <a:ea typeface="ＭＳ Ｐゴシック" pitchFamily="34" charset="-128"/>
              </a:rPr>
              <a:t> Has the design and code been reviewed, or better, have correctness proofs been applied to algorithm?</a:t>
            </a:r>
          </a:p>
          <a:p>
            <a:pPr eaLnBrk="1" hangingPunct="1"/>
            <a:endParaRPr lang="en-US">
              <a:ea typeface="ＭＳ Ｐゴシック" pitchFamily="34" charset="-128"/>
            </a:endParaRPr>
          </a:p>
        </p:txBody>
      </p:sp>
      <p:sp>
        <p:nvSpPr>
          <p:cNvPr id="41987" name="Slide Number Placeholder 4"/>
          <p:cNvSpPr>
            <a:spLocks noGrp="1"/>
          </p:cNvSpPr>
          <p:nvPr>
            <p:ph type="sldNum" sz="quarter" idx="12"/>
          </p:nvPr>
        </p:nvSpPr>
        <p:spPr bwMode="auto">
          <a:noFill/>
          <a:ln>
            <a:miter lim="800000"/>
            <a:headEnd/>
            <a:tailEnd/>
          </a:ln>
        </p:spPr>
        <p:txBody>
          <a:bodyPr/>
          <a:lstStyle/>
          <a:p>
            <a:fld id="{5656EF79-0565-4FE0-A7A3-9352941606DA}" type="slidenum">
              <a:rPr lang="en-US" sz="1000">
                <a:solidFill>
                  <a:schemeClr val="tx1"/>
                </a:solidFill>
                <a:latin typeface="Helvetica" charset="0"/>
              </a:rPr>
              <a:pPr/>
              <a:t>17</a:t>
            </a:fld>
            <a:endParaRPr lang="en-US" sz="1000">
              <a:solidFill>
                <a:schemeClr val="tx1"/>
              </a:solidFill>
              <a:latin typeface="Helvetic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ea typeface="ＭＳ Ｐゴシック" pitchFamily="34" charset="-128"/>
              </a:rPr>
              <a:t>Examine the Result</a:t>
            </a:r>
          </a:p>
        </p:txBody>
      </p:sp>
      <p:sp>
        <p:nvSpPr>
          <p:cNvPr id="43010" name="Rectangle 3"/>
          <p:cNvSpPr>
            <a:spLocks noGrp="1" noChangeArrowheads="1"/>
          </p:cNvSpPr>
          <p:nvPr>
            <p:ph idx="1"/>
          </p:nvPr>
        </p:nvSpPr>
        <p:spPr/>
        <p:txBody>
          <a:bodyPr/>
          <a:lstStyle/>
          <a:p>
            <a:pPr eaLnBrk="1" hangingPunct="1">
              <a:spcBef>
                <a:spcPts val="600"/>
              </a:spcBef>
            </a:pPr>
            <a:r>
              <a:rPr lang="en-US" i="1">
                <a:solidFill>
                  <a:schemeClr val="folHlink"/>
                </a:solidFill>
                <a:latin typeface="Palatino" charset="0"/>
                <a:ea typeface="ＭＳ Ｐゴシック" pitchFamily="34" charset="-128"/>
              </a:rPr>
              <a:t>Is it possible to test each component part of the solution?</a:t>
            </a:r>
            <a:r>
              <a:rPr lang="en-US" i="1">
                <a:latin typeface="Palatino" charset="0"/>
                <a:ea typeface="ＭＳ Ｐゴシック" pitchFamily="34" charset="-128"/>
              </a:rPr>
              <a:t> </a:t>
            </a:r>
            <a:r>
              <a:rPr lang="en-US">
                <a:latin typeface="Palatino" charset="0"/>
                <a:ea typeface="ＭＳ Ｐゴシック" pitchFamily="34" charset="-128"/>
              </a:rPr>
              <a:t>Has a reasonable testing strategy been implemented?</a:t>
            </a:r>
            <a:endParaRPr lang="en-US" i="1">
              <a:latin typeface="Palatino" charset="0"/>
              <a:ea typeface="ＭＳ Ｐゴシック" pitchFamily="34" charset="-128"/>
            </a:endParaRPr>
          </a:p>
          <a:p>
            <a:pPr eaLnBrk="1" hangingPunct="1"/>
            <a:r>
              <a:rPr lang="en-US" i="1">
                <a:solidFill>
                  <a:schemeClr val="folHlink"/>
                </a:solidFill>
                <a:latin typeface="Palatino" charset="0"/>
                <a:ea typeface="ＭＳ Ｐゴシック" pitchFamily="34" charset="-128"/>
              </a:rPr>
              <a:t>Does the solution produce results that conform to the data, functions, and features that are required?</a:t>
            </a:r>
            <a:r>
              <a:rPr lang="en-US" i="1">
                <a:latin typeface="Palatino" charset="0"/>
                <a:ea typeface="ＭＳ Ｐゴシック" pitchFamily="34" charset="-128"/>
              </a:rPr>
              <a:t> </a:t>
            </a:r>
            <a:r>
              <a:rPr lang="en-US">
                <a:latin typeface="Palatino" charset="0"/>
                <a:ea typeface="ＭＳ Ｐゴシック" pitchFamily="34" charset="-128"/>
              </a:rPr>
              <a:t>Has the software been validated against all stakeholder requirements?</a:t>
            </a:r>
            <a:endParaRPr lang="en-US" i="1">
              <a:latin typeface="Palatino" charset="0"/>
              <a:ea typeface="ＭＳ Ｐゴシック" pitchFamily="34" charset="-128"/>
            </a:endParaRPr>
          </a:p>
          <a:p>
            <a:pPr eaLnBrk="1" hangingPunct="1"/>
            <a:endParaRPr lang="en-US">
              <a:ea typeface="ＭＳ Ｐゴシック" pitchFamily="34" charset="-128"/>
            </a:endParaRPr>
          </a:p>
        </p:txBody>
      </p:sp>
      <p:sp>
        <p:nvSpPr>
          <p:cNvPr id="43011" name="Slide Number Placeholder 4"/>
          <p:cNvSpPr>
            <a:spLocks noGrp="1"/>
          </p:cNvSpPr>
          <p:nvPr>
            <p:ph type="sldNum" sz="quarter" idx="12"/>
          </p:nvPr>
        </p:nvSpPr>
        <p:spPr bwMode="auto">
          <a:noFill/>
          <a:ln>
            <a:miter lim="800000"/>
            <a:headEnd/>
            <a:tailEnd/>
          </a:ln>
        </p:spPr>
        <p:txBody>
          <a:bodyPr/>
          <a:lstStyle/>
          <a:p>
            <a:fld id="{A6FB56FA-906E-4AF0-991A-42A5DBAC4676}" type="slidenum">
              <a:rPr lang="en-US" sz="1000">
                <a:solidFill>
                  <a:schemeClr val="tx1"/>
                </a:solidFill>
                <a:latin typeface="Helvetica" charset="0"/>
              </a:rPr>
              <a:pPr/>
              <a:t>18</a:t>
            </a:fld>
            <a:endParaRPr lang="en-US" sz="1000">
              <a:solidFill>
                <a:schemeClr val="tx1"/>
              </a:solidFill>
              <a:latin typeface="Helvetica"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295400" y="914400"/>
            <a:ext cx="4359275" cy="709613"/>
          </a:xfrm>
        </p:spPr>
        <p:txBody>
          <a:bodyPr rtlCol="0">
            <a:normAutofit fontScale="90000"/>
          </a:bodyPr>
          <a:lstStyle/>
          <a:p>
            <a:pPr eaLnBrk="1" fontAlgn="auto" hangingPunct="1">
              <a:spcAft>
                <a:spcPts val="0"/>
              </a:spcAft>
              <a:defRPr/>
            </a:pPr>
            <a:r>
              <a:rPr lang="en-US">
                <a:solidFill>
                  <a:schemeClr val="tx1">
                    <a:lumMod val="85000"/>
                    <a:lumOff val="15000"/>
                  </a:schemeClr>
                </a:solidFill>
                <a:ea typeface="+mj-ea"/>
                <a:cs typeface="+mj-cs"/>
              </a:rPr>
              <a:t>Software Myths</a:t>
            </a:r>
          </a:p>
        </p:txBody>
      </p:sp>
      <p:sp>
        <p:nvSpPr>
          <p:cNvPr id="45058" name="Rectangle 3"/>
          <p:cNvSpPr>
            <a:spLocks noGrp="1" noChangeArrowheads="1"/>
          </p:cNvSpPr>
          <p:nvPr>
            <p:ph idx="1"/>
          </p:nvPr>
        </p:nvSpPr>
        <p:spPr>
          <a:xfrm>
            <a:off x="914400" y="1752600"/>
            <a:ext cx="7235825" cy="4343400"/>
          </a:xfrm>
        </p:spPr>
        <p:txBody>
          <a:bodyPr>
            <a:normAutofit fontScale="85000" lnSpcReduction="20000"/>
          </a:bodyPr>
          <a:lstStyle/>
          <a:p>
            <a:pPr marL="0" indent="0" eaLnBrk="1" hangingPunct="1">
              <a:buFont typeface="Arial" pitchFamily="34" charset="0"/>
              <a:buNone/>
            </a:pPr>
            <a:r>
              <a:rPr lang="en-US">
                <a:ea typeface="ＭＳ Ｐゴシック" pitchFamily="34" charset="-128"/>
              </a:rPr>
              <a:t>Erroneous beliefs about software and the process that is used to build it.</a:t>
            </a:r>
          </a:p>
          <a:p>
            <a:pPr marL="0" indent="0" eaLnBrk="1" hangingPunct="1"/>
            <a:r>
              <a:rPr lang="en-US">
                <a:ea typeface="ＭＳ Ｐゴシック" pitchFamily="34" charset="-128"/>
              </a:rPr>
              <a:t>Affect managers, customers (and other non-technical stakeholders) and practitioners</a:t>
            </a:r>
          </a:p>
          <a:p>
            <a:pPr marL="0" indent="0" eaLnBrk="1" hangingPunct="1"/>
            <a:r>
              <a:rPr lang="en-US">
                <a:ea typeface="ＭＳ Ｐゴシック" pitchFamily="34" charset="-128"/>
              </a:rPr>
              <a:t>Are believable because they often have elements of truth, </a:t>
            </a:r>
          </a:p>
          <a:p>
            <a:pPr marL="0" indent="0" eaLnBrk="1" hangingPunct="1">
              <a:buFont typeface="Wingdings" pitchFamily="2" charset="2"/>
              <a:buNone/>
            </a:pPr>
            <a:r>
              <a:rPr lang="en-US" i="1">
                <a:solidFill>
                  <a:schemeClr val="folHlink"/>
                </a:solidFill>
                <a:ea typeface="ＭＳ Ｐゴシック" pitchFamily="34" charset="-128"/>
              </a:rPr>
              <a:t>but …</a:t>
            </a:r>
            <a:endParaRPr lang="en-US">
              <a:ea typeface="ＭＳ Ｐゴシック" pitchFamily="34" charset="-128"/>
            </a:endParaRPr>
          </a:p>
          <a:p>
            <a:pPr marL="0" indent="0" eaLnBrk="1" hangingPunct="1"/>
            <a:r>
              <a:rPr lang="en-US">
                <a:ea typeface="ＭＳ Ｐゴシック" pitchFamily="34" charset="-128"/>
              </a:rPr>
              <a:t>Invariably lead to bad decisions, </a:t>
            </a:r>
          </a:p>
          <a:p>
            <a:pPr marL="0" indent="0" eaLnBrk="1" hangingPunct="1">
              <a:buFont typeface="Wingdings" pitchFamily="2" charset="2"/>
              <a:buNone/>
            </a:pPr>
            <a:r>
              <a:rPr lang="en-US" i="1">
                <a:solidFill>
                  <a:schemeClr val="folHlink"/>
                </a:solidFill>
                <a:ea typeface="ＭＳ Ｐゴシック" pitchFamily="34" charset="-128"/>
              </a:rPr>
              <a:t>therefore …</a:t>
            </a:r>
            <a:endParaRPr lang="en-US">
              <a:ea typeface="ＭＳ Ｐゴシック" pitchFamily="34" charset="-128"/>
            </a:endParaRPr>
          </a:p>
          <a:p>
            <a:pPr marL="0" indent="0" eaLnBrk="1" hangingPunct="1"/>
            <a:r>
              <a:rPr lang="en-US">
                <a:ea typeface="ＭＳ Ｐゴシック" pitchFamily="34" charset="-128"/>
              </a:rPr>
              <a:t>Insist on reality as you navigate your way through software engineering</a:t>
            </a:r>
          </a:p>
        </p:txBody>
      </p:sp>
      <p:sp>
        <p:nvSpPr>
          <p:cNvPr id="45059" name="Slide Number Placeholder 4"/>
          <p:cNvSpPr>
            <a:spLocks noGrp="1"/>
          </p:cNvSpPr>
          <p:nvPr>
            <p:ph type="sldNum" sz="quarter" idx="12"/>
          </p:nvPr>
        </p:nvSpPr>
        <p:spPr bwMode="auto">
          <a:noFill/>
          <a:ln>
            <a:miter lim="800000"/>
            <a:headEnd/>
            <a:tailEnd/>
          </a:ln>
        </p:spPr>
        <p:txBody>
          <a:bodyPr/>
          <a:lstStyle/>
          <a:p>
            <a:fld id="{540845E3-8F60-4A91-AE3B-CE0FDA572B58}" type="slidenum">
              <a:rPr lang="en-US" sz="1000">
                <a:solidFill>
                  <a:schemeClr val="tx1"/>
                </a:solidFill>
                <a:latin typeface="Helvetica" charset="0"/>
              </a:rPr>
              <a:pPr/>
              <a:t>19</a:t>
            </a:fld>
            <a:endParaRPr lang="en-US" sz="1000">
              <a:solidFill>
                <a:schemeClr val="tx1"/>
              </a:solidFill>
              <a:latin typeface="Helvetic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Syllabus</a:t>
            </a:r>
            <a:endParaRPr lang="en-US"/>
          </a:p>
        </p:txBody>
      </p:sp>
      <p:sp>
        <p:nvSpPr>
          <p:cNvPr id="3" name="Content Placeholder 2"/>
          <p:cNvSpPr>
            <a:spLocks noGrp="1"/>
          </p:cNvSpPr>
          <p:nvPr>
            <p:ph idx="1"/>
          </p:nvPr>
        </p:nvSpPr>
        <p:spPr/>
        <p:txBody>
          <a:bodyPr>
            <a:normAutofit fontScale="92500"/>
          </a:bodyPr>
          <a:lstStyle/>
          <a:p>
            <a:r>
              <a:rPr lang="en-US" b="1" i="1"/>
              <a:t>Week 1: </a:t>
            </a:r>
            <a:r>
              <a:rPr lang="en-US"/>
              <a:t>Introduction, Software Process</a:t>
            </a:r>
          </a:p>
          <a:p>
            <a:r>
              <a:rPr lang="en-US" b="1" i="1"/>
              <a:t>Week 2,3,4,5: </a:t>
            </a:r>
            <a:r>
              <a:rPr lang="en-US"/>
              <a:t>Requirements Analysis, System Architecture and Design, OOAD, Design Patterns, </a:t>
            </a:r>
          </a:p>
          <a:p>
            <a:r>
              <a:rPr lang="en-US" b="1" i="1"/>
              <a:t>Week 6,7,8,9,10 : </a:t>
            </a:r>
            <a:r>
              <a:rPr lang="en-US" i="1"/>
              <a:t>Version Control, Testing, </a:t>
            </a:r>
            <a:r>
              <a:rPr lang="en-US" err="1"/>
              <a:t>DevOps</a:t>
            </a:r>
            <a:r>
              <a:rPr lang="en-US"/>
              <a:t>, Reliability, Performance of Computer Systems,</a:t>
            </a:r>
          </a:p>
          <a:p>
            <a:r>
              <a:rPr lang="en-US" b="1" i="1"/>
              <a:t>Week 11,12,13,14: </a:t>
            </a:r>
            <a:r>
              <a:rPr lang="en-US"/>
              <a:t>Research paper's implementation outcomes, Project </a:t>
            </a:r>
            <a:r>
              <a:rPr lang="en-US" err="1"/>
              <a:t>submissions,Case</a:t>
            </a:r>
            <a:r>
              <a:rPr lang="en-US"/>
              <a:t> Studies.</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990600" y="457200"/>
            <a:ext cx="7391400" cy="709613"/>
          </a:xfrm>
        </p:spPr>
        <p:txBody>
          <a:bodyPr rtlCol="0">
            <a:normAutofit fontScale="90000"/>
          </a:bodyPr>
          <a:lstStyle/>
          <a:p>
            <a:pPr eaLnBrk="1" fontAlgn="auto" hangingPunct="1">
              <a:spcAft>
                <a:spcPts val="0"/>
              </a:spcAft>
              <a:defRPr/>
            </a:pPr>
            <a:r>
              <a:rPr lang="en-US">
                <a:solidFill>
                  <a:schemeClr val="tx1">
                    <a:lumMod val="85000"/>
                    <a:lumOff val="15000"/>
                  </a:schemeClr>
                </a:solidFill>
                <a:ea typeface="+mj-ea"/>
                <a:cs typeface="+mj-cs"/>
              </a:rPr>
              <a:t>Software Myths Examples</a:t>
            </a:r>
          </a:p>
        </p:txBody>
      </p:sp>
      <p:sp>
        <p:nvSpPr>
          <p:cNvPr id="47106" name="Rectangle 3"/>
          <p:cNvSpPr>
            <a:spLocks noGrp="1" noChangeArrowheads="1"/>
          </p:cNvSpPr>
          <p:nvPr>
            <p:ph idx="1"/>
          </p:nvPr>
        </p:nvSpPr>
        <p:spPr>
          <a:xfrm>
            <a:off x="381000" y="1143000"/>
            <a:ext cx="8382000" cy="4800600"/>
          </a:xfrm>
        </p:spPr>
        <p:txBody>
          <a:bodyPr/>
          <a:lstStyle/>
          <a:p>
            <a:pPr eaLnBrk="1" hangingPunct="1"/>
            <a:r>
              <a:rPr lang="en-US" sz="1600">
                <a:solidFill>
                  <a:srgbClr val="800000"/>
                </a:solidFill>
                <a:ea typeface="ＭＳ Ｐゴシック" pitchFamily="34" charset="-128"/>
              </a:rPr>
              <a:t>Myth 1:</a:t>
            </a:r>
            <a:r>
              <a:rPr lang="en-US" sz="1600">
                <a:ea typeface="ＭＳ Ｐゴシック" pitchFamily="34" charset="-128"/>
              </a:rPr>
              <a:t> Once we write the program and get it to work, our job is done.</a:t>
            </a:r>
          </a:p>
          <a:p>
            <a:pPr eaLnBrk="1" hangingPunct="1"/>
            <a:r>
              <a:rPr lang="en-US" sz="1600">
                <a:ea typeface="ＭＳ Ｐゴシック" pitchFamily="34" charset="-128"/>
              </a:rPr>
              <a:t>Reality: the sooner you begin writing code, the longer it will take you to get done. 60% to 80% of all efforts are spent after software is delivered to the customer for the first time. </a:t>
            </a:r>
          </a:p>
          <a:p>
            <a:pPr eaLnBrk="1" hangingPunct="1"/>
            <a:endParaRPr lang="en-US" sz="1600">
              <a:ea typeface="ＭＳ Ｐゴシック" pitchFamily="34" charset="-128"/>
            </a:endParaRPr>
          </a:p>
          <a:p>
            <a:pPr eaLnBrk="1" hangingPunct="1"/>
            <a:r>
              <a:rPr lang="en-US" sz="1600">
                <a:solidFill>
                  <a:srgbClr val="800000"/>
                </a:solidFill>
                <a:ea typeface="ＭＳ Ｐゴシック" pitchFamily="34" charset="-128"/>
              </a:rPr>
              <a:t>Myth 2:</a:t>
            </a:r>
            <a:r>
              <a:rPr lang="en-US" sz="1600">
                <a:ea typeface="ＭＳ Ｐゴシック" pitchFamily="34" charset="-128"/>
              </a:rPr>
              <a:t> Until I get the program running, I have no way of assessing its quality.</a:t>
            </a:r>
          </a:p>
          <a:p>
            <a:pPr eaLnBrk="1" hangingPunct="1"/>
            <a:r>
              <a:rPr lang="en-US" sz="1600">
                <a:ea typeface="ＭＳ Ｐゴシック" pitchFamily="34" charset="-128"/>
              </a:rPr>
              <a:t>Reality: technical review are a quality filter that can be used to find certain classes of software defects from the inception of a project. </a:t>
            </a:r>
          </a:p>
          <a:p>
            <a:pPr eaLnBrk="1" hangingPunct="1"/>
            <a:endParaRPr lang="en-US" sz="1600">
              <a:ea typeface="ＭＳ Ｐゴシック" pitchFamily="34" charset="-128"/>
            </a:endParaRPr>
          </a:p>
          <a:p>
            <a:pPr eaLnBrk="1" hangingPunct="1"/>
            <a:r>
              <a:rPr lang="en-US" sz="1600">
                <a:solidFill>
                  <a:srgbClr val="800000"/>
                </a:solidFill>
                <a:ea typeface="ＭＳ Ｐゴシック" pitchFamily="34" charset="-128"/>
              </a:rPr>
              <a:t>Myth 3</a:t>
            </a:r>
            <a:r>
              <a:rPr lang="en-US" sz="1600">
                <a:ea typeface="ＭＳ Ｐゴシック" pitchFamily="34" charset="-128"/>
              </a:rPr>
              <a:t>: software engineering will make us create voluminous and unnecessary documentation and will invariably slow us down. </a:t>
            </a:r>
          </a:p>
          <a:p>
            <a:pPr eaLnBrk="1" hangingPunct="1"/>
            <a:r>
              <a:rPr lang="en-US" sz="1600">
                <a:ea typeface="ＭＳ Ｐゴシック" pitchFamily="34" charset="-128"/>
              </a:rPr>
              <a:t>Reality: it is not about creating documents. It is about creating a quality product. Better quality leads to a reduced rework. Reduced work results in faster delivery times. </a:t>
            </a:r>
          </a:p>
          <a:p>
            <a:pPr eaLnBrk="1" hangingPunct="1"/>
            <a:endParaRPr lang="en-US" sz="1800">
              <a:ea typeface="ＭＳ Ｐゴシック" pitchFamily="34" charset="-128"/>
            </a:endParaRPr>
          </a:p>
          <a:p>
            <a:pPr eaLnBrk="1" hangingPunct="1"/>
            <a:r>
              <a:rPr lang="en-US" sz="1800">
                <a:ea typeface="ＭＳ Ｐゴシック" pitchFamily="34" charset="-128"/>
              </a:rPr>
              <a:t>Many people recognize the fallacy of the myths. Regrettably, </a:t>
            </a:r>
            <a:r>
              <a:rPr lang="en-US" sz="1800">
                <a:solidFill>
                  <a:srgbClr val="800000"/>
                </a:solidFill>
                <a:ea typeface="ＭＳ Ｐゴシック" pitchFamily="34" charset="-128"/>
              </a:rPr>
              <a:t>habitual attitudes and methods </a:t>
            </a:r>
            <a:r>
              <a:rPr lang="en-US" sz="1800">
                <a:ea typeface="ＭＳ Ｐゴシック" pitchFamily="34" charset="-128"/>
              </a:rPr>
              <a:t>foster poor management and technical practices, even when reality dictates a better approach</a:t>
            </a:r>
            <a:r>
              <a:rPr lang="en-US">
                <a:ea typeface="ＭＳ Ｐゴシック" pitchFamily="34" charset="-128"/>
              </a:rPr>
              <a:t>. </a:t>
            </a:r>
          </a:p>
        </p:txBody>
      </p:sp>
      <p:sp>
        <p:nvSpPr>
          <p:cNvPr id="47107" name="Slide Number Placeholder 4"/>
          <p:cNvSpPr>
            <a:spLocks noGrp="1"/>
          </p:cNvSpPr>
          <p:nvPr>
            <p:ph type="sldNum" sz="quarter" idx="12"/>
          </p:nvPr>
        </p:nvSpPr>
        <p:spPr bwMode="auto">
          <a:noFill/>
          <a:ln>
            <a:miter lim="800000"/>
            <a:headEnd/>
            <a:tailEnd/>
          </a:ln>
        </p:spPr>
        <p:txBody>
          <a:bodyPr/>
          <a:lstStyle/>
          <a:p>
            <a:fld id="{9797798C-78C5-4A51-9FBA-1334EFD0F072}" type="slidenum">
              <a:rPr lang="en-US" sz="1000">
                <a:solidFill>
                  <a:schemeClr val="tx1"/>
                </a:solidFill>
                <a:latin typeface="Helvetica" charset="0"/>
              </a:rPr>
              <a:pPr/>
              <a:t>20</a:t>
            </a:fld>
            <a:endParaRPr lang="en-US" sz="1000">
              <a:solidFill>
                <a:schemeClr val="tx1"/>
              </a:solidFill>
              <a:latin typeface="Helvetica"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Box 7"/>
          <p:cNvSpPr txBox="1">
            <a:spLocks noGrp="1" noChangeArrowheads="1"/>
          </p:cNvSpPr>
          <p:nvPr>
            <p:ph type="body" idx="1"/>
          </p:nvPr>
        </p:nvSpPr>
        <p:spPr bwMode="auto">
          <a:prstGeom prst="rect">
            <a:avLst/>
          </a:prstGeom>
          <a:noFill/>
          <a:ln w="9525">
            <a:noFill/>
            <a:miter lim="800000"/>
            <a:headEnd/>
            <a:tailEnd/>
          </a:ln>
        </p:spPr>
        <p:txBody>
          <a:bodyPr>
            <a:spAutoFit/>
          </a:bodyPr>
          <a:lstStyle/>
          <a:p>
            <a:br>
              <a:rPr lang="en-US" sz="3200" i="1">
                <a:solidFill>
                  <a:schemeClr val="tx2"/>
                </a:solidFill>
                <a:latin typeface="Helvetica" charset="0"/>
              </a:rPr>
            </a:br>
            <a:r>
              <a:rPr lang="en-US" sz="1400" i="1">
                <a:solidFill>
                  <a:schemeClr val="tx2"/>
                </a:solidFill>
                <a:latin typeface="Helvetica" charset="0"/>
              </a:rPr>
              <a:t>Software Engineering: A Practitioner</a:t>
            </a:r>
            <a:r>
              <a:rPr lang="ja-JP" altLang="en-US" sz="1400" i="1">
                <a:solidFill>
                  <a:schemeClr val="tx2"/>
                </a:solidFill>
                <a:latin typeface="Helvetica" charset="0"/>
              </a:rPr>
              <a:t>’</a:t>
            </a:r>
            <a:r>
              <a:rPr lang="en-US" altLang="ja-JP" sz="1400" i="1">
                <a:solidFill>
                  <a:schemeClr val="tx2"/>
                </a:solidFill>
                <a:latin typeface="Helvetica" charset="0"/>
              </a:rPr>
              <a:t>s Approach, 7/e </a:t>
            </a:r>
          </a:p>
          <a:p>
            <a:r>
              <a:rPr lang="en-US" sz="1400" b="1"/>
              <a:t>by Roger S. Pressman</a:t>
            </a:r>
          </a:p>
          <a:p>
            <a:endParaRPr lang="en-US" sz="1400" b="1"/>
          </a:p>
          <a:p>
            <a:r>
              <a:rPr lang="en-US" sz="1400" b="1"/>
              <a:t>Slides copyright © 1996, 2001, 2005, 2009</a:t>
            </a:r>
            <a:r>
              <a:rPr lang="en-US" sz="1400"/>
              <a:t> </a:t>
            </a:r>
            <a:r>
              <a:rPr lang="en-US" sz="1400" b="1"/>
              <a:t>by Roger S. Pressman</a:t>
            </a:r>
          </a:p>
          <a:p>
            <a:endParaRPr lang="en-US" sz="1400" b="1"/>
          </a:p>
          <a:p>
            <a:r>
              <a:rPr lang="en-US" sz="1400" i="1">
                <a:solidFill>
                  <a:schemeClr val="tx2"/>
                </a:solidFill>
                <a:latin typeface="Helvetica" charset="0"/>
              </a:rPr>
              <a:t>Software Engineering  9/e</a:t>
            </a:r>
          </a:p>
          <a:p>
            <a:r>
              <a:rPr lang="en-US" sz="1400" b="1"/>
              <a:t>By Ian </a:t>
            </a:r>
            <a:r>
              <a:rPr lang="en-US" sz="1400" b="1" err="1"/>
              <a:t>Sommerville</a:t>
            </a:r>
            <a:r>
              <a:rPr lang="en-US" sz="1400" b="1"/>
              <a:t> </a:t>
            </a:r>
          </a:p>
          <a:p>
            <a:endParaRPr lang="en-US" sz="1800" b="1" i="1">
              <a:solidFill>
                <a:schemeClr val="tx2"/>
              </a:solidFill>
            </a:endParaRPr>
          </a:p>
          <a:p>
            <a:endParaRPr lang="en-US" sz="1400"/>
          </a:p>
          <a:p>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Evaluation Pattern</a:t>
            </a:r>
            <a:endParaRPr lang="en-US"/>
          </a:p>
        </p:txBody>
      </p:sp>
      <p:sp>
        <p:nvSpPr>
          <p:cNvPr id="3" name="Content Placeholder 2"/>
          <p:cNvSpPr>
            <a:spLocks noGrp="1"/>
          </p:cNvSpPr>
          <p:nvPr>
            <p:ph idx="1"/>
          </p:nvPr>
        </p:nvSpPr>
        <p:spPr/>
        <p:txBody>
          <a:bodyPr/>
          <a:lstStyle/>
          <a:p>
            <a:pPr lvl="0"/>
            <a:r>
              <a:rPr lang="en-US" b="1"/>
              <a:t>15% for Mid </a:t>
            </a:r>
            <a:r>
              <a:rPr lang="en-US" b="1" err="1"/>
              <a:t>Sem</a:t>
            </a:r>
            <a:endParaRPr lang="en-US"/>
          </a:p>
          <a:p>
            <a:pPr lvl="0"/>
            <a:r>
              <a:rPr lang="en-US" b="1"/>
              <a:t>25% for End </a:t>
            </a:r>
            <a:r>
              <a:rPr lang="en-US" b="1" err="1"/>
              <a:t>Sem</a:t>
            </a:r>
            <a:endParaRPr lang="en-US"/>
          </a:p>
          <a:p>
            <a:pPr lvl="0"/>
            <a:r>
              <a:rPr lang="en-US" b="1"/>
              <a:t>60% for Project, Assignments, Quizzes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Software?</a:t>
            </a:r>
            <a:endParaRPr lang="en-US"/>
          </a:p>
        </p:txBody>
      </p:sp>
      <p:sp>
        <p:nvSpPr>
          <p:cNvPr id="3" name="Content Placeholder 2"/>
          <p:cNvSpPr>
            <a:spLocks noGrp="1"/>
          </p:cNvSpPr>
          <p:nvPr>
            <p:ph idx="1"/>
          </p:nvPr>
        </p:nvSpPr>
        <p:spPr/>
        <p:txBody>
          <a:bodyPr>
            <a:normAutofit fontScale="92500"/>
          </a:bodyPr>
          <a:lstStyle/>
          <a:p>
            <a:pPr>
              <a:spcBef>
                <a:spcPct val="50000"/>
              </a:spcBef>
              <a:defRPr/>
            </a:pPr>
            <a:r>
              <a:rPr lang="en-US" i="1"/>
              <a:t>The product that software professionals </a:t>
            </a:r>
            <a:r>
              <a:rPr lang="en-US" i="1">
                <a:solidFill>
                  <a:srgbClr val="AD0101"/>
                </a:solidFill>
              </a:rPr>
              <a:t>build </a:t>
            </a:r>
            <a:r>
              <a:rPr lang="en-US" i="1"/>
              <a:t>and then </a:t>
            </a:r>
            <a:r>
              <a:rPr lang="en-US" i="1">
                <a:solidFill>
                  <a:srgbClr val="AD0101"/>
                </a:solidFill>
              </a:rPr>
              <a:t>support </a:t>
            </a:r>
            <a:r>
              <a:rPr lang="en-US" i="1"/>
              <a:t>over the long term.</a:t>
            </a:r>
          </a:p>
          <a:p>
            <a:pPr>
              <a:spcBef>
                <a:spcPct val="50000"/>
              </a:spcBef>
              <a:defRPr/>
            </a:pPr>
            <a:r>
              <a:rPr lang="en-US" i="1"/>
              <a:t>Software encompasses: (1) </a:t>
            </a:r>
            <a:r>
              <a:rPr lang="en-US" i="1">
                <a:solidFill>
                  <a:schemeClr val="folHlink"/>
                </a:solidFill>
              </a:rPr>
              <a:t>instructions</a:t>
            </a:r>
            <a:r>
              <a:rPr lang="en-US" i="1"/>
              <a:t> (computer programs) that when executed provide desired features, function, and performance;  (2) </a:t>
            </a:r>
            <a:r>
              <a:rPr lang="en-US" i="1">
                <a:solidFill>
                  <a:schemeClr val="folHlink"/>
                </a:solidFill>
              </a:rPr>
              <a:t>data structures</a:t>
            </a:r>
            <a:r>
              <a:rPr lang="en-US" i="1"/>
              <a:t> that enable the programs to adequately store and manipulate information and (3) </a:t>
            </a:r>
            <a:r>
              <a:rPr lang="en-US" i="1">
                <a:solidFill>
                  <a:schemeClr val="folHlink"/>
                </a:solidFill>
              </a:rPr>
              <a:t>documentation</a:t>
            </a:r>
            <a:r>
              <a:rPr lang="en-US" i="1"/>
              <a:t> that describes the operation and use of the programs.</a:t>
            </a:r>
            <a:r>
              <a:rPr lang="en-US"/>
              <a:t> </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Software Products</a:t>
            </a:r>
            <a:endParaRPr lang="en-US"/>
          </a:p>
        </p:txBody>
      </p:sp>
      <p:sp>
        <p:nvSpPr>
          <p:cNvPr id="3" name="Content Placeholder 2"/>
          <p:cNvSpPr>
            <a:spLocks noGrp="1"/>
          </p:cNvSpPr>
          <p:nvPr>
            <p:ph idx="1"/>
          </p:nvPr>
        </p:nvSpPr>
        <p:spPr/>
        <p:txBody>
          <a:bodyPr>
            <a:normAutofit fontScale="92500" lnSpcReduction="20000"/>
          </a:bodyPr>
          <a:lstStyle/>
          <a:p>
            <a:r>
              <a:rPr lang="en-US">
                <a:solidFill>
                  <a:srgbClr val="AD0101"/>
                </a:solidFill>
                <a:ea typeface="ＭＳ Ｐゴシック" pitchFamily="34" charset="-128"/>
              </a:rPr>
              <a:t>Generic products</a:t>
            </a:r>
          </a:p>
          <a:p>
            <a:pPr lvl="1"/>
            <a:r>
              <a:rPr lang="en-US">
                <a:ea typeface="ＭＳ Ｐゴシック" pitchFamily="34" charset="-128"/>
              </a:rPr>
              <a:t>Stand-alone systems that are marketed and sold to </a:t>
            </a:r>
            <a:r>
              <a:rPr lang="en-US" b="1">
                <a:ea typeface="ＭＳ Ｐゴシック" pitchFamily="34" charset="-128"/>
              </a:rPr>
              <a:t>any customer </a:t>
            </a:r>
            <a:r>
              <a:rPr lang="en-US">
                <a:ea typeface="ＭＳ Ｐゴシック" pitchFamily="34" charset="-128"/>
              </a:rPr>
              <a:t>who wishes to buy them.</a:t>
            </a:r>
          </a:p>
          <a:p>
            <a:pPr lvl="1"/>
            <a:r>
              <a:rPr lang="en-US">
                <a:ea typeface="ＭＳ Ｐゴシック" pitchFamily="34" charset="-128"/>
              </a:rPr>
              <a:t>Examples – PC software such as editing, graphics programs, project management tools; CAD software; software for specific markets such as appointments systems for dentists.</a:t>
            </a:r>
          </a:p>
          <a:p>
            <a:r>
              <a:rPr lang="en-US">
                <a:solidFill>
                  <a:srgbClr val="AD0101"/>
                </a:solidFill>
                <a:ea typeface="ＭＳ Ｐゴシック" pitchFamily="34" charset="-128"/>
              </a:rPr>
              <a:t>Customized products</a:t>
            </a:r>
          </a:p>
          <a:p>
            <a:pPr lvl="1"/>
            <a:r>
              <a:rPr lang="en-US">
                <a:ea typeface="ＭＳ Ｐゴシック" pitchFamily="34" charset="-128"/>
              </a:rPr>
              <a:t>Software that is commissioned by </a:t>
            </a:r>
            <a:r>
              <a:rPr lang="en-US" b="1">
                <a:ea typeface="ＭＳ Ｐゴシック" pitchFamily="34" charset="-128"/>
              </a:rPr>
              <a:t>a specific customer </a:t>
            </a:r>
            <a:r>
              <a:rPr lang="en-US">
                <a:ea typeface="ＭＳ Ｐゴシック" pitchFamily="34" charset="-128"/>
              </a:rPr>
              <a:t>to meet their own needs. </a:t>
            </a:r>
          </a:p>
          <a:p>
            <a:pPr lvl="1"/>
            <a:r>
              <a:rPr lang="en-US">
                <a:ea typeface="ＭＳ Ｐゴシック" pitchFamily="34" charset="-128"/>
              </a:rPr>
              <a:t>Examples – embedded control systems, air traffic control software, traffic monitoring systems.</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Software Costs</a:t>
            </a:r>
            <a:endParaRPr lang="en-US"/>
          </a:p>
        </p:txBody>
      </p:sp>
      <p:sp>
        <p:nvSpPr>
          <p:cNvPr id="3" name="Content Placeholder 2"/>
          <p:cNvSpPr>
            <a:spLocks noGrp="1"/>
          </p:cNvSpPr>
          <p:nvPr>
            <p:ph idx="1"/>
          </p:nvPr>
        </p:nvSpPr>
        <p:spPr/>
        <p:txBody>
          <a:bodyPr>
            <a:normAutofit lnSpcReduction="10000"/>
          </a:bodyPr>
          <a:lstStyle/>
          <a:p>
            <a:r>
              <a:rPr lang="en-GB">
                <a:ea typeface="ＭＳ Ｐゴシック" pitchFamily="34" charset="-128"/>
              </a:rPr>
              <a:t>Software costs often dominate computer system costs. The costs of software on a PC are often greater than the hardware cost.</a:t>
            </a:r>
          </a:p>
          <a:p>
            <a:r>
              <a:rPr lang="en-GB">
                <a:ea typeface="ＭＳ Ｐゴシック" pitchFamily="34" charset="-128"/>
              </a:rPr>
              <a:t>Software costs </a:t>
            </a:r>
            <a:r>
              <a:rPr lang="en-GB" b="1">
                <a:solidFill>
                  <a:srgbClr val="AD0101"/>
                </a:solidFill>
                <a:ea typeface="ＭＳ Ｐゴシック" pitchFamily="34" charset="-128"/>
              </a:rPr>
              <a:t>more to maintain </a:t>
            </a:r>
            <a:r>
              <a:rPr lang="en-GB">
                <a:ea typeface="ＭＳ Ｐゴシック" pitchFamily="34" charset="-128"/>
              </a:rPr>
              <a:t>than it does to develop. For systems with a long life, maintenance costs may be several times development costs.</a:t>
            </a:r>
          </a:p>
          <a:p>
            <a:r>
              <a:rPr lang="en-GB">
                <a:ea typeface="ＭＳ Ｐゴシック" pitchFamily="34" charset="-128"/>
              </a:rPr>
              <a:t>Software engineering is concerned with cost-effective software development.</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Software Engineering</a:t>
            </a:r>
            <a:endParaRPr lang="en-US"/>
          </a:p>
        </p:txBody>
      </p:sp>
      <p:sp>
        <p:nvSpPr>
          <p:cNvPr id="3" name="Content Placeholder 2"/>
          <p:cNvSpPr>
            <a:spLocks noGrp="1"/>
          </p:cNvSpPr>
          <p:nvPr>
            <p:ph idx="1"/>
          </p:nvPr>
        </p:nvSpPr>
        <p:spPr/>
        <p:txBody>
          <a:bodyPr/>
          <a:lstStyle/>
          <a:p>
            <a:pPr>
              <a:defRPr/>
            </a:pPr>
            <a:r>
              <a:rPr lang="en-US">
                <a:ea typeface="ＭＳ Ｐゴシック" charset="-128"/>
              </a:rPr>
              <a:t>The IEEE definition:</a:t>
            </a:r>
          </a:p>
          <a:p>
            <a:pPr lvl="1">
              <a:spcBef>
                <a:spcPts val="300"/>
              </a:spcBef>
              <a:defRPr/>
            </a:pPr>
            <a:r>
              <a:rPr lang="en-US" i="1">
                <a:ea typeface="ＭＳ Ｐゴシック" charset="-128"/>
              </a:rPr>
              <a:t>Software Engineering: (1) The application of a </a:t>
            </a:r>
            <a:r>
              <a:rPr lang="en-US" i="1">
                <a:solidFill>
                  <a:srgbClr val="AD0101"/>
                </a:solidFill>
                <a:ea typeface="ＭＳ Ｐゴシック" charset="-128"/>
              </a:rPr>
              <a:t>systematic, disciplined, quantifiable approach </a:t>
            </a:r>
            <a:r>
              <a:rPr lang="en-US" i="1">
                <a:ea typeface="ＭＳ Ｐゴシック" charset="-128"/>
              </a:rPr>
              <a:t>to the </a:t>
            </a:r>
            <a:r>
              <a:rPr lang="en-US" i="1">
                <a:solidFill>
                  <a:srgbClr val="AD0101"/>
                </a:solidFill>
                <a:ea typeface="ＭＳ Ｐゴシック" charset="-128"/>
              </a:rPr>
              <a:t>development, operation, and maintenance </a:t>
            </a:r>
            <a:r>
              <a:rPr lang="en-US" i="1">
                <a:ea typeface="ＭＳ Ｐゴシック" charset="-128"/>
              </a:rPr>
              <a:t>of software; that is, the application of engineering to software.  (2) The study of approaches as in (1).</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077200" cy="1143000"/>
          </a:xfrm>
        </p:spPr>
        <p:txBody>
          <a:bodyPr/>
          <a:lstStyle/>
          <a:p>
            <a:pPr eaLnBrk="1" hangingPunct="1"/>
            <a:r>
              <a:rPr lang="en-US" sz="4000">
                <a:ea typeface="ＭＳ Ｐゴシック" pitchFamily="34" charset="-128"/>
              </a:rPr>
              <a:t>Importance of Software Engineering</a:t>
            </a:r>
          </a:p>
        </p:txBody>
      </p:sp>
      <p:sp>
        <p:nvSpPr>
          <p:cNvPr id="29698" name="Content Placeholder 2"/>
          <p:cNvSpPr>
            <a:spLocks noGrp="1"/>
          </p:cNvSpPr>
          <p:nvPr>
            <p:ph idx="1"/>
          </p:nvPr>
        </p:nvSpPr>
        <p:spPr>
          <a:xfrm>
            <a:off x="457200" y="1600200"/>
            <a:ext cx="8229600" cy="4525963"/>
          </a:xfrm>
        </p:spPr>
        <p:txBody>
          <a:bodyPr>
            <a:normAutofit fontScale="92500" lnSpcReduction="20000"/>
          </a:bodyPr>
          <a:lstStyle/>
          <a:p>
            <a:pPr eaLnBrk="1" hangingPunct="1"/>
            <a:r>
              <a:rPr lang="en-GB">
                <a:ea typeface="ＭＳ Ｐゴシック" pitchFamily="34" charset="-128"/>
              </a:rPr>
              <a:t>More and more, individuals and society rely on advanced software systems. We need to be able to produce </a:t>
            </a:r>
            <a:r>
              <a:rPr lang="en-GB">
                <a:solidFill>
                  <a:srgbClr val="AD0101"/>
                </a:solidFill>
                <a:ea typeface="ＭＳ Ｐゴシック" pitchFamily="34" charset="-128"/>
              </a:rPr>
              <a:t>reliable and trustworthy systems economically and quickly.</a:t>
            </a:r>
          </a:p>
          <a:p>
            <a:pPr eaLnBrk="1" hangingPunct="1"/>
            <a:r>
              <a:rPr lang="en-GB">
                <a:ea typeface="ＭＳ Ｐゴシック" pitchFamily="34" charset="-128"/>
              </a:rPr>
              <a:t>It is usually </a:t>
            </a:r>
            <a:r>
              <a:rPr lang="en-GB">
                <a:solidFill>
                  <a:srgbClr val="AD0101"/>
                </a:solidFill>
                <a:ea typeface="ＭＳ Ｐゴシック" pitchFamily="34" charset="-128"/>
              </a:rPr>
              <a:t>cheaper, in the long run</a:t>
            </a:r>
            <a:r>
              <a:rPr lang="en-GB">
                <a:ea typeface="ＭＳ Ｐゴシック" pitchFamily="34" charset="-128"/>
              </a:rPr>
              <a:t>, to use software engineering methods and techniques for software systems rather than just write the programs as if it was a personal programming project. For most types of system, the majority of costs are the </a:t>
            </a:r>
            <a:r>
              <a:rPr lang="en-GB">
                <a:solidFill>
                  <a:srgbClr val="AD0101"/>
                </a:solidFill>
                <a:ea typeface="ＭＳ Ｐゴシック" pitchFamily="34" charset="-128"/>
              </a:rPr>
              <a:t>costs of changing </a:t>
            </a:r>
            <a:r>
              <a:rPr lang="en-GB">
                <a:ea typeface="ＭＳ Ｐゴシック" pitchFamily="34" charset="-128"/>
              </a:rPr>
              <a:t>the software after it has gone into use.</a:t>
            </a:r>
          </a:p>
          <a:p>
            <a:pPr eaLnBrk="1" hangingPunct="1"/>
            <a:endParaRPr lang="en-US">
              <a:ea typeface="ＭＳ Ｐゴシック" pitchFamily="34" charset="-128"/>
            </a:endParaRPr>
          </a:p>
        </p:txBody>
      </p:sp>
      <p:sp>
        <p:nvSpPr>
          <p:cNvPr id="29699" name="Slide Number Placeholder 4"/>
          <p:cNvSpPr>
            <a:spLocks noGrp="1"/>
          </p:cNvSpPr>
          <p:nvPr>
            <p:ph type="sldNum" sz="quarter" idx="12"/>
          </p:nvPr>
        </p:nvSpPr>
        <p:spPr bwMode="auto">
          <a:xfrm>
            <a:off x="6553200" y="6356350"/>
            <a:ext cx="2133600" cy="365125"/>
          </a:xfrm>
          <a:noFill/>
          <a:ln>
            <a:miter lim="800000"/>
            <a:headEnd/>
            <a:tailEnd/>
          </a:ln>
        </p:spPr>
        <p:txBody>
          <a:bodyPr/>
          <a:lstStyle/>
          <a:p>
            <a:fld id="{0BE9775A-7DA1-410D-8D5A-81DD8CDB6E08}"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457200"/>
            <a:ext cx="8305800" cy="995363"/>
          </a:xfrm>
        </p:spPr>
        <p:txBody>
          <a:bodyPr>
            <a:normAutofit fontScale="90000"/>
          </a:bodyPr>
          <a:lstStyle/>
          <a:p>
            <a:pPr eaLnBrk="1" hangingPunct="1"/>
            <a:r>
              <a:rPr lang="en-GB" sz="3200">
                <a:ea typeface="ＭＳ Ｐゴシック" pitchFamily="34" charset="-128"/>
              </a:rPr>
              <a:t>FAQ about software engineering</a:t>
            </a:r>
            <a:br>
              <a:rPr lang="en-GB" sz="3200">
                <a:ea typeface="ＭＳ Ｐゴシック" pitchFamily="34" charset="-128"/>
              </a:rPr>
            </a:br>
            <a:endParaRPr lang="en-US" sz="3200">
              <a:ea typeface="ＭＳ Ｐゴシック" pitchFamily="34" charset="-128"/>
            </a:endParaRPr>
          </a:p>
        </p:txBody>
      </p:sp>
      <p:sp>
        <p:nvSpPr>
          <p:cNvPr id="30722" name="Slide Number Placeholder 3"/>
          <p:cNvSpPr>
            <a:spLocks noGrp="1"/>
          </p:cNvSpPr>
          <p:nvPr>
            <p:ph type="sldNum" sz="quarter" idx="12"/>
          </p:nvPr>
        </p:nvSpPr>
        <p:spPr bwMode="auto">
          <a:xfrm>
            <a:off x="6553200" y="6356350"/>
            <a:ext cx="2133600" cy="365125"/>
          </a:xfrm>
          <a:noFill/>
          <a:ln>
            <a:miter lim="800000"/>
            <a:headEnd/>
            <a:tailEnd/>
          </a:ln>
        </p:spPr>
        <p:txBody>
          <a:bodyPr/>
          <a:lstStyle/>
          <a:p>
            <a:fld id="{715D111C-BA28-4656-9D06-35C219301AAC}" type="slidenum">
              <a:rPr lang="en-US"/>
              <a:pPr/>
              <a:t>9</a:t>
            </a:fld>
            <a:endParaRPr lang="en-US"/>
          </a:p>
        </p:txBody>
      </p:sp>
      <p:graphicFrame>
        <p:nvGraphicFramePr>
          <p:cNvPr id="9" name="Table 8"/>
          <p:cNvGraphicFramePr>
            <a:graphicFrameLocks noGrp="1"/>
          </p:cNvGraphicFramePr>
          <p:nvPr/>
        </p:nvGraphicFramePr>
        <p:xfrm>
          <a:off x="457200" y="1636713"/>
          <a:ext cx="8089900" cy="4232274"/>
        </p:xfrm>
        <a:graphic>
          <a:graphicData uri="http://schemas.openxmlformats.org/drawingml/2006/table">
            <a:tbl>
              <a:tblPr/>
              <a:tblGrid>
                <a:gridCol w="3463925">
                  <a:extLst>
                    <a:ext uri="{9D8B030D-6E8A-4147-A177-3AD203B41FA5}">
                      <a16:colId xmlns:a16="http://schemas.microsoft.com/office/drawing/2014/main" val="20000"/>
                    </a:ext>
                  </a:extLst>
                </a:gridCol>
                <a:gridCol w="4625975">
                  <a:extLst>
                    <a:ext uri="{9D8B030D-6E8A-4147-A177-3AD203B41FA5}">
                      <a16:colId xmlns:a16="http://schemas.microsoft.com/office/drawing/2014/main" val="20001"/>
                    </a:ext>
                  </a:extLst>
                </a:gridCol>
              </a:tblGrid>
              <a:tr h="4746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568A75-5A91-46F8-83FE-C1FBCB51BB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FFA589-BF14-4034-AF28-46A244584481}">
  <ds:schemaRefs>
    <ds:schemaRef ds:uri="http://schemas.microsoft.com/sharepoint/v3/contenttype/forms"/>
  </ds:schemaRefs>
</ds:datastoreItem>
</file>

<file path=customXml/itemProps3.xml><?xml version="1.0" encoding="utf-8"?>
<ds:datastoreItem xmlns:ds="http://schemas.openxmlformats.org/officeDocument/2006/customXml" ds:itemID="{F2C04693-7C72-4DA3-9A9D-CBD0B329B73F}">
  <ds:schemaRefs>
    <ds:schemaRef ds:uri="e54c6d39-131b-4030-9761-0309ffdf33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2</Notes>
  <HiddenSlides>1</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IT303</vt:lpstr>
      <vt:lpstr>Syllabus</vt:lpstr>
      <vt:lpstr>Evaluation Pattern</vt:lpstr>
      <vt:lpstr>Software?</vt:lpstr>
      <vt:lpstr>Types Software Products</vt:lpstr>
      <vt:lpstr>Software Costs</vt:lpstr>
      <vt:lpstr>Software Engineering</vt:lpstr>
      <vt:lpstr>Importance of Software Engineering</vt:lpstr>
      <vt:lpstr>FAQ about software engineering </vt:lpstr>
      <vt:lpstr>Essential attributes of good software</vt:lpstr>
      <vt:lpstr>A Layered Technology</vt:lpstr>
      <vt:lpstr>Software Process</vt:lpstr>
      <vt:lpstr>Five Activities of a Generic Process framework</vt:lpstr>
      <vt:lpstr>Umbrella Activities</vt:lpstr>
      <vt:lpstr>Understand the Problem</vt:lpstr>
      <vt:lpstr>Plan the Solution</vt:lpstr>
      <vt:lpstr>Carry Out the Plan</vt:lpstr>
      <vt:lpstr>Examine the Result</vt:lpstr>
      <vt:lpstr>Software Myths</vt:lpstr>
      <vt:lpstr>Software Myths Examples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IT303</dc:title>
  <dc:creator>IT DEPT</dc:creator>
  <cp:revision>1</cp:revision>
  <dcterms:created xsi:type="dcterms:W3CDTF">2020-07-29T00:02:54Z</dcterms:created>
  <dcterms:modified xsi:type="dcterms:W3CDTF">2021-09-17T18:11:30Z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