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4C6-2F23-44BC-8DA0-1699D128DAF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03D7-83EC-4A0D-9929-229F857BB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4C6-2F23-44BC-8DA0-1699D128DAF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03D7-83EC-4A0D-9929-229F857BB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4C6-2F23-44BC-8DA0-1699D128DAF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03D7-83EC-4A0D-9929-229F857BB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4C6-2F23-44BC-8DA0-1699D128DAF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03D7-83EC-4A0D-9929-229F857BB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4C6-2F23-44BC-8DA0-1699D128DAF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03D7-83EC-4A0D-9929-229F857BB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4C6-2F23-44BC-8DA0-1699D128DAF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03D7-83EC-4A0D-9929-229F857BB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4C6-2F23-44BC-8DA0-1699D128DAF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03D7-83EC-4A0D-9929-229F857BB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4C6-2F23-44BC-8DA0-1699D128DAF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03D7-83EC-4A0D-9929-229F857BB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4C6-2F23-44BC-8DA0-1699D128DAF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03D7-83EC-4A0D-9929-229F857BB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4C6-2F23-44BC-8DA0-1699D128DAF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03D7-83EC-4A0D-9929-229F857BB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4C6-2F23-44BC-8DA0-1699D128DAF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03D7-83EC-4A0D-9929-229F857BB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F74C6-2F23-44BC-8DA0-1699D128DAF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C03D7-83EC-4A0D-9929-229F857BB3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INCEPTION TO</a:t>
            </a:r>
          </a:p>
          <a:p>
            <a:r>
              <a:rPr lang="en-US" dirty="0"/>
              <a:t>ELABORATION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Artifacts May Start in Elaboration?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This is a visualization of the domain concepts; it is similar to </a:t>
            </a:r>
            <a:r>
              <a:rPr lang="en-US" dirty="0" smtClean="0"/>
              <a:t>a static </a:t>
            </a:r>
            <a:r>
              <a:rPr lang="en-US" dirty="0"/>
              <a:t>information model of the domain entities</a:t>
            </a:r>
            <a:r>
              <a:rPr lang="en-US" dirty="0" smtClean="0"/>
              <a:t>.</a:t>
            </a:r>
          </a:p>
          <a:p>
            <a:r>
              <a:rPr lang="en-US" dirty="0"/>
              <a:t>Design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This is the set of diagrams that describes the logical </a:t>
            </a:r>
            <a:r>
              <a:rPr lang="en-US" dirty="0" err="1" smtClean="0"/>
              <a:t>design.This</a:t>
            </a:r>
            <a:r>
              <a:rPr lang="en-US" dirty="0" smtClean="0"/>
              <a:t> </a:t>
            </a:r>
            <a:r>
              <a:rPr lang="en-US" dirty="0"/>
              <a:t>includes software class diagrams, object interaction </a:t>
            </a:r>
            <a:r>
              <a:rPr lang="en-US" dirty="0" smtClean="0"/>
              <a:t>diagrams, package </a:t>
            </a:r>
            <a:r>
              <a:rPr lang="en-US" dirty="0"/>
              <a:t>diagrams, and so forth.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</a:t>
            </a:r>
            <a:r>
              <a:rPr lang="en-US" dirty="0" smtClean="0"/>
              <a:t>Architecture Document</a:t>
            </a:r>
          </a:p>
          <a:p>
            <a:pPr lvl="1"/>
            <a:r>
              <a:rPr lang="en-US" dirty="0"/>
              <a:t>A learning aid that summarizes the key architectural </a:t>
            </a:r>
            <a:r>
              <a:rPr lang="en-US" dirty="0" smtClean="0"/>
              <a:t>issues and </a:t>
            </a:r>
            <a:r>
              <a:rPr lang="en-US" dirty="0"/>
              <a:t>their resolution in the design. It is a summary of the </a:t>
            </a:r>
            <a:r>
              <a:rPr lang="en-US" dirty="0" smtClean="0"/>
              <a:t>outstanding design </a:t>
            </a:r>
            <a:r>
              <a:rPr lang="en-US" dirty="0"/>
              <a:t>ideas and their motivation in the system</a:t>
            </a:r>
            <a:r>
              <a:rPr lang="en-US" dirty="0" smtClean="0"/>
              <a:t>.</a:t>
            </a:r>
          </a:p>
          <a:p>
            <a:r>
              <a:rPr lang="en-US" dirty="0"/>
              <a:t>Data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This includes the database schemas, and the mapping </a:t>
            </a:r>
            <a:r>
              <a:rPr lang="en-US" dirty="0" smtClean="0"/>
              <a:t>strategies between </a:t>
            </a:r>
            <a:r>
              <a:rPr lang="en-US" dirty="0"/>
              <a:t>object and non-object representations.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A description of what will be tested, and how.</a:t>
            </a:r>
            <a:endParaRPr lang="en-US" dirty="0" smtClean="0"/>
          </a:p>
          <a:p>
            <a:r>
              <a:rPr lang="en-US" dirty="0"/>
              <a:t>Implementation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This is the actual implementation — the source code, </a:t>
            </a:r>
            <a:r>
              <a:rPr lang="en-US" dirty="0" smtClean="0"/>
              <a:t>executables, database</a:t>
            </a:r>
            <a:r>
              <a:rPr lang="en-US" dirty="0"/>
              <a:t>, and so on.</a:t>
            </a:r>
            <a:endParaRPr lang="en-US" dirty="0" smtClean="0"/>
          </a:p>
          <a:p>
            <a:r>
              <a:rPr lang="en-US" dirty="0"/>
              <a:t>Use-Case </a:t>
            </a:r>
            <a:r>
              <a:rPr lang="en-US" dirty="0" smtClean="0"/>
              <a:t>Storyboards, UI Prototypes</a:t>
            </a:r>
          </a:p>
          <a:p>
            <a:pPr lvl="1"/>
            <a:r>
              <a:rPr lang="en-US" dirty="0"/>
              <a:t>A description of the user interface, paths of navigation, </a:t>
            </a:r>
            <a:r>
              <a:rPr lang="en-US" dirty="0" smtClean="0"/>
              <a:t>usability models</a:t>
            </a:r>
            <a:r>
              <a:rPr lang="en-US" dirty="0"/>
              <a:t>, and so forth.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Chapter 8  </a:t>
            </a:r>
            <a:r>
              <a:rPr lang="en-US" b="1"/>
              <a:t>Applying UML and Patterns: An Introduction to Object-Oriented Analysis and Design and Iterative Development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elaboration step.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majority of requirements are discovered and stabilized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major risks are mitigated or retired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core architectural elements are implemented and proven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/>
              <a:t>I</a:t>
            </a:r>
            <a:r>
              <a:rPr lang="en-IN" dirty="0" smtClean="0"/>
              <a:t>nception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last only one </a:t>
            </a:r>
            <a:r>
              <a:rPr lang="en-US" dirty="0" smtClean="0"/>
              <a:t>week</a:t>
            </a:r>
          </a:p>
          <a:p>
            <a:r>
              <a:rPr lang="en-US" dirty="0"/>
              <a:t>The </a:t>
            </a:r>
            <a:r>
              <a:rPr lang="en-US" dirty="0" smtClean="0"/>
              <a:t>artifacts created </a:t>
            </a:r>
            <a:r>
              <a:rPr lang="en-US" dirty="0"/>
              <a:t>should be brief and </a:t>
            </a:r>
            <a:r>
              <a:rPr lang="en-US" dirty="0" smtClean="0"/>
              <a:t>incomplete</a:t>
            </a:r>
          </a:p>
          <a:p>
            <a:r>
              <a:rPr lang="en-US" dirty="0"/>
              <a:t>It is not the requirements phase of the project, but a short step to </a:t>
            </a:r>
            <a:r>
              <a:rPr lang="en-US" dirty="0" smtClean="0"/>
              <a:t>determine basic </a:t>
            </a:r>
            <a:r>
              <a:rPr lang="en-US" dirty="0"/>
              <a:t>feasibility, risk, and scope, and decide if the project is worth more </a:t>
            </a:r>
            <a:r>
              <a:rPr lang="en-US" dirty="0" smtClean="0"/>
              <a:t>serious investigation</a:t>
            </a:r>
            <a:r>
              <a:rPr lang="en-US" dirty="0"/>
              <a:t>, which occurs in elaboration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</a:t>
            </a:r>
            <a:r>
              <a:rPr lang="en-US" dirty="0"/>
              <a:t>and </a:t>
            </a:r>
            <a:r>
              <a:rPr lang="en-US" dirty="0" smtClean="0"/>
              <a:t>Artifacts </a:t>
            </a:r>
            <a:r>
              <a:rPr lang="en-US" dirty="0"/>
              <a:t>in inception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short requirements workshop</a:t>
            </a:r>
          </a:p>
          <a:p>
            <a:r>
              <a:rPr lang="en-US" dirty="0" smtClean="0"/>
              <a:t>most </a:t>
            </a:r>
            <a:r>
              <a:rPr lang="en-US" dirty="0"/>
              <a:t>actors, goals, and use cases named</a:t>
            </a:r>
          </a:p>
          <a:p>
            <a:r>
              <a:rPr lang="en-US" dirty="0" smtClean="0"/>
              <a:t>most </a:t>
            </a:r>
            <a:r>
              <a:rPr lang="en-US" dirty="0"/>
              <a:t>use cases written in brief format; 10-20% of the use cases are </a:t>
            </a:r>
            <a:r>
              <a:rPr lang="en-US" dirty="0" smtClean="0"/>
              <a:t>written in </a:t>
            </a:r>
            <a:r>
              <a:rPr lang="en-US" dirty="0"/>
              <a:t>fully dressed detail to improve understanding of the scope and complexity</a:t>
            </a:r>
          </a:p>
          <a:p>
            <a:r>
              <a:rPr lang="en-US" dirty="0" smtClean="0"/>
              <a:t>most </a:t>
            </a:r>
            <a:r>
              <a:rPr lang="en-US" dirty="0"/>
              <a:t>influential and risky quality requirements identified</a:t>
            </a:r>
          </a:p>
          <a:p>
            <a:r>
              <a:rPr lang="en-US" dirty="0" smtClean="0"/>
              <a:t>version </a:t>
            </a:r>
            <a:r>
              <a:rPr lang="en-US" dirty="0"/>
              <a:t>one of the Vision and Supplementary Specification written</a:t>
            </a:r>
          </a:p>
          <a:p>
            <a:r>
              <a:rPr lang="en-US" dirty="0" smtClean="0"/>
              <a:t>Risk </a:t>
            </a:r>
            <a:r>
              <a:rPr lang="en-US" dirty="0"/>
              <a:t>list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proof-of-concept prototypes and other investigations to explore </a:t>
            </a:r>
            <a:r>
              <a:rPr lang="en-US" dirty="0" smtClean="0"/>
              <a:t>the technical </a:t>
            </a:r>
            <a:r>
              <a:rPr lang="en-US" dirty="0"/>
              <a:t>feasibility of special </a:t>
            </a:r>
            <a:r>
              <a:rPr lang="en-US" dirty="0" smtClean="0"/>
              <a:t>requirements</a:t>
            </a:r>
          </a:p>
          <a:p>
            <a:r>
              <a:rPr lang="en-US" dirty="0"/>
              <a:t>user interface-oriented prototypes to clarify the vision of </a:t>
            </a:r>
            <a:r>
              <a:rPr lang="en-US" dirty="0" smtClean="0"/>
              <a:t>functional requirements</a:t>
            </a:r>
          </a:p>
          <a:p>
            <a:r>
              <a:rPr lang="en-US" dirty="0"/>
              <a:t>recommendations on what components to buy/build/reuse, to be refined </a:t>
            </a:r>
            <a:r>
              <a:rPr lang="en-US" dirty="0" smtClean="0"/>
              <a:t>in elaboration</a:t>
            </a:r>
          </a:p>
          <a:p>
            <a:r>
              <a:rPr lang="en-IN" dirty="0" smtClean="0"/>
              <a:t>Candidate Tool List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Elaboration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core architecture, </a:t>
            </a:r>
            <a:r>
              <a:rPr lang="en-US" dirty="0" smtClean="0"/>
              <a:t>clarifies most </a:t>
            </a:r>
            <a:r>
              <a:rPr lang="en-US" dirty="0"/>
              <a:t>requirements, and tackles the high-risk </a:t>
            </a:r>
            <a:r>
              <a:rPr lang="en-US" dirty="0" smtClean="0"/>
              <a:t>issues</a:t>
            </a:r>
          </a:p>
          <a:p>
            <a:r>
              <a:rPr lang="en-US" dirty="0"/>
              <a:t>Elaboration often consists of between two and four iterations; each iteration </a:t>
            </a:r>
            <a:r>
              <a:rPr lang="en-US" dirty="0" smtClean="0"/>
              <a:t>is recommended </a:t>
            </a:r>
            <a:r>
              <a:rPr lang="en-US" dirty="0"/>
              <a:t>to be between two and six weeks, unless the team size is </a:t>
            </a:r>
            <a:r>
              <a:rPr lang="en-US" dirty="0" smtClean="0"/>
              <a:t>massive</a:t>
            </a:r>
          </a:p>
          <a:p>
            <a:r>
              <a:rPr lang="en-US" dirty="0"/>
              <a:t>During this phase, one is not creating throw-away prototypes; rather, the </a:t>
            </a:r>
            <a:r>
              <a:rPr lang="en-US" dirty="0" smtClean="0"/>
              <a:t>code and </a:t>
            </a:r>
            <a:r>
              <a:rPr lang="en-US" dirty="0"/>
              <a:t>design are production-quality portions of the final 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Fuzzy Grouping of requirements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3050"/>
            <a:ext cx="82296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Iteration Plan</a:t>
            </a:r>
          </a:p>
          <a:p>
            <a:r>
              <a:rPr lang="en-US" b="1" dirty="0" smtClean="0"/>
              <a:t>Change Request</a:t>
            </a:r>
          </a:p>
          <a:p>
            <a:r>
              <a:rPr lang="en-US" b="1" dirty="0" smtClean="0"/>
              <a:t>Software Development </a:t>
            </a:r>
            <a:r>
              <a:rPr lang="en-US" b="1" dirty="0"/>
              <a:t>Plan.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4DFD4B7658944BE9B963C571B39F9" ma:contentTypeVersion="4" ma:contentTypeDescription="Create a new document." ma:contentTypeScope="" ma:versionID="52c8a785d449577d6ed87896a2f76f94">
  <xsd:schema xmlns:xsd="http://www.w3.org/2001/XMLSchema" xmlns:xs="http://www.w3.org/2001/XMLSchema" xmlns:p="http://schemas.microsoft.com/office/2006/metadata/properties" xmlns:ns2="e54c6d39-131b-4030-9761-0309ffdf3359" targetNamespace="http://schemas.microsoft.com/office/2006/metadata/properties" ma:root="true" ma:fieldsID="b49fca0e61f4fd1b0c436794a3f4e223" ns2:_="">
    <xsd:import namespace="e54c6d39-131b-4030-9761-0309ffdf33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c6d39-131b-4030-9761-0309ffdf3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AD619F-9AE1-4BA4-BA46-B3A714FADB1B}"/>
</file>

<file path=customXml/itemProps2.xml><?xml version="1.0" encoding="utf-8"?>
<ds:datastoreItem xmlns:ds="http://schemas.openxmlformats.org/officeDocument/2006/customXml" ds:itemID="{9D4197AF-102D-4D84-BC42-9DD3AAE6B1CE}"/>
</file>

<file path=customXml/itemProps3.xml><?xml version="1.0" encoding="utf-8"?>
<ds:datastoreItem xmlns:ds="http://schemas.openxmlformats.org/officeDocument/2006/customXml" ds:itemID="{F25E7335-B178-46A2-BD62-40181F3489DC}"/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465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10</vt:lpstr>
      <vt:lpstr>Agenda</vt:lpstr>
      <vt:lpstr>Elaboration</vt:lpstr>
      <vt:lpstr>What is Inception Phase</vt:lpstr>
      <vt:lpstr>Activities and Artifacts in inception</vt:lpstr>
      <vt:lpstr>Contd..</vt:lpstr>
      <vt:lpstr>Elaboration </vt:lpstr>
      <vt:lpstr>Fuzzy Grouping of requirements</vt:lpstr>
      <vt:lpstr>Plans</vt:lpstr>
      <vt:lpstr>What Artifacts May Start in Elaboration?</vt:lpstr>
      <vt:lpstr>Contd.. </vt:lpstr>
      <vt:lpstr>Slide 12</vt:lpstr>
      <vt:lpstr>References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IT DEPT</dc:creator>
  <cp:lastModifiedBy>IT DEPT</cp:lastModifiedBy>
  <cp:revision>3</cp:revision>
  <dcterms:created xsi:type="dcterms:W3CDTF">2020-09-14T03:06:54Z</dcterms:created>
  <dcterms:modified xsi:type="dcterms:W3CDTF">2020-09-14T03:33:40Z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0x010100FDE4DFD4B7658944BE9B963C571B39F9</vt:lpwstr>
  </property>
</Properties>
</file>