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D112-B343-4AAF-8B47-D9E17A218AE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C155-62E3-4458-B298-23B8EF3245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9421-213C-4BD2-8FA8-14417EE7AB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EE28-1BDB-4060-BA2A-0A2011E90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Design Patterns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Pattern Categories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Creational Patterns</a:t>
            </a:r>
            <a:r>
              <a:rPr lang="en-US" smtClean="0"/>
              <a:t> concern the process of object creation.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Structural Patterns</a:t>
            </a:r>
            <a:r>
              <a:rPr lang="en-US" smtClean="0"/>
              <a:t> concern with integration and composition of classes and objects.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Behavioral Patterns</a:t>
            </a:r>
            <a:r>
              <a:rPr lang="en-US" smtClean="0"/>
              <a:t> concern with class or object communication.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smtClean="0"/>
              <a:t>What is the addressing Quality Attribute?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762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Modifiability, Exchangeability, Reusability, Extensibility, Maintainability.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81000" y="3124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What properties these patterns provide?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4495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More general code for better Reusability.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endParaRPr lang="en-US" sz="2000"/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Redundant code elimination for better Maintainability.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92164" grpId="0"/>
      <p:bldP spid="92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6240" cy="114348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What is the Singleton Pattern?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6240" cy="432189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Singleton pattern ensures that a class is only instantiated once and provides a global access point for this instance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1920" cy="113915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Creational Pattern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1920" cy="431613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Abstracts the instantiation process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Object Creational Pattern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900" dirty="0"/>
              <a:t>Delegates the instantiation to another object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Why use the Singleton Pattern?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important for some classes to only have one instance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It is also important that this single instance is easily accessible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Why not use a global object?</a:t>
            </a:r>
          </a:p>
          <a:p>
            <a:pPr lvl="1">
              <a:buSzPct val="85000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sz="2900" dirty="0"/>
              <a:t>Global variables make objects accessible, but they don't prevent the instantiation of multiple objects.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Make the class responsible for keeping track of its only instance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class can ensure that no other instances are created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This provides a useful way to access the instance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This is the Singleton pattern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Examples of Singleton Patterns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Print Spooler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File Systems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Window Managers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Digital Filters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Accounting Systems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568860"/>
            <a:ext cx="7803360" cy="11406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Sample Class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1041" y="2098301"/>
            <a:ext cx="8222444" cy="38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class Singleton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{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// static variable </a:t>
            </a:r>
            <a:r>
              <a:rPr lang="en-US" sz="29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of type Singleton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private static Singleton </a:t>
            </a:r>
            <a:r>
              <a:rPr lang="en-US" sz="29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= null;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9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// variable of type String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public String s;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9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</a:t>
            </a:r>
            <a:endParaRPr lang="en-GB" sz="2900" dirty="0">
              <a:latin typeface="Courier 10 Pitch" pitchFamily="1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1" y="568860"/>
            <a:ext cx="7803360" cy="114060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Sample Implementation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85281" y="2167428"/>
            <a:ext cx="8671285" cy="431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// private constructor restricted to this class itself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private Singleton()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{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s = "Hello I am a string part of Singleton class";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}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// static method to create instance of Singleton class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9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} </a:t>
            </a:r>
            <a:r>
              <a:rPr lang="en-GB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e;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};</a:t>
            </a:r>
            <a:endParaRPr lang="en-GB" sz="2900" dirty="0">
              <a:latin typeface="Courier 10 Pitch" pitchFamily="1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428604"/>
            <a:ext cx="6858048" cy="301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public static Singleton 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getInstance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()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{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if (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== null)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	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 = new Singleton();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8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	return </a:t>
            </a:r>
            <a:r>
              <a:rPr lang="en-US" sz="2800" dirty="0" err="1" smtClean="0">
                <a:latin typeface="Courier 10 Pitch" pitchFamily="1" charset="0"/>
                <a:ea typeface="HG Mincho Light J" charset="0"/>
                <a:cs typeface="HG Mincho Light J" charset="0"/>
              </a:rPr>
              <a:t>single_instance</a:t>
            </a: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; </a:t>
            </a:r>
          </a:p>
          <a:p>
            <a:pPr>
              <a:lnSpc>
                <a:spcPct val="97000"/>
              </a:lnSpc>
              <a:buClr>
                <a:srgbClr val="000000"/>
              </a:buClr>
              <a:buSzPct val="60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 smtClean="0">
                <a:latin typeface="Courier 10 Pitch" pitchFamily="1" charset="0"/>
                <a:ea typeface="HG Mincho Light J" charset="0"/>
                <a:cs typeface="HG Mincho Light J" charset="0"/>
              </a:rPr>
              <a:t>	} </a:t>
            </a:r>
            <a:endParaRPr lang="en-US" sz="2800" dirty="0" smtClean="0">
              <a:latin typeface="Courier 10 Pitch" pitchFamily="1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What is a Design Pattern?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581400"/>
            <a:ext cx="8229600" cy="2514600"/>
          </a:xfrm>
        </p:spPr>
        <p:txBody>
          <a:bodyPr/>
          <a:lstStyle/>
          <a:p>
            <a:pPr eaLnBrk="1" hangingPunct="1"/>
            <a:r>
              <a:rPr lang="en-US" smtClean="0"/>
              <a:t>A technique to repeat designer success.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Borrowed from Civil and Electrical Engineering domains.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09600" y="198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A (Problem, Solution) pair.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1920" cy="113915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Things to Notice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0"/>
            <a:ext cx="7801920" cy="4316134"/>
          </a:xfrm>
          <a:ln/>
        </p:spPr>
        <p:txBody>
          <a:bodyPr>
            <a:normAutofit/>
          </a:bodyPr>
          <a:lstStyle/>
          <a:p>
            <a:pPr>
              <a:lnSpc>
                <a:spcPct val="97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 err="1" smtClean="0">
                <a:latin typeface="Courier 10 Pitch" pitchFamily="1" charset="0"/>
              </a:rPr>
              <a:t>getInstance</a:t>
            </a:r>
            <a:r>
              <a:rPr lang="en-GB" dirty="0">
                <a:latin typeface="Courier 10 Pitch" pitchFamily="1" charset="0"/>
              </a:rPr>
              <a:t>()</a:t>
            </a:r>
            <a:r>
              <a:rPr lang="en-GB" dirty="0"/>
              <a:t> function ensures that only one instance is created and that it is initialized before use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Singleton constructor is declared as </a:t>
            </a:r>
            <a:r>
              <a:rPr lang="en-GB" dirty="0" smtClean="0">
                <a:latin typeface="Courier 10 Pitch" pitchFamily="1" charset="0"/>
              </a:rPr>
              <a:t>private</a:t>
            </a:r>
            <a:endParaRPr lang="en-GB" dirty="0">
              <a:latin typeface="Courier 10 Pitch" pitchFamily="1" charset="0"/>
            </a:endParaRP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Direct instantiation causes errors at compile </a:t>
            </a:r>
            <a:r>
              <a:rPr lang="en-GB" dirty="0" smtClean="0"/>
              <a:t>time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Benefits of the Singleton Pattern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Controlled access to sole instance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Reduced name space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Allows refinement of operations and representation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Allows a variable number of instances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More flexible than class operations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1"/>
            <a:ext cx="7804800" cy="1142039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/>
              <a:t>Use the Singleton Pattern when...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040" y="1906761"/>
            <a:ext cx="7804800" cy="4319014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There must be exactly one instance of a class</a:t>
            </a:r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This instance must be accessible from a well-known access point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The instance should be extensible by </a:t>
            </a:r>
            <a:r>
              <a:rPr lang="en-GB" dirty="0" err="1"/>
              <a:t>subclassing</a:t>
            </a:r>
            <a:endParaRPr lang="en-GB" dirty="0"/>
          </a:p>
          <a:p>
            <a:pPr lvl="1"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dirty="0"/>
              <a:t>Clients should be able to use a derived class without modifying their code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990000"/>
                </a:solidFill>
              </a:rPr>
              <a:t>How Patterns are used?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4800600" cy="236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mtClean="0"/>
              <a:t>Design Problem.</a:t>
            </a:r>
          </a:p>
          <a:p>
            <a:pPr lvl="1" eaLnBrk="1" hangingPunct="1"/>
            <a:r>
              <a:rPr lang="en-US" smtClean="0"/>
              <a:t>Solution.</a:t>
            </a:r>
          </a:p>
          <a:p>
            <a:pPr lvl="1" eaLnBrk="1" hangingPunct="1"/>
            <a:r>
              <a:rPr lang="en-US" smtClean="0"/>
              <a:t>Implementation details.</a:t>
            </a:r>
          </a:p>
        </p:txBody>
      </p:sp>
      <p:pic>
        <p:nvPicPr>
          <p:cNvPr id="18436" name="Picture 4" descr="Archit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12763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Programmer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819400"/>
            <a:ext cx="1905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581400"/>
            <a:ext cx="99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 descr="implementa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7450" y="3581400"/>
            <a:ext cx="102235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048000" y="4038600"/>
            <a:ext cx="1524000" cy="685800"/>
          </a:xfrm>
          <a:prstGeom prst="left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Reduce gap</a:t>
            </a: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 rot="2700000">
            <a:off x="1138238" y="3962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 rot="21077673" flipV="1">
            <a:off x="6326188" y="4206875"/>
            <a:ext cx="1600200" cy="228600"/>
          </a:xfrm>
          <a:prstGeom prst="leftArrow">
            <a:avLst>
              <a:gd name="adj1" fmla="val 50000"/>
              <a:gd name="adj2" fmla="val 1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38200" y="4967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Design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867400" y="4953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Implementation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1524000" y="2286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6400800" y="32766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28600" y="129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Designer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315200" y="24526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Programmer</a:t>
            </a:r>
          </a:p>
        </p:txBody>
      </p:sp>
      <p:sp>
        <p:nvSpPr>
          <p:cNvPr id="5137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610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Gamma, E., Helm, R., Johnson, R., Vlissides, J.: </a:t>
            </a:r>
            <a:r>
              <a:rPr lang="en-US" i="1"/>
              <a:t>Design patterns: elements of reusable object-oriented software</a:t>
            </a:r>
            <a:r>
              <a:rPr lang="en-US"/>
              <a:t>. 1995.</a:t>
            </a:r>
          </a:p>
          <a:p>
            <a:endParaRPr lang="en-US" sz="1500"/>
          </a:p>
          <a:p>
            <a:r>
              <a:rPr lang="en-US"/>
              <a:t>Buschmann, F., Meunier, R., Rohnert, H., Sommerlad, P., Stal, M.: </a:t>
            </a:r>
            <a:r>
              <a:rPr lang="en-US" i="1"/>
              <a:t>Pattern-oriented software architecture: a system of patterns</a:t>
            </a:r>
            <a:r>
              <a:rPr lang="en-US"/>
              <a:t>. 2002.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Design patterns you have already seen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 (Data Hiding)</a:t>
            </a:r>
          </a:p>
          <a:p>
            <a:pPr eaLnBrk="1" hangingPunct="1"/>
            <a:r>
              <a:rPr lang="en-US" smtClean="0"/>
              <a:t>Subclassing (Inheritance)</a:t>
            </a:r>
          </a:p>
          <a:p>
            <a:pPr eaLnBrk="1" hangingPunct="1"/>
            <a:r>
              <a:rPr lang="en-US" smtClean="0"/>
              <a:t>Iteration</a:t>
            </a:r>
          </a:p>
          <a:p>
            <a:pPr eaLnBrk="1" hangingPunct="1"/>
            <a:r>
              <a:rPr lang="en-US" smtClean="0"/>
              <a:t>Exceptions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Encapsulation pattern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Exposed fields are directly manipulated from outside, leading to undesirable dependences that prevent changing the implementation.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Hide some components, permitting only stylized access to the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Subclassing pattern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Similar abstractions have similar members (fields and methods). Repeating these is tedious, error-prone, and a maintenance headache.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Inherit default members from a superclass; select the correct implementation via run-time dispatching.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Iteration pattern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Clients that wish to access all members of a collection must perform a specialized traversal for each data structure.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Implementations perform traversals. The results are communicated to clients via a standard interface.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Exception pattern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Problem:</a:t>
            </a:r>
            <a:r>
              <a:rPr lang="en-US" smtClean="0"/>
              <a:t> Code is cluttered with error-handling code.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/>
              <a:t>Solution:</a:t>
            </a:r>
            <a:r>
              <a:rPr lang="en-US" smtClean="0"/>
              <a:t> Errors occurring in one part of the code should often be handled elsewhere. Use language structures for throwing and catching exceptions.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Derived Conclusion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Patterns are Programming language features.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990600" y="2133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33400" y="3048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Programming languages are moving towards Design.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3200"/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sz="3200"/>
              <a:t>Many patterns are being implemented in programming languages.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  <p:bldP spid="901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79B067-BEF5-4AE7-8ACD-C1ED7893F8FA}"/>
</file>

<file path=customXml/itemProps2.xml><?xml version="1.0" encoding="utf-8"?>
<ds:datastoreItem xmlns:ds="http://schemas.openxmlformats.org/officeDocument/2006/customXml" ds:itemID="{A7B0AEED-3ACB-4039-A724-103EA18F3BB9}"/>
</file>

<file path=customXml/itemProps3.xml><?xml version="1.0" encoding="utf-8"?>
<ds:datastoreItem xmlns:ds="http://schemas.openxmlformats.org/officeDocument/2006/customXml" ds:itemID="{5C256A9F-735F-4334-82E6-F56DE1E73845}"/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646</Words>
  <Application>Microsoft Office PowerPoint</Application>
  <PresentationFormat>On-screen Show (4:3)</PresentationFormat>
  <Paragraphs>123</Paragraphs>
  <Slides>22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14</vt:lpstr>
      <vt:lpstr>What is a Design Pattern?</vt:lpstr>
      <vt:lpstr>How Patterns are used?</vt:lpstr>
      <vt:lpstr>Design patterns you have already seen </vt:lpstr>
      <vt:lpstr>Encapsulation pattern</vt:lpstr>
      <vt:lpstr>Subclassing pattern</vt:lpstr>
      <vt:lpstr>Iteration pattern</vt:lpstr>
      <vt:lpstr>Exception pattern</vt:lpstr>
      <vt:lpstr>Derived Conclusion</vt:lpstr>
      <vt:lpstr>Pattern Categories</vt:lpstr>
      <vt:lpstr>What is the addressing Quality Attribute?</vt:lpstr>
      <vt:lpstr>What is the Singleton Pattern?</vt:lpstr>
      <vt:lpstr>Creational Pattern</vt:lpstr>
      <vt:lpstr>Why use the Singleton Pattern?</vt:lpstr>
      <vt:lpstr>Solution</vt:lpstr>
      <vt:lpstr>Examples of Singleton Patterns</vt:lpstr>
      <vt:lpstr>Sample Class</vt:lpstr>
      <vt:lpstr>Sample Implementation</vt:lpstr>
      <vt:lpstr>Slide 19</vt:lpstr>
      <vt:lpstr>Things to Notice</vt:lpstr>
      <vt:lpstr>Benefits of the Singleton Pattern</vt:lpstr>
      <vt:lpstr>Use the Singleton Pattern when...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DEPT</dc:creator>
  <cp:lastModifiedBy>IT DEPT</cp:lastModifiedBy>
  <cp:revision>8</cp:revision>
  <dcterms:created xsi:type="dcterms:W3CDTF">2020-10-26T05:16:44Z</dcterms:created>
  <dcterms:modified xsi:type="dcterms:W3CDTF">2020-10-26T06:45:42Z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