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0" r:id="rId7"/>
    <p:sldId id="261" r:id="rId8"/>
    <p:sldId id="262" r:id="rId9"/>
    <p:sldId id="263" r:id="rId10"/>
    <p:sldId id="264" r:id="rId11"/>
    <p:sldId id="265" r:id="rId12"/>
    <p:sldId id="258" r:id="rId13"/>
    <p:sldId id="266" r:id="rId14"/>
    <p:sldId id="268" r:id="rId15"/>
    <p:sldId id="269" r:id="rId16"/>
    <p:sldId id="270" r:id="rId17"/>
    <p:sldId id="272" r:id="rId18"/>
    <p:sldId id="273" r:id="rId19"/>
    <p:sldId id="274" r:id="rId20"/>
    <p:sldId id="275" r:id="rId21"/>
    <p:sldId id="276" r:id="rId22"/>
    <p:sldId id="277" r:id="rId23"/>
    <p:sldId id="259" r:id="rId24"/>
    <p:sldId id="271" r:id="rId25"/>
    <p:sldId id="26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A93D38-FCD2-44E2-A774-AE366C315B76}" v="3" dt="2021-08-16T07:10:25.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erkumar Sahebrao Desai" userId="S::veerkumarsahebraodesai.191it256@nitk.edu.in::da2e51dc-7f60-4007-bf04-261893edd778" providerId="AD" clId="Web-{CAA93D38-FCD2-44E2-A774-AE366C315B76}"/>
    <pc:docChg chg="modSld">
      <pc:chgData name="Veerkumar Sahebrao Desai" userId="S::veerkumarsahebraodesai.191it256@nitk.edu.in::da2e51dc-7f60-4007-bf04-261893edd778" providerId="AD" clId="Web-{CAA93D38-FCD2-44E2-A774-AE366C315B76}" dt="2021-08-16T07:10:23.817" v="0" actId="20577"/>
      <pc:docMkLst>
        <pc:docMk/>
      </pc:docMkLst>
      <pc:sldChg chg="modSp">
        <pc:chgData name="Veerkumar Sahebrao Desai" userId="S::veerkumarsahebraodesai.191it256@nitk.edu.in::da2e51dc-7f60-4007-bf04-261893edd778" providerId="AD" clId="Web-{CAA93D38-FCD2-44E2-A774-AE366C315B76}" dt="2021-08-16T07:10:23.817" v="0" actId="20577"/>
        <pc:sldMkLst>
          <pc:docMk/>
          <pc:sldMk cId="0" sldId="277"/>
        </pc:sldMkLst>
        <pc:spChg chg="mod">
          <ac:chgData name="Veerkumar Sahebrao Desai" userId="S::veerkumarsahebraodesai.191it256@nitk.edu.in::da2e51dc-7f60-4007-bf04-261893edd778" providerId="AD" clId="Web-{CAA93D38-FCD2-44E2-A774-AE366C315B76}" dt="2021-08-16T07:10:23.817" v="0" actId="20577"/>
          <ac:spMkLst>
            <pc:docMk/>
            <pc:sldMk cId="0" sldId="277"/>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A612BA7-C917-49B5-86D4-6EC215FC2CD9}" type="datetimeFigureOut">
              <a:rPr lang="en-US" smtClean="0"/>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6859F-921C-4AC2-8972-CB404618A9D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612BA7-C917-49B5-86D4-6EC215FC2CD9}" type="datetimeFigureOut">
              <a:rPr lang="en-US" smtClean="0"/>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6859F-921C-4AC2-8972-CB404618A9D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612BA7-C917-49B5-86D4-6EC215FC2CD9}" type="datetimeFigureOut">
              <a:rPr lang="en-US" smtClean="0"/>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6859F-921C-4AC2-8972-CB404618A9D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612BA7-C917-49B5-86D4-6EC215FC2CD9}" type="datetimeFigureOut">
              <a:rPr lang="en-US" smtClean="0"/>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6859F-921C-4AC2-8972-CB404618A9D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612BA7-C917-49B5-86D4-6EC215FC2CD9}" type="datetimeFigureOut">
              <a:rPr lang="en-US" smtClean="0"/>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6859F-921C-4AC2-8972-CB404618A9D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612BA7-C917-49B5-86D4-6EC215FC2CD9}" type="datetimeFigureOut">
              <a:rPr lang="en-US" smtClean="0"/>
              <a:t>8/15/2021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6859F-921C-4AC2-8972-CB404618A9D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612BA7-C917-49B5-86D4-6EC215FC2CD9}" type="datetimeFigureOut">
              <a:rPr lang="en-US" smtClean="0"/>
              <a:t>8/15/2021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06859F-921C-4AC2-8972-CB404618A9D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A612BA7-C917-49B5-86D4-6EC215FC2CD9}" type="datetimeFigureOut">
              <a:rPr lang="en-US" smtClean="0"/>
              <a:t>8/15/2021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06859F-921C-4AC2-8972-CB404618A9D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612BA7-C917-49B5-86D4-6EC215FC2CD9}" type="datetimeFigureOut">
              <a:rPr lang="en-US" smtClean="0"/>
              <a:t>8/15/2021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06859F-921C-4AC2-8972-CB404618A9D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612BA7-C917-49B5-86D4-6EC215FC2CD9}" type="datetimeFigureOut">
              <a:rPr lang="en-US" smtClean="0"/>
              <a:t>8/15/2021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6859F-921C-4AC2-8972-CB404618A9D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612BA7-C917-49B5-86D4-6EC215FC2CD9}" type="datetimeFigureOut">
              <a:rPr lang="en-US" smtClean="0"/>
              <a:t>8/15/2021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6859F-921C-4AC2-8972-CB404618A9D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612BA7-C917-49B5-86D4-6EC215FC2CD9}" type="datetimeFigureOut">
              <a:rPr lang="en-US" smtClean="0"/>
              <a:t>8/15/2021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6859F-921C-4AC2-8972-CB404618A9D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ieeexplore.ieee.org/stamp/stamp.jsp?arnumber=278253" TargetMode="External"/><Relationship Id="rId2" Type="http://schemas.openxmlformats.org/officeDocument/2006/relationships/hyperlink" Target="https://en.wikipedia.org/wiki/Requirements_elicit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Requirement Elicitation</a:t>
            </a:r>
            <a:endParaRPr lang="en-US" dirty="0"/>
          </a:p>
        </p:txBody>
      </p:sp>
      <p:sp>
        <p:nvSpPr>
          <p:cNvPr id="3" name="Subtitle 2"/>
          <p:cNvSpPr>
            <a:spLocks noGrp="1"/>
          </p:cNvSpPr>
          <p:nvPr>
            <p:ph type="subTitle" idx="1"/>
          </p:nvPr>
        </p:nvSpPr>
        <p:spPr/>
        <p:txBody>
          <a:bodyPr/>
          <a:lstStyle/>
          <a:p>
            <a:r>
              <a:rPr lang="en-IN" dirty="0"/>
              <a:t>Lecture 3</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Requirements Elicitation</a:t>
            </a:r>
            <a:endParaRPr lang="en-US" dirty="0"/>
          </a:p>
        </p:txBody>
      </p:sp>
      <p:sp>
        <p:nvSpPr>
          <p:cNvPr id="3" name="Content Placeholder 2"/>
          <p:cNvSpPr>
            <a:spLocks noGrp="1"/>
          </p:cNvSpPr>
          <p:nvPr>
            <p:ph idx="1"/>
          </p:nvPr>
        </p:nvSpPr>
        <p:spPr/>
        <p:txBody>
          <a:bodyPr/>
          <a:lstStyle/>
          <a:p>
            <a:r>
              <a:rPr lang="en-US" dirty="0"/>
              <a:t>The requirements elicitation process may appear simple: ask the customer, the users and others what the objectives for the system or product are, what is to be accomplished, how the system or product fits into the needs of business, and finally, how the system or product is to be used on a day-to-day basis. However, issues may arise that complicate the process.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Challenges in Requirements Elicitation</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Problems of scope'</a:t>
            </a:r>
            <a:r>
              <a:rPr lang="en-US" dirty="0"/>
              <a:t>. The boundary of the system is ill-defined or the customers/users specify unnecessary technical details that may confuse, rather than clarify, overall system objectives.</a:t>
            </a:r>
          </a:p>
          <a:p>
            <a:r>
              <a:rPr lang="en-US" b="1" dirty="0"/>
              <a:t>Problems of understanding</a:t>
            </a:r>
            <a:r>
              <a:rPr lang="en-US" dirty="0"/>
              <a:t>. The customers/users are not completely sure of what is needed, have a poor understanding of the capabilities and limitations of their computing environment, don’t have a full understanding of the problem domain, have trouble communicating needs to the system engineer, omit information that is believed to be “</a:t>
            </a:r>
            <a:r>
              <a:rPr lang="en-US" b="1" dirty="0"/>
              <a:t>obvious</a:t>
            </a:r>
            <a:r>
              <a:rPr lang="en-US" dirty="0"/>
              <a:t>,” specify requirements that conflict with the needs of other customers/users, or specify requirements that are ambiguous</a:t>
            </a:r>
          </a:p>
          <a:p>
            <a:r>
              <a:rPr lang="en-US" b="1" dirty="0"/>
              <a:t>Problems of volatility</a:t>
            </a:r>
            <a:r>
              <a:rPr lang="en-US" dirty="0"/>
              <a:t>. The requirements change over time. The rate of change is sometimes referred to as the level of requirement volatility</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Requirements Quality </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Visualization</a:t>
            </a:r>
            <a:r>
              <a:rPr lang="en-US" dirty="0"/>
              <a:t>. Using tools that promote better understanding of the desired end-product such as visualization and simulation.</a:t>
            </a:r>
          </a:p>
          <a:p>
            <a:r>
              <a:rPr lang="en-US" b="1" dirty="0"/>
              <a:t>Consistent language</a:t>
            </a:r>
            <a:r>
              <a:rPr lang="en-US" dirty="0"/>
              <a:t>. Using simple, consistent definitions for requirements described in natural language and use the business terminology that is prevalent in the enterprise.</a:t>
            </a:r>
          </a:p>
          <a:p>
            <a:r>
              <a:rPr lang="en-US" b="1" dirty="0"/>
              <a:t>Guidelines</a:t>
            </a:r>
            <a:r>
              <a:rPr lang="en-US" dirty="0"/>
              <a:t>. Following organizational guidelines that describe the collection techniques and the types of requirements to be collected. These guidelines are then used consistently across projects.</a:t>
            </a:r>
          </a:p>
          <a:p>
            <a:r>
              <a:rPr lang="en-US" b="1" dirty="0"/>
              <a:t>Consistent use of templates</a:t>
            </a:r>
            <a:r>
              <a:rPr lang="en-US" dirty="0"/>
              <a:t>. Producing a consistent set of models and templates to document the requirements.</a:t>
            </a:r>
          </a:p>
          <a:p>
            <a:r>
              <a:rPr lang="en-US" b="1" dirty="0"/>
              <a:t>Documenting dependencies</a:t>
            </a:r>
            <a:r>
              <a:rPr lang="en-US" dirty="0"/>
              <a:t>. Documenting dependencies and interrelationships among requirements.</a:t>
            </a:r>
          </a:p>
          <a:p>
            <a:r>
              <a:rPr lang="en-US" b="1" dirty="0"/>
              <a:t>Analysis of changes</a:t>
            </a:r>
            <a:r>
              <a:rPr lang="en-US" dirty="0"/>
              <a:t>. Performing root cause analysis of changes to requirements and making corrective actions.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involved in Elicitation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Identifying stakeholders</a:t>
            </a:r>
          </a:p>
          <a:p>
            <a:r>
              <a:rPr lang="en-US" dirty="0"/>
              <a:t>Modeling goals</a:t>
            </a:r>
          </a:p>
          <a:p>
            <a:r>
              <a:rPr lang="en-US" dirty="0"/>
              <a:t>Modeling context</a:t>
            </a:r>
          </a:p>
          <a:p>
            <a:r>
              <a:rPr lang="en-US" dirty="0"/>
              <a:t>Discovering scenarios (or Use cases)</a:t>
            </a:r>
          </a:p>
          <a:p>
            <a:r>
              <a:rPr lang="en-US" dirty="0"/>
              <a:t>Discovering "qualities and constraints" (Non-functional requirements)</a:t>
            </a:r>
          </a:p>
          <a:p>
            <a:r>
              <a:rPr lang="en-US" dirty="0"/>
              <a:t>Modeling rationale and assumptions</a:t>
            </a:r>
          </a:p>
          <a:p>
            <a:r>
              <a:rPr lang="en-US" dirty="0"/>
              <a:t>Writing definitions of terms</a:t>
            </a:r>
          </a:p>
          <a:p>
            <a:r>
              <a:rPr lang="en-US" dirty="0"/>
              <a:t>Analyzing measurements (acceptance criteria)</a:t>
            </a:r>
          </a:p>
          <a:p>
            <a:r>
              <a:rPr lang="en-US" dirty="0"/>
              <a:t>Analyzing priorities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Elicitation Techniques</a:t>
            </a:r>
            <a:endParaRPr lang="en-US" dirty="0"/>
          </a:p>
        </p:txBody>
      </p:sp>
      <p:sp>
        <p:nvSpPr>
          <p:cNvPr id="3" name="Content Placeholder 2"/>
          <p:cNvSpPr>
            <a:spLocks noGrp="1"/>
          </p:cNvSpPr>
          <p:nvPr>
            <p:ph idx="1"/>
          </p:nvPr>
        </p:nvSpPr>
        <p:spPr/>
        <p:txBody>
          <a:bodyPr/>
          <a:lstStyle/>
          <a:p>
            <a:pPr fontAlgn="base"/>
            <a:r>
              <a:rPr lang="en-US" dirty="0"/>
              <a:t>Interviews</a:t>
            </a:r>
          </a:p>
          <a:p>
            <a:pPr fontAlgn="base"/>
            <a:r>
              <a:rPr lang="en-US" dirty="0"/>
              <a:t>Brainstorming Sessions</a:t>
            </a:r>
          </a:p>
          <a:p>
            <a:pPr fontAlgn="base"/>
            <a:r>
              <a:rPr lang="en-US" dirty="0"/>
              <a:t>Facilitated Application Specification Technique (FAST)</a:t>
            </a:r>
          </a:p>
          <a:p>
            <a:pPr fontAlgn="base"/>
            <a:r>
              <a:rPr lang="en-US" dirty="0"/>
              <a:t>Quality Function Deployment (QFD)</a:t>
            </a:r>
          </a:p>
          <a:p>
            <a:pPr fontAlgn="base"/>
            <a:r>
              <a:rPr lang="en-US" dirty="0"/>
              <a:t>Use Case Approach</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Interviews:</a:t>
            </a:r>
            <a:endParaRPr lang="en-US" dirty="0"/>
          </a:p>
        </p:txBody>
      </p:sp>
      <p:sp>
        <p:nvSpPr>
          <p:cNvPr id="3" name="Content Placeholder 2"/>
          <p:cNvSpPr>
            <a:spLocks noGrp="1"/>
          </p:cNvSpPr>
          <p:nvPr>
            <p:ph idx="1"/>
          </p:nvPr>
        </p:nvSpPr>
        <p:spPr/>
        <p:txBody>
          <a:bodyPr/>
          <a:lstStyle/>
          <a:p>
            <a:r>
              <a:rPr lang="en-US" dirty="0"/>
              <a:t>Objective of conducting an interview is to understand the customer’s expectations from the software.</a:t>
            </a:r>
          </a:p>
          <a:p>
            <a:r>
              <a:rPr lang="en-US" dirty="0"/>
              <a:t>It is impossible to interview every stakeholder hence representatives from groups are selected based on their expertise and credibility.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Brainstorming Sessions: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It is a group technique</a:t>
            </a:r>
          </a:p>
          <a:p>
            <a:pPr fontAlgn="base"/>
            <a:r>
              <a:rPr lang="en-US" dirty="0"/>
              <a:t>It is intended to generate lots of new ideas hence providing a platform to share views</a:t>
            </a:r>
          </a:p>
          <a:p>
            <a:pPr fontAlgn="base"/>
            <a:r>
              <a:rPr lang="en-US" dirty="0"/>
              <a:t>A highly trained facilitator is required to handle group bias and group conflicts.</a:t>
            </a:r>
          </a:p>
          <a:p>
            <a:pPr fontAlgn="base"/>
            <a:r>
              <a:rPr lang="en-US" dirty="0"/>
              <a:t>Every idea is documented so that everyone can see it.</a:t>
            </a:r>
          </a:p>
          <a:p>
            <a:pPr fontAlgn="base"/>
            <a:r>
              <a:rPr lang="en-US" dirty="0"/>
              <a:t>Finally a document is prepared which consists of the list of requirements and their priority if possible.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Facilitated Application Specification Technique:</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Each attendee is asked to make a list of objects that are-</a:t>
            </a:r>
          </a:p>
          <a:p>
            <a:pPr lvl="1" fontAlgn="base"/>
            <a:r>
              <a:rPr lang="en-US" dirty="0"/>
              <a:t>Part of the environment that surrounds the system</a:t>
            </a:r>
          </a:p>
          <a:p>
            <a:pPr lvl="1" fontAlgn="base"/>
            <a:r>
              <a:rPr lang="en-US" dirty="0"/>
              <a:t>Produced by the system</a:t>
            </a:r>
          </a:p>
          <a:p>
            <a:pPr lvl="1" fontAlgn="base"/>
            <a:r>
              <a:rPr lang="en-US" dirty="0"/>
              <a:t>Used by the system</a:t>
            </a:r>
          </a:p>
          <a:p>
            <a:r>
              <a:rPr lang="en-US" dirty="0"/>
              <a:t>Each participant prepares his/her list, different lists are then combined, redundant entries are eliminated, team is divided into smaller sub-teams to develop mini-specifications and finally a draft of specifications is written down using all the inputs from the meeting.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Quality Function Deployment:</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a:t>The major steps involved in this procedure are –</a:t>
            </a:r>
          </a:p>
          <a:p>
            <a:pPr fontAlgn="base"/>
            <a:r>
              <a:rPr lang="en-US" dirty="0"/>
              <a:t>Identify all the stakeholders, </a:t>
            </a:r>
            <a:r>
              <a:rPr lang="en-US" dirty="0" err="1"/>
              <a:t>eg</a:t>
            </a:r>
            <a:r>
              <a:rPr lang="en-US" dirty="0"/>
              <a:t>. Users, developers, customers etc</a:t>
            </a:r>
          </a:p>
          <a:p>
            <a:pPr fontAlgn="base"/>
            <a:r>
              <a:rPr lang="en-US" dirty="0"/>
              <a:t>List out all requirements from customer.</a:t>
            </a:r>
          </a:p>
          <a:p>
            <a:pPr fontAlgn="base"/>
            <a:r>
              <a:rPr lang="en-US" dirty="0"/>
              <a:t>A value indicating degree of importance is assigned to each requirement.</a:t>
            </a:r>
          </a:p>
          <a:p>
            <a:pPr fontAlgn="base"/>
            <a:r>
              <a:rPr lang="en-US" dirty="0"/>
              <a:t>In the end the final list of requirements is </a:t>
            </a:r>
            <a:r>
              <a:rPr lang="en-US" dirty="0" err="1"/>
              <a:t>categorised</a:t>
            </a:r>
            <a:r>
              <a:rPr lang="en-US" dirty="0"/>
              <a:t> as –</a:t>
            </a:r>
          </a:p>
          <a:p>
            <a:pPr lvl="1" fontAlgn="base"/>
            <a:r>
              <a:rPr lang="en-US" dirty="0"/>
              <a:t>It is possible to achieve</a:t>
            </a:r>
          </a:p>
          <a:p>
            <a:pPr lvl="1" fontAlgn="base"/>
            <a:r>
              <a:rPr lang="en-US" dirty="0"/>
              <a:t>It should be deferred and the reason for it</a:t>
            </a:r>
          </a:p>
          <a:p>
            <a:pPr lvl="1" fontAlgn="base"/>
            <a:r>
              <a:rPr lang="en-US" dirty="0"/>
              <a:t>It is impossible to achieve and should be dropped off</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Case Approach:</a:t>
            </a:r>
            <a:endParaRPr lang="en-US" dirty="0"/>
          </a:p>
        </p:txBody>
      </p:sp>
      <p:sp>
        <p:nvSpPr>
          <p:cNvPr id="3" name="Content Placeholder 2"/>
          <p:cNvSpPr>
            <a:spLocks noGrp="1"/>
          </p:cNvSpPr>
          <p:nvPr>
            <p:ph idx="1"/>
          </p:nvPr>
        </p:nvSpPr>
        <p:spPr/>
        <p:txBody>
          <a:bodyPr vert="horz" lIns="91440" tIns="45720" rIns="91440" bIns="45720" rtlCol="0" anchor="t">
            <a:normAutofit fontScale="62500" lnSpcReduction="20000"/>
          </a:bodyPr>
          <a:lstStyle/>
          <a:p>
            <a:pPr fontAlgn="base"/>
            <a:r>
              <a:rPr lang="en-US" b="1" dirty="0"/>
              <a:t>Actor –</a:t>
            </a:r>
            <a:r>
              <a:rPr lang="en-US" dirty="0"/>
              <a:t> It is the external agent that lies outside the system but interacts with it in some way. An actor maybe a person, machine etc. It is represented as a stick figure. Actors can be primary actors or secondary actors.</a:t>
            </a:r>
          </a:p>
          <a:p>
            <a:pPr lvl="1" fontAlgn="base"/>
            <a:r>
              <a:rPr lang="en-US" dirty="0"/>
              <a:t>Primary actors – It requires assistance from the system to achieve a goal.</a:t>
            </a:r>
          </a:p>
          <a:p>
            <a:pPr lvl="1" fontAlgn="base"/>
            <a:r>
              <a:rPr lang="en-US" dirty="0"/>
              <a:t>Secondary actor – It is an actor from which the system needs assistance.</a:t>
            </a:r>
          </a:p>
          <a:p>
            <a:pPr fontAlgn="base"/>
            <a:r>
              <a:rPr lang="en-US" b="1" dirty="0"/>
              <a:t>Use cases –</a:t>
            </a:r>
            <a:r>
              <a:rPr lang="en-US" dirty="0"/>
              <a:t> They describe the sequence of interactions between actors and the system. They capture who(actors) do what(interaction) with the system. A complete set of use cases specifies all possible ways to use the system.</a:t>
            </a:r>
          </a:p>
          <a:p>
            <a:pPr fontAlgn="base"/>
            <a:r>
              <a:rPr lang="en-US" b="1" dirty="0"/>
              <a:t>Use case diagram –</a:t>
            </a:r>
            <a:r>
              <a:rPr lang="en-US" dirty="0"/>
              <a:t> A use case </a:t>
            </a:r>
            <a:r>
              <a:rPr lang="en-US"/>
              <a:t>diagram</a:t>
            </a:r>
            <a:r>
              <a:rPr lang="en-US" dirty="0"/>
              <a:t> graphically represents what happens when an actor interacts with a system. It captures the functional aspect of the system.</a:t>
            </a:r>
          </a:p>
          <a:p>
            <a:pPr lvl="1" fontAlgn="base"/>
            <a:r>
              <a:rPr lang="en-US" dirty="0"/>
              <a:t>A stick figure is used to represent an actor.</a:t>
            </a:r>
          </a:p>
          <a:p>
            <a:pPr lvl="1" fontAlgn="base"/>
            <a:r>
              <a:rPr lang="en-US" dirty="0"/>
              <a:t>An oval is used to represent a use case.</a:t>
            </a:r>
          </a:p>
          <a:p>
            <a:pPr lvl="1" fontAlgn="base"/>
            <a:r>
              <a:rPr lang="en-US" dirty="0"/>
              <a:t>A line is used to represent a relationship between an actor and a use case.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lstStyle/>
          <a:p>
            <a:r>
              <a:rPr lang="en-US" dirty="0"/>
              <a:t>Deciding precisely what to build is most important and most difficult </a:t>
            </a:r>
          </a:p>
          <a:p>
            <a:r>
              <a:rPr lang="en-US" dirty="0"/>
              <a:t>Requirements are often buried under layers of assumptions, misconceptions, and politics </a:t>
            </a:r>
          </a:p>
          <a:p>
            <a:r>
              <a:rPr lang="en-US" dirty="0"/>
              <a:t>Thorough understanding and constant communication with customers are essential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Requirements Analysis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714348" y="1552316"/>
            <a:ext cx="7858179" cy="470731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SRS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software requirements specification document lists sufficient and necessary requirements for the project development.</a:t>
            </a:r>
            <a:endParaRPr lang="en-US" baseline="30000" dirty="0"/>
          </a:p>
          <a:p>
            <a:r>
              <a:rPr lang="en-US" dirty="0"/>
              <a:t> To derive the requirements, the developer needs to have clear and thorough understanding of the products under development. </a:t>
            </a:r>
          </a:p>
          <a:p>
            <a:r>
              <a:rPr lang="en-US" dirty="0"/>
              <a:t>This is achieved through detailed and continuous communications with the project team and customer throughout the software development process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endParaRPr lang="en-US" dirty="0"/>
          </a:p>
        </p:txBody>
      </p:sp>
      <p:sp>
        <p:nvSpPr>
          <p:cNvPr id="3" name="Content Placeholder 2"/>
          <p:cNvSpPr>
            <a:spLocks noGrp="1"/>
          </p:cNvSpPr>
          <p:nvPr>
            <p:ph idx="1"/>
          </p:nvPr>
        </p:nvSpPr>
        <p:spPr/>
        <p:txBody>
          <a:bodyPr/>
          <a:lstStyle/>
          <a:p>
            <a:r>
              <a:rPr lang="en-IN" dirty="0"/>
              <a:t>[1] </a:t>
            </a:r>
            <a:r>
              <a:rPr lang="en-US" dirty="0">
                <a:hlinkClick r:id="rId2"/>
              </a:rPr>
              <a:t>https://en.wikipedia.org/wiki/Requirements_elicitation</a:t>
            </a:r>
            <a:endParaRPr lang="en-US" dirty="0"/>
          </a:p>
          <a:p>
            <a:r>
              <a:rPr lang="en-IN" dirty="0"/>
              <a:t>[2] </a:t>
            </a:r>
            <a:r>
              <a:rPr lang="en-US" dirty="0">
                <a:hlinkClick r:id="rId3"/>
              </a:rPr>
              <a:t>https://ieeexplore.ieee.org/stamp/stamp.jsp?arnumber=278253</a:t>
            </a:r>
            <a:endParaRPr lang="en-US" dirty="0"/>
          </a:p>
          <a:p>
            <a:r>
              <a:rPr lang="en-IN" dirty="0"/>
              <a:t>[3] http://www.cse.msu.edu/~chengb/RE-491/Papers/SRSExample-webapp.doc</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Classification</a:t>
            </a:r>
            <a:endParaRPr lang="en-US" dirty="0"/>
          </a:p>
        </p:txBody>
      </p:sp>
      <p:sp>
        <p:nvSpPr>
          <p:cNvPr id="3" name="Content Placeholder 2"/>
          <p:cNvSpPr>
            <a:spLocks noGrp="1"/>
          </p:cNvSpPr>
          <p:nvPr>
            <p:ph idx="1"/>
          </p:nvPr>
        </p:nvSpPr>
        <p:spPr/>
        <p:txBody>
          <a:bodyPr/>
          <a:lstStyle/>
          <a:p>
            <a:pPr fontAlgn="base"/>
            <a:r>
              <a:rPr lang="en-US" b="1" dirty="0"/>
              <a:t>A software requirement can be of 3 types:</a:t>
            </a:r>
            <a:endParaRPr lang="en-US" dirty="0"/>
          </a:p>
          <a:p>
            <a:pPr fontAlgn="base"/>
            <a:r>
              <a:rPr lang="en-US" dirty="0"/>
              <a:t>Functional requirements</a:t>
            </a:r>
          </a:p>
          <a:p>
            <a:pPr fontAlgn="base"/>
            <a:r>
              <a:rPr lang="en-US" dirty="0"/>
              <a:t>Non-functional requirements</a:t>
            </a:r>
          </a:p>
          <a:p>
            <a:pPr fontAlgn="base"/>
            <a:r>
              <a:rPr lang="en-US" dirty="0"/>
              <a:t>Domain requirements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785786" y="642918"/>
            <a:ext cx="7643866" cy="548324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Functional Requirements:</a:t>
            </a:r>
            <a:endParaRPr lang="en-US" dirty="0"/>
          </a:p>
        </p:txBody>
      </p:sp>
      <p:sp>
        <p:nvSpPr>
          <p:cNvPr id="3" name="Content Placeholder 2"/>
          <p:cNvSpPr>
            <a:spLocks noGrp="1"/>
          </p:cNvSpPr>
          <p:nvPr>
            <p:ph idx="1"/>
          </p:nvPr>
        </p:nvSpPr>
        <p:spPr/>
        <p:txBody>
          <a:bodyPr>
            <a:normAutofit fontScale="85000" lnSpcReduction="10000"/>
          </a:bodyPr>
          <a:lstStyle/>
          <a:p>
            <a:r>
              <a:rPr lang="en-US" dirty="0"/>
              <a:t> These are the requirements that the end user specifically demands as basic facilities that the system should offer.</a:t>
            </a:r>
          </a:p>
          <a:p>
            <a:r>
              <a:rPr lang="en-US" dirty="0"/>
              <a:t> All these functionalities need to be necessarily incorporated into the system as a part of the contract.</a:t>
            </a:r>
          </a:p>
          <a:p>
            <a:r>
              <a:rPr lang="en-US" dirty="0"/>
              <a:t> These are represented or stated in the form of input to be given to the system, the operation performed and the output expected.</a:t>
            </a:r>
          </a:p>
          <a:p>
            <a:r>
              <a:rPr lang="en-US" dirty="0"/>
              <a:t> They are basically the requirements stated by the user which one can see directly in the final product, unlike the non-functional requirements.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Non-functional requirements:</a:t>
            </a:r>
            <a:r>
              <a:rPr lang="en-US" dirty="0"/>
              <a:t> </a:t>
            </a:r>
          </a:p>
        </p:txBody>
      </p:sp>
      <p:sp>
        <p:nvSpPr>
          <p:cNvPr id="3" name="Content Placeholder 2"/>
          <p:cNvSpPr>
            <a:spLocks noGrp="1"/>
          </p:cNvSpPr>
          <p:nvPr>
            <p:ph idx="1"/>
          </p:nvPr>
        </p:nvSpPr>
        <p:spPr/>
        <p:txBody>
          <a:bodyPr/>
          <a:lstStyle/>
          <a:p>
            <a:r>
              <a:rPr lang="en-US" dirty="0"/>
              <a:t>These are basically the quality constraints that the system must satisfy according to the project contract. </a:t>
            </a:r>
          </a:p>
          <a:p>
            <a:r>
              <a:rPr lang="en-US" dirty="0"/>
              <a:t>The priority or extent to which these factors are implemented varies from one project to other. </a:t>
            </a:r>
          </a:p>
          <a:p>
            <a:r>
              <a:rPr lang="en-US" dirty="0"/>
              <a:t>They are also called non-behavioral requirements.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NFR</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They basically deal with issues like:</a:t>
            </a:r>
          </a:p>
          <a:p>
            <a:pPr fontAlgn="base"/>
            <a:r>
              <a:rPr lang="en-US" dirty="0"/>
              <a:t>Portability</a:t>
            </a:r>
          </a:p>
          <a:p>
            <a:pPr fontAlgn="base"/>
            <a:r>
              <a:rPr lang="en-US" dirty="0"/>
              <a:t>Security</a:t>
            </a:r>
          </a:p>
          <a:p>
            <a:pPr fontAlgn="base"/>
            <a:r>
              <a:rPr lang="en-US" dirty="0"/>
              <a:t>Maintainability</a:t>
            </a:r>
          </a:p>
          <a:p>
            <a:pPr fontAlgn="base"/>
            <a:r>
              <a:rPr lang="en-US" dirty="0"/>
              <a:t>Reliability</a:t>
            </a:r>
          </a:p>
          <a:p>
            <a:pPr fontAlgn="base"/>
            <a:r>
              <a:rPr lang="en-US" dirty="0"/>
              <a:t>Scalability</a:t>
            </a:r>
          </a:p>
          <a:p>
            <a:pPr fontAlgn="base"/>
            <a:r>
              <a:rPr lang="en-US" dirty="0"/>
              <a:t>Performance</a:t>
            </a:r>
          </a:p>
          <a:p>
            <a:pPr fontAlgn="base"/>
            <a:r>
              <a:rPr lang="en-US" dirty="0"/>
              <a:t>Reusability</a:t>
            </a:r>
          </a:p>
          <a:p>
            <a:pPr fontAlgn="base"/>
            <a:r>
              <a:rPr lang="en-US" dirty="0"/>
              <a:t>Flexibility</a:t>
            </a:r>
          </a:p>
          <a:p>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Domain requirements:</a:t>
            </a:r>
            <a:endParaRPr lang="en-US" dirty="0"/>
          </a:p>
        </p:txBody>
      </p:sp>
      <p:sp>
        <p:nvSpPr>
          <p:cNvPr id="3" name="Content Placeholder 2"/>
          <p:cNvSpPr>
            <a:spLocks noGrp="1"/>
          </p:cNvSpPr>
          <p:nvPr>
            <p:ph idx="1"/>
          </p:nvPr>
        </p:nvSpPr>
        <p:spPr/>
        <p:txBody>
          <a:bodyPr/>
          <a:lstStyle/>
          <a:p>
            <a:r>
              <a:rPr lang="en-US" dirty="0"/>
              <a:t> Domain requirements are the requirements which are characteristic of a particular category or domain of projects. </a:t>
            </a:r>
          </a:p>
          <a:p>
            <a:r>
              <a:rPr lang="en-US" dirty="0"/>
              <a:t>The basic functions that a system of a specific domain must necessarily exhibit come under this category.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Requirements Engineering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Development, specification, and validation of requirements</a:t>
            </a:r>
          </a:p>
          <a:p>
            <a:r>
              <a:rPr lang="en-US" dirty="0"/>
              <a:t> Elicitation and modeling </a:t>
            </a:r>
          </a:p>
          <a:p>
            <a:r>
              <a:rPr lang="en-US" dirty="0"/>
              <a:t> Elicitation </a:t>
            </a:r>
          </a:p>
          <a:p>
            <a:pPr lvl="1"/>
            <a:r>
              <a:rPr lang="en-US" dirty="0"/>
              <a:t>Fact-finding, communication, and fact-validation </a:t>
            </a:r>
          </a:p>
          <a:p>
            <a:pPr lvl="1"/>
            <a:r>
              <a:rPr lang="en-US" dirty="0"/>
              <a:t> Output: requirements document  Understood by customers unambiguously </a:t>
            </a:r>
          </a:p>
          <a:p>
            <a:r>
              <a:rPr lang="en-US" dirty="0"/>
              <a:t>Modeling (based on requirements document)  </a:t>
            </a:r>
          </a:p>
          <a:p>
            <a:pPr>
              <a:buNone/>
            </a:pPr>
            <a:r>
              <a:rPr lang="en-US" dirty="0"/>
              <a:t>• Requirements in a form understood by software engineers unambiguously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DE4DFD4B7658944BE9B963C571B39F9" ma:contentTypeVersion="4" ma:contentTypeDescription="Create a new document." ma:contentTypeScope="" ma:versionID="52c8a785d449577d6ed87896a2f76f94">
  <xsd:schema xmlns:xsd="http://www.w3.org/2001/XMLSchema" xmlns:xs="http://www.w3.org/2001/XMLSchema" xmlns:p="http://schemas.microsoft.com/office/2006/metadata/properties" xmlns:ns2="e54c6d39-131b-4030-9761-0309ffdf3359" targetNamespace="http://schemas.microsoft.com/office/2006/metadata/properties" ma:root="true" ma:fieldsID="b49fca0e61f4fd1b0c436794a3f4e223" ns2:_="">
    <xsd:import namespace="e54c6d39-131b-4030-9761-0309ffdf335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4c6d39-131b-4030-9761-0309ffdf33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74C896-E71A-48C6-A156-628AB5D58E3C}">
  <ds:schemaRefs>
    <ds:schemaRef ds:uri="http://schemas.microsoft.com/sharepoint/v3/contenttype/forms"/>
  </ds:schemaRefs>
</ds:datastoreItem>
</file>

<file path=customXml/itemProps2.xml><?xml version="1.0" encoding="utf-8"?>
<ds:datastoreItem xmlns:ds="http://schemas.openxmlformats.org/officeDocument/2006/customXml" ds:itemID="{43CFC296-119D-46EE-888C-FAB8F5FFE6A0}"/>
</file>

<file path=customXml/itemProps3.xml><?xml version="1.0" encoding="utf-8"?>
<ds:datastoreItem xmlns:ds="http://schemas.openxmlformats.org/officeDocument/2006/customXml" ds:itemID="{BEB0A162-2E51-4404-A1C1-9802C6BC16D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56</TotalTime>
  <Words>865</Words>
  <Application>Microsoft Office PowerPoint</Application>
  <PresentationFormat>On-screen Show (4:3)</PresentationFormat>
  <Paragraphs>112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Requirement Elicitation</vt:lpstr>
      <vt:lpstr>Introduction </vt:lpstr>
      <vt:lpstr>Classification</vt:lpstr>
      <vt:lpstr>PowerPoint Presentation</vt:lpstr>
      <vt:lpstr>Functional Requirements:</vt:lpstr>
      <vt:lpstr>Non-functional requirements: </vt:lpstr>
      <vt:lpstr>NFR</vt:lpstr>
      <vt:lpstr>Domain requirements:</vt:lpstr>
      <vt:lpstr>Requirements Engineering</vt:lpstr>
      <vt:lpstr>Requirements Elicitation</vt:lpstr>
      <vt:lpstr>Challenges in Requirements Elicitation</vt:lpstr>
      <vt:lpstr>Requirements Quality </vt:lpstr>
      <vt:lpstr>Steps involved in Elicitation</vt:lpstr>
      <vt:lpstr>Elicitation Techniques</vt:lpstr>
      <vt:lpstr> Interviews:</vt:lpstr>
      <vt:lpstr>Brainstorming Sessions:</vt:lpstr>
      <vt:lpstr>Facilitated Application Specification Technique:</vt:lpstr>
      <vt:lpstr>Quality Function Deployment:</vt:lpstr>
      <vt:lpstr>Use Case Approach:</vt:lpstr>
      <vt:lpstr>Requirements Analysis</vt:lpstr>
      <vt:lpstr>SRS</vt:lpstr>
      <vt:lpstr>References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Elicitation</dc:title>
  <dc:creator>IT DEPT</dc:creator>
  <cp:lastModifiedBy>IT DEPT</cp:lastModifiedBy>
  <cp:revision>8</cp:revision>
  <dcterms:created xsi:type="dcterms:W3CDTF">2020-08-09T05:49:16Z</dcterms:created>
  <dcterms:modified xsi:type="dcterms:W3CDTF">2021-08-16T07:10:34Z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0x010100FDE4DFD4B7658944BE9B963C571B39F9</vt:lpwstr>
  </property>
</Properties>
</file>