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6ED9-982C-4547-8EBD-FCAEB51662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A0FB-AC18-4555-8DCB-490F335334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Unified Process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Schedule-oriented terms in the UP.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36"/>
            <a:ext cx="8229600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 Disciplines (was Workflows)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 describes work activities, such as writing a use case, within </a:t>
            </a:r>
            <a:r>
              <a:rPr lang="en-US" b="1" dirty="0" smtClean="0"/>
              <a:t>disciplines </a:t>
            </a:r>
            <a:r>
              <a:rPr lang="en-US" dirty="0" smtClean="0"/>
              <a:t>(originally </a:t>
            </a:r>
            <a:r>
              <a:rPr lang="en-US" dirty="0"/>
              <a:t>called </a:t>
            </a:r>
            <a:r>
              <a:rPr lang="en-US" b="1" dirty="0"/>
              <a:t>workflows</a:t>
            </a:r>
            <a:r>
              <a:rPr lang="en-US" b="1" dirty="0" smtClean="0"/>
              <a:t>).</a:t>
            </a:r>
          </a:p>
          <a:p>
            <a:r>
              <a:rPr lang="en-US" dirty="0"/>
              <a:t>In the UP, an </a:t>
            </a:r>
            <a:r>
              <a:rPr lang="en-US" b="1" dirty="0"/>
              <a:t>artifact is the general term for any work product: </a:t>
            </a:r>
            <a:r>
              <a:rPr lang="en-US" b="1" dirty="0" smtClean="0"/>
              <a:t>code, </a:t>
            </a:r>
            <a:r>
              <a:rPr lang="en-US" dirty="0" smtClean="0"/>
              <a:t>Web </a:t>
            </a:r>
            <a:r>
              <a:rPr lang="en-US" dirty="0"/>
              <a:t>graphics, database schema, text documents, diagrams, models, and so 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Disciplines and phases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912192" cy="508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Development Case of UP artifacts, s - start; r - refine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3909"/>
            <a:ext cx="8229600" cy="37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Know You Didn't Understand the UP When...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think that inception = requirements, elaboration = design, and </a:t>
            </a:r>
            <a:r>
              <a:rPr lang="en-US" dirty="0" smtClean="0"/>
              <a:t>construction </a:t>
            </a:r>
            <a:r>
              <a:rPr lang="en-US" dirty="0"/>
              <a:t>= implementation (that is, superimposing a waterfall lifecycle </a:t>
            </a:r>
            <a:r>
              <a:rPr lang="en-US" dirty="0" smtClean="0"/>
              <a:t>on to </a:t>
            </a:r>
            <a:r>
              <a:rPr lang="en-US" dirty="0"/>
              <a:t>the UP</a:t>
            </a:r>
            <a:r>
              <a:rPr lang="en-US" dirty="0" smtClean="0"/>
              <a:t>).</a:t>
            </a:r>
          </a:p>
          <a:p>
            <a:r>
              <a:rPr lang="en-US" dirty="0"/>
              <a:t>You think that the purpose of elaboration is to fully and carefully </a:t>
            </a:r>
            <a:r>
              <a:rPr lang="en-US" dirty="0" smtClean="0"/>
              <a:t>define models</a:t>
            </a:r>
            <a:r>
              <a:rPr lang="en-US" dirty="0"/>
              <a:t>, which are </a:t>
            </a:r>
            <a:r>
              <a:rPr lang="en-US" dirty="0" smtClean="0"/>
              <a:t>translated </a:t>
            </a:r>
            <a:r>
              <a:rPr lang="en-US" dirty="0"/>
              <a:t>into code during </a:t>
            </a:r>
            <a:r>
              <a:rPr lang="en-US" dirty="0" smtClean="0"/>
              <a:t>construction.</a:t>
            </a:r>
          </a:p>
          <a:p>
            <a:r>
              <a:rPr lang="en-US" dirty="0"/>
              <a:t>You try to define most of the requirements before starting design or </a:t>
            </a:r>
            <a:r>
              <a:rPr lang="en-US" dirty="0" smtClean="0"/>
              <a:t>implementation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try to define most of the design before starting implementation; you </a:t>
            </a:r>
            <a:r>
              <a:rPr lang="en-US" dirty="0" smtClean="0"/>
              <a:t>try to </a:t>
            </a:r>
            <a:r>
              <a:rPr lang="en-US" dirty="0"/>
              <a:t>fully define and commit to an architecture before iterative </a:t>
            </a:r>
            <a:r>
              <a:rPr lang="en-US" dirty="0" smtClean="0"/>
              <a:t>programming and </a:t>
            </a:r>
            <a:r>
              <a:rPr lang="en-US" dirty="0"/>
              <a:t>testing</a:t>
            </a:r>
            <a:r>
              <a:rPr lang="en-US" dirty="0" smtClean="0"/>
              <a:t>.</a:t>
            </a:r>
          </a:p>
          <a:p>
            <a:r>
              <a:rPr lang="en-US" dirty="0"/>
              <a:t>A "long time" is spent doing requirements or design work before </a:t>
            </a:r>
            <a:r>
              <a:rPr lang="en-US" dirty="0" smtClean="0"/>
              <a:t>programming </a:t>
            </a:r>
            <a:r>
              <a:rPr lang="en-US" dirty="0"/>
              <a:t>starts.</a:t>
            </a:r>
            <a:endParaRPr lang="en-US" dirty="0" smtClean="0"/>
          </a:p>
          <a:p>
            <a:r>
              <a:rPr lang="en-US" dirty="0"/>
              <a:t>You think UML diagramming and design activities are a time to fully </a:t>
            </a:r>
            <a:r>
              <a:rPr lang="en-US" dirty="0" smtClean="0"/>
              <a:t>and accurately </a:t>
            </a:r>
            <a:r>
              <a:rPr lang="en-US" dirty="0"/>
              <a:t>define designs and models in great detail, and of programming </a:t>
            </a:r>
            <a:r>
              <a:rPr lang="en-US" dirty="0" smtClean="0"/>
              <a:t>as a </a:t>
            </a:r>
            <a:r>
              <a:rPr lang="en-US" dirty="0"/>
              <a:t>simple mechanical translation of these into code.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an iterative and adaptive process.</a:t>
            </a:r>
          </a:p>
          <a:p>
            <a:r>
              <a:rPr lang="en-US" dirty="0" smtClean="0"/>
              <a:t>Define </a:t>
            </a:r>
            <a:r>
              <a:rPr lang="en-US" dirty="0"/>
              <a:t>fundamental concepts in the Unified 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Unified </a:t>
            </a:r>
            <a:r>
              <a:rPr lang="en-US" b="1" dirty="0" smtClean="0"/>
              <a:t>Process </a:t>
            </a:r>
            <a:r>
              <a:rPr lang="en-US" dirty="0" smtClean="0"/>
              <a:t>has </a:t>
            </a:r>
            <a:r>
              <a:rPr lang="en-US" dirty="0"/>
              <a:t>emerged as a popular software development process for </a:t>
            </a:r>
            <a:r>
              <a:rPr lang="en-US" dirty="0" smtClean="0"/>
              <a:t>building object-oriented </a:t>
            </a:r>
            <a:r>
              <a:rPr lang="en-US" dirty="0"/>
              <a:t>systems</a:t>
            </a:r>
            <a:r>
              <a:rPr lang="en-US" dirty="0" smtClean="0"/>
              <a:t>.</a:t>
            </a:r>
          </a:p>
          <a:p>
            <a:r>
              <a:rPr lang="en-US" dirty="0"/>
              <a:t>The Unified Process (UP) combines commonly accepted best practices, such </a:t>
            </a:r>
            <a:r>
              <a:rPr lang="en-US" dirty="0" smtClean="0"/>
              <a:t>as an </a:t>
            </a:r>
            <a:r>
              <a:rPr lang="en-US" dirty="0"/>
              <a:t>iterative lifecycle and risk-driven development, into a cohesive and </a:t>
            </a:r>
            <a:r>
              <a:rPr lang="en-US" dirty="0" smtClean="0"/>
              <a:t>well-documented description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iterative lifecycle is based on the successive enlargement and refinement </a:t>
            </a:r>
            <a:r>
              <a:rPr lang="en-US" dirty="0" smtClean="0"/>
              <a:t>of a </a:t>
            </a:r>
            <a:r>
              <a:rPr lang="en-US" dirty="0"/>
              <a:t>system through multiple iterations, with cyclic feedback and adaptation </a:t>
            </a:r>
            <a:r>
              <a:rPr lang="en-US" dirty="0" smtClean="0"/>
              <a:t>as core </a:t>
            </a:r>
            <a:r>
              <a:rPr lang="en-US" dirty="0"/>
              <a:t>drivers to converge upon a suitable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system grows </a:t>
            </a:r>
            <a:r>
              <a:rPr lang="en-US" dirty="0" smtClean="0"/>
              <a:t>incrementally over </a:t>
            </a:r>
            <a:r>
              <a:rPr lang="en-US" dirty="0"/>
              <a:t>time, iteration by iteration, and thus this approach is also known </a:t>
            </a:r>
            <a:r>
              <a:rPr lang="en-US" dirty="0" smtClean="0"/>
              <a:t>as </a:t>
            </a:r>
            <a:r>
              <a:rPr lang="en-US" b="1" dirty="0" smtClean="0"/>
              <a:t>iterative </a:t>
            </a:r>
            <a:r>
              <a:rPr lang="en-US" b="1" dirty="0"/>
              <a:t>and incremental development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and incremental development.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9843"/>
            <a:ext cx="8229600" cy="358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neither a rush to code, nor a long </a:t>
            </a:r>
            <a:r>
              <a:rPr lang="en-US" dirty="0" smtClean="0"/>
              <a:t>drawn-out design </a:t>
            </a:r>
            <a:r>
              <a:rPr lang="en-US" dirty="0"/>
              <a:t>step that attempts to perfect all details of the design before programming.</a:t>
            </a:r>
          </a:p>
          <a:p>
            <a:r>
              <a:rPr lang="en-US" dirty="0"/>
              <a:t>A "little" forethought regarding the design with visual modeling </a:t>
            </a:r>
            <a:r>
              <a:rPr lang="en-US" dirty="0" smtClean="0"/>
              <a:t>using rough </a:t>
            </a:r>
            <a:r>
              <a:rPr lang="en-US" dirty="0"/>
              <a:t>and fast UML drawings is done; perhaps a half or full day by </a:t>
            </a:r>
            <a:r>
              <a:rPr lang="en-US" dirty="0" smtClean="0"/>
              <a:t>developers doing </a:t>
            </a:r>
            <a:r>
              <a:rPr lang="en-US" dirty="0"/>
              <a:t>design work in pairs.</a:t>
            </a:r>
          </a:p>
          <a:p>
            <a:r>
              <a:rPr lang="en-US" dirty="0"/>
              <a:t>The result of each iteration is an executable but incomplete system; it is </a:t>
            </a:r>
            <a:r>
              <a:rPr lang="en-US" dirty="0" smtClean="0"/>
              <a:t>not ready </a:t>
            </a:r>
            <a:r>
              <a:rPr lang="en-US" dirty="0"/>
              <a:t>to deliver into production. The system may not be eligible for </a:t>
            </a:r>
            <a:r>
              <a:rPr lang="en-US" dirty="0" smtClean="0"/>
              <a:t>production deployment </a:t>
            </a:r>
            <a:r>
              <a:rPr lang="en-US" dirty="0"/>
              <a:t>until after many iterations; for example, 10 or 15 iterations.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output of an iteration is </a:t>
            </a:r>
            <a:r>
              <a:rPr lang="en-US" i="1" dirty="0"/>
              <a:t>not </a:t>
            </a:r>
            <a:r>
              <a:rPr lang="en-US" i="1" dirty="0" smtClean="0"/>
              <a:t>an experimental </a:t>
            </a:r>
            <a:r>
              <a:rPr lang="en-US" i="1" dirty="0"/>
              <a:t>or throw-away prototype, </a:t>
            </a:r>
            <a:r>
              <a:rPr lang="en-US" i="1" dirty="0" smtClean="0"/>
              <a:t>and </a:t>
            </a:r>
            <a:r>
              <a:rPr lang="en-US" dirty="0" smtClean="0"/>
              <a:t>iterative </a:t>
            </a:r>
            <a:r>
              <a:rPr lang="en-US" dirty="0"/>
              <a:t>development is not prototyping. </a:t>
            </a:r>
            <a:endParaRPr lang="en-US" dirty="0" smtClean="0"/>
          </a:p>
          <a:p>
            <a:r>
              <a:rPr lang="en-US" dirty="0" smtClean="0"/>
              <a:t>Rather</a:t>
            </a:r>
            <a:r>
              <a:rPr lang="en-US" dirty="0"/>
              <a:t>, the output is </a:t>
            </a:r>
            <a:r>
              <a:rPr lang="en-US" dirty="0" smtClean="0"/>
              <a:t>a production-grade </a:t>
            </a:r>
            <a:r>
              <a:rPr lang="en-US" dirty="0"/>
              <a:t>subset of the final system</a:t>
            </a:r>
            <a:r>
              <a:rPr lang="en-US" dirty="0" smtClean="0"/>
              <a:t>.</a:t>
            </a:r>
          </a:p>
          <a:p>
            <a:r>
              <a:rPr lang="en-US" dirty="0"/>
              <a:t>each iteration tackles new requirements and </a:t>
            </a:r>
            <a:r>
              <a:rPr lang="en-US" dirty="0" smtClean="0"/>
              <a:t>incrementally extends </a:t>
            </a:r>
            <a:r>
              <a:rPr lang="en-US" dirty="0"/>
              <a:t>the system, an iteration may occasionally revisit existing </a:t>
            </a:r>
            <a:r>
              <a:rPr lang="en-US" dirty="0" smtClean="0"/>
              <a:t>software and </a:t>
            </a:r>
            <a:r>
              <a:rPr lang="en-US" dirty="0"/>
              <a:t>improve it;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Benefits of Iterative Development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Phases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82296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B54B3D-90A7-4B35-93A4-539E01B2E696}"/>
</file>

<file path=customXml/itemProps2.xml><?xml version="1.0" encoding="utf-8"?>
<ds:datastoreItem xmlns:ds="http://schemas.openxmlformats.org/officeDocument/2006/customXml" ds:itemID="{04A127EF-CEF7-46A0-B172-B649B58CCE4C}"/>
</file>

<file path=customXml/itemProps3.xml><?xml version="1.0" encoding="utf-8"?>
<ds:datastoreItem xmlns:ds="http://schemas.openxmlformats.org/officeDocument/2006/customXml" ds:itemID="{F449CAB9-A401-4492-A2CC-FA23C615D29B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535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6</vt:lpstr>
      <vt:lpstr>Agenda</vt:lpstr>
      <vt:lpstr>UP</vt:lpstr>
      <vt:lpstr>Important Idea</vt:lpstr>
      <vt:lpstr>Iterative and incremental development.</vt:lpstr>
      <vt:lpstr>Highlights</vt:lpstr>
      <vt:lpstr>Contd..</vt:lpstr>
      <vt:lpstr>Benefits of Iterative Development</vt:lpstr>
      <vt:lpstr>Phases</vt:lpstr>
      <vt:lpstr>Schedule-oriented terms in the UP.</vt:lpstr>
      <vt:lpstr>The UP Disciplines (was Workflows)</vt:lpstr>
      <vt:lpstr>Disciplines and phases</vt:lpstr>
      <vt:lpstr>Sample Development Case of UP artifacts, s - start; r - refine</vt:lpstr>
      <vt:lpstr>You Know You Didn't Understand the UP When...</vt:lpstr>
      <vt:lpstr>Contd.. </vt:lpstr>
      <vt:lpstr>References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IT DEPT</dc:creator>
  <cp:lastModifiedBy>IT DEPT</cp:lastModifiedBy>
  <cp:revision>5</cp:revision>
  <dcterms:created xsi:type="dcterms:W3CDTF">2020-08-18T04:19:57Z</dcterms:created>
  <dcterms:modified xsi:type="dcterms:W3CDTF">2020-08-18T05:02:51Z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