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E338-2FDE-485D-B365-E28D22AA75F2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389F-100C-4CCB-BCCD-5B89FCBEE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E338-2FDE-485D-B365-E28D22AA75F2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389F-100C-4CCB-BCCD-5B89FCBEE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E338-2FDE-485D-B365-E28D22AA75F2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389F-100C-4CCB-BCCD-5B89FCBEE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E338-2FDE-485D-B365-E28D22AA75F2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389F-100C-4CCB-BCCD-5B89FCBEE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E338-2FDE-485D-B365-E28D22AA75F2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389F-100C-4CCB-BCCD-5B89FCBEE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E338-2FDE-485D-B365-E28D22AA75F2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389F-100C-4CCB-BCCD-5B89FCBEE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E338-2FDE-485D-B365-E28D22AA75F2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389F-100C-4CCB-BCCD-5B89FCBEE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E338-2FDE-485D-B365-E28D22AA75F2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389F-100C-4CCB-BCCD-5B89FCBEE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E338-2FDE-485D-B365-E28D22AA75F2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389F-100C-4CCB-BCCD-5B89FCBEE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E338-2FDE-485D-B365-E28D22AA75F2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389F-100C-4CCB-BCCD-5B89FCBEE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E338-2FDE-485D-B365-E28D22AA75F2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389F-100C-4CCB-BCCD-5B89FCBEE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6E338-2FDE-485D-B365-E28D22AA75F2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4389F-100C-4CCB-BCCD-5B89FCBEE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Lecture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Use Case Modelling </a:t>
            </a:r>
          </a:p>
          <a:p>
            <a:r>
              <a:rPr lang="en-IN" dirty="0" smtClean="0"/>
              <a:t>Inception Phase Requirements Discipline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Primary actors and goals at different system boundaries</a:t>
            </a:r>
            <a:endParaRPr lang="en-US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7915275" cy="456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" y="1581150"/>
            <a:ext cx="79152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" y="1581150"/>
            <a:ext cx="79152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Actors and Goals via Event Analysis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1025" y="1643050"/>
            <a:ext cx="798195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Actors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06399"/>
            <a:ext cx="8229600" cy="3713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28604"/>
            <a:ext cx="6131836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Diagramming Suggestions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4222" y="1600200"/>
            <a:ext cx="72755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High-Level System Feature Lists Are Acceptable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43050"/>
            <a:ext cx="8229600" cy="457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Are Not Object-Oriented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cases are a broadly applicable requirements analysis tool that </a:t>
            </a:r>
            <a:r>
              <a:rPr lang="en-US" dirty="0" smtClean="0"/>
              <a:t>can be </a:t>
            </a:r>
            <a:r>
              <a:rPr lang="en-US" dirty="0"/>
              <a:t>applied to non-object-oriented projects, which increases their usefulness as </a:t>
            </a:r>
            <a:r>
              <a:rPr lang="en-US" dirty="0" smtClean="0"/>
              <a:t>a requirements </a:t>
            </a:r>
            <a:r>
              <a:rPr lang="en-US" dirty="0"/>
              <a:t>method.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as will be explored, use cases are a </a:t>
            </a:r>
            <a:r>
              <a:rPr lang="en-US" dirty="0" smtClean="0"/>
              <a:t>pivotal input </a:t>
            </a:r>
            <a:r>
              <a:rPr lang="en-US" dirty="0"/>
              <a:t>into classic OOA/D activities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785794"/>
            <a:ext cx="8229600" cy="55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Chapter 6 Applying UML and Patterns by Craig </a:t>
            </a:r>
            <a:r>
              <a:rPr lang="en-IN" smtClean="0"/>
              <a:t>Larman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and Scope of a Use </a:t>
            </a:r>
            <a:r>
              <a:rPr lang="en-US" dirty="0" smtClean="0"/>
              <a:t>Case</a:t>
            </a:r>
          </a:p>
          <a:p>
            <a:r>
              <a:rPr lang="en-US" dirty="0"/>
              <a:t>Finding Primary Actors, Goals, and Use Cases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should use cases be discovered?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these is a valid use case?</a:t>
            </a:r>
          </a:p>
          <a:p>
            <a:r>
              <a:rPr lang="en-US" dirty="0" smtClean="0"/>
              <a:t>Negotiate </a:t>
            </a:r>
            <a:r>
              <a:rPr lang="en-US" dirty="0"/>
              <a:t>a Supplier Contract</a:t>
            </a:r>
          </a:p>
          <a:p>
            <a:r>
              <a:rPr lang="en-US" dirty="0" smtClean="0"/>
              <a:t>Handle </a:t>
            </a:r>
            <a:r>
              <a:rPr lang="en-US" dirty="0"/>
              <a:t>Returns</a:t>
            </a:r>
          </a:p>
          <a:p>
            <a:r>
              <a:rPr lang="en-US" dirty="0" smtClean="0"/>
              <a:t>Log </a:t>
            </a:r>
            <a:r>
              <a:rPr lang="en-US" dirty="0"/>
              <a:t>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EBP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requirements analysis for a computer application, focus on use cases </a:t>
            </a:r>
            <a:r>
              <a:rPr lang="en-US" dirty="0" smtClean="0"/>
              <a:t>at the </a:t>
            </a:r>
            <a:r>
              <a:rPr lang="en-US" dirty="0"/>
              <a:t>level </a:t>
            </a:r>
            <a:r>
              <a:rPr lang="en-US" b="1" dirty="0"/>
              <a:t>of elementary business processes (EBPs</a:t>
            </a:r>
            <a:r>
              <a:rPr lang="en-US" b="1" dirty="0" smtClean="0"/>
              <a:t>).</a:t>
            </a:r>
          </a:p>
          <a:p>
            <a:pPr lvl="1"/>
            <a:r>
              <a:rPr lang="en-US" dirty="0"/>
              <a:t>A task performed by one person in one place at one time, </a:t>
            </a:r>
            <a:r>
              <a:rPr lang="en-US" dirty="0" smtClean="0"/>
              <a:t>in response </a:t>
            </a:r>
            <a:r>
              <a:rPr lang="en-US" dirty="0"/>
              <a:t>to a business event, which adds measurable </a:t>
            </a:r>
            <a:r>
              <a:rPr lang="en-US" dirty="0" smtClean="0"/>
              <a:t>business value </a:t>
            </a:r>
            <a:r>
              <a:rPr lang="en-US" dirty="0"/>
              <a:t>and leaves the data in a consistent state. e.g., </a:t>
            </a:r>
            <a:r>
              <a:rPr lang="en-US" dirty="0" smtClean="0"/>
              <a:t>Approve Credit </a:t>
            </a:r>
            <a:r>
              <a:rPr lang="en-US" dirty="0"/>
              <a:t>or Price Order [original source lost].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Use Cases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it leads to a recommended procedure:</a:t>
            </a:r>
          </a:p>
          <a:p>
            <a:r>
              <a:rPr lang="en-US" dirty="0"/>
              <a:t>1. Find the user goals.</a:t>
            </a:r>
          </a:p>
          <a:p>
            <a:r>
              <a:rPr lang="en-US" dirty="0"/>
              <a:t>2. Define a use case for each.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Primary Actors, Goals, and Use Cases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Choose </a:t>
            </a:r>
            <a:r>
              <a:rPr lang="en-US" dirty="0"/>
              <a:t>the system boundary. Is it just a software application, the </a:t>
            </a:r>
            <a:r>
              <a:rPr lang="en-US" dirty="0" smtClean="0"/>
              <a:t>hardware and </a:t>
            </a:r>
            <a:r>
              <a:rPr lang="en-US" dirty="0"/>
              <a:t>application as a unit, that plus a person using it, or an entire </a:t>
            </a:r>
            <a:r>
              <a:rPr lang="en-US" dirty="0" err="1" smtClean="0"/>
              <a:t>organiza</a:t>
            </a:r>
            <a:r>
              <a:rPr lang="en-US" dirty="0" smtClean="0"/>
              <a:t> </a:t>
            </a:r>
            <a:r>
              <a:rPr lang="en-US" dirty="0" err="1" smtClean="0"/>
              <a:t>tion</a:t>
            </a:r>
            <a:r>
              <a:rPr lang="en-US" dirty="0"/>
              <a:t>?</a:t>
            </a:r>
          </a:p>
          <a:p>
            <a:r>
              <a:rPr lang="en-US" dirty="0" smtClean="0"/>
              <a:t>Identify </a:t>
            </a:r>
            <a:r>
              <a:rPr lang="en-US" dirty="0"/>
              <a:t>the primary </a:t>
            </a:r>
            <a:r>
              <a:rPr lang="en-US" dirty="0" smtClean="0"/>
              <a:t>actors. 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each, identify their user goals. Raise them to the highest user goal </a:t>
            </a:r>
            <a:r>
              <a:rPr lang="en-US" dirty="0" smtClean="0"/>
              <a:t>level that </a:t>
            </a:r>
            <a:r>
              <a:rPr lang="en-US" dirty="0"/>
              <a:t>satisfies the EBP guideline.</a:t>
            </a:r>
          </a:p>
          <a:p>
            <a:r>
              <a:rPr lang="en-US" dirty="0" smtClean="0"/>
              <a:t>Define </a:t>
            </a:r>
            <a:r>
              <a:rPr lang="en-US" dirty="0"/>
              <a:t>use cases that satisfy user goals; name them according to their </a:t>
            </a:r>
            <a:r>
              <a:rPr lang="en-US" dirty="0" smtClean="0"/>
              <a:t>goal.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Step 1: Choosing the System Boundary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case study, the POS system itself is the system under design</a:t>
            </a:r>
            <a:r>
              <a:rPr lang="en-US" dirty="0" smtClean="0"/>
              <a:t>;</a:t>
            </a:r>
          </a:p>
          <a:p>
            <a:r>
              <a:rPr lang="en-US" dirty="0" smtClean="0"/>
              <a:t> everything outside </a:t>
            </a:r>
            <a:r>
              <a:rPr lang="en-US" dirty="0"/>
              <a:t>of it is outside the system boundary, including the cashier, </a:t>
            </a:r>
            <a:r>
              <a:rPr lang="en-US" dirty="0" smtClean="0"/>
              <a:t>payment authorization </a:t>
            </a:r>
            <a:r>
              <a:rPr lang="en-US" dirty="0"/>
              <a:t>service, and so 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Steps 2 and 3: Finding Primary Actors and Goals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43050"/>
            <a:ext cx="822960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28670"/>
            <a:ext cx="8229600" cy="535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E4DFD4B7658944BE9B963C571B39F9" ma:contentTypeVersion="4" ma:contentTypeDescription="Create a new document." ma:contentTypeScope="" ma:versionID="52c8a785d449577d6ed87896a2f76f94">
  <xsd:schema xmlns:xsd="http://www.w3.org/2001/XMLSchema" xmlns:xs="http://www.w3.org/2001/XMLSchema" xmlns:p="http://schemas.microsoft.com/office/2006/metadata/properties" xmlns:ns2="e54c6d39-131b-4030-9761-0309ffdf3359" targetNamespace="http://schemas.microsoft.com/office/2006/metadata/properties" ma:root="true" ma:fieldsID="b49fca0e61f4fd1b0c436794a3f4e223" ns2:_="">
    <xsd:import namespace="e54c6d39-131b-4030-9761-0309ffdf33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c6d39-131b-4030-9761-0309ffdf3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85AB89-B782-4F46-9FF3-9AE09AF46E78}"/>
</file>

<file path=customXml/itemProps2.xml><?xml version="1.0" encoding="utf-8"?>
<ds:datastoreItem xmlns:ds="http://schemas.openxmlformats.org/officeDocument/2006/customXml" ds:itemID="{0A8A2D03-4548-4A21-BD0D-F45BA4C08787}"/>
</file>

<file path=customXml/itemProps3.xml><?xml version="1.0" encoding="utf-8"?>
<ds:datastoreItem xmlns:ds="http://schemas.openxmlformats.org/officeDocument/2006/customXml" ds:itemID="{F73D7654-CFD7-4436-93E3-71FD78EEE23B}"/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367</Words>
  <Application>Microsoft Office PowerPoint</Application>
  <PresentationFormat>On-screen Show (4:3)</PresentationFormat>
  <Paragraphs>37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Lecture 9</vt:lpstr>
      <vt:lpstr>Agenda</vt:lpstr>
      <vt:lpstr>How should use cases be discovered?</vt:lpstr>
      <vt:lpstr>EBP</vt:lpstr>
      <vt:lpstr>Use Cases and Goals</vt:lpstr>
      <vt:lpstr>Finding Primary Actors, Goals, and Use Cases </vt:lpstr>
      <vt:lpstr>Step 1: Choosing the System Boundary</vt:lpstr>
      <vt:lpstr>Steps 2 and 3: Finding Primary Actors and Goals</vt:lpstr>
      <vt:lpstr>Slide 9</vt:lpstr>
      <vt:lpstr>Primary actors and goals at different system boundaries</vt:lpstr>
      <vt:lpstr>Actors and Goals via Event Analysis</vt:lpstr>
      <vt:lpstr>Actors</vt:lpstr>
      <vt:lpstr>Slide 13</vt:lpstr>
      <vt:lpstr>Diagramming Suggestions</vt:lpstr>
      <vt:lpstr>High-Level System Feature Lists Are Acceptable</vt:lpstr>
      <vt:lpstr>Use Cases Are Not Object-Oriented</vt:lpstr>
      <vt:lpstr>Slide 17</vt:lpstr>
      <vt:lpstr>References 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dc:creator>IT DEPT</dc:creator>
  <cp:lastModifiedBy>IT DEPT</cp:lastModifiedBy>
  <cp:revision>4</cp:revision>
  <dcterms:created xsi:type="dcterms:W3CDTF">2020-09-07T06:55:49Z</dcterms:created>
  <dcterms:modified xsi:type="dcterms:W3CDTF">2020-09-07T07:25:14Z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0x010100FDE4DFD4B7658944BE9B963C571B39F9</vt:lpwstr>
  </property>
</Properties>
</file>