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9629" y="2010536"/>
            <a:ext cx="4904740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08657" y="3894201"/>
            <a:ext cx="472668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1373" y="461899"/>
            <a:ext cx="39212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307" y="1618233"/>
            <a:ext cx="7787385" cy="3751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81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 2  </a:t>
            </a:r>
            <a:r>
              <a:rPr spc="-25" dirty="0"/>
              <a:t>Software</a:t>
            </a:r>
            <a:r>
              <a:rPr spc="-30" dirty="0"/>
              <a:t> </a:t>
            </a:r>
            <a:r>
              <a:rPr spc="-15" dirty="0"/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dirty="0"/>
              <a:t>An </a:t>
            </a:r>
            <a:r>
              <a:rPr spc="-5" dirty="0"/>
              <a:t>overview of </a:t>
            </a:r>
            <a:r>
              <a:rPr spc="-15" dirty="0"/>
              <a:t>conventional  software </a:t>
            </a:r>
            <a:r>
              <a:rPr spc="-10" dirty="0"/>
              <a:t>process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729" y="432638"/>
            <a:ext cx="6015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Evolutionary</a:t>
            </a:r>
            <a:r>
              <a:rPr spc="-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06215"/>
            <a:ext cx="7996555" cy="43053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Problems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Lack of </a:t>
            </a:r>
            <a:r>
              <a:rPr sz="2800" spc="-15" dirty="0">
                <a:latin typeface="Carlito"/>
                <a:cs typeface="Carlito"/>
              </a:rPr>
              <a:t>process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visibility;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often poorly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structured;</a:t>
            </a:r>
            <a:endParaRPr sz="2800">
              <a:latin typeface="Carlito"/>
              <a:cs typeface="Carlito"/>
            </a:endParaRPr>
          </a:p>
          <a:p>
            <a:pPr marL="756285" marR="1557655" lvl="1" indent="-287020">
              <a:lnSpc>
                <a:spcPts val="302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Special skills </a:t>
            </a:r>
            <a:r>
              <a:rPr sz="2800" dirty="0">
                <a:latin typeface="Carlito"/>
                <a:cs typeface="Carlito"/>
              </a:rPr>
              <a:t>(e.g. </a:t>
            </a:r>
            <a:r>
              <a:rPr sz="2800" spc="-5" dirty="0">
                <a:latin typeface="Carlito"/>
                <a:cs typeface="Carlito"/>
              </a:rPr>
              <a:t>in languages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rapid  prototyping)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Applicability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small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medium-size </a:t>
            </a:r>
            <a:r>
              <a:rPr sz="2800" spc="-20" dirty="0">
                <a:latin typeface="Carlito"/>
                <a:cs typeface="Carlito"/>
              </a:rPr>
              <a:t>interactive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systems;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parts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large </a:t>
            </a:r>
            <a:r>
              <a:rPr sz="2800" spc="-25" dirty="0">
                <a:latin typeface="Carlito"/>
                <a:cs typeface="Carlito"/>
              </a:rPr>
              <a:t>systems </a:t>
            </a:r>
            <a:r>
              <a:rPr sz="2800" dirty="0">
                <a:latin typeface="Carlito"/>
                <a:cs typeface="Carlito"/>
              </a:rPr>
              <a:t>(e.g.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user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interface);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short-lifetime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530478"/>
            <a:ext cx="7501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Component-based </a:t>
            </a:r>
            <a:r>
              <a:rPr sz="3600" spc="-15" dirty="0"/>
              <a:t>software</a:t>
            </a:r>
            <a:r>
              <a:rPr sz="3600" spc="-110" dirty="0"/>
              <a:t> </a:t>
            </a:r>
            <a:r>
              <a:rPr sz="3600" dirty="0"/>
              <a:t>engineering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18869"/>
            <a:ext cx="7889240" cy="43681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Based on </a:t>
            </a:r>
            <a:r>
              <a:rPr sz="3200" spc="-20" dirty="0">
                <a:latin typeface="Carlito"/>
                <a:cs typeface="Carlito"/>
              </a:rPr>
              <a:t>systematic </a:t>
            </a:r>
            <a:r>
              <a:rPr sz="3200" spc="-5" dirty="0">
                <a:latin typeface="Carlito"/>
                <a:cs typeface="Carlito"/>
              </a:rPr>
              <a:t>reuse where </a:t>
            </a:r>
            <a:r>
              <a:rPr sz="3200" spc="-25" dirty="0">
                <a:latin typeface="Carlito"/>
                <a:cs typeface="Carlito"/>
              </a:rPr>
              <a:t>systems </a:t>
            </a:r>
            <a:r>
              <a:rPr sz="3200" spc="-10" dirty="0">
                <a:latin typeface="Carlito"/>
                <a:cs typeface="Carlito"/>
              </a:rPr>
              <a:t>are  </a:t>
            </a:r>
            <a:r>
              <a:rPr sz="3200" spc="-20" dirty="0">
                <a:latin typeface="Carlito"/>
                <a:cs typeface="Carlito"/>
              </a:rPr>
              <a:t>integrated </a:t>
            </a:r>
            <a:r>
              <a:rPr sz="3200" spc="-15" dirty="0">
                <a:latin typeface="Carlito"/>
                <a:cs typeface="Carlito"/>
              </a:rPr>
              <a:t>from existing </a:t>
            </a:r>
            <a:r>
              <a:rPr sz="3200" spc="-5" dirty="0">
                <a:latin typeface="Carlito"/>
                <a:cs typeface="Carlito"/>
              </a:rPr>
              <a:t>components or </a:t>
            </a:r>
            <a:r>
              <a:rPr sz="3200" spc="-35" dirty="0">
                <a:latin typeface="Carlito"/>
                <a:cs typeface="Carlito"/>
              </a:rPr>
              <a:t>COTS  </a:t>
            </a:r>
            <a:r>
              <a:rPr sz="3200" spc="-5" dirty="0">
                <a:latin typeface="Carlito"/>
                <a:cs typeface="Carlito"/>
              </a:rPr>
              <a:t>(Commercial-off-the-shelf)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systems.</a:t>
            </a:r>
            <a:endParaRPr sz="3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Process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stages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Component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analysis;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Requirements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modification;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reuse;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ts val="3354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Development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integration.</a:t>
            </a:r>
            <a:endParaRPr sz="2800">
              <a:latin typeface="Carlito"/>
              <a:cs typeface="Carlito"/>
            </a:endParaRPr>
          </a:p>
          <a:p>
            <a:pPr marL="355600" marR="223520" indent="-342900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approach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becoming increasingly used 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component </a:t>
            </a:r>
            <a:r>
              <a:rPr sz="3200" spc="-15" dirty="0">
                <a:latin typeface="Carlito"/>
                <a:cs typeface="Carlito"/>
              </a:rPr>
              <a:t>standards </a:t>
            </a:r>
            <a:r>
              <a:rPr sz="3200" spc="-20" dirty="0">
                <a:latin typeface="Carlito"/>
                <a:cs typeface="Carlito"/>
              </a:rPr>
              <a:t>have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emerged.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610" y="461899"/>
            <a:ext cx="6643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Reuse-oriented</a:t>
            </a:r>
            <a:r>
              <a:rPr spc="-8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5172" y="2141220"/>
            <a:ext cx="7421880" cy="2753995"/>
            <a:chOff x="995172" y="2141220"/>
            <a:chExt cx="7421880" cy="2753995"/>
          </a:xfrm>
        </p:grpSpPr>
        <p:sp>
          <p:nvSpPr>
            <p:cNvPr id="4" name="object 4"/>
            <p:cNvSpPr/>
            <p:nvPr/>
          </p:nvSpPr>
          <p:spPr>
            <a:xfrm>
              <a:off x="995172" y="2141220"/>
              <a:ext cx="7421880" cy="2753995"/>
            </a:xfrm>
            <a:custGeom>
              <a:avLst/>
              <a:gdLst/>
              <a:ahLst/>
              <a:cxnLst/>
              <a:rect l="l" t="t" r="r" b="b"/>
              <a:pathLst>
                <a:path w="7421880" h="2753995">
                  <a:moveTo>
                    <a:pt x="7421880" y="0"/>
                  </a:moveTo>
                  <a:lnTo>
                    <a:pt x="0" y="0"/>
                  </a:lnTo>
                  <a:lnTo>
                    <a:pt x="0" y="2753867"/>
                  </a:lnTo>
                  <a:lnTo>
                    <a:pt x="7421880" y="2753867"/>
                  </a:lnTo>
                  <a:lnTo>
                    <a:pt x="742188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7572" y="2753868"/>
              <a:ext cx="7117080" cy="1484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461899"/>
            <a:ext cx="3817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65" dirty="0"/>
              <a:t> </a:t>
            </a:r>
            <a:r>
              <a:rPr spc="-20"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903209" cy="4284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spc="-100" dirty="0">
                <a:latin typeface="Carlito"/>
                <a:cs typeface="Carlito"/>
              </a:rPr>
              <a:t>ALWAYS </a:t>
            </a:r>
            <a:r>
              <a:rPr sz="3200" spc="-10" dirty="0">
                <a:latin typeface="Carlito"/>
                <a:cs typeface="Carlito"/>
              </a:rPr>
              <a:t>evolve </a:t>
            </a:r>
            <a:r>
              <a:rPr sz="3200" dirty="0">
                <a:latin typeface="Carlito"/>
                <a:cs typeface="Carlito"/>
              </a:rPr>
              <a:t>in the  </a:t>
            </a:r>
            <a:r>
              <a:rPr sz="3200" spc="-15" dirty="0">
                <a:latin typeface="Carlito"/>
                <a:cs typeface="Carlito"/>
              </a:rPr>
              <a:t>course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so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iteration </a:t>
            </a:r>
            <a:r>
              <a:rPr sz="3200" spc="-5" dirty="0">
                <a:latin typeface="Carlito"/>
                <a:cs typeface="Carlito"/>
              </a:rPr>
              <a:t>where  </a:t>
            </a:r>
            <a:r>
              <a:rPr sz="3200" dirty="0">
                <a:latin typeface="Carlito"/>
                <a:cs typeface="Carlito"/>
              </a:rPr>
              <a:t>earlier </a:t>
            </a:r>
            <a:r>
              <a:rPr sz="3200" spc="-20" dirty="0">
                <a:latin typeface="Carlito"/>
                <a:cs typeface="Carlito"/>
              </a:rPr>
              <a:t>stages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spc="-25" dirty="0">
                <a:latin typeface="Carlito"/>
                <a:cs typeface="Carlito"/>
              </a:rPr>
              <a:t>reworked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always </a:t>
            </a:r>
            <a:r>
              <a:rPr sz="3200" dirty="0">
                <a:latin typeface="Carlito"/>
                <a:cs typeface="Carlito"/>
              </a:rPr>
              <a:t>part of  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5" dirty="0">
                <a:latin typeface="Carlito"/>
                <a:cs typeface="Carlito"/>
              </a:rPr>
              <a:t>large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systems.</a:t>
            </a:r>
            <a:endParaRPr sz="3200">
              <a:latin typeface="Carlito"/>
              <a:cs typeface="Carlito"/>
            </a:endParaRPr>
          </a:p>
          <a:p>
            <a:pPr marL="355600" marR="10922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Iteration </a:t>
            </a:r>
            <a:r>
              <a:rPr sz="3200" spc="-5" dirty="0">
                <a:latin typeface="Carlito"/>
                <a:cs typeface="Carlito"/>
              </a:rPr>
              <a:t>can </a:t>
            </a:r>
            <a:r>
              <a:rPr sz="3200" dirty="0">
                <a:latin typeface="Carlito"/>
                <a:cs typeface="Carlito"/>
              </a:rPr>
              <a:t>be applied </a:t>
            </a:r>
            <a:r>
              <a:rPr sz="3200" spc="-20" dirty="0">
                <a:latin typeface="Carlito"/>
                <a:cs typeface="Carlito"/>
              </a:rPr>
              <a:t>to any </a:t>
            </a:r>
            <a:r>
              <a:rPr sz="3200" dirty="0">
                <a:latin typeface="Carlito"/>
                <a:cs typeface="Carlito"/>
              </a:rPr>
              <a:t>of the generic  </a:t>
            </a:r>
            <a:r>
              <a:rPr sz="3200" spc="-10" dirty="0">
                <a:latin typeface="Carlito"/>
                <a:cs typeface="Carlito"/>
              </a:rPr>
              <a:t>process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rlito"/>
                <a:cs typeface="Carlito"/>
              </a:rPr>
              <a:t>Two </a:t>
            </a:r>
            <a:r>
              <a:rPr sz="3200" spc="-15" dirty="0">
                <a:latin typeface="Carlito"/>
                <a:cs typeface="Carlito"/>
              </a:rPr>
              <a:t>(related)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approaches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Incremental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delivery;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Spiral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development.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461899"/>
            <a:ext cx="4684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Incremental</a:t>
            </a:r>
            <a:r>
              <a:rPr spc="-40" dirty="0"/>
              <a:t> </a:t>
            </a:r>
            <a:r>
              <a:rPr spc="-10" dirty="0"/>
              <a:t>delivery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 marR="679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4500" algn="l"/>
                <a:tab pos="445134" algn="l"/>
              </a:tabLst>
            </a:pPr>
            <a:r>
              <a:rPr spc="-5" dirty="0"/>
              <a:t>Rather </a:t>
            </a:r>
            <a:r>
              <a:rPr dirty="0"/>
              <a:t>than </a:t>
            </a:r>
            <a:r>
              <a:rPr spc="-5" dirty="0"/>
              <a:t>deliver </a:t>
            </a:r>
            <a:r>
              <a:rPr dirty="0"/>
              <a:t>the </a:t>
            </a:r>
            <a:r>
              <a:rPr spc="-20" dirty="0"/>
              <a:t>system </a:t>
            </a:r>
            <a:r>
              <a:rPr dirty="0"/>
              <a:t>as a </a:t>
            </a:r>
            <a:r>
              <a:rPr spc="-5" dirty="0"/>
              <a:t>single </a:t>
            </a:r>
            <a:r>
              <a:rPr spc="-25" dirty="0"/>
              <a:t>delivery,</a:t>
            </a:r>
            <a:r>
              <a:rPr spc="-140" dirty="0"/>
              <a:t> </a:t>
            </a:r>
            <a:r>
              <a:rPr dirty="0"/>
              <a:t>the  </a:t>
            </a:r>
            <a:r>
              <a:rPr spc="-10" dirty="0"/>
              <a:t>development </a:t>
            </a:r>
            <a:r>
              <a:rPr dirty="0"/>
              <a:t>and </a:t>
            </a:r>
            <a:r>
              <a:rPr spc="-5" dirty="0"/>
              <a:t>delivery </a:t>
            </a:r>
            <a:r>
              <a:rPr dirty="0"/>
              <a:t>is </a:t>
            </a:r>
            <a:r>
              <a:rPr spc="-25" dirty="0"/>
              <a:t>broken </a:t>
            </a:r>
            <a:r>
              <a:rPr spc="-5" dirty="0"/>
              <a:t>down </a:t>
            </a:r>
            <a:r>
              <a:rPr spc="-15" dirty="0"/>
              <a:t>into  </a:t>
            </a:r>
            <a:r>
              <a:rPr spc="-5" dirty="0"/>
              <a:t>increments </a:t>
            </a:r>
            <a:r>
              <a:rPr dirty="0"/>
              <a:t>with each </a:t>
            </a:r>
            <a:r>
              <a:rPr spc="-5" dirty="0"/>
              <a:t>increment delivering part </a:t>
            </a:r>
            <a:r>
              <a:rPr dirty="0"/>
              <a:t>of the  </a:t>
            </a:r>
            <a:r>
              <a:rPr spc="-10" dirty="0"/>
              <a:t>required</a:t>
            </a:r>
            <a:r>
              <a:rPr spc="-40" dirty="0"/>
              <a:t> </a:t>
            </a:r>
            <a:r>
              <a:rPr spc="-15" dirty="0"/>
              <a:t>functionality.</a:t>
            </a:r>
          </a:p>
          <a:p>
            <a:pPr marL="4445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44500" algn="l"/>
                <a:tab pos="445134" algn="l"/>
              </a:tabLst>
            </a:pPr>
            <a:r>
              <a:rPr dirty="0"/>
              <a:t>User </a:t>
            </a:r>
            <a:r>
              <a:rPr spc="-10" dirty="0"/>
              <a:t>requirements are </a:t>
            </a:r>
            <a:r>
              <a:rPr spc="-5" dirty="0"/>
              <a:t>prioritised </a:t>
            </a:r>
            <a:r>
              <a:rPr dirty="0"/>
              <a:t>and the </a:t>
            </a:r>
            <a:r>
              <a:rPr spc="-10" dirty="0"/>
              <a:t>highest  </a:t>
            </a:r>
            <a:r>
              <a:rPr spc="-5" dirty="0"/>
              <a:t>priority </a:t>
            </a:r>
            <a:r>
              <a:rPr spc="-15" dirty="0"/>
              <a:t>requirements </a:t>
            </a:r>
            <a:r>
              <a:rPr spc="-10" dirty="0"/>
              <a:t>are </a:t>
            </a:r>
            <a:r>
              <a:rPr spc="-5" dirty="0"/>
              <a:t>included </a:t>
            </a:r>
            <a:r>
              <a:rPr dirty="0"/>
              <a:t>in early</a:t>
            </a:r>
            <a:r>
              <a:rPr spc="20" dirty="0"/>
              <a:t> </a:t>
            </a:r>
            <a:r>
              <a:rPr spc="-10" dirty="0"/>
              <a:t>increments.</a:t>
            </a:r>
          </a:p>
          <a:p>
            <a:pPr marL="444500" marR="14922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44500" algn="l"/>
                <a:tab pos="445134" algn="l"/>
              </a:tabLst>
            </a:pPr>
            <a:r>
              <a:rPr spc="-5" dirty="0"/>
              <a:t>Once </a:t>
            </a:r>
            <a:r>
              <a:rPr dirty="0"/>
              <a:t>the </a:t>
            </a:r>
            <a:r>
              <a:rPr spc="-10" dirty="0"/>
              <a:t>development </a:t>
            </a:r>
            <a:r>
              <a:rPr dirty="0"/>
              <a:t>of an </a:t>
            </a:r>
            <a:r>
              <a:rPr spc="-5" dirty="0"/>
              <a:t>increment </a:t>
            </a:r>
            <a:r>
              <a:rPr dirty="0"/>
              <a:t>is </a:t>
            </a:r>
            <a:r>
              <a:rPr spc="-10" dirty="0"/>
              <a:t>started,</a:t>
            </a:r>
            <a:r>
              <a:rPr spc="-125" dirty="0"/>
              <a:t> </a:t>
            </a:r>
            <a:r>
              <a:rPr dirty="0"/>
              <a:t>the  </a:t>
            </a:r>
            <a:r>
              <a:rPr spc="-10" dirty="0"/>
              <a:t>requirements are </a:t>
            </a:r>
            <a:r>
              <a:rPr spc="-25" dirty="0"/>
              <a:t>frozen </a:t>
            </a:r>
            <a:r>
              <a:rPr dirty="0"/>
              <a:t>though </a:t>
            </a:r>
            <a:r>
              <a:rPr spc="-10" dirty="0"/>
              <a:t>requirements </a:t>
            </a:r>
            <a:r>
              <a:rPr spc="-25" dirty="0"/>
              <a:t>for  </a:t>
            </a:r>
            <a:r>
              <a:rPr spc="-10" dirty="0"/>
              <a:t>later </a:t>
            </a:r>
            <a:r>
              <a:rPr spc="-5" dirty="0"/>
              <a:t>increments </a:t>
            </a:r>
            <a:r>
              <a:rPr spc="-10" dirty="0"/>
              <a:t>can continue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15" dirty="0"/>
              <a:t>evolve.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461899"/>
            <a:ext cx="589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Incremental</a:t>
            </a:r>
            <a:r>
              <a:rPr spc="-55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5048" y="2371344"/>
            <a:ext cx="7882255" cy="2906395"/>
            <a:chOff x="765048" y="2371344"/>
            <a:chExt cx="7882255" cy="2906395"/>
          </a:xfrm>
        </p:grpSpPr>
        <p:sp>
          <p:nvSpPr>
            <p:cNvPr id="4" name="object 4"/>
            <p:cNvSpPr/>
            <p:nvPr/>
          </p:nvSpPr>
          <p:spPr>
            <a:xfrm>
              <a:off x="765048" y="2371344"/>
              <a:ext cx="7882255" cy="2906395"/>
            </a:xfrm>
            <a:custGeom>
              <a:avLst/>
              <a:gdLst/>
              <a:ahLst/>
              <a:cxnLst/>
              <a:rect l="l" t="t" r="r" b="b"/>
              <a:pathLst>
                <a:path w="7882255" h="2906395">
                  <a:moveTo>
                    <a:pt x="7882128" y="0"/>
                  </a:moveTo>
                  <a:lnTo>
                    <a:pt x="0" y="0"/>
                  </a:lnTo>
                  <a:lnTo>
                    <a:pt x="0" y="2906267"/>
                  </a:lnTo>
                  <a:lnTo>
                    <a:pt x="7882128" y="2906267"/>
                  </a:lnTo>
                  <a:lnTo>
                    <a:pt x="788212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8" y="2677668"/>
              <a:ext cx="7728204" cy="2257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496950"/>
            <a:ext cx="7799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Incremental development</a:t>
            </a:r>
            <a:r>
              <a:rPr sz="4000" spc="-35" dirty="0"/>
              <a:t> </a:t>
            </a:r>
            <a:r>
              <a:rPr sz="4000" spc="-20" dirty="0"/>
              <a:t>advantages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4161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Customer </a:t>
            </a:r>
            <a:r>
              <a:rPr sz="3200" spc="-10" dirty="0">
                <a:latin typeface="Carlito"/>
                <a:cs typeface="Carlito"/>
              </a:rPr>
              <a:t>value can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delivered </a:t>
            </a:r>
            <a:r>
              <a:rPr sz="3200" dirty="0">
                <a:latin typeface="Carlito"/>
                <a:cs typeface="Carlito"/>
              </a:rPr>
              <a:t>with each  </a:t>
            </a:r>
            <a:r>
              <a:rPr sz="3200" spc="-5" dirty="0">
                <a:latin typeface="Carlito"/>
                <a:cs typeface="Carlito"/>
              </a:rPr>
              <a:t>increment so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5" dirty="0">
                <a:latin typeface="Carlito"/>
                <a:cs typeface="Carlito"/>
              </a:rPr>
              <a:t>functionality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available  </a:t>
            </a:r>
            <a:r>
              <a:rPr sz="3200" spc="-40" dirty="0">
                <a:latin typeface="Carlito"/>
                <a:cs typeface="Carlito"/>
              </a:rPr>
              <a:t>earlier.</a:t>
            </a:r>
            <a:endParaRPr sz="3200">
              <a:latin typeface="Carlito"/>
              <a:cs typeface="Carlito"/>
            </a:endParaRPr>
          </a:p>
          <a:p>
            <a:pPr marL="355600" marR="4000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Early </a:t>
            </a:r>
            <a:r>
              <a:rPr sz="3200" spc="-5" dirty="0">
                <a:latin typeface="Carlito"/>
                <a:cs typeface="Carlito"/>
              </a:rPr>
              <a:t>increments </a:t>
            </a:r>
            <a:r>
              <a:rPr sz="3200" dirty="0">
                <a:latin typeface="Carlito"/>
                <a:cs typeface="Carlito"/>
              </a:rPr>
              <a:t>act as a </a:t>
            </a:r>
            <a:r>
              <a:rPr sz="3200" spc="-15" dirty="0">
                <a:latin typeface="Carlito"/>
                <a:cs typeface="Carlito"/>
              </a:rPr>
              <a:t>prototype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help  </a:t>
            </a:r>
            <a:r>
              <a:rPr sz="3200" dirty="0">
                <a:latin typeface="Carlito"/>
                <a:cs typeface="Carlito"/>
              </a:rPr>
              <a:t>elicit </a:t>
            </a: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5" dirty="0">
                <a:latin typeface="Carlito"/>
                <a:cs typeface="Carlito"/>
              </a:rPr>
              <a:t>later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increments.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Lower </a:t>
            </a:r>
            <a:r>
              <a:rPr sz="3200" dirty="0">
                <a:latin typeface="Carlito"/>
                <a:cs typeface="Carlito"/>
              </a:rPr>
              <a:t>risk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overall </a:t>
            </a: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failure.</a:t>
            </a:r>
            <a:endParaRPr sz="3200">
              <a:latin typeface="Carlito"/>
              <a:cs typeface="Carlito"/>
            </a:endParaRPr>
          </a:p>
          <a:p>
            <a:pPr marL="355600" marR="3067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highest </a:t>
            </a:r>
            <a:r>
              <a:rPr sz="3200" spc="-5" dirty="0">
                <a:latin typeface="Carlito"/>
                <a:cs typeface="Carlito"/>
              </a:rPr>
              <a:t>priority </a:t>
            </a: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dirty="0">
                <a:latin typeface="Carlito"/>
                <a:cs typeface="Carlito"/>
              </a:rPr>
              <a:t>services </a:t>
            </a:r>
            <a:r>
              <a:rPr sz="3200" spc="-10" dirty="0">
                <a:latin typeface="Carlito"/>
                <a:cs typeface="Carlito"/>
              </a:rPr>
              <a:t>tend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receive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most testing.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008" y="461899"/>
            <a:ext cx="4428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Spiral</a:t>
            </a:r>
            <a:r>
              <a:rPr spc="-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8055609" cy="4319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7940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represented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15" dirty="0">
                <a:latin typeface="Carlito"/>
                <a:cs typeface="Carlito"/>
              </a:rPr>
              <a:t>spiral rather </a:t>
            </a:r>
            <a:r>
              <a:rPr sz="3200" spc="-5" dirty="0">
                <a:latin typeface="Carlito"/>
                <a:cs typeface="Carlito"/>
              </a:rPr>
              <a:t>than 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5" dirty="0">
                <a:latin typeface="Carlito"/>
                <a:cs typeface="Carlito"/>
              </a:rPr>
              <a:t>sequence of </a:t>
            </a:r>
            <a:r>
              <a:rPr sz="3200" dirty="0">
                <a:latin typeface="Carlito"/>
                <a:cs typeface="Carlito"/>
              </a:rPr>
              <a:t>activities with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backtracking.</a:t>
            </a:r>
            <a:endParaRPr sz="3200">
              <a:latin typeface="Carlito"/>
              <a:cs typeface="Carlito"/>
            </a:endParaRPr>
          </a:p>
          <a:p>
            <a:pPr marL="355600" marR="44259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dirty="0">
                <a:latin typeface="Carlito"/>
                <a:cs typeface="Carlito"/>
              </a:rPr>
              <a:t>loop in the </a:t>
            </a:r>
            <a:r>
              <a:rPr sz="3200" spc="-15" dirty="0">
                <a:latin typeface="Carlito"/>
                <a:cs typeface="Carlito"/>
              </a:rPr>
              <a:t>spiral </a:t>
            </a:r>
            <a:r>
              <a:rPr sz="3200" spc="-10" dirty="0">
                <a:latin typeface="Carlito"/>
                <a:cs typeface="Carlito"/>
              </a:rPr>
              <a:t>represents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phase </a:t>
            </a:r>
            <a:r>
              <a:rPr sz="3200" dirty="0">
                <a:latin typeface="Carlito"/>
                <a:cs typeface="Carlito"/>
              </a:rPr>
              <a:t>in  the </a:t>
            </a:r>
            <a:r>
              <a:rPr sz="3200" spc="-10" dirty="0">
                <a:latin typeface="Carlito"/>
                <a:cs typeface="Carlito"/>
              </a:rPr>
              <a:t>process.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No </a:t>
            </a:r>
            <a:r>
              <a:rPr sz="3200" spc="-20" dirty="0">
                <a:latin typeface="Carlito"/>
                <a:cs typeface="Carlito"/>
              </a:rPr>
              <a:t>fixed </a:t>
            </a:r>
            <a:r>
              <a:rPr sz="3200" spc="-5" dirty="0">
                <a:latin typeface="Carlito"/>
                <a:cs typeface="Carlito"/>
              </a:rPr>
              <a:t>phases such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specification or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  <a:p>
            <a:pPr marL="355600" marR="292735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Carlito"/>
                <a:cs typeface="Carlito"/>
              </a:rPr>
              <a:t>- </a:t>
            </a:r>
            <a:r>
              <a:rPr sz="3200" spc="-5" dirty="0">
                <a:latin typeface="Carlito"/>
                <a:cs typeface="Carlito"/>
              </a:rPr>
              <a:t>loops </a:t>
            </a:r>
            <a:r>
              <a:rPr sz="3200" spc="-10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spiral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chosen </a:t>
            </a:r>
            <a:r>
              <a:rPr sz="3200" spc="-5" dirty="0">
                <a:latin typeface="Carlito"/>
                <a:cs typeface="Carlito"/>
              </a:rPr>
              <a:t>depending on  what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required.</a:t>
            </a:r>
            <a:endParaRPr sz="3200">
              <a:latin typeface="Carlito"/>
              <a:cs typeface="Carlito"/>
            </a:endParaRPr>
          </a:p>
          <a:p>
            <a:pPr marL="355600" marR="94805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Risks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explicitly </a:t>
            </a:r>
            <a:r>
              <a:rPr sz="3200" dirty="0">
                <a:latin typeface="Carlito"/>
                <a:cs typeface="Carlito"/>
              </a:rPr>
              <a:t>assessed and </a:t>
            </a:r>
            <a:r>
              <a:rPr sz="3200" spc="-10" dirty="0">
                <a:latin typeface="Carlito"/>
                <a:cs typeface="Carlito"/>
              </a:rPr>
              <a:t>resolved  throughout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3" y="432638"/>
            <a:ext cx="8321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Spiral </a:t>
            </a:r>
            <a:r>
              <a:rPr dirty="0"/>
              <a:t>model of the </a:t>
            </a:r>
            <a:r>
              <a:rPr spc="-15" dirty="0"/>
              <a:t>software</a:t>
            </a:r>
            <a:r>
              <a:rPr spc="-10" dirty="0"/>
              <a:t> 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4923" y="1606296"/>
            <a:ext cx="8265159" cy="4895215"/>
            <a:chOff x="534923" y="1606296"/>
            <a:chExt cx="8265159" cy="4895215"/>
          </a:xfrm>
        </p:grpSpPr>
        <p:sp>
          <p:nvSpPr>
            <p:cNvPr id="4" name="object 4"/>
            <p:cNvSpPr/>
            <p:nvPr/>
          </p:nvSpPr>
          <p:spPr>
            <a:xfrm>
              <a:off x="534923" y="1606296"/>
              <a:ext cx="8265159" cy="4895215"/>
            </a:xfrm>
            <a:custGeom>
              <a:avLst/>
              <a:gdLst/>
              <a:ahLst/>
              <a:cxnLst/>
              <a:rect l="l" t="t" r="r" b="b"/>
              <a:pathLst>
                <a:path w="8265159" h="4895215">
                  <a:moveTo>
                    <a:pt x="8264652" y="0"/>
                  </a:moveTo>
                  <a:lnTo>
                    <a:pt x="0" y="0"/>
                  </a:lnTo>
                  <a:lnTo>
                    <a:pt x="0" y="4895088"/>
                  </a:lnTo>
                  <a:lnTo>
                    <a:pt x="8264652" y="4895088"/>
                  </a:lnTo>
                  <a:lnTo>
                    <a:pt x="826465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1372" y="1682496"/>
              <a:ext cx="6886956" cy="4683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461899"/>
            <a:ext cx="4595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Spiral </a:t>
            </a:r>
            <a:r>
              <a:rPr dirty="0"/>
              <a:t>model</a:t>
            </a:r>
            <a:r>
              <a:rPr spc="-30" dirty="0"/>
              <a:t> </a:t>
            </a:r>
            <a:r>
              <a:rPr spc="-20" dirty="0"/>
              <a:t>sectors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423"/>
            <a:ext cx="7950200" cy="4370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Objective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setting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 </a:t>
            </a:r>
            <a:r>
              <a:rPr sz="2400" spc="-10" dirty="0">
                <a:latin typeface="Carlito"/>
                <a:cs typeface="Carlito"/>
              </a:rPr>
              <a:t>objectives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phase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identified.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Risk </a:t>
            </a:r>
            <a:r>
              <a:rPr sz="2600" spc="-5" dirty="0">
                <a:latin typeface="Carlito"/>
                <a:cs typeface="Carlito"/>
              </a:rPr>
              <a:t>assessment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reduction</a:t>
            </a:r>
            <a:endParaRPr sz="2600">
              <a:latin typeface="Carlito"/>
              <a:cs typeface="Carlito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Risks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assessed and activities </a:t>
            </a:r>
            <a:r>
              <a:rPr sz="2400" spc="-5" dirty="0">
                <a:latin typeface="Carlito"/>
                <a:cs typeface="Carlito"/>
              </a:rPr>
              <a:t>put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reduce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25" dirty="0">
                <a:latin typeface="Carlito"/>
                <a:cs typeface="Carlito"/>
              </a:rPr>
              <a:t>key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risks.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validation</a:t>
            </a:r>
            <a:endParaRPr sz="2600">
              <a:latin typeface="Carlito"/>
              <a:cs typeface="Carlito"/>
            </a:endParaRPr>
          </a:p>
          <a:p>
            <a:pPr marL="756285" marR="29845" lvl="1" indent="-287020">
              <a:lnSpc>
                <a:spcPts val="259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  <a:tab pos="6674484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model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chosen	which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generic </a:t>
            </a:r>
            <a:r>
              <a:rPr sz="2400" dirty="0">
                <a:latin typeface="Carlito"/>
                <a:cs typeface="Carlito"/>
              </a:rPr>
              <a:t>models.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Planning</a:t>
            </a:r>
            <a:endParaRPr sz="2600">
              <a:latin typeface="Carlito"/>
              <a:cs typeface="Carlito"/>
            </a:endParaRPr>
          </a:p>
          <a:p>
            <a:pPr marL="756285" marR="84455" lvl="1" indent="-287020">
              <a:lnSpc>
                <a:spcPts val="259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reviewed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spc="-5" dirty="0">
                <a:latin typeface="Carlito"/>
                <a:cs typeface="Carlito"/>
              </a:rPr>
              <a:t>phase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spiral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planned.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358" y="471043"/>
            <a:ext cx="2398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09750"/>
            <a:ext cx="7893050" cy="29521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introduce </a:t>
            </a:r>
            <a:r>
              <a:rPr sz="3200" spc="-15" dirty="0">
                <a:latin typeface="Carlito"/>
                <a:cs typeface="Carlito"/>
              </a:rPr>
              <a:t>software </a:t>
            </a:r>
            <a:r>
              <a:rPr sz="3200" spc="-10" dirty="0">
                <a:latin typeface="Carlito"/>
                <a:cs typeface="Carlito"/>
              </a:rPr>
              <a:t>process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models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describe </a:t>
            </a:r>
            <a:r>
              <a:rPr sz="3200" spc="-10" dirty="0">
                <a:latin typeface="Carlito"/>
                <a:cs typeface="Carlito"/>
              </a:rPr>
              <a:t>three </a:t>
            </a:r>
            <a:r>
              <a:rPr sz="3200" spc="-5" dirty="0">
                <a:latin typeface="Carlito"/>
                <a:cs typeface="Carlito"/>
              </a:rPr>
              <a:t>generic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models and  when </a:t>
            </a:r>
            <a:r>
              <a:rPr sz="3200" spc="-5" dirty="0">
                <a:latin typeface="Carlito"/>
                <a:cs typeface="Carlito"/>
              </a:rPr>
              <a:t>they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used</a:t>
            </a:r>
            <a:endParaRPr sz="3200">
              <a:latin typeface="Carlito"/>
              <a:cs typeface="Carlito"/>
            </a:endParaRPr>
          </a:p>
          <a:p>
            <a:pPr marL="355600" marR="119062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describe outline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models </a:t>
            </a:r>
            <a:r>
              <a:rPr sz="3200" spc="-30" dirty="0">
                <a:latin typeface="Carlito"/>
                <a:cs typeface="Carlito"/>
              </a:rPr>
              <a:t>for  </a:t>
            </a: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spc="5" dirty="0">
                <a:latin typeface="Carlito"/>
                <a:cs typeface="Carlito"/>
              </a:rPr>
              <a:t>engineering, </a:t>
            </a:r>
            <a:r>
              <a:rPr sz="3200" spc="-10" dirty="0">
                <a:latin typeface="Carlito"/>
                <a:cs typeface="Carlito"/>
              </a:rPr>
              <a:t>software  </a:t>
            </a:r>
            <a:r>
              <a:rPr sz="3200" spc="-5" dirty="0">
                <a:latin typeface="Carlito"/>
                <a:cs typeface="Carlito"/>
              </a:rPr>
              <a:t>development, </a:t>
            </a:r>
            <a:r>
              <a:rPr sz="3200" spc="-10" dirty="0">
                <a:latin typeface="Carlito"/>
                <a:cs typeface="Carlito"/>
              </a:rPr>
              <a:t>testing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evolution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461899"/>
            <a:ext cx="3889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5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47636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Software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specification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design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implementation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Software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validation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Software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evolution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461899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</a:t>
            </a:r>
            <a:r>
              <a:rPr spc="-6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77480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establishing </a:t>
            </a: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services </a:t>
            </a:r>
            <a:r>
              <a:rPr sz="3200" spc="-15" dirty="0">
                <a:latin typeface="Carlito"/>
                <a:cs typeface="Carlito"/>
              </a:rPr>
              <a:t>are  </a:t>
            </a:r>
            <a:r>
              <a:rPr sz="3200" spc="-10" dirty="0">
                <a:latin typeface="Carlito"/>
                <a:cs typeface="Carlito"/>
              </a:rPr>
              <a:t>required </a:t>
            </a:r>
            <a:r>
              <a:rPr sz="3200" dirty="0">
                <a:latin typeface="Carlito"/>
                <a:cs typeface="Carlito"/>
              </a:rPr>
              <a:t>and the </a:t>
            </a:r>
            <a:r>
              <a:rPr sz="3200" spc="-15" dirty="0">
                <a:latin typeface="Carlito"/>
                <a:cs typeface="Carlito"/>
              </a:rPr>
              <a:t>constraints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5" dirty="0">
                <a:latin typeface="Carlito"/>
                <a:cs typeface="Carlito"/>
              </a:rPr>
              <a:t>system’s  </a:t>
            </a:r>
            <a:r>
              <a:rPr sz="3200" spc="-10" dirty="0">
                <a:latin typeface="Carlito"/>
                <a:cs typeface="Carlito"/>
              </a:rPr>
              <a:t>operation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development.</a:t>
            </a:r>
            <a:endParaRPr sz="32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dirty="0">
                <a:latin typeface="Carlito"/>
                <a:cs typeface="Carlito"/>
              </a:rPr>
              <a:t>engineering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Feasibility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study;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Requirements </a:t>
            </a:r>
            <a:r>
              <a:rPr sz="2800" spc="-10" dirty="0">
                <a:latin typeface="Carlito"/>
                <a:cs typeface="Carlito"/>
              </a:rPr>
              <a:t>elicitation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analysis;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Requirements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specification;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Requirements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validation.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198" y="467690"/>
            <a:ext cx="79349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</a:t>
            </a:r>
            <a:r>
              <a:rPr sz="4000" spc="-15" dirty="0"/>
              <a:t>requirements </a:t>
            </a:r>
            <a:r>
              <a:rPr sz="4000" spc="-5" dirty="0"/>
              <a:t>engineering</a:t>
            </a:r>
            <a:r>
              <a:rPr sz="4000" spc="-40" dirty="0"/>
              <a:t> </a:t>
            </a:r>
            <a:r>
              <a:rPr sz="4000" spc="-15" dirty="0"/>
              <a:t>process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34923" y="1682495"/>
            <a:ext cx="8112759" cy="4665345"/>
            <a:chOff x="534923" y="1682495"/>
            <a:chExt cx="8112759" cy="4665345"/>
          </a:xfrm>
        </p:grpSpPr>
        <p:sp>
          <p:nvSpPr>
            <p:cNvPr id="4" name="object 4"/>
            <p:cNvSpPr/>
            <p:nvPr/>
          </p:nvSpPr>
          <p:spPr>
            <a:xfrm>
              <a:off x="534923" y="1682495"/>
              <a:ext cx="8112759" cy="4665345"/>
            </a:xfrm>
            <a:custGeom>
              <a:avLst/>
              <a:gdLst/>
              <a:ahLst/>
              <a:cxnLst/>
              <a:rect l="l" t="t" r="r" b="b"/>
              <a:pathLst>
                <a:path w="8112759" h="4665345">
                  <a:moveTo>
                    <a:pt x="8112252" y="0"/>
                  </a:moveTo>
                  <a:lnTo>
                    <a:pt x="0" y="0"/>
                  </a:lnTo>
                  <a:lnTo>
                    <a:pt x="0" y="4664964"/>
                  </a:lnTo>
                  <a:lnTo>
                    <a:pt x="8112252" y="4664964"/>
                  </a:lnTo>
                  <a:lnTo>
                    <a:pt x="811225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047" y="1988819"/>
              <a:ext cx="7652004" cy="3991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262" y="496950"/>
            <a:ext cx="7634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Software </a:t>
            </a:r>
            <a:r>
              <a:rPr sz="4000" spc="-10" dirty="0"/>
              <a:t>design </a:t>
            </a:r>
            <a:r>
              <a:rPr sz="4000" spc="-5" dirty="0"/>
              <a:t>and</a:t>
            </a:r>
            <a:r>
              <a:rPr sz="4000" spc="5" dirty="0"/>
              <a:t> </a:t>
            </a:r>
            <a:r>
              <a:rPr sz="4000" spc="-15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8869"/>
            <a:ext cx="7598409" cy="42945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marR="686435" indent="-342900">
              <a:lnSpc>
                <a:spcPts val="308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converting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system  </a:t>
            </a:r>
            <a:r>
              <a:rPr sz="3200" spc="-5" dirty="0">
                <a:latin typeface="Carlito"/>
                <a:cs typeface="Carlito"/>
              </a:rPr>
              <a:t>specification </a:t>
            </a:r>
            <a:r>
              <a:rPr sz="3200" spc="-15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executable </a:t>
            </a:r>
            <a:r>
              <a:rPr sz="3200" spc="-25" dirty="0">
                <a:latin typeface="Carlito"/>
                <a:cs typeface="Carlito"/>
              </a:rPr>
              <a:t>system.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Software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  <a:p>
            <a:pPr marL="756285" marR="463550" lvl="1" indent="-287020">
              <a:lnSpc>
                <a:spcPts val="269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software structure </a:t>
            </a:r>
            <a:r>
              <a:rPr sz="2800" spc="-10" dirty="0">
                <a:latin typeface="Carlito"/>
                <a:cs typeface="Carlito"/>
              </a:rPr>
              <a:t>that realises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specification;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Implementation</a:t>
            </a:r>
            <a:endParaRPr sz="3200">
              <a:latin typeface="Carlito"/>
              <a:cs typeface="Carlito"/>
            </a:endParaRPr>
          </a:p>
          <a:p>
            <a:pPr marL="756285" marR="797560" lvl="1" indent="-287020">
              <a:lnSpc>
                <a:spcPct val="8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rlito"/>
                <a:cs typeface="Carlito"/>
              </a:rPr>
              <a:t>Translate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structure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executable  program;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7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activities of </a:t>
            </a:r>
            <a:r>
              <a:rPr sz="3200" spc="-5" dirty="0">
                <a:latin typeface="Carlito"/>
                <a:cs typeface="Carlito"/>
              </a:rPr>
              <a:t>design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implementation 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closely </a:t>
            </a:r>
            <a:r>
              <a:rPr sz="3200" spc="-15" dirty="0">
                <a:latin typeface="Carlito"/>
                <a:cs typeface="Carlito"/>
              </a:rPr>
              <a:t>related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inter-leaved.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6" y="461899"/>
            <a:ext cx="5544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 </a:t>
            </a:r>
            <a:r>
              <a:rPr spc="-15" dirty="0"/>
              <a:t>process</a:t>
            </a:r>
            <a:r>
              <a:rPr spc="-10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91414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Architectural</a:t>
            </a:r>
            <a:r>
              <a:rPr sz="3200" spc="-5" dirty="0">
                <a:latin typeface="Carlito"/>
                <a:cs typeface="Carlito"/>
              </a:rPr>
              <a:t> design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Abstract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specification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Interface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Component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structure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Algorithm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design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025" y="461899"/>
            <a:ext cx="645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5" dirty="0"/>
              <a:t>software </a:t>
            </a:r>
            <a:r>
              <a:rPr dirty="0"/>
              <a:t>design</a:t>
            </a:r>
            <a:r>
              <a:rPr spc="-45" dirty="0"/>
              <a:t> </a:t>
            </a:r>
            <a:r>
              <a:rPr spc="-1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524" y="1988820"/>
            <a:ext cx="8569960" cy="4130040"/>
            <a:chOff x="382524" y="1988820"/>
            <a:chExt cx="8569960" cy="4130040"/>
          </a:xfrm>
        </p:grpSpPr>
        <p:sp>
          <p:nvSpPr>
            <p:cNvPr id="4" name="object 4"/>
            <p:cNvSpPr/>
            <p:nvPr/>
          </p:nvSpPr>
          <p:spPr>
            <a:xfrm>
              <a:off x="382524" y="1988820"/>
              <a:ext cx="8569960" cy="4130040"/>
            </a:xfrm>
            <a:custGeom>
              <a:avLst/>
              <a:gdLst/>
              <a:ahLst/>
              <a:cxnLst/>
              <a:rect l="l" t="t" r="r" b="b"/>
              <a:pathLst>
                <a:path w="8569960" h="4130040">
                  <a:moveTo>
                    <a:pt x="8569452" y="0"/>
                  </a:moveTo>
                  <a:lnTo>
                    <a:pt x="0" y="0"/>
                  </a:lnTo>
                  <a:lnTo>
                    <a:pt x="0" y="4130040"/>
                  </a:lnTo>
                  <a:lnTo>
                    <a:pt x="8569452" y="4130040"/>
                  </a:lnTo>
                  <a:lnTo>
                    <a:pt x="856945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924" y="2371344"/>
              <a:ext cx="8340852" cy="3230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461899"/>
            <a:ext cx="4575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Structured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869"/>
            <a:ext cx="7689215" cy="44062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marR="902335" indent="-342900">
              <a:lnSpc>
                <a:spcPts val="308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Systematic </a:t>
            </a:r>
            <a:r>
              <a:rPr sz="3200" spc="-5" dirty="0">
                <a:latin typeface="Carlito"/>
                <a:cs typeface="Carlito"/>
              </a:rPr>
              <a:t>approaches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developing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5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design.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ts val="307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design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usually </a:t>
            </a:r>
            <a:r>
              <a:rPr sz="3200" spc="-10" dirty="0">
                <a:latin typeface="Carlito"/>
                <a:cs typeface="Carlito"/>
              </a:rPr>
              <a:t>documented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5" dirty="0">
                <a:latin typeface="Carlito"/>
                <a:cs typeface="Carlito"/>
              </a:rPr>
              <a:t>set of  </a:t>
            </a:r>
            <a:r>
              <a:rPr sz="3200" spc="-10" dirty="0">
                <a:latin typeface="Carlito"/>
                <a:cs typeface="Carlito"/>
              </a:rPr>
              <a:t>graphical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models.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Possible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models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Object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Sequence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State </a:t>
            </a:r>
            <a:r>
              <a:rPr sz="2800" spc="-15" dirty="0">
                <a:latin typeface="Carlito"/>
                <a:cs typeface="Carlito"/>
              </a:rPr>
              <a:t>transition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Structural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model;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Data-flow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461899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Programming </a:t>
            </a:r>
            <a:r>
              <a:rPr dirty="0"/>
              <a:t>and</a:t>
            </a:r>
            <a:r>
              <a:rPr spc="-45" dirty="0"/>
              <a:t> </a:t>
            </a:r>
            <a:r>
              <a:rPr spc="5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8987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217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Translating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design </a:t>
            </a:r>
            <a:r>
              <a:rPr sz="3200" spc="-15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program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5" dirty="0">
                <a:latin typeface="Carlito"/>
                <a:cs typeface="Carlito"/>
              </a:rPr>
              <a:t>removing </a:t>
            </a:r>
            <a:r>
              <a:rPr sz="3200" spc="-20" dirty="0">
                <a:latin typeface="Carlito"/>
                <a:cs typeface="Carlito"/>
              </a:rPr>
              <a:t>errors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that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program.</a:t>
            </a:r>
            <a:endParaRPr sz="3200">
              <a:latin typeface="Carlito"/>
              <a:cs typeface="Carlito"/>
            </a:endParaRPr>
          </a:p>
          <a:p>
            <a:pPr marL="355600" marR="3130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Programming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personal </a:t>
            </a:r>
            <a:r>
              <a:rPr sz="3200" dirty="0">
                <a:latin typeface="Carlito"/>
                <a:cs typeface="Carlito"/>
              </a:rPr>
              <a:t>activity -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dirty="0">
                <a:latin typeface="Carlito"/>
                <a:cs typeface="Carlito"/>
              </a:rPr>
              <a:t>is  no </a:t>
            </a:r>
            <a:r>
              <a:rPr sz="3200" spc="-5" dirty="0">
                <a:latin typeface="Carlito"/>
                <a:cs typeface="Carlito"/>
              </a:rPr>
              <a:t>generic </a:t>
            </a:r>
            <a:r>
              <a:rPr sz="3200" spc="-10" dirty="0">
                <a:latin typeface="Carlito"/>
                <a:cs typeface="Carlito"/>
              </a:rPr>
              <a:t>programming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Programmers </a:t>
            </a:r>
            <a:r>
              <a:rPr sz="3200" spc="-5" dirty="0">
                <a:latin typeface="Carlito"/>
                <a:cs typeface="Carlito"/>
              </a:rPr>
              <a:t>carry out some </a:t>
            </a:r>
            <a:r>
              <a:rPr sz="3200" spc="-15" dirty="0">
                <a:latin typeface="Carlito"/>
                <a:cs typeface="Carlito"/>
              </a:rPr>
              <a:t>program </a:t>
            </a:r>
            <a:r>
              <a:rPr sz="3200" spc="-10" dirty="0">
                <a:latin typeface="Carlito"/>
                <a:cs typeface="Carlito"/>
              </a:rPr>
              <a:t>testing 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discover faults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15" dirty="0">
                <a:latin typeface="Carlito"/>
                <a:cs typeface="Carlito"/>
              </a:rPr>
              <a:t>program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remove  </a:t>
            </a:r>
            <a:r>
              <a:rPr sz="3200" dirty="0">
                <a:latin typeface="Carlito"/>
                <a:cs typeface="Carlito"/>
              </a:rPr>
              <a:t>these </a:t>
            </a:r>
            <a:r>
              <a:rPr sz="3200" spc="-15" dirty="0">
                <a:latin typeface="Carlito"/>
                <a:cs typeface="Carlito"/>
              </a:rPr>
              <a:t>faults </a:t>
            </a:r>
            <a:r>
              <a:rPr sz="3200" dirty="0">
                <a:latin typeface="Carlito"/>
                <a:cs typeface="Carlito"/>
              </a:rPr>
              <a:t>in the debugging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461899"/>
            <a:ext cx="5226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dirty="0"/>
              <a:t>debugging</a:t>
            </a:r>
            <a:r>
              <a:rPr spc="-30" dirty="0"/>
              <a:t> </a:t>
            </a:r>
            <a:r>
              <a:rPr spc="-1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2648" y="2295144"/>
            <a:ext cx="8034655" cy="2600325"/>
            <a:chOff x="612648" y="2295144"/>
            <a:chExt cx="8034655" cy="2600325"/>
          </a:xfrm>
        </p:grpSpPr>
        <p:sp>
          <p:nvSpPr>
            <p:cNvPr id="4" name="object 4"/>
            <p:cNvSpPr/>
            <p:nvPr/>
          </p:nvSpPr>
          <p:spPr>
            <a:xfrm>
              <a:off x="612648" y="2295144"/>
              <a:ext cx="8034655" cy="2600325"/>
            </a:xfrm>
            <a:custGeom>
              <a:avLst/>
              <a:gdLst/>
              <a:ahLst/>
              <a:cxnLst/>
              <a:rect l="l" t="t" r="r" b="b"/>
              <a:pathLst>
                <a:path w="8034655" h="2600325">
                  <a:moveTo>
                    <a:pt x="8034528" y="0"/>
                  </a:moveTo>
                  <a:lnTo>
                    <a:pt x="0" y="0"/>
                  </a:lnTo>
                  <a:lnTo>
                    <a:pt x="0" y="2599943"/>
                  </a:lnTo>
                  <a:lnTo>
                    <a:pt x="8034528" y="2599943"/>
                  </a:lnTo>
                  <a:lnTo>
                    <a:pt x="803452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8" y="3212591"/>
              <a:ext cx="7575804" cy="768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461899"/>
            <a:ext cx="4420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</a:t>
            </a:r>
            <a:r>
              <a:rPr spc="-7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869"/>
            <a:ext cx="7879715" cy="422148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Verification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validation </a:t>
            </a:r>
            <a:r>
              <a:rPr sz="3200" dirty="0">
                <a:latin typeface="Carlito"/>
                <a:cs typeface="Carlito"/>
              </a:rPr>
              <a:t>(V &amp; V) is </a:t>
            </a:r>
            <a:r>
              <a:rPr sz="3200" spc="-10" dirty="0">
                <a:latin typeface="Carlito"/>
                <a:cs typeface="Carlito"/>
              </a:rPr>
              <a:t>intended 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show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20" dirty="0">
                <a:latin typeface="Carlito"/>
                <a:cs typeface="Carlito"/>
              </a:rPr>
              <a:t>conforms to </a:t>
            </a:r>
            <a:r>
              <a:rPr sz="3200" dirty="0">
                <a:latin typeface="Carlito"/>
                <a:cs typeface="Carlito"/>
              </a:rPr>
              <a:t>its  </a:t>
            </a:r>
            <a:r>
              <a:rPr sz="3200" spc="-5" dirty="0">
                <a:latin typeface="Carlito"/>
                <a:cs typeface="Carlito"/>
              </a:rPr>
              <a:t>specification </a:t>
            </a:r>
            <a:r>
              <a:rPr sz="3200" dirty="0">
                <a:latin typeface="Carlito"/>
                <a:cs typeface="Carlito"/>
              </a:rPr>
              <a:t>and meets the </a:t>
            </a: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system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customer.</a:t>
            </a:r>
            <a:endParaRPr sz="3200">
              <a:latin typeface="Carlito"/>
              <a:cs typeface="Carlito"/>
            </a:endParaRPr>
          </a:p>
          <a:p>
            <a:pPr marL="355600" marR="296545" indent="-342900">
              <a:lnSpc>
                <a:spcPts val="307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Involves </a:t>
            </a:r>
            <a:r>
              <a:rPr sz="3200" dirty="0">
                <a:latin typeface="Carlito"/>
                <a:cs typeface="Carlito"/>
              </a:rPr>
              <a:t>checking and </a:t>
            </a:r>
            <a:r>
              <a:rPr sz="3200" spc="-5" dirty="0">
                <a:latin typeface="Carlito"/>
                <a:cs typeface="Carlito"/>
              </a:rPr>
              <a:t>review </a:t>
            </a:r>
            <a:r>
              <a:rPr sz="3200" spc="-10" dirty="0">
                <a:latin typeface="Carlito"/>
                <a:cs typeface="Carlito"/>
              </a:rPr>
              <a:t>processes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30" dirty="0">
                <a:latin typeface="Carlito"/>
                <a:cs typeface="Carlito"/>
              </a:rPr>
              <a:t>system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testing.</a:t>
            </a:r>
            <a:endParaRPr sz="3200">
              <a:latin typeface="Carlito"/>
              <a:cs typeface="Carlito"/>
            </a:endParaRPr>
          </a:p>
          <a:p>
            <a:pPr marL="355600" marR="101600" indent="-342900">
              <a:lnSpc>
                <a:spcPct val="8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spc="-10" dirty="0">
                <a:latin typeface="Carlito"/>
                <a:cs typeface="Carlito"/>
              </a:rPr>
              <a:t>testing </a:t>
            </a:r>
            <a:r>
              <a:rPr sz="3200" spc="-15" dirty="0">
                <a:latin typeface="Carlito"/>
                <a:cs typeface="Carlito"/>
              </a:rPr>
              <a:t>involves executing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system 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20" dirty="0">
                <a:latin typeface="Carlito"/>
                <a:cs typeface="Carlito"/>
              </a:rPr>
              <a:t>test </a:t>
            </a:r>
            <a:r>
              <a:rPr sz="3200" spc="-5" dirty="0">
                <a:latin typeface="Carlito"/>
                <a:cs typeface="Carlito"/>
              </a:rPr>
              <a:t>cases that </a:t>
            </a:r>
            <a:r>
              <a:rPr sz="3200" spc="-10" dirty="0">
                <a:latin typeface="Carlito"/>
                <a:cs typeface="Carlito"/>
              </a:rPr>
              <a:t>are derived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specification </a:t>
            </a:r>
            <a:r>
              <a:rPr sz="3200" spc="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real </a:t>
            </a:r>
            <a:r>
              <a:rPr sz="3200" spc="-15" dirty="0">
                <a:latin typeface="Carlito"/>
                <a:cs typeface="Carlito"/>
              </a:rPr>
              <a:t>data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processed  by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system.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538" y="461899"/>
            <a:ext cx="4848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5" dirty="0"/>
              <a:t>software</a:t>
            </a:r>
            <a:r>
              <a:rPr spc="-6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11249"/>
            <a:ext cx="7770495" cy="384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870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structured set of </a:t>
            </a:r>
            <a:r>
              <a:rPr sz="2600" dirty="0">
                <a:latin typeface="Carlito"/>
                <a:cs typeface="Carlito"/>
              </a:rPr>
              <a:t>activities </a:t>
            </a:r>
            <a:r>
              <a:rPr sz="2600" spc="-10" dirty="0">
                <a:latin typeface="Carlito"/>
                <a:cs typeface="Carlito"/>
              </a:rPr>
              <a:t>required to </a:t>
            </a:r>
            <a:r>
              <a:rPr sz="2600" spc="-5" dirty="0">
                <a:latin typeface="Carlito"/>
                <a:cs typeface="Carlito"/>
              </a:rPr>
              <a:t>develop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spc="-20" dirty="0">
                <a:latin typeface="Carlito"/>
                <a:cs typeface="Carlito"/>
              </a:rPr>
              <a:t>system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Specification;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Design;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Validation;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Evolution.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spc="-5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model is </a:t>
            </a:r>
            <a:r>
              <a:rPr sz="2600" spc="5" dirty="0">
                <a:latin typeface="Carlito"/>
                <a:cs typeface="Carlito"/>
              </a:rPr>
              <a:t>an </a:t>
            </a:r>
            <a:r>
              <a:rPr sz="2600" spc="-10" dirty="0">
                <a:latin typeface="Carlito"/>
                <a:cs typeface="Carlito"/>
              </a:rPr>
              <a:t>abstract representation 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process.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presents </a:t>
            </a:r>
            <a:r>
              <a:rPr sz="2600" dirty="0">
                <a:latin typeface="Carlito"/>
                <a:cs typeface="Carlito"/>
              </a:rPr>
              <a:t>a description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spc="-15" dirty="0">
                <a:latin typeface="Carlito"/>
                <a:cs typeface="Carlito"/>
              </a:rPr>
              <a:t>from  </a:t>
            </a:r>
            <a:r>
              <a:rPr sz="2600" spc="-5" dirty="0">
                <a:latin typeface="Carlito"/>
                <a:cs typeface="Carlito"/>
              </a:rPr>
              <a:t>some </a:t>
            </a:r>
            <a:r>
              <a:rPr sz="2600" dirty="0">
                <a:latin typeface="Carlito"/>
                <a:cs typeface="Carlito"/>
              </a:rPr>
              <a:t>particular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perspective.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461899"/>
            <a:ext cx="4398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5" dirty="0"/>
              <a:t>testing</a:t>
            </a:r>
            <a:r>
              <a:rPr spc="-20" dirty="0"/>
              <a:t> </a:t>
            </a:r>
            <a:r>
              <a:rPr spc="-15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2648" y="2295144"/>
            <a:ext cx="7957184" cy="2676525"/>
            <a:chOff x="612648" y="2295144"/>
            <a:chExt cx="7957184" cy="2676525"/>
          </a:xfrm>
        </p:grpSpPr>
        <p:sp>
          <p:nvSpPr>
            <p:cNvPr id="4" name="object 4"/>
            <p:cNvSpPr/>
            <p:nvPr/>
          </p:nvSpPr>
          <p:spPr>
            <a:xfrm>
              <a:off x="612648" y="2295144"/>
              <a:ext cx="7957184" cy="2676525"/>
            </a:xfrm>
            <a:custGeom>
              <a:avLst/>
              <a:gdLst/>
              <a:ahLst/>
              <a:cxnLst/>
              <a:rect l="l" t="t" r="r" b="b"/>
              <a:pathLst>
                <a:path w="7957184" h="2676525">
                  <a:moveTo>
                    <a:pt x="7956804" y="0"/>
                  </a:moveTo>
                  <a:lnTo>
                    <a:pt x="0" y="0"/>
                  </a:lnTo>
                  <a:lnTo>
                    <a:pt x="0" y="2676143"/>
                  </a:lnTo>
                  <a:lnTo>
                    <a:pt x="7956804" y="2676143"/>
                  </a:lnTo>
                  <a:lnTo>
                    <a:pt x="795680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7572" y="2599944"/>
              <a:ext cx="7345680" cy="1725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1298" y="4283201"/>
              <a:ext cx="2601595" cy="0"/>
            </a:xfrm>
            <a:custGeom>
              <a:avLst/>
              <a:gdLst/>
              <a:ahLst/>
              <a:cxnLst/>
              <a:rect l="l" t="t" r="r" b="b"/>
              <a:pathLst>
                <a:path w="2601595">
                  <a:moveTo>
                    <a:pt x="0" y="0"/>
                  </a:moveTo>
                  <a:lnTo>
                    <a:pt x="26014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373" y="461899"/>
            <a:ext cx="3159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 </a:t>
            </a:r>
            <a:r>
              <a:rPr spc="-20" dirty="0"/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56435"/>
            <a:ext cx="7354570" cy="393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Component </a:t>
            </a:r>
            <a:r>
              <a:rPr sz="3000" spc="-5" dirty="0">
                <a:latin typeface="Carlito"/>
                <a:cs typeface="Carlito"/>
              </a:rPr>
              <a:t>or unit </a:t>
            </a:r>
            <a:r>
              <a:rPr sz="3000" spc="-15" dirty="0">
                <a:latin typeface="Carlito"/>
                <a:cs typeface="Carlito"/>
              </a:rPr>
              <a:t>testing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Individual </a:t>
            </a:r>
            <a:r>
              <a:rPr sz="2600" spc="-10" dirty="0">
                <a:latin typeface="Carlito"/>
                <a:cs typeface="Carlito"/>
              </a:rPr>
              <a:t>components </a:t>
            </a:r>
            <a:r>
              <a:rPr sz="2600" spc="-15" dirty="0">
                <a:latin typeface="Carlito"/>
                <a:cs typeface="Carlito"/>
              </a:rPr>
              <a:t>are tested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independently;</a:t>
            </a:r>
            <a:endParaRPr sz="2600">
              <a:latin typeface="Carlito"/>
              <a:cs typeface="Carlito"/>
            </a:endParaRPr>
          </a:p>
          <a:p>
            <a:pPr marL="756285" marR="735965" lvl="1" indent="-287020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Components </a:t>
            </a:r>
            <a:r>
              <a:rPr sz="2600" spc="-15" dirty="0">
                <a:latin typeface="Carlito"/>
                <a:cs typeface="Carlito"/>
              </a:rPr>
              <a:t>may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functions </a:t>
            </a:r>
            <a:r>
              <a:rPr sz="2600" dirty="0">
                <a:latin typeface="Carlito"/>
                <a:cs typeface="Carlito"/>
              </a:rPr>
              <a:t>or </a:t>
            </a:r>
            <a:r>
              <a:rPr sz="2600" spc="-5" dirty="0">
                <a:latin typeface="Carlito"/>
                <a:cs typeface="Carlito"/>
              </a:rPr>
              <a:t>objects or  </a:t>
            </a:r>
            <a:r>
              <a:rPr sz="2600" spc="-15" dirty="0">
                <a:latin typeface="Carlito"/>
                <a:cs typeface="Carlito"/>
              </a:rPr>
              <a:t>coherent </a:t>
            </a:r>
            <a:r>
              <a:rPr sz="2600" spc="-10" dirty="0">
                <a:latin typeface="Carlito"/>
                <a:cs typeface="Carlito"/>
              </a:rPr>
              <a:t>groupings </a:t>
            </a:r>
            <a:r>
              <a:rPr sz="2600" spc="-5" dirty="0">
                <a:latin typeface="Carlito"/>
                <a:cs typeface="Carlito"/>
              </a:rPr>
              <a:t>of these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entities.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System</a:t>
            </a:r>
            <a:r>
              <a:rPr sz="3000" spc="-15" dirty="0">
                <a:latin typeface="Carlito"/>
                <a:cs typeface="Carlito"/>
              </a:rPr>
              <a:t> testing</a:t>
            </a:r>
            <a:endParaRPr sz="3000">
              <a:latin typeface="Carlito"/>
              <a:cs typeface="Carlito"/>
            </a:endParaRPr>
          </a:p>
          <a:p>
            <a:pPr marL="756285" marR="440690" lvl="1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35" dirty="0">
                <a:latin typeface="Carlito"/>
                <a:cs typeface="Carlito"/>
              </a:rPr>
              <a:t>Testing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as a whole. </a:t>
            </a:r>
            <a:r>
              <a:rPr sz="2600" spc="-35" dirty="0">
                <a:latin typeface="Carlito"/>
                <a:cs typeface="Carlito"/>
              </a:rPr>
              <a:t>Testing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spc="-10" dirty="0">
                <a:latin typeface="Carlito"/>
                <a:cs typeface="Carlito"/>
              </a:rPr>
              <a:t>emergent properties </a:t>
            </a:r>
            <a:r>
              <a:rPr sz="2600" dirty="0">
                <a:latin typeface="Carlito"/>
                <a:cs typeface="Carlito"/>
              </a:rPr>
              <a:t>is particularly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important.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ts val="35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Acceptance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testing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ts val="281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35" dirty="0">
                <a:latin typeface="Carlito"/>
                <a:cs typeface="Carlito"/>
              </a:rPr>
              <a:t>Testing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0" dirty="0">
                <a:latin typeface="Carlito"/>
                <a:cs typeface="Carlito"/>
              </a:rPr>
              <a:t>customer </a:t>
            </a:r>
            <a:r>
              <a:rPr sz="2600" spc="-15" dirty="0">
                <a:latin typeface="Carlito"/>
                <a:cs typeface="Carlito"/>
              </a:rPr>
              <a:t>data to </a:t>
            </a:r>
            <a:r>
              <a:rPr sz="2600" spc="-5" dirty="0">
                <a:latin typeface="Carlito"/>
                <a:cs typeface="Carlito"/>
              </a:rPr>
              <a:t>check that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endParaRPr sz="2600">
              <a:latin typeface="Carlito"/>
              <a:cs typeface="Carlito"/>
            </a:endParaRPr>
          </a:p>
          <a:p>
            <a:pPr marL="756285">
              <a:lnSpc>
                <a:spcPts val="2810"/>
              </a:lnSpc>
            </a:pP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meets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customer’s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needs.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461899"/>
            <a:ext cx="3312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</a:t>
            </a:r>
            <a:r>
              <a:rPr spc="-60" dirty="0"/>
              <a:t> </a:t>
            </a:r>
            <a:r>
              <a:rPr dirty="0"/>
              <a:t>phases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723" y="2141220"/>
            <a:ext cx="8493760" cy="3901440"/>
            <a:chOff x="458723" y="2141220"/>
            <a:chExt cx="8493760" cy="3901440"/>
          </a:xfrm>
        </p:grpSpPr>
        <p:sp>
          <p:nvSpPr>
            <p:cNvPr id="4" name="object 4"/>
            <p:cNvSpPr/>
            <p:nvPr/>
          </p:nvSpPr>
          <p:spPr>
            <a:xfrm>
              <a:off x="458723" y="2141220"/>
              <a:ext cx="8493760" cy="3901440"/>
            </a:xfrm>
            <a:custGeom>
              <a:avLst/>
              <a:gdLst/>
              <a:ahLst/>
              <a:cxnLst/>
              <a:rect l="l" t="t" r="r" b="b"/>
              <a:pathLst>
                <a:path w="8493760" h="3901440">
                  <a:moveTo>
                    <a:pt x="8493252" y="0"/>
                  </a:moveTo>
                  <a:lnTo>
                    <a:pt x="0" y="0"/>
                  </a:lnTo>
                  <a:lnTo>
                    <a:pt x="0" y="3901440"/>
                  </a:lnTo>
                  <a:lnTo>
                    <a:pt x="8493252" y="3901440"/>
                  </a:lnTo>
                  <a:lnTo>
                    <a:pt x="849325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923" y="2677668"/>
              <a:ext cx="8264652" cy="2817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729" y="461899"/>
            <a:ext cx="433324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smtClean="0"/>
              <a:t>Software</a:t>
            </a:r>
            <a:r>
              <a:rPr lang="en-IN" spc="-15" dirty="0" smtClean="0"/>
              <a:t> e</a:t>
            </a:r>
            <a:r>
              <a:rPr spc="-10" smtClean="0"/>
              <a:t>volution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10726"/>
            <a:ext cx="8023859" cy="4269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Software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inherently flexible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can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change.</a:t>
            </a:r>
            <a:endParaRPr sz="3200">
              <a:latin typeface="Carlito"/>
              <a:cs typeface="Carlito"/>
            </a:endParaRPr>
          </a:p>
          <a:p>
            <a:pPr marL="355600" marR="504825" indent="-343535">
              <a:lnSpc>
                <a:spcPct val="9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requirements </a:t>
            </a:r>
            <a:r>
              <a:rPr sz="3200" spc="-5" dirty="0">
                <a:latin typeface="Carlito"/>
                <a:cs typeface="Carlito"/>
              </a:rPr>
              <a:t>change </a:t>
            </a:r>
            <a:r>
              <a:rPr sz="3200" spc="-15" dirty="0">
                <a:latin typeface="Carlito"/>
                <a:cs typeface="Carlito"/>
              </a:rPr>
              <a:t>through </a:t>
            </a:r>
            <a:r>
              <a:rPr sz="3200" dirty="0">
                <a:latin typeface="Carlito"/>
                <a:cs typeface="Carlito"/>
              </a:rPr>
              <a:t>changing  </a:t>
            </a:r>
            <a:r>
              <a:rPr sz="3200" spc="-5" dirty="0">
                <a:latin typeface="Carlito"/>
                <a:cs typeface="Carlito"/>
              </a:rPr>
              <a:t>business </a:t>
            </a:r>
            <a:r>
              <a:rPr sz="3200" spc="-10" dirty="0">
                <a:latin typeface="Carlito"/>
                <a:cs typeface="Carlito"/>
              </a:rPr>
              <a:t>circumstances,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software </a:t>
            </a:r>
            <a:r>
              <a:rPr sz="3200" spc="-10" dirty="0">
                <a:latin typeface="Carlito"/>
                <a:cs typeface="Carlito"/>
              </a:rPr>
              <a:t>that  </a:t>
            </a:r>
            <a:r>
              <a:rPr sz="3200" spc="-5" dirty="0">
                <a:latin typeface="Carlito"/>
                <a:cs typeface="Carlito"/>
              </a:rPr>
              <a:t>supports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business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dirty="0">
                <a:latin typeface="Carlito"/>
                <a:cs typeface="Carlito"/>
              </a:rPr>
              <a:t>also </a:t>
            </a:r>
            <a:r>
              <a:rPr sz="3200" spc="-15" dirty="0">
                <a:latin typeface="Carlito"/>
                <a:cs typeface="Carlito"/>
              </a:rPr>
              <a:t>evolve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5" dirty="0">
                <a:latin typeface="Carlito"/>
                <a:cs typeface="Carlito"/>
              </a:rPr>
              <a:t>change.</a:t>
            </a:r>
            <a:endParaRPr sz="3200">
              <a:latin typeface="Carlito"/>
              <a:cs typeface="Carlito"/>
            </a:endParaRPr>
          </a:p>
          <a:p>
            <a:pPr marL="355600" marR="48260" indent="-343535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Although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5" dirty="0">
                <a:latin typeface="Carlito"/>
                <a:cs typeface="Carlito"/>
              </a:rPr>
              <a:t>has been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demarcation  </a:t>
            </a:r>
            <a:r>
              <a:rPr sz="3200" spc="-10" dirty="0">
                <a:latin typeface="Carlito"/>
                <a:cs typeface="Carlito"/>
              </a:rPr>
              <a:t>between development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evolution  (maintenance) </a:t>
            </a: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increasingly </a:t>
            </a:r>
            <a:r>
              <a:rPr sz="3200" spc="-15" dirty="0">
                <a:latin typeface="Carlito"/>
                <a:cs typeface="Carlito"/>
              </a:rPr>
              <a:t>irrelevant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25" dirty="0">
                <a:latin typeface="Carlito"/>
                <a:cs typeface="Carlito"/>
              </a:rPr>
              <a:t>fewer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5" dirty="0">
                <a:latin typeface="Carlito"/>
                <a:cs typeface="Carlito"/>
              </a:rPr>
              <a:t>fewer systems </a:t>
            </a:r>
            <a:r>
              <a:rPr sz="3200" spc="-10" dirty="0">
                <a:latin typeface="Carlito"/>
                <a:cs typeface="Carlito"/>
              </a:rPr>
              <a:t>are completely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5" dirty="0">
                <a:latin typeface="Carlito"/>
                <a:cs typeface="Carlito"/>
              </a:rPr>
              <a:t>new.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System</a:t>
            </a:r>
            <a:r>
              <a:rPr spc="-90" dirty="0"/>
              <a:t> </a:t>
            </a:r>
            <a:r>
              <a:rPr spc="-5" dirty="0"/>
              <a:t>evolution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2648" y="2217420"/>
            <a:ext cx="8263255" cy="3519170"/>
            <a:chOff x="612648" y="2217420"/>
            <a:chExt cx="8263255" cy="3519170"/>
          </a:xfrm>
        </p:grpSpPr>
        <p:sp>
          <p:nvSpPr>
            <p:cNvPr id="4" name="object 4"/>
            <p:cNvSpPr/>
            <p:nvPr/>
          </p:nvSpPr>
          <p:spPr>
            <a:xfrm>
              <a:off x="612648" y="2217420"/>
              <a:ext cx="8263255" cy="3519170"/>
            </a:xfrm>
            <a:custGeom>
              <a:avLst/>
              <a:gdLst/>
              <a:ahLst/>
              <a:cxnLst/>
              <a:rect l="l" t="t" r="r" b="b"/>
              <a:pathLst>
                <a:path w="8263255" h="3519170">
                  <a:moveTo>
                    <a:pt x="8263128" y="0"/>
                  </a:moveTo>
                  <a:lnTo>
                    <a:pt x="0" y="0"/>
                  </a:lnTo>
                  <a:lnTo>
                    <a:pt x="0" y="3518916"/>
                  </a:lnTo>
                  <a:lnTo>
                    <a:pt x="8263128" y="3518916"/>
                  </a:lnTo>
                  <a:lnTo>
                    <a:pt x="826312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048" y="2677668"/>
              <a:ext cx="7958328" cy="2446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535" y="432638"/>
            <a:ext cx="7554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Generic </a:t>
            </a:r>
            <a:r>
              <a:rPr spc="-15" dirty="0"/>
              <a:t>software process</a:t>
            </a:r>
            <a:r>
              <a:rPr spc="-4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38986"/>
            <a:ext cx="7961630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waterfall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model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distinct phases of </a:t>
            </a:r>
            <a:r>
              <a:rPr sz="2400" spc="-10" dirty="0">
                <a:latin typeface="Carlito"/>
                <a:cs typeface="Carlito"/>
              </a:rPr>
              <a:t>specification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0"/>
              </a:lnSpc>
            </a:pPr>
            <a:r>
              <a:rPr sz="2400" spc="-10" dirty="0">
                <a:latin typeface="Carlito"/>
                <a:cs typeface="Carlito"/>
              </a:rPr>
              <a:t>development.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311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rlito"/>
                <a:cs typeface="Carlito"/>
              </a:rPr>
              <a:t>Evolutionary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development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ts val="287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Specification,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validation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interleaved.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311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rlito"/>
                <a:cs typeface="Carlito"/>
              </a:rPr>
              <a:t>Component-based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engineering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ts val="287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is assembled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existing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components.</a:t>
            </a:r>
            <a:endParaRPr sz="2400">
              <a:latin typeface="Carlito"/>
              <a:cs typeface="Carlito"/>
            </a:endParaRPr>
          </a:p>
          <a:p>
            <a:pPr marL="355600" marR="221615" indent="-343535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rlito"/>
                <a:cs typeface="Carlito"/>
              </a:rPr>
              <a:t>There are </a:t>
            </a:r>
            <a:r>
              <a:rPr sz="2600" spc="-15" dirty="0">
                <a:latin typeface="Carlito"/>
                <a:cs typeface="Carlito"/>
              </a:rPr>
              <a:t>many </a:t>
            </a:r>
            <a:r>
              <a:rPr sz="2600" spc="-10" dirty="0">
                <a:latin typeface="Carlito"/>
                <a:cs typeface="Carlito"/>
              </a:rPr>
              <a:t>variants </a:t>
            </a:r>
            <a:r>
              <a:rPr sz="2600" spc="-5" dirty="0">
                <a:latin typeface="Carlito"/>
                <a:cs typeface="Carlito"/>
              </a:rPr>
              <a:t>of these models </a:t>
            </a:r>
            <a:r>
              <a:rPr sz="2600" spc="5" dirty="0">
                <a:latin typeface="Carlito"/>
                <a:cs typeface="Carlito"/>
              </a:rPr>
              <a:t>e.g. </a:t>
            </a:r>
            <a:r>
              <a:rPr sz="2600" spc="-15" dirty="0">
                <a:latin typeface="Carlito"/>
                <a:cs typeface="Carlito"/>
              </a:rPr>
              <a:t>formal  </a:t>
            </a:r>
            <a:r>
              <a:rPr sz="2600" spc="-10" dirty="0">
                <a:latin typeface="Carlito"/>
                <a:cs typeface="Carlito"/>
              </a:rPr>
              <a:t>development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waterfall-like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used but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specification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5" dirty="0">
                <a:latin typeface="Carlito"/>
                <a:cs typeface="Carlito"/>
              </a:rPr>
              <a:t>formal </a:t>
            </a:r>
            <a:r>
              <a:rPr sz="2600" spc="-5" dirty="0">
                <a:latin typeface="Carlito"/>
                <a:cs typeface="Carlito"/>
              </a:rPr>
              <a:t>specification that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refined  </a:t>
            </a:r>
            <a:r>
              <a:rPr sz="2600" spc="-5" dirty="0">
                <a:latin typeface="Carlito"/>
                <a:cs typeface="Carlito"/>
              </a:rPr>
              <a:t>through </a:t>
            </a:r>
            <a:r>
              <a:rPr sz="2600" spc="-15" dirty="0">
                <a:latin typeface="Carlito"/>
                <a:cs typeface="Carlito"/>
              </a:rPr>
              <a:t>several stages to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implementable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design.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801" y="461899"/>
            <a:ext cx="36753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</a:t>
            </a:r>
            <a:r>
              <a:rPr spc="-95" dirty="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57072" y="1476755"/>
            <a:ext cx="6963409" cy="4436745"/>
            <a:chOff x="957072" y="1476755"/>
            <a:chExt cx="6963409" cy="4436745"/>
          </a:xfrm>
        </p:grpSpPr>
        <p:sp>
          <p:nvSpPr>
            <p:cNvPr id="4" name="object 4"/>
            <p:cNvSpPr/>
            <p:nvPr/>
          </p:nvSpPr>
          <p:spPr>
            <a:xfrm>
              <a:off x="957072" y="1476755"/>
              <a:ext cx="6963409" cy="4436745"/>
            </a:xfrm>
            <a:custGeom>
              <a:avLst/>
              <a:gdLst/>
              <a:ahLst/>
              <a:cxnLst/>
              <a:rect l="l" t="t" r="r" b="b"/>
              <a:pathLst>
                <a:path w="6963409" h="4436745">
                  <a:moveTo>
                    <a:pt x="6963156" y="0"/>
                  </a:moveTo>
                  <a:lnTo>
                    <a:pt x="0" y="0"/>
                  </a:lnTo>
                  <a:lnTo>
                    <a:pt x="0" y="4436364"/>
                  </a:lnTo>
                  <a:lnTo>
                    <a:pt x="6963156" y="4436364"/>
                  </a:lnTo>
                  <a:lnTo>
                    <a:pt x="696315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8260" y="1621535"/>
              <a:ext cx="6428232" cy="400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933" y="461899"/>
            <a:ext cx="5373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 </a:t>
            </a:r>
            <a:r>
              <a:rPr dirty="0"/>
              <a:t>model</a:t>
            </a:r>
            <a:r>
              <a:rPr spc="-35" dirty="0"/>
              <a:t> </a:t>
            </a:r>
            <a:r>
              <a:rPr spc="-5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32610"/>
            <a:ext cx="7930515" cy="40678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Requirements </a:t>
            </a:r>
            <a:r>
              <a:rPr sz="2600" spc="-5" dirty="0">
                <a:latin typeface="Carlito"/>
                <a:cs typeface="Carlito"/>
              </a:rPr>
              <a:t>analysis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definition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design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Implementation </a:t>
            </a:r>
            <a:r>
              <a:rPr sz="2600" dirty="0">
                <a:latin typeface="Carlito"/>
                <a:cs typeface="Carlito"/>
              </a:rPr>
              <a:t>and unit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testing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Integration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20" dirty="0">
                <a:latin typeface="Carlito"/>
                <a:cs typeface="Carlito"/>
              </a:rPr>
              <a:t>system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testing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Operation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maintenance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main </a:t>
            </a:r>
            <a:r>
              <a:rPr sz="2600" spc="-5" dirty="0">
                <a:latin typeface="Carlito"/>
                <a:cs typeface="Carlito"/>
              </a:rPr>
              <a:t>drawback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waterfall </a:t>
            </a:r>
            <a:r>
              <a:rPr sz="2600" dirty="0">
                <a:latin typeface="Carlito"/>
                <a:cs typeface="Carlito"/>
              </a:rPr>
              <a:t>model is the  </a:t>
            </a:r>
            <a:r>
              <a:rPr sz="2600" spc="-5" dirty="0">
                <a:latin typeface="Carlito"/>
                <a:cs typeface="Carlito"/>
              </a:rPr>
              <a:t>difficulty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accommodating change </a:t>
            </a:r>
            <a:r>
              <a:rPr sz="2600" spc="-10" dirty="0">
                <a:latin typeface="Carlito"/>
                <a:cs typeface="Carlito"/>
              </a:rPr>
              <a:t>after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25" dirty="0">
                <a:latin typeface="Carlito"/>
                <a:cs typeface="Carlito"/>
              </a:rPr>
              <a:t>underway. </a:t>
            </a:r>
            <a:r>
              <a:rPr sz="260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phase has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spc="-10" dirty="0">
                <a:latin typeface="Carlito"/>
                <a:cs typeface="Carlito"/>
              </a:rPr>
              <a:t>complete </a:t>
            </a:r>
            <a:r>
              <a:rPr sz="2600" spc="-20" dirty="0">
                <a:latin typeface="Carlito"/>
                <a:cs typeface="Carlito"/>
              </a:rPr>
              <a:t>before </a:t>
            </a:r>
            <a:r>
              <a:rPr sz="2600" spc="-5" dirty="0">
                <a:latin typeface="Carlito"/>
                <a:cs typeface="Carlito"/>
              </a:rPr>
              <a:t>moving  </a:t>
            </a:r>
            <a:r>
              <a:rPr sz="2600" spc="-15" dirty="0">
                <a:latin typeface="Carlito"/>
                <a:cs typeface="Carlito"/>
              </a:rPr>
              <a:t>onto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next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phase.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80" y="461899"/>
            <a:ext cx="5941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7725409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Inflexible </a:t>
            </a:r>
            <a:r>
              <a:rPr sz="2600" dirty="0">
                <a:latin typeface="Carlito"/>
                <a:cs typeface="Carlito"/>
              </a:rPr>
              <a:t>partitioning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into </a:t>
            </a:r>
            <a:r>
              <a:rPr sz="2600" spc="-5" dirty="0">
                <a:latin typeface="Carlito"/>
                <a:cs typeface="Carlito"/>
              </a:rPr>
              <a:t>distinct </a:t>
            </a:r>
            <a:r>
              <a:rPr sz="2600" spc="-15" dirty="0">
                <a:latin typeface="Carlito"/>
                <a:cs typeface="Carlito"/>
              </a:rPr>
              <a:t>stages  makes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difficult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respond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changing </a:t>
            </a:r>
            <a:r>
              <a:rPr sz="2600" spc="-10" dirty="0">
                <a:latin typeface="Carlito"/>
                <a:cs typeface="Carlito"/>
              </a:rPr>
              <a:t>customer  </a:t>
            </a:r>
            <a:r>
              <a:rPr sz="2600" spc="-5" dirty="0">
                <a:latin typeface="Carlito"/>
                <a:cs typeface="Carlito"/>
              </a:rPr>
              <a:t>requirements.</a:t>
            </a:r>
            <a:endParaRPr sz="2600">
              <a:latin typeface="Carlito"/>
              <a:cs typeface="Carlito"/>
            </a:endParaRPr>
          </a:p>
          <a:p>
            <a:pPr marL="355600" marR="7239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Therefore, </a:t>
            </a:r>
            <a:r>
              <a:rPr sz="2600" dirty="0">
                <a:latin typeface="Carlito"/>
                <a:cs typeface="Carlito"/>
              </a:rPr>
              <a:t>this model is </a:t>
            </a:r>
            <a:r>
              <a:rPr sz="2600" spc="-5" dirty="0">
                <a:latin typeface="Carlito"/>
                <a:cs typeface="Carlito"/>
              </a:rPr>
              <a:t>only </a:t>
            </a:r>
            <a:r>
              <a:rPr sz="2600" spc="-10" dirty="0">
                <a:latin typeface="Carlito"/>
                <a:cs typeface="Carlito"/>
              </a:rPr>
              <a:t>appropriate </a:t>
            </a:r>
            <a:r>
              <a:rPr sz="2600" dirty="0">
                <a:latin typeface="Carlito"/>
                <a:cs typeface="Carlito"/>
              </a:rPr>
              <a:t>when the  </a:t>
            </a:r>
            <a:r>
              <a:rPr sz="2600" spc="-5" dirty="0">
                <a:latin typeface="Carlito"/>
                <a:cs typeface="Carlito"/>
              </a:rPr>
              <a:t>requirements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well-understood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changes </a:t>
            </a:r>
            <a:r>
              <a:rPr sz="2600" dirty="0">
                <a:latin typeface="Carlito"/>
                <a:cs typeface="Carlito"/>
              </a:rPr>
              <a:t>will </a:t>
            </a:r>
            <a:r>
              <a:rPr sz="2600" spc="-5" dirty="0">
                <a:latin typeface="Carlito"/>
                <a:cs typeface="Carlito"/>
              </a:rPr>
              <a:t>be  </a:t>
            </a:r>
            <a:r>
              <a:rPr sz="2600" spc="-10" dirty="0">
                <a:latin typeface="Carlito"/>
                <a:cs typeface="Carlito"/>
              </a:rPr>
              <a:t>fairly </a:t>
            </a:r>
            <a:r>
              <a:rPr sz="2600" spc="-5" dirty="0">
                <a:latin typeface="Carlito"/>
                <a:cs typeface="Carlito"/>
              </a:rPr>
              <a:t>limited during </a:t>
            </a:r>
            <a:r>
              <a:rPr sz="2600" dirty="0">
                <a:latin typeface="Carlito"/>
                <a:cs typeface="Carlito"/>
              </a:rPr>
              <a:t>the design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Few </a:t>
            </a:r>
            <a:r>
              <a:rPr sz="2600" dirty="0">
                <a:latin typeface="Carlito"/>
                <a:cs typeface="Carlito"/>
              </a:rPr>
              <a:t>business </a:t>
            </a:r>
            <a:r>
              <a:rPr sz="2600" spc="-20" dirty="0">
                <a:latin typeface="Carlito"/>
                <a:cs typeface="Carlito"/>
              </a:rPr>
              <a:t>systems have </a:t>
            </a:r>
            <a:r>
              <a:rPr sz="2600" spc="-10" dirty="0">
                <a:latin typeface="Carlito"/>
                <a:cs typeface="Carlito"/>
              </a:rPr>
              <a:t>stable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requirements.</a:t>
            </a:r>
            <a:endParaRPr sz="2600">
              <a:latin typeface="Carlito"/>
              <a:cs typeface="Carlito"/>
            </a:endParaRPr>
          </a:p>
          <a:p>
            <a:pPr marL="355600" marR="340995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waterfall </a:t>
            </a:r>
            <a:r>
              <a:rPr sz="2600" dirty="0">
                <a:latin typeface="Carlito"/>
                <a:cs typeface="Carlito"/>
              </a:rPr>
              <a:t>model is </a:t>
            </a:r>
            <a:r>
              <a:rPr sz="2600" spc="-5" dirty="0">
                <a:latin typeface="Carlito"/>
                <a:cs typeface="Carlito"/>
              </a:rPr>
              <a:t>mostly </a:t>
            </a:r>
            <a:r>
              <a:rPr sz="2600" dirty="0">
                <a:latin typeface="Carlito"/>
                <a:cs typeface="Carlito"/>
              </a:rPr>
              <a:t>used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large </a:t>
            </a:r>
            <a:r>
              <a:rPr sz="2600" spc="-20" dirty="0">
                <a:latin typeface="Carlito"/>
                <a:cs typeface="Carlito"/>
              </a:rPr>
              <a:t>systems  </a:t>
            </a:r>
            <a:r>
              <a:rPr sz="2600" dirty="0">
                <a:latin typeface="Carlito"/>
                <a:cs typeface="Carlito"/>
              </a:rPr>
              <a:t>engineering </a:t>
            </a:r>
            <a:r>
              <a:rPr sz="2600" spc="-5" dirty="0">
                <a:latin typeface="Carlito"/>
                <a:cs typeface="Carlito"/>
              </a:rPr>
              <a:t>projects 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developed </a:t>
            </a:r>
            <a:r>
              <a:rPr sz="2600" spc="-10" dirty="0">
                <a:latin typeface="Carlito"/>
                <a:cs typeface="Carlito"/>
              </a:rPr>
              <a:t>at  </a:t>
            </a:r>
            <a:r>
              <a:rPr sz="2600" spc="-15" dirty="0">
                <a:latin typeface="Carlito"/>
                <a:cs typeface="Carlito"/>
              </a:rPr>
              <a:t>several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sites.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116" y="461899"/>
            <a:ext cx="6014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Evolutionary</a:t>
            </a:r>
            <a:r>
              <a:rPr spc="-4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13390"/>
            <a:ext cx="7853045" cy="406272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Exploratory</a:t>
            </a:r>
            <a:r>
              <a:rPr sz="3000" spc="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development</a:t>
            </a:r>
            <a:endParaRPr sz="3000">
              <a:latin typeface="Carlito"/>
              <a:cs typeface="Carlito"/>
            </a:endParaRPr>
          </a:p>
          <a:p>
            <a:pPr marL="756285" marR="6413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Objective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to work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to evolve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5" dirty="0">
                <a:latin typeface="Carlito"/>
                <a:cs typeface="Carlito"/>
              </a:rPr>
              <a:t>final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an initial </a:t>
            </a:r>
            <a:r>
              <a:rPr sz="2600" spc="-5" dirty="0">
                <a:latin typeface="Carlito"/>
                <a:cs typeface="Carlito"/>
              </a:rPr>
              <a:t>outline specification.  Should </a:t>
            </a:r>
            <a:r>
              <a:rPr sz="2600" spc="-15" dirty="0">
                <a:latin typeface="Carlito"/>
                <a:cs typeface="Carlito"/>
              </a:rPr>
              <a:t>start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0" dirty="0">
                <a:latin typeface="Carlito"/>
                <a:cs typeface="Carlito"/>
              </a:rPr>
              <a:t>well-understood requirements </a:t>
            </a:r>
            <a:r>
              <a:rPr sz="2600" dirty="0">
                <a:latin typeface="Carlito"/>
                <a:cs typeface="Carlito"/>
              </a:rPr>
              <a:t>and  add </a:t>
            </a:r>
            <a:r>
              <a:rPr sz="2600" spc="-5" dirty="0">
                <a:latin typeface="Carlito"/>
                <a:cs typeface="Carlito"/>
              </a:rPr>
              <a:t>new </a:t>
            </a:r>
            <a:r>
              <a:rPr sz="2600" spc="-15" dirty="0">
                <a:latin typeface="Carlito"/>
                <a:cs typeface="Carlito"/>
              </a:rPr>
              <a:t>features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10" dirty="0">
                <a:latin typeface="Carlito"/>
                <a:cs typeface="Carlito"/>
              </a:rPr>
              <a:t>proposed by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customer.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Throw-away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prototyping</a:t>
            </a:r>
            <a:endParaRPr sz="300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Objective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understand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10" dirty="0">
                <a:latin typeface="Carlito"/>
                <a:cs typeface="Carlito"/>
              </a:rPr>
              <a:t>requirements.  </a:t>
            </a:r>
            <a:r>
              <a:rPr sz="2600" spc="-5" dirty="0">
                <a:latin typeface="Carlito"/>
                <a:cs typeface="Carlito"/>
              </a:rPr>
              <a:t>Should </a:t>
            </a:r>
            <a:r>
              <a:rPr sz="2600" spc="-15" dirty="0">
                <a:latin typeface="Carlito"/>
                <a:cs typeface="Carlito"/>
              </a:rPr>
              <a:t>start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poorly </a:t>
            </a:r>
            <a:r>
              <a:rPr sz="2600" spc="-15" dirty="0">
                <a:latin typeface="Carlito"/>
                <a:cs typeface="Carlito"/>
              </a:rPr>
              <a:t>understood </a:t>
            </a:r>
            <a:r>
              <a:rPr sz="2600" spc="-10" dirty="0">
                <a:latin typeface="Carlito"/>
                <a:cs typeface="Carlito"/>
              </a:rPr>
              <a:t>requirements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dirty="0">
                <a:latin typeface="Carlito"/>
                <a:cs typeface="Carlito"/>
              </a:rPr>
              <a:t>clarify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really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needed.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116" y="461899"/>
            <a:ext cx="6014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Evolutionary</a:t>
            </a:r>
            <a:r>
              <a:rPr spc="-4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4359" y="1476755"/>
            <a:ext cx="7728584" cy="4512945"/>
            <a:chOff x="594359" y="1476755"/>
            <a:chExt cx="7728584" cy="4512945"/>
          </a:xfrm>
        </p:grpSpPr>
        <p:sp>
          <p:nvSpPr>
            <p:cNvPr id="4" name="object 4"/>
            <p:cNvSpPr/>
            <p:nvPr/>
          </p:nvSpPr>
          <p:spPr>
            <a:xfrm>
              <a:off x="594359" y="1476755"/>
              <a:ext cx="7728584" cy="4512945"/>
            </a:xfrm>
            <a:custGeom>
              <a:avLst/>
              <a:gdLst/>
              <a:ahLst/>
              <a:cxnLst/>
              <a:rect l="l" t="t" r="r" b="b"/>
              <a:pathLst>
                <a:path w="7728584" h="4512945">
                  <a:moveTo>
                    <a:pt x="7728204" y="0"/>
                  </a:moveTo>
                  <a:lnTo>
                    <a:pt x="0" y="0"/>
                  </a:lnTo>
                  <a:lnTo>
                    <a:pt x="0" y="4512564"/>
                  </a:lnTo>
                  <a:lnTo>
                    <a:pt x="7728204" y="4512564"/>
                  </a:lnTo>
                  <a:lnTo>
                    <a:pt x="772820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7071" y="1767839"/>
              <a:ext cx="6963156" cy="3752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63452C-41E4-4554-99C0-446AC5466644}"/>
</file>

<file path=customXml/itemProps2.xml><?xml version="1.0" encoding="utf-8"?>
<ds:datastoreItem xmlns:ds="http://schemas.openxmlformats.org/officeDocument/2006/customXml" ds:itemID="{3E3F5DAB-F814-48F8-B40C-109849855495}"/>
</file>

<file path=customXml/itemProps3.xml><?xml version="1.0" encoding="utf-8"?>
<ds:datastoreItem xmlns:ds="http://schemas.openxmlformats.org/officeDocument/2006/customXml" ds:itemID="{AC62E863-B0C3-44F3-8A5A-ED8527734D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1178</Words>
  <Application>Microsoft Office PowerPoint</Application>
  <PresentationFormat>On-screen Show (4:3)</PresentationFormat>
  <Paragraphs>187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Class 2  Software Processes</vt:lpstr>
      <vt:lpstr>Objectives</vt:lpstr>
      <vt:lpstr>The software process</vt:lpstr>
      <vt:lpstr>Generic software process models</vt:lpstr>
      <vt:lpstr>Waterfall model</vt:lpstr>
      <vt:lpstr>Waterfall model phases</vt:lpstr>
      <vt:lpstr>Waterfall model problems</vt:lpstr>
      <vt:lpstr>Evolutionary development</vt:lpstr>
      <vt:lpstr>Evolutionary development</vt:lpstr>
      <vt:lpstr>Evolutionary development</vt:lpstr>
      <vt:lpstr>Component-based software engineering</vt:lpstr>
      <vt:lpstr>Reuse-oriented development</vt:lpstr>
      <vt:lpstr>Process iteration</vt:lpstr>
      <vt:lpstr>Incremental delivery</vt:lpstr>
      <vt:lpstr>Incremental development</vt:lpstr>
      <vt:lpstr>Incremental development advantages</vt:lpstr>
      <vt:lpstr>Spiral development</vt:lpstr>
      <vt:lpstr>Spiral model of the software process</vt:lpstr>
      <vt:lpstr>Spiral model sectors</vt:lpstr>
      <vt:lpstr>Process activities</vt:lpstr>
      <vt:lpstr>Software specification</vt:lpstr>
      <vt:lpstr>The requirements engineering process</vt:lpstr>
      <vt:lpstr>Software design and implementation</vt:lpstr>
      <vt:lpstr>Design process activities</vt:lpstr>
      <vt:lpstr>The software design process</vt:lpstr>
      <vt:lpstr>Structured methods</vt:lpstr>
      <vt:lpstr>Programming and debugging</vt:lpstr>
      <vt:lpstr>The debugging process</vt:lpstr>
      <vt:lpstr>Software validation</vt:lpstr>
      <vt:lpstr>The testing process</vt:lpstr>
      <vt:lpstr>Testing stages</vt:lpstr>
      <vt:lpstr>Testing phases</vt:lpstr>
      <vt:lpstr>Software evolution</vt:lpstr>
      <vt:lpstr>System evolution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Software Processes</dc:title>
  <dc:creator>IT DEPT</dc:creator>
  <cp:lastModifiedBy>IT DEPT</cp:lastModifiedBy>
  <cp:revision>1</cp:revision>
  <dcterms:created xsi:type="dcterms:W3CDTF">2021-08-06T04:38:51Z</dcterms:created>
  <dcterms:modified xsi:type="dcterms:W3CDTF">2021-08-06T04:39:55Z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2021-08-06T00:00:00Z</vt:filetime>
  </property>
  <property fmtid="{D5CDD505-2E9C-101B-9397-08002B2CF9AE}" pid="5" name="ContentTypeId">
    <vt:lpwstr>0x010100FDE4DFD4B7658944BE9B963C571B39F9</vt:lpwstr>
  </property>
</Properties>
</file>