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61" r:id="rId15"/>
    <p:sldId id="260" r:id="rId16"/>
    <p:sldId id="258" r:id="rId17"/>
    <p:sldId id="259" r:id="rId18"/>
    <p:sldId id="274" r:id="rId19"/>
    <p:sldId id="275" r:id="rId20"/>
    <p:sldId id="276"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BCC02-D9EE-408E-9F5A-724584C178CF}" type="datetimeFigureOut">
              <a:rPr lang="en-US" smtClean="0"/>
              <a:pPr/>
              <a:t>10/30/2020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292A4-7B97-4E92-A9AF-E0DB569959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Factory_method_pattern" TargetMode="External"/><Relationship Id="rId2" Type="http://schemas.openxmlformats.org/officeDocument/2006/relationships/hyperlink" Target="https://refactoring.guru/design-patterns/factory-method" TargetMode="External"/><Relationship Id="rId1" Type="http://schemas.openxmlformats.org/officeDocument/2006/relationships/slideLayout" Target="../slideLayouts/slideLayout2.xml"/><Relationship Id="rId4" Type="http://schemas.openxmlformats.org/officeDocument/2006/relationships/hyperlink" Target="https://www.tutorialspoint.com/design_pattern/factory_pattern.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Factory Method </a:t>
            </a:r>
            <a:endParaRPr lang="en-US" dirty="0"/>
          </a:p>
        </p:txBody>
      </p:sp>
      <p:sp>
        <p:nvSpPr>
          <p:cNvPr id="3" name="Subtitle 2"/>
          <p:cNvSpPr>
            <a:spLocks noGrp="1"/>
          </p:cNvSpPr>
          <p:nvPr>
            <p:ph type="subTitle" idx="1"/>
          </p:nvPr>
        </p:nvSpPr>
        <p:spPr/>
        <p:txBody>
          <a:bodyPr/>
          <a:lstStyle/>
          <a:p>
            <a:r>
              <a:rPr lang="en-IN" dirty="0" smtClean="0"/>
              <a:t>Lecture 17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 </a:t>
            </a:r>
            <a:endParaRPr lang="en-US" dirty="0"/>
          </a:p>
        </p:txBody>
      </p:sp>
      <p:sp>
        <p:nvSpPr>
          <p:cNvPr id="3" name="Content Placeholder 2"/>
          <p:cNvSpPr>
            <a:spLocks noGrp="1"/>
          </p:cNvSpPr>
          <p:nvPr>
            <p:ph idx="1"/>
          </p:nvPr>
        </p:nvSpPr>
        <p:spPr/>
        <p:txBody>
          <a:bodyPr/>
          <a:lstStyle/>
          <a:p>
            <a:r>
              <a:rPr lang="en-US" dirty="0"/>
              <a:t>There’s a slight limitation though: subclasses may return different types of products only if these products have a common base class or interface. Also, the factory method in the base class should have its return type declared as this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IT DEPT\Desktop\solution2-en.png"/>
          <p:cNvPicPr>
            <a:picLocks noGrp="1" noChangeAspect="1" noChangeArrowheads="1"/>
          </p:cNvPicPr>
          <p:nvPr>
            <p:ph idx="1"/>
          </p:nvPr>
        </p:nvPicPr>
        <p:blipFill>
          <a:blip r:embed="rId2"/>
          <a:srcRect/>
          <a:stretch>
            <a:fillRect/>
          </a:stretch>
        </p:blipFill>
        <p:spPr bwMode="auto">
          <a:xfrm>
            <a:off x="1142976" y="642918"/>
            <a:ext cx="7358114" cy="571504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IT DEPT\Desktop\solution3-en.png"/>
          <p:cNvPicPr>
            <a:picLocks noGrp="1" noChangeAspect="1" noChangeArrowheads="1"/>
          </p:cNvPicPr>
          <p:nvPr>
            <p:ph idx="1"/>
          </p:nvPr>
        </p:nvPicPr>
        <p:blipFill>
          <a:blip r:embed="rId2"/>
          <a:srcRect/>
          <a:stretch>
            <a:fillRect/>
          </a:stretch>
        </p:blipFill>
        <p:spPr bwMode="auto">
          <a:xfrm>
            <a:off x="500034" y="642918"/>
            <a:ext cx="8143932" cy="600079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IT DEPT\Desktop\structure.png"/>
          <p:cNvPicPr>
            <a:picLocks noGrp="1" noChangeAspect="1" noChangeArrowheads="1"/>
          </p:cNvPicPr>
          <p:nvPr>
            <p:ph idx="1"/>
          </p:nvPr>
        </p:nvPicPr>
        <p:blipFill>
          <a:blip r:embed="rId2"/>
          <a:srcRect/>
          <a:stretch>
            <a:fillRect/>
          </a:stretch>
        </p:blipFill>
        <p:spPr bwMode="auto">
          <a:xfrm>
            <a:off x="214282" y="785794"/>
            <a:ext cx="8286808" cy="564360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lstStyle/>
          <a:p>
            <a:r>
              <a:rPr lang="en-US" i="1" dirty="0" err="1"/>
              <a:t>FactoryPatternDemo</a:t>
            </a:r>
            <a:r>
              <a:rPr lang="en-US" dirty="0"/>
              <a:t>, our demo class will use </a:t>
            </a:r>
            <a:r>
              <a:rPr lang="en-US" i="1" dirty="0" err="1"/>
              <a:t>ShapeFactory</a:t>
            </a:r>
            <a:r>
              <a:rPr lang="en-US" dirty="0"/>
              <a:t> to get a </a:t>
            </a:r>
            <a:r>
              <a:rPr lang="en-US" i="1" dirty="0"/>
              <a:t>Shape</a:t>
            </a:r>
            <a:r>
              <a:rPr lang="en-US" dirty="0"/>
              <a:t> object. It will pass information (</a:t>
            </a:r>
            <a:r>
              <a:rPr lang="en-US" i="1" dirty="0"/>
              <a:t>CIRCLE / RECTANGLE / SQUARE</a:t>
            </a:r>
            <a:r>
              <a:rPr lang="en-US" dirty="0"/>
              <a:t>) to </a:t>
            </a:r>
            <a:r>
              <a:rPr lang="en-US" i="1" dirty="0" err="1"/>
              <a:t>ShapeFactory</a:t>
            </a:r>
            <a:r>
              <a:rPr lang="en-US" dirty="0"/>
              <a:t> to get the type of object it needs.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28596" y="428604"/>
            <a:ext cx="8358246" cy="611390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0"/>
            <a:ext cx="8858280" cy="657227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57158" y="500042"/>
            <a:ext cx="8429684" cy="614366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83462" y="357166"/>
            <a:ext cx="8774817" cy="621510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06018" y="214290"/>
            <a:ext cx="9037982" cy="651501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Factory Method</a:t>
            </a:r>
            <a:endParaRPr lang="en-US" dirty="0"/>
          </a:p>
        </p:txBody>
      </p:sp>
      <p:sp>
        <p:nvSpPr>
          <p:cNvPr id="3" name="Content Placeholder 2"/>
          <p:cNvSpPr>
            <a:spLocks noGrp="1"/>
          </p:cNvSpPr>
          <p:nvPr>
            <p:ph idx="1"/>
          </p:nvPr>
        </p:nvSpPr>
        <p:spPr/>
        <p:txBody>
          <a:bodyPr>
            <a:normAutofit lnSpcReduction="10000"/>
          </a:bodyPr>
          <a:lstStyle/>
          <a:p>
            <a:r>
              <a:rPr lang="en-US" dirty="0"/>
              <a:t>Factory pattern is one of the most used design patterns in Java. This type of design pattern comes under creational pattern as this pattern provides one of the best ways to create an object.</a:t>
            </a:r>
          </a:p>
          <a:p>
            <a:r>
              <a:rPr lang="en-US" dirty="0"/>
              <a:t>In Factory pattern, we create object without exposing the creation logic to the client and refer to newly created object using a common interface.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0" y="142852"/>
            <a:ext cx="9144000" cy="671514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https://refactoring.guru/design-patterns/factory-method</a:t>
            </a:r>
            <a:endParaRPr lang="en-US" dirty="0" smtClean="0"/>
          </a:p>
          <a:p>
            <a:r>
              <a:rPr lang="en-US" dirty="0" smtClean="0">
                <a:hlinkClick r:id="rId3"/>
              </a:rPr>
              <a:t>https://en.wikipedia.org/wiki/Factory_method_pattern</a:t>
            </a:r>
            <a:endParaRPr lang="en-US" dirty="0" smtClean="0"/>
          </a:p>
          <a:p>
            <a:r>
              <a:rPr lang="en-US" dirty="0" smtClean="0">
                <a:hlinkClick r:id="rId4"/>
              </a:rPr>
              <a:t>https://www.tutorialspoint.com/design_pattern/factory_pattern.htm</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Intent </a:t>
            </a:r>
            <a:endParaRPr lang="en-US" dirty="0"/>
          </a:p>
        </p:txBody>
      </p:sp>
      <p:sp>
        <p:nvSpPr>
          <p:cNvPr id="3" name="Content Placeholder 2"/>
          <p:cNvSpPr>
            <a:spLocks noGrp="1"/>
          </p:cNvSpPr>
          <p:nvPr>
            <p:ph idx="1"/>
          </p:nvPr>
        </p:nvSpPr>
        <p:spPr/>
        <p:txBody>
          <a:bodyPr/>
          <a:lstStyle/>
          <a:p>
            <a:r>
              <a:rPr lang="en-US" b="1" dirty="0"/>
              <a:t>Factory Method</a:t>
            </a:r>
            <a:r>
              <a:rPr lang="en-US" dirty="0"/>
              <a:t> is a creational design pattern that provides an interface for creating objects in a </a:t>
            </a:r>
            <a:r>
              <a:rPr lang="en-US" dirty="0" err="1"/>
              <a:t>superclass</a:t>
            </a:r>
            <a:r>
              <a:rPr lang="en-US" dirty="0"/>
              <a:t>, but allows subclasses to alter the type of objects that will be created.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Problem</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Imagine that you’re creating a logistics management application. The first version of your app can only handle transportation by trucks, so the bulk of your code lives inside the Truck class.</a:t>
            </a:r>
          </a:p>
          <a:p>
            <a:r>
              <a:rPr lang="en-US" dirty="0"/>
              <a:t>After a while, your app becomes pretty popular. Each day you receive dozens of requests from sea transportation companies to incorporate sea logistics into the app.</a:t>
            </a:r>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Grp="1" noChangeAspect="1" noChangeArrowheads="1"/>
          </p:cNvPicPr>
          <p:nvPr>
            <p:ph idx="1"/>
          </p:nvPr>
        </p:nvPicPr>
        <p:blipFill>
          <a:blip r:embed="rId2"/>
          <a:srcRect/>
          <a:stretch>
            <a:fillRect/>
          </a:stretch>
        </p:blipFill>
        <p:spPr bwMode="auto">
          <a:xfrm>
            <a:off x="214282" y="285728"/>
            <a:ext cx="8464278" cy="621510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At present, most of your code is coupled to the </a:t>
            </a:r>
            <a:r>
              <a:rPr lang="en-US" dirty="0" smtClean="0"/>
              <a:t>Truck</a:t>
            </a:r>
            <a:r>
              <a:rPr lang="en-US" dirty="0"/>
              <a:t> class. </a:t>
            </a:r>
            <a:endParaRPr lang="en-US" dirty="0" smtClean="0"/>
          </a:p>
          <a:p>
            <a:r>
              <a:rPr lang="en-US" dirty="0" smtClean="0"/>
              <a:t>Adding</a:t>
            </a:r>
            <a:r>
              <a:rPr lang="en-US" dirty="0"/>
              <a:t> </a:t>
            </a:r>
            <a:r>
              <a:rPr lang="en-US" dirty="0" smtClean="0"/>
              <a:t>Ships</a:t>
            </a:r>
            <a:r>
              <a:rPr lang="en-US" dirty="0"/>
              <a:t> into the app would require making changes to the entire codebase. Moreover, if later you decide to add another type of transportation to the app, you will probably need to make all of these changes again.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a:t>The Factory Method pattern suggests that you replace direct object construction calls (using the </a:t>
            </a:r>
            <a:r>
              <a:rPr lang="en-US" dirty="0" smtClean="0"/>
              <a:t>new</a:t>
            </a:r>
            <a:r>
              <a:rPr lang="en-US" dirty="0"/>
              <a:t> operator) with calls to a special </a:t>
            </a:r>
            <a:r>
              <a:rPr lang="en-US" i="1" dirty="0"/>
              <a:t>factory</a:t>
            </a:r>
            <a:r>
              <a:rPr lang="en-US" dirty="0"/>
              <a:t> method. </a:t>
            </a:r>
            <a:endParaRPr lang="en-US" dirty="0" smtClean="0"/>
          </a:p>
          <a:p>
            <a:r>
              <a:rPr lang="en-US" dirty="0" smtClean="0"/>
              <a:t>The </a:t>
            </a:r>
            <a:r>
              <a:rPr lang="en-US" dirty="0"/>
              <a:t>objects are still created via the </a:t>
            </a:r>
            <a:r>
              <a:rPr lang="en-US" dirty="0" smtClean="0"/>
              <a:t>new</a:t>
            </a:r>
            <a:r>
              <a:rPr lang="en-US" dirty="0"/>
              <a:t> operator, but it’s being called from within the factory method</a:t>
            </a:r>
            <a:r>
              <a:rPr lang="en-US" dirty="0" smtClean="0"/>
              <a:t>.</a:t>
            </a:r>
          </a:p>
          <a:p>
            <a:r>
              <a:rPr lang="en-US" dirty="0" smtClean="0"/>
              <a:t> </a:t>
            </a:r>
            <a:r>
              <a:rPr lang="en-US" dirty="0"/>
              <a:t>Objects returned by a factory method are often referred to as </a:t>
            </a:r>
            <a:r>
              <a:rPr lang="en-US" i="1" dirty="0"/>
              <a:t>products.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IT DEPT\Desktop\solution1.png"/>
          <p:cNvPicPr>
            <a:picLocks noGrp="1" noChangeAspect="1" noChangeArrowheads="1"/>
          </p:cNvPicPr>
          <p:nvPr>
            <p:ph idx="1"/>
          </p:nvPr>
        </p:nvPicPr>
        <p:blipFill>
          <a:blip r:embed="rId2"/>
          <a:srcRect/>
          <a:stretch>
            <a:fillRect/>
          </a:stretch>
        </p:blipFill>
        <p:spPr bwMode="auto">
          <a:xfrm>
            <a:off x="285720" y="0"/>
            <a:ext cx="8286808" cy="621508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US" dirty="0"/>
          </a:p>
        </p:txBody>
      </p:sp>
      <p:sp>
        <p:nvSpPr>
          <p:cNvPr id="3" name="Content Placeholder 2"/>
          <p:cNvSpPr>
            <a:spLocks noGrp="1"/>
          </p:cNvSpPr>
          <p:nvPr>
            <p:ph idx="1"/>
          </p:nvPr>
        </p:nvSpPr>
        <p:spPr/>
        <p:txBody>
          <a:bodyPr/>
          <a:lstStyle/>
          <a:p>
            <a:r>
              <a:rPr lang="en-US" dirty="0"/>
              <a:t>At first glance, this change may look pointless: we just moved the constructor call from one part of the program to another. However, consider this: now you can override the factory method in a subclass and change the class of products being created by the method.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E4DFD4B7658944BE9B963C571B39F9" ma:contentTypeVersion="4" ma:contentTypeDescription="Create a new document." ma:contentTypeScope="" ma:versionID="52c8a785d449577d6ed87896a2f76f94">
  <xsd:schema xmlns:xsd="http://www.w3.org/2001/XMLSchema" xmlns:xs="http://www.w3.org/2001/XMLSchema" xmlns:p="http://schemas.microsoft.com/office/2006/metadata/properties" xmlns:ns2="e54c6d39-131b-4030-9761-0309ffdf3359" targetNamespace="http://schemas.microsoft.com/office/2006/metadata/properties" ma:root="true" ma:fieldsID="b49fca0e61f4fd1b0c436794a3f4e223" ns2:_="">
    <xsd:import namespace="e54c6d39-131b-4030-9761-0309ffdf33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4c6d39-131b-4030-9761-0309ffdf33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A397C5-8F44-4882-AE7C-8D00971625C1}"/>
</file>

<file path=customXml/itemProps2.xml><?xml version="1.0" encoding="utf-8"?>
<ds:datastoreItem xmlns:ds="http://schemas.openxmlformats.org/officeDocument/2006/customXml" ds:itemID="{30F3D74F-CF10-4EB7-A6A4-E1EF08D3A950}"/>
</file>

<file path=customXml/itemProps3.xml><?xml version="1.0" encoding="utf-8"?>
<ds:datastoreItem xmlns:ds="http://schemas.openxmlformats.org/officeDocument/2006/customXml" ds:itemID="{B81026DC-4B17-4882-8E74-8F0A24302D47}"/>
</file>

<file path=docProps/app.xml><?xml version="1.0" encoding="utf-8"?>
<Properties xmlns="http://schemas.openxmlformats.org/officeDocument/2006/extended-properties" xmlns:vt="http://schemas.openxmlformats.org/officeDocument/2006/docPropsVTypes">
  <TotalTime>71</TotalTime>
  <Words>245</Words>
  <Application>Microsoft Office PowerPoint</Application>
  <PresentationFormat>On-screen Show (4:3)</PresentationFormat>
  <Paragraphs>27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Factory Method </vt:lpstr>
      <vt:lpstr>Factory Method</vt:lpstr>
      <vt:lpstr>Intent </vt:lpstr>
      <vt:lpstr> Problem </vt:lpstr>
      <vt:lpstr>Slide 5</vt:lpstr>
      <vt:lpstr>Slide 6</vt:lpstr>
      <vt:lpstr>Solution</vt:lpstr>
      <vt:lpstr>Slide 8</vt:lpstr>
      <vt:lpstr>Advantages </vt:lpstr>
      <vt:lpstr>Limitation </vt:lpstr>
      <vt:lpstr>Slide 11</vt:lpstr>
      <vt:lpstr>Slide 12</vt:lpstr>
      <vt:lpstr>Slide 13</vt:lpstr>
      <vt:lpstr>Example</vt:lpstr>
      <vt:lpstr>Slide 15</vt:lpstr>
      <vt:lpstr>Slide 16</vt:lpstr>
      <vt:lpstr>Slide 17</vt:lpstr>
      <vt:lpstr>Slide 18</vt:lpstr>
      <vt:lpstr>Slide 19</vt:lpstr>
      <vt:lpstr>Slide 20</vt:lpstr>
      <vt:lpstr>References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IT DEPT</dc:creator>
  <cp:lastModifiedBy>IT DEPT</cp:lastModifiedBy>
  <cp:revision>8</cp:revision>
  <dcterms:created xsi:type="dcterms:W3CDTF">2020-10-28T05:04:58Z</dcterms:created>
  <dcterms:modified xsi:type="dcterms:W3CDTF">2020-10-30T06:03:48Z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0x010100FDE4DFD4B7658944BE9B963C571B39F9</vt:lpwstr>
  </property>
</Properties>
</file>