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58" r:id="rId5"/>
    <p:sldId id="265" r:id="rId6"/>
    <p:sldId id="266" r:id="rId7"/>
    <p:sldId id="259" r:id="rId8"/>
    <p:sldId id="260" r:id="rId9"/>
    <p:sldId id="261" r:id="rId10"/>
    <p:sldId id="262" r:id="rId11"/>
    <p:sldId id="268" r:id="rId12"/>
    <p:sldId id="263" r:id="rId13"/>
    <p:sldId id="269" r:id="rId14"/>
    <p:sldId id="267" r:id="rId15"/>
    <p:sldId id="270" r:id="rId16"/>
    <p:sldId id="271" r:id="rId17"/>
    <p:sldId id="272" r:id="rId18"/>
    <p:sldId id="279"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B2ECD0-3F8F-4C09-8346-B7BC19340BCD}"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A3E86-E8AB-4135-ACD8-D5E7327161BC}" type="slidenum">
              <a:rPr lang="en-US" smtClean="0"/>
              <a:t>‹#›</a:t>
            </a:fld>
            <a:endParaRPr lang="en-US"/>
          </a:p>
        </p:txBody>
      </p:sp>
    </p:spTree>
    <p:extLst>
      <p:ext uri="{BB962C8B-B14F-4D97-AF65-F5344CB8AC3E}">
        <p14:creationId xmlns:p14="http://schemas.microsoft.com/office/powerpoint/2010/main" val="2468493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B2ECD0-3F8F-4C09-8346-B7BC19340BCD}"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A3E86-E8AB-4135-ACD8-D5E7327161BC}" type="slidenum">
              <a:rPr lang="en-US" smtClean="0"/>
              <a:t>‹#›</a:t>
            </a:fld>
            <a:endParaRPr lang="en-US"/>
          </a:p>
        </p:txBody>
      </p:sp>
    </p:spTree>
    <p:extLst>
      <p:ext uri="{BB962C8B-B14F-4D97-AF65-F5344CB8AC3E}">
        <p14:creationId xmlns:p14="http://schemas.microsoft.com/office/powerpoint/2010/main" val="2178823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B2ECD0-3F8F-4C09-8346-B7BC19340BCD}"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A3E86-E8AB-4135-ACD8-D5E7327161BC}" type="slidenum">
              <a:rPr lang="en-US" smtClean="0"/>
              <a:t>‹#›</a:t>
            </a:fld>
            <a:endParaRPr lang="en-US"/>
          </a:p>
        </p:txBody>
      </p:sp>
    </p:spTree>
    <p:extLst>
      <p:ext uri="{BB962C8B-B14F-4D97-AF65-F5344CB8AC3E}">
        <p14:creationId xmlns:p14="http://schemas.microsoft.com/office/powerpoint/2010/main" val="3137865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B2ECD0-3F8F-4C09-8346-B7BC19340BCD}"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A3E86-E8AB-4135-ACD8-D5E7327161BC}" type="slidenum">
              <a:rPr lang="en-US" smtClean="0"/>
              <a:t>‹#›</a:t>
            </a:fld>
            <a:endParaRPr lang="en-US"/>
          </a:p>
        </p:txBody>
      </p:sp>
    </p:spTree>
    <p:extLst>
      <p:ext uri="{BB962C8B-B14F-4D97-AF65-F5344CB8AC3E}">
        <p14:creationId xmlns:p14="http://schemas.microsoft.com/office/powerpoint/2010/main" val="1222945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B2ECD0-3F8F-4C09-8346-B7BC19340BCD}"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A3E86-E8AB-4135-ACD8-D5E7327161BC}" type="slidenum">
              <a:rPr lang="en-US" smtClean="0"/>
              <a:t>‹#›</a:t>
            </a:fld>
            <a:endParaRPr lang="en-US"/>
          </a:p>
        </p:txBody>
      </p:sp>
    </p:spTree>
    <p:extLst>
      <p:ext uri="{BB962C8B-B14F-4D97-AF65-F5344CB8AC3E}">
        <p14:creationId xmlns:p14="http://schemas.microsoft.com/office/powerpoint/2010/main" val="331935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B2ECD0-3F8F-4C09-8346-B7BC19340BCD}"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A3E86-E8AB-4135-ACD8-D5E7327161BC}" type="slidenum">
              <a:rPr lang="en-US" smtClean="0"/>
              <a:t>‹#›</a:t>
            </a:fld>
            <a:endParaRPr lang="en-US"/>
          </a:p>
        </p:txBody>
      </p:sp>
    </p:spTree>
    <p:extLst>
      <p:ext uri="{BB962C8B-B14F-4D97-AF65-F5344CB8AC3E}">
        <p14:creationId xmlns:p14="http://schemas.microsoft.com/office/powerpoint/2010/main" val="2171536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B2ECD0-3F8F-4C09-8346-B7BC19340BCD}" type="datetimeFigureOut">
              <a:rPr lang="en-US" smtClean="0"/>
              <a:t>11/17/2020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9A3E86-E8AB-4135-ACD8-D5E7327161BC}" type="slidenum">
              <a:rPr lang="en-US" smtClean="0"/>
              <a:t>‹#›</a:t>
            </a:fld>
            <a:endParaRPr lang="en-US"/>
          </a:p>
        </p:txBody>
      </p:sp>
    </p:spTree>
    <p:extLst>
      <p:ext uri="{BB962C8B-B14F-4D97-AF65-F5344CB8AC3E}">
        <p14:creationId xmlns:p14="http://schemas.microsoft.com/office/powerpoint/2010/main" val="420686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B2ECD0-3F8F-4C09-8346-B7BC19340BCD}" type="datetimeFigureOut">
              <a:rPr lang="en-US" smtClean="0"/>
              <a:t>11/17/2020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9A3E86-E8AB-4135-ACD8-D5E7327161BC}" type="slidenum">
              <a:rPr lang="en-US" smtClean="0"/>
              <a:t>‹#›</a:t>
            </a:fld>
            <a:endParaRPr lang="en-US"/>
          </a:p>
        </p:txBody>
      </p:sp>
    </p:spTree>
    <p:extLst>
      <p:ext uri="{BB962C8B-B14F-4D97-AF65-F5344CB8AC3E}">
        <p14:creationId xmlns:p14="http://schemas.microsoft.com/office/powerpoint/2010/main" val="2061961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B2ECD0-3F8F-4C09-8346-B7BC19340BCD}" type="datetimeFigureOut">
              <a:rPr lang="en-US" smtClean="0"/>
              <a:t>11/17/2020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9A3E86-E8AB-4135-ACD8-D5E7327161BC}" type="slidenum">
              <a:rPr lang="en-US" smtClean="0"/>
              <a:t>‹#›</a:t>
            </a:fld>
            <a:endParaRPr lang="en-US"/>
          </a:p>
        </p:txBody>
      </p:sp>
    </p:spTree>
    <p:extLst>
      <p:ext uri="{BB962C8B-B14F-4D97-AF65-F5344CB8AC3E}">
        <p14:creationId xmlns:p14="http://schemas.microsoft.com/office/powerpoint/2010/main" val="2037540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B2ECD0-3F8F-4C09-8346-B7BC19340BCD}"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A3E86-E8AB-4135-ACD8-D5E7327161BC}" type="slidenum">
              <a:rPr lang="en-US" smtClean="0"/>
              <a:t>‹#›</a:t>
            </a:fld>
            <a:endParaRPr lang="en-US"/>
          </a:p>
        </p:txBody>
      </p:sp>
    </p:spTree>
    <p:extLst>
      <p:ext uri="{BB962C8B-B14F-4D97-AF65-F5344CB8AC3E}">
        <p14:creationId xmlns:p14="http://schemas.microsoft.com/office/powerpoint/2010/main" val="72472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B2ECD0-3F8F-4C09-8346-B7BC19340BCD}"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A3E86-E8AB-4135-ACD8-D5E7327161BC}" type="slidenum">
              <a:rPr lang="en-US" smtClean="0"/>
              <a:t>‹#›</a:t>
            </a:fld>
            <a:endParaRPr lang="en-US"/>
          </a:p>
        </p:txBody>
      </p:sp>
    </p:spTree>
    <p:extLst>
      <p:ext uri="{BB962C8B-B14F-4D97-AF65-F5344CB8AC3E}">
        <p14:creationId xmlns:p14="http://schemas.microsoft.com/office/powerpoint/2010/main" val="3975338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2ECD0-3F8F-4C09-8346-B7BC19340BCD}" type="datetimeFigureOut">
              <a:rPr lang="en-US" smtClean="0"/>
              <a:t>11/17/2020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9A3E86-E8AB-4135-ACD8-D5E7327161BC}" type="slidenum">
              <a:rPr lang="en-US" smtClean="0"/>
              <a:t>‹#›</a:t>
            </a:fld>
            <a:endParaRPr lang="en-US"/>
          </a:p>
        </p:txBody>
      </p:sp>
    </p:spTree>
    <p:extLst>
      <p:ext uri="{BB962C8B-B14F-4D97-AF65-F5344CB8AC3E}">
        <p14:creationId xmlns:p14="http://schemas.microsoft.com/office/powerpoint/2010/main" val="4108633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6689" y="1058304"/>
            <a:ext cx="8998527" cy="1354217"/>
          </a:xfrm>
          <a:prstGeom prst="rect">
            <a:avLst/>
          </a:prstGeom>
          <a:noFill/>
        </p:spPr>
        <p:txBody>
          <a:bodyPr wrap="square" rtlCol="0">
            <a:spAutoFit/>
          </a:bodyPr>
          <a:lstStyle/>
          <a:p>
            <a:endParaRPr lang="en-US" dirty="0"/>
          </a:p>
          <a:p>
            <a:pPr algn="ctr"/>
            <a:r>
              <a:rPr lang="en-US" sz="3200" b="1" dirty="0">
                <a:latin typeface="Times New Roman" panose="02020603050405020304" pitchFamily="18" charset="0"/>
                <a:cs typeface="Times New Roman" panose="02020603050405020304" pitchFamily="18" charset="0"/>
              </a:rPr>
              <a:t>Model Verification and Validation Strategies and </a:t>
            </a:r>
            <a:r>
              <a:rPr lang="en-US" sz="3200" b="1" dirty="0" smtClean="0">
                <a:latin typeface="Times New Roman" panose="02020603050405020304" pitchFamily="18" charset="0"/>
                <a:cs typeface="Times New Roman" panose="02020603050405020304" pitchFamily="18" charset="0"/>
              </a:rPr>
              <a:t>Methods</a:t>
            </a:r>
            <a:endParaRPr lang="en-US"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5361708" y="4100222"/>
            <a:ext cx="6005945" cy="2031325"/>
          </a:xfrm>
          <a:prstGeom prst="rect">
            <a:avLst/>
          </a:prstGeom>
        </p:spPr>
        <p:txBody>
          <a:bodyPr wrap="square">
            <a:spAutoFit/>
          </a:bodyPr>
          <a:lstStyle/>
          <a:p>
            <a:r>
              <a:rPr lang="sv-SE" b="1" dirty="0" smtClean="0">
                <a:latin typeface="Times New Roman" panose="02020603050405020304" pitchFamily="18" charset="0"/>
                <a:cs typeface="Times New Roman" panose="02020603050405020304" pitchFamily="18" charset="0"/>
              </a:rPr>
              <a:t>                                                       Presented By</a:t>
            </a:r>
          </a:p>
          <a:p>
            <a:r>
              <a:rPr lang="sv-SE" dirty="0" smtClean="0">
                <a:latin typeface="Times New Roman" panose="02020603050405020304" pitchFamily="18" charset="0"/>
                <a:cs typeface="Times New Roman" panose="02020603050405020304" pitchFamily="18" charset="0"/>
              </a:rPr>
              <a:t>										   Madhusmita Das</a:t>
            </a:r>
          </a:p>
          <a:p>
            <a:r>
              <a:rPr lang="sv-SE" dirty="0" smtClean="0">
                <a:latin typeface="Times New Roman" panose="02020603050405020304" pitchFamily="18" charset="0"/>
                <a:cs typeface="Times New Roman" panose="02020603050405020304" pitchFamily="18" charset="0"/>
              </a:rPr>
              <a:t>								</a:t>
            </a:r>
            <a:r>
              <a:rPr lang="sv-SE" dirty="0">
                <a:latin typeface="Times New Roman" panose="02020603050405020304" pitchFamily="18" charset="0"/>
                <a:cs typeface="Times New Roman" panose="02020603050405020304" pitchFamily="18" charset="0"/>
              </a:rPr>
              <a:t> </a:t>
            </a:r>
            <a:r>
              <a:rPr lang="sv-SE" dirty="0" smtClean="0">
                <a:latin typeface="Times New Roman" panose="02020603050405020304" pitchFamily="18" charset="0"/>
                <a:cs typeface="Times New Roman" panose="02020603050405020304" pitchFamily="18" charset="0"/>
              </a:rPr>
              <a:t>                      </a:t>
            </a:r>
            <a:r>
              <a:rPr lang="sv-SE" b="1" dirty="0" smtClean="0">
                <a:latin typeface="Times New Roman" panose="02020603050405020304" pitchFamily="18" charset="0"/>
                <a:cs typeface="Times New Roman" panose="02020603050405020304" pitchFamily="18" charset="0"/>
              </a:rPr>
              <a:t>Guided By</a:t>
            </a:r>
          </a:p>
          <a:p>
            <a:r>
              <a:rPr lang="sv-SE" dirty="0" smtClean="0">
                <a:latin typeface="Times New Roman" panose="02020603050405020304" pitchFamily="18" charset="0"/>
                <a:cs typeface="Times New Roman" panose="02020603050405020304" pitchFamily="18" charset="0"/>
              </a:rPr>
              <a:t>										   Dr. Biju R. Mohan</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98238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9318" y="1288473"/>
            <a:ext cx="10952018" cy="360098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Model Verification and Validation Methods Characteristics </a:t>
            </a:r>
            <a:endParaRPr lang="en-US" sz="2400" b="1" dirty="0" smtClean="0">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Predictive Validation: </a:t>
            </a:r>
            <a:r>
              <a:rPr lang="en-US" dirty="0">
                <a:latin typeface="Times New Roman" panose="02020603050405020304" pitchFamily="18" charset="0"/>
                <a:cs typeface="Times New Roman" panose="02020603050405020304" pitchFamily="18" charset="0"/>
              </a:rPr>
              <a:t>The simulation model is used to predict the system performance, and comparisons are made between the performance produced from the system and the forecast from the model, in order to determine if they are the same or similar enough. </a:t>
            </a: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Traces Validation: </a:t>
            </a:r>
            <a:r>
              <a:rPr lang="en-US" dirty="0">
                <a:latin typeface="Times New Roman" panose="02020603050405020304" pitchFamily="18" charset="0"/>
                <a:cs typeface="Times New Roman" panose="02020603050405020304" pitchFamily="18" charset="0"/>
              </a:rPr>
              <a:t>The behaviors of different types of specific entities in the simulation model are traced through the simulation model operation to determine whether the model’s logic is correct and the necessary accuracy is obtained. </a:t>
            </a: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Turing Test Validation: </a:t>
            </a:r>
            <a:r>
              <a:rPr lang="en-US" dirty="0">
                <a:latin typeface="Times New Roman" panose="02020603050405020304" pitchFamily="18" charset="0"/>
                <a:cs typeface="Times New Roman" panose="02020603050405020304" pitchFamily="18" charset="0"/>
              </a:rPr>
              <a:t>Individuals who are knowledgeable about the real-world operational system are asked whether they can discriminate between outputs from the real-world system and the simulation model </a:t>
            </a:r>
          </a:p>
        </p:txBody>
      </p:sp>
    </p:spTree>
    <p:extLst>
      <p:ext uri="{BB962C8B-B14F-4D97-AF65-F5344CB8AC3E}">
        <p14:creationId xmlns:p14="http://schemas.microsoft.com/office/powerpoint/2010/main" val="2489077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8309" y="955964"/>
            <a:ext cx="10110355" cy="304698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MODEL VERIFICATION AND VALIDATION CASE </a:t>
            </a:r>
            <a:r>
              <a:rPr lang="en-US" sz="2400" b="1" dirty="0" smtClean="0">
                <a:latin typeface="Times New Roman" panose="02020603050405020304" pitchFamily="18" charset="0"/>
                <a:cs typeface="Times New Roman" panose="02020603050405020304" pitchFamily="18" charset="0"/>
              </a:rPr>
              <a:t>STUDY</a:t>
            </a:r>
          </a:p>
          <a:p>
            <a:endParaRPr lang="en-US" sz="24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t>A manufacturing operation system case study from a large UK-based manufacturing company was used in the research. </a:t>
            </a:r>
            <a:endParaRPr lang="en-US" dirty="0" smtClean="0"/>
          </a:p>
          <a:p>
            <a:endParaRPr lang="en-US" dirty="0" smtClean="0"/>
          </a:p>
          <a:p>
            <a:pPr marL="285750" indent="-285750">
              <a:buFont typeface="Arial" panose="020B0604020202020204" pitchFamily="34" charset="0"/>
              <a:buChar char="•"/>
            </a:pPr>
            <a:r>
              <a:rPr lang="en-US" dirty="0" smtClean="0"/>
              <a:t>The </a:t>
            </a:r>
            <a:r>
              <a:rPr lang="en-US" dirty="0"/>
              <a:t>aim of the simulation case study was to develop a computer-based simulation model representing the manufacturing operation system, and examine the system performance under a range of different operating conditions </a:t>
            </a:r>
            <a:r>
              <a:rPr lang="en-US" dirty="0" smtClean="0"/>
              <a:t>.</a:t>
            </a:r>
          </a:p>
          <a:p>
            <a:endParaRPr lang="en-US" dirty="0" smtClean="0"/>
          </a:p>
          <a:p>
            <a:endParaRPr lang="en-US" dirty="0" smtClean="0"/>
          </a:p>
        </p:txBody>
      </p:sp>
    </p:spTree>
    <p:extLst>
      <p:ext uri="{BB962C8B-B14F-4D97-AF65-F5344CB8AC3E}">
        <p14:creationId xmlns:p14="http://schemas.microsoft.com/office/powerpoint/2010/main" val="3041593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09313" y="1139950"/>
            <a:ext cx="8020081" cy="941280"/>
          </a:xfrm>
          <a:prstGeom prst="rect">
            <a:avLst/>
          </a:prstGeom>
        </p:spPr>
      </p:pic>
      <p:sp>
        <p:nvSpPr>
          <p:cNvPr id="3" name="TextBox 2"/>
          <p:cNvSpPr txBox="1"/>
          <p:nvPr/>
        </p:nvSpPr>
        <p:spPr>
          <a:xfrm>
            <a:off x="2660073" y="2566555"/>
            <a:ext cx="6141028"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Manufacturing operation system case study structure </a:t>
            </a:r>
          </a:p>
        </p:txBody>
      </p:sp>
      <p:pic>
        <p:nvPicPr>
          <p:cNvPr id="4" name="Picture 3"/>
          <p:cNvPicPr>
            <a:picLocks noChangeAspect="1"/>
          </p:cNvPicPr>
          <p:nvPr/>
        </p:nvPicPr>
        <p:blipFill>
          <a:blip r:embed="rId3"/>
          <a:stretch>
            <a:fillRect/>
          </a:stretch>
        </p:blipFill>
        <p:spPr>
          <a:xfrm>
            <a:off x="1961746" y="3761863"/>
            <a:ext cx="7766281" cy="1017600"/>
          </a:xfrm>
          <a:prstGeom prst="rect">
            <a:avLst/>
          </a:prstGeom>
        </p:spPr>
      </p:pic>
      <p:sp>
        <p:nvSpPr>
          <p:cNvPr id="5" name="TextBox 4"/>
          <p:cNvSpPr txBox="1"/>
          <p:nvPr/>
        </p:nvSpPr>
        <p:spPr>
          <a:xfrm>
            <a:off x="2774373" y="5309755"/>
            <a:ext cx="624493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Simulation case study model verification and validation </a:t>
            </a:r>
          </a:p>
        </p:txBody>
      </p:sp>
    </p:spTree>
    <p:extLst>
      <p:ext uri="{BB962C8B-B14F-4D97-AF65-F5344CB8AC3E}">
        <p14:creationId xmlns:p14="http://schemas.microsoft.com/office/powerpoint/2010/main" val="3274866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48145" y="914400"/>
            <a:ext cx="10733810" cy="4801314"/>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APPLICATION MODEL VERIFICATION AND VALIDATION STRATEGIES IN SIMULATION CASE STUDY </a:t>
            </a:r>
            <a:endParaRPr lang="en-US" sz="2400" b="1" dirty="0" smtClean="0">
              <a:latin typeface="Times New Roman" panose="02020603050405020304" pitchFamily="18" charset="0"/>
              <a:cs typeface="Times New Roman" panose="02020603050405020304" pitchFamily="18" charset="0"/>
            </a:endParaRPr>
          </a:p>
          <a:p>
            <a:pPr algn="ctr"/>
            <a:endParaRPr lang="en-US" sz="2400" b="1" dirty="0" smtClean="0">
              <a:latin typeface="Times New Roman" panose="02020603050405020304" pitchFamily="18" charset="0"/>
              <a:cs typeface="Times New Roman" panose="02020603050405020304" pitchFamily="18" charset="0"/>
            </a:endParaRPr>
          </a:p>
          <a:p>
            <a:r>
              <a:rPr lang="en-US" dirty="0"/>
              <a:t>There are four primary verification and validation strategies used in model validation processes </a:t>
            </a:r>
            <a:r>
              <a:rPr lang="en-US" dirty="0" smtClean="0"/>
              <a:t>:</a:t>
            </a:r>
          </a:p>
          <a:p>
            <a:endParaRPr lang="en-US" dirty="0"/>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Self-Validation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Co-Validation</a:t>
            </a:r>
          </a:p>
          <a:p>
            <a:r>
              <a:rPr lang="en-US" dirty="0" smtClean="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Independent </a:t>
            </a:r>
            <a:r>
              <a:rPr lang="en-US" dirty="0">
                <a:latin typeface="Times New Roman" panose="02020603050405020304" pitchFamily="18" charset="0"/>
                <a:cs typeface="Times New Roman" panose="02020603050405020304" pitchFamily="18" charset="0"/>
              </a:rPr>
              <a:t>Validation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Scoring Validation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00030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86100" y="457199"/>
            <a:ext cx="5621482" cy="4987637"/>
          </a:xfrm>
          <a:prstGeom prst="rect">
            <a:avLst/>
          </a:prstGeom>
        </p:spPr>
      </p:pic>
      <p:sp>
        <p:nvSpPr>
          <p:cNvPr id="3" name="TextBox 2"/>
          <p:cNvSpPr txBox="1"/>
          <p:nvPr/>
        </p:nvSpPr>
        <p:spPr>
          <a:xfrm>
            <a:off x="3190009" y="5798127"/>
            <a:ext cx="5766955" cy="369332"/>
          </a:xfrm>
          <a:prstGeom prst="rect">
            <a:avLst/>
          </a:prstGeom>
          <a:noFill/>
        </p:spPr>
        <p:txBody>
          <a:bodyPr wrap="square" rtlCol="0">
            <a:spAutoFit/>
          </a:bodyPr>
          <a:lstStyle/>
          <a:p>
            <a:r>
              <a:rPr lang="en-US" dirty="0"/>
              <a:t>Application model verification and validation strategies </a:t>
            </a:r>
          </a:p>
        </p:txBody>
      </p:sp>
    </p:spTree>
    <p:extLst>
      <p:ext uri="{BB962C8B-B14F-4D97-AF65-F5344CB8AC3E}">
        <p14:creationId xmlns:p14="http://schemas.microsoft.com/office/powerpoint/2010/main" val="3883319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05545" y="706579"/>
            <a:ext cx="5611091" cy="4904509"/>
          </a:xfrm>
          <a:prstGeom prst="rect">
            <a:avLst/>
          </a:prstGeom>
        </p:spPr>
      </p:pic>
      <p:sp>
        <p:nvSpPr>
          <p:cNvPr id="3" name="TextBox 2"/>
          <p:cNvSpPr txBox="1"/>
          <p:nvPr/>
        </p:nvSpPr>
        <p:spPr>
          <a:xfrm>
            <a:off x="2805545" y="5943600"/>
            <a:ext cx="6691746" cy="369332"/>
          </a:xfrm>
          <a:prstGeom prst="rect">
            <a:avLst/>
          </a:prstGeom>
          <a:noFill/>
        </p:spPr>
        <p:txBody>
          <a:bodyPr wrap="square" rtlCol="0">
            <a:spAutoFit/>
          </a:bodyPr>
          <a:lstStyle/>
          <a:p>
            <a:r>
              <a:rPr lang="en-US" dirty="0"/>
              <a:t>Application model verification and validation methods </a:t>
            </a:r>
          </a:p>
        </p:txBody>
      </p:sp>
    </p:spTree>
    <p:extLst>
      <p:ext uri="{BB962C8B-B14F-4D97-AF65-F5344CB8AC3E}">
        <p14:creationId xmlns:p14="http://schemas.microsoft.com/office/powerpoint/2010/main" val="14035713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3125" y="991312"/>
            <a:ext cx="10442961" cy="2492990"/>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Summary</a:t>
            </a:r>
          </a:p>
          <a:p>
            <a:endParaRPr lang="en-US" sz="2400"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t>A modeling and simulation procedure was demonstrated with focus on a real-world problem-solving case study. The procedure accommodates model verification &amp; validation activities into model design &amp; development process which, as a whole, forms a full cycle of modeling and simulation. </a:t>
            </a:r>
            <a:endParaRPr lang="en-US" dirty="0" smtClean="0"/>
          </a:p>
          <a:p>
            <a:pPr algn="just"/>
            <a:endParaRPr lang="en-US" dirty="0" smtClean="0"/>
          </a:p>
          <a:p>
            <a:pPr marL="285750" indent="-285750" algn="just">
              <a:buFont typeface="Arial" panose="020B0604020202020204" pitchFamily="34" charset="0"/>
              <a:buChar char="•"/>
            </a:pPr>
            <a:r>
              <a:rPr lang="en-US" dirty="0"/>
              <a:t>The contribution of this paper is to bridge the gap between model design and development, and model verification and validation by providing such a modeling and simulation procedure. </a:t>
            </a:r>
          </a:p>
        </p:txBody>
      </p:sp>
    </p:spTree>
    <p:extLst>
      <p:ext uri="{BB962C8B-B14F-4D97-AF65-F5344CB8AC3E}">
        <p14:creationId xmlns:p14="http://schemas.microsoft.com/office/powerpoint/2010/main" val="24415093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0396" y="1016950"/>
            <a:ext cx="10485689" cy="1846659"/>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References</a:t>
            </a:r>
            <a:endParaRPr lang="en-US" sz="2400" b="1" dirty="0">
              <a:latin typeface="Times New Roman" panose="02020603050405020304" pitchFamily="18" charset="0"/>
              <a:cs typeface="Times New Roman" panose="02020603050405020304" pitchFamily="18" charset="0"/>
            </a:endParaRPr>
          </a:p>
          <a:p>
            <a:endParaRPr lang="en-US" dirty="0" smtClean="0"/>
          </a:p>
          <a:p>
            <a:pPr marL="285750" indent="-285750">
              <a:buFont typeface="Arial" panose="020B0604020202020204" pitchFamily="34" charset="0"/>
              <a:buChar char="•"/>
            </a:pPr>
            <a:r>
              <a:rPr lang="en-US" dirty="0" smtClean="0"/>
              <a:t>Yin</a:t>
            </a:r>
            <a:r>
              <a:rPr lang="en-US" dirty="0"/>
              <a:t>, </a:t>
            </a:r>
            <a:r>
              <a:rPr lang="en-US" dirty="0" err="1"/>
              <a:t>Chenggang</a:t>
            </a:r>
            <a:r>
              <a:rPr lang="en-US" dirty="0"/>
              <a:t> &amp; </a:t>
            </a:r>
            <a:r>
              <a:rPr lang="en-US" dirty="0" err="1"/>
              <a:t>Mckay</a:t>
            </a:r>
            <a:r>
              <a:rPr lang="en-US" dirty="0"/>
              <a:t>, Alison. (2018). Model verification &amp; validation strategies and methods: an application case study. </a:t>
            </a:r>
            <a:endParaRPr lang="en-US" dirty="0" smtClean="0"/>
          </a:p>
          <a:p>
            <a:endParaRPr lang="en-US" dirty="0" smtClean="0"/>
          </a:p>
          <a:p>
            <a:pPr marL="285750" indent="-285750">
              <a:buFont typeface="Arial" panose="020B0604020202020204" pitchFamily="34" charset="0"/>
              <a:buChar char="•"/>
            </a:pPr>
            <a:r>
              <a:rPr lang="en-US" dirty="0"/>
              <a:t>Yin, </a:t>
            </a:r>
            <a:r>
              <a:rPr lang="en-US" dirty="0" err="1"/>
              <a:t>Chenggang</a:t>
            </a:r>
            <a:r>
              <a:rPr lang="en-US" dirty="0"/>
              <a:t> &amp; </a:t>
            </a:r>
            <a:r>
              <a:rPr lang="en-US" dirty="0" err="1"/>
              <a:t>Mckay</a:t>
            </a:r>
            <a:r>
              <a:rPr lang="en-US" dirty="0"/>
              <a:t>, Alison. (2018). Introduction to Modeling and Simulation Techniques. </a:t>
            </a:r>
          </a:p>
        </p:txBody>
      </p:sp>
    </p:spTree>
    <p:extLst>
      <p:ext uri="{BB962C8B-B14F-4D97-AF65-F5344CB8AC3E}">
        <p14:creationId xmlns:p14="http://schemas.microsoft.com/office/powerpoint/2010/main" val="3668429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9301" y="323328"/>
            <a:ext cx="11143716" cy="3416320"/>
          </a:xfrm>
          <a:prstGeom prst="rect">
            <a:avLst/>
          </a:prstGeom>
        </p:spPr>
        <p:txBody>
          <a:bodyPr wrap="square">
            <a:spAutoFit/>
          </a:bodyPr>
          <a:lstStyle/>
          <a:p>
            <a:pPr algn="just"/>
            <a:r>
              <a:rPr lang="en-US" sz="2800" b="1" dirty="0">
                <a:solidFill>
                  <a:srgbClr val="000000"/>
                </a:solidFill>
                <a:latin typeface="Times New Roman" panose="02020603050405020304" pitchFamily="18" charset="0"/>
                <a:cs typeface="Times New Roman" panose="02020603050405020304" pitchFamily="18" charset="0"/>
              </a:rPr>
              <a:t>Model-Based Simulation of Integrated Software </a:t>
            </a:r>
            <a:r>
              <a:rPr lang="en-US" sz="2800" b="1" dirty="0" smtClean="0">
                <a:solidFill>
                  <a:srgbClr val="000000"/>
                </a:solidFill>
                <a:latin typeface="Times New Roman" panose="02020603050405020304" pitchFamily="18" charset="0"/>
                <a:cs typeface="Times New Roman" panose="02020603050405020304" pitchFamily="18" charset="0"/>
              </a:rPr>
              <a:t>Systems</a:t>
            </a:r>
          </a:p>
          <a:p>
            <a:pPr algn="just"/>
            <a:endParaRPr lang="en-US" sz="2800" b="1"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solidFill>
                  <a:srgbClr val="000000"/>
                </a:solidFill>
                <a:latin typeface="Times New Roman" panose="02020603050405020304" pitchFamily="18" charset="0"/>
                <a:cs typeface="Times New Roman" panose="02020603050405020304" pitchFamily="18" charset="0"/>
              </a:rPr>
              <a:t>The </a:t>
            </a:r>
            <a:r>
              <a:rPr lang="en-US" sz="1600" dirty="0">
                <a:solidFill>
                  <a:srgbClr val="000000"/>
                </a:solidFill>
                <a:latin typeface="Times New Roman" panose="02020603050405020304" pitchFamily="18" charset="0"/>
                <a:cs typeface="Times New Roman" panose="02020603050405020304" pitchFamily="18" charset="0"/>
              </a:rPr>
              <a:t>main characteristic of an ISS is that it is made up of several large-scale and heterogeneous subsystems that have been developed by different suppliers and later put together to provide a set of advanced functions. To ensure that ISSs behave as intended and meet their functional, performance, and robustness requirements, these systems are subject to extensive Verification and Validation (V&amp;V).</a:t>
            </a:r>
          </a:p>
          <a:p>
            <a:pPr marL="285750" indent="-285750" algn="just">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rPr>
              <a:t>A key aspect of V&amp;V for an ISS is simulation-based testing, which is aimed at the detection of defects at design time, and before the ISS has been operationalized. </a:t>
            </a:r>
            <a:r>
              <a:rPr lang="en-US" sz="1600" dirty="0" smtClean="0">
                <a:solidFill>
                  <a:srgbClr val="000000"/>
                </a:solidFill>
                <a:latin typeface="Times New Roman" panose="02020603050405020304" pitchFamily="18" charset="0"/>
                <a:cs typeface="Times New Roman" panose="02020603050405020304" pitchFamily="18" charset="0"/>
              </a:rPr>
              <a:t>So, we </a:t>
            </a:r>
            <a:r>
              <a:rPr lang="en-US" sz="1600" dirty="0">
                <a:solidFill>
                  <a:srgbClr val="000000"/>
                </a:solidFill>
                <a:latin typeface="Times New Roman" panose="02020603050405020304" pitchFamily="18" charset="0"/>
                <a:cs typeface="Times New Roman" panose="02020603050405020304" pitchFamily="18" charset="0"/>
              </a:rPr>
              <a:t>aim to develop an automated and effective technique for </a:t>
            </a:r>
            <a:r>
              <a:rPr lang="en-US" sz="1600" dirty="0" smtClean="0">
                <a:solidFill>
                  <a:srgbClr val="000000"/>
                </a:solidFill>
                <a:latin typeface="Times New Roman" panose="02020603050405020304" pitchFamily="18" charset="0"/>
                <a:cs typeface="Times New Roman" panose="02020603050405020304" pitchFamily="18" charset="0"/>
              </a:rPr>
              <a:t>testing systems</a:t>
            </a:r>
            <a:r>
              <a:rPr lang="en-US" sz="1600" dirty="0">
                <a:solidFill>
                  <a:srgbClr val="000000"/>
                </a:solidFill>
                <a:latin typeface="Times New Roman" panose="02020603050405020304" pitchFamily="18" charset="0"/>
                <a:cs typeface="Times New Roman" panose="02020603050405020304" pitchFamily="18" charset="0"/>
              </a:rPr>
              <a:t>. </a:t>
            </a:r>
            <a:endParaRPr lang="en-US" sz="1600" dirty="0" smtClean="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solidFill>
                  <a:srgbClr val="000000"/>
                </a:solidFill>
                <a:latin typeface="Times New Roman" panose="02020603050405020304" pitchFamily="18" charset="0"/>
                <a:cs typeface="Times New Roman" panose="02020603050405020304" pitchFamily="18" charset="0"/>
              </a:rPr>
              <a:t>To </a:t>
            </a:r>
            <a:r>
              <a:rPr lang="en-US" sz="1600" dirty="0">
                <a:solidFill>
                  <a:srgbClr val="000000"/>
                </a:solidFill>
                <a:latin typeface="Times New Roman" panose="02020603050405020304" pitchFamily="18" charset="0"/>
                <a:cs typeface="Times New Roman" panose="02020603050405020304" pitchFamily="18" charset="0"/>
              </a:rPr>
              <a:t>address this problem, we plan to precisely define what constitutes the state of a </a:t>
            </a:r>
            <a:r>
              <a:rPr lang="en-US" sz="1600" dirty="0" smtClean="0">
                <a:solidFill>
                  <a:srgbClr val="000000"/>
                </a:solidFill>
                <a:latin typeface="Times New Roman" panose="02020603050405020304" pitchFamily="18" charset="0"/>
                <a:cs typeface="Times New Roman" panose="02020603050405020304" pitchFamily="18" charset="0"/>
              </a:rPr>
              <a:t>resource</a:t>
            </a:r>
            <a:r>
              <a:rPr lang="en-US" sz="1600" dirty="0">
                <a:solidFill>
                  <a:srgbClr val="000000"/>
                </a:solidFill>
                <a:latin typeface="Times New Roman" panose="02020603050405020304" pitchFamily="18" charset="0"/>
                <a:cs typeface="Times New Roman" panose="02020603050405020304" pitchFamily="18" charset="0"/>
              </a:rPr>
              <a:t>, and what are the dependencies between the test cases and the resources, that is, the "requires" and "taints" relationships. We further need a mechanism, for example, a rule language, to explicitly express the preconditions under which a test case can be run. Finally, we intend to develop a search-based optimization algorithm to compute an optimized ordering for running (a subset of) test procedures.</a:t>
            </a:r>
            <a:endParaRPr lang="en-US" sz="16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11991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3"/>
          <p:cNvSpPr txBox="1">
            <a:spLocks noChangeArrowheads="1"/>
          </p:cNvSpPr>
          <p:nvPr/>
        </p:nvSpPr>
        <p:spPr bwMode="auto">
          <a:xfrm>
            <a:off x="3352800" y="2362201"/>
            <a:ext cx="47244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sv-SE" sz="4400" b="1"/>
              <a:t>Thank You</a:t>
            </a:r>
          </a:p>
          <a:p>
            <a:pPr algn="ctr"/>
            <a:r>
              <a:rPr lang="sv-SE" sz="4400" b="1"/>
              <a:t>Q &amp; A</a:t>
            </a:r>
            <a:endParaRPr lang="en-US" sz="4400" b="1"/>
          </a:p>
        </p:txBody>
      </p:sp>
      <p:sp>
        <p:nvSpPr>
          <p:cNvPr id="7" name="Slide Number Placeholder 6"/>
          <p:cNvSpPr>
            <a:spLocks noGrp="1"/>
          </p:cNvSpPr>
          <p:nvPr>
            <p:ph type="sldNum" sz="quarter" idx="12"/>
          </p:nvPr>
        </p:nvSpPr>
        <p:spPr/>
        <p:txBody>
          <a:bodyPr/>
          <a:lstStyle/>
          <a:p>
            <a:pPr>
              <a:defRPr/>
            </a:pPr>
            <a:fld id="{772723CF-2B8A-4A94-B746-4A54886D5B6F}" type="slidenum">
              <a:rPr lang="en-US" smtClean="0"/>
              <a:pPr>
                <a:defRPr/>
              </a:pPr>
              <a:t>19</a:t>
            </a:fld>
            <a:endParaRPr lang="en-US"/>
          </a:p>
        </p:txBody>
      </p:sp>
    </p:spTree>
    <p:extLst>
      <p:ext uri="{BB962C8B-B14F-4D97-AF65-F5344CB8AC3E}">
        <p14:creationId xmlns:p14="http://schemas.microsoft.com/office/powerpoint/2010/main" val="31513630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3845" y="779318"/>
            <a:ext cx="10183091" cy="3262432"/>
          </a:xfrm>
          <a:prstGeom prst="rect">
            <a:avLst/>
          </a:prstGeom>
          <a:noFill/>
        </p:spPr>
        <p:txBody>
          <a:bodyPr wrap="square" rtlCol="0">
            <a:spAutoFit/>
          </a:bodyPr>
          <a:lstStyle/>
          <a:p>
            <a:r>
              <a:rPr lang="sv-SE" sz="2800" b="1" dirty="0" smtClean="0">
                <a:latin typeface="Times New Roman" panose="02020603050405020304" pitchFamily="18" charset="0"/>
                <a:cs typeface="Times New Roman" panose="02020603050405020304" pitchFamily="18" charset="0"/>
              </a:rPr>
              <a:t>Introduction</a:t>
            </a:r>
            <a:endParaRPr lang="en-US" sz="2800" b="1" dirty="0" smtClean="0">
              <a:latin typeface="Times New Roman" panose="02020603050405020304" pitchFamily="18" charset="0"/>
              <a:cs typeface="Times New Roman" panose="02020603050405020304" pitchFamily="18" charset="0"/>
            </a:endParaRPr>
          </a:p>
          <a:p>
            <a:endParaRPr lang="en-US" dirty="0"/>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Model </a:t>
            </a:r>
            <a:r>
              <a:rPr lang="en-US" sz="2000" dirty="0">
                <a:latin typeface="Times New Roman" panose="02020603050405020304" pitchFamily="18" charset="0"/>
                <a:cs typeface="Times New Roman" panose="02020603050405020304" pitchFamily="18" charset="0"/>
              </a:rPr>
              <a:t>verification and validation involves a series of strategies, methods and activities </a:t>
            </a:r>
            <a:r>
              <a:rPr lang="en-US" sz="2000" dirty="0" smtClean="0">
                <a:latin typeface="Times New Roman" panose="02020603050405020304" pitchFamily="18" charset="0"/>
                <a:cs typeface="Times New Roman" panose="02020603050405020304" pitchFamily="18" charset="0"/>
              </a:rPr>
              <a:t>that are </a:t>
            </a:r>
            <a:r>
              <a:rPr lang="en-US" sz="2000" dirty="0">
                <a:latin typeface="Times New Roman" panose="02020603050405020304" pitchFamily="18" charset="0"/>
                <a:cs typeface="Times New Roman" panose="02020603050405020304" pitchFamily="18" charset="0"/>
              </a:rPr>
              <a:t>an integral part of the simulation model design and development process. </a:t>
            </a:r>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verification deals with the identification and removal of errors in the model by comparing simulation model outcomes to practical solutions from the real-world situation </a:t>
            </a:r>
            <a:r>
              <a:rPr lang="en-US" sz="2000" dirty="0" smtClean="0">
                <a:latin typeface="Times New Roman" panose="02020603050405020304" pitchFamily="18" charset="0"/>
                <a:cs typeface="Times New Roman" panose="02020603050405020304" pitchFamily="18" charset="0"/>
              </a:rPr>
              <a:t>.</a:t>
            </a:r>
          </a:p>
          <a:p>
            <a:pPr algn="just"/>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t>
            </a:r>
            <a:r>
              <a:rPr lang="en-US" sz="2000" dirty="0" smtClean="0">
                <a:latin typeface="Times New Roman" panose="02020603050405020304" pitchFamily="18" charset="0"/>
                <a:cs typeface="Times New Roman" panose="02020603050405020304" pitchFamily="18" charset="0"/>
              </a:rPr>
              <a:t>odel </a:t>
            </a:r>
            <a:r>
              <a:rPr lang="en-US" sz="2000" dirty="0">
                <a:latin typeface="Times New Roman" panose="02020603050405020304" pitchFamily="18" charset="0"/>
                <a:cs typeface="Times New Roman" panose="02020603050405020304" pitchFamily="18" charset="0"/>
              </a:rPr>
              <a:t>validation determines how accurate the simulation model is as a representation of a real-world system for the simulation purpose. </a:t>
            </a:r>
          </a:p>
        </p:txBody>
      </p:sp>
    </p:spTree>
    <p:extLst>
      <p:ext uri="{BB962C8B-B14F-4D97-AF65-F5344CB8AC3E}">
        <p14:creationId xmlns:p14="http://schemas.microsoft.com/office/powerpoint/2010/main" val="2042215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44994" y="213644"/>
            <a:ext cx="6725540" cy="6179446"/>
          </a:xfrm>
          <a:prstGeom prst="rect">
            <a:avLst/>
          </a:prstGeom>
        </p:spPr>
      </p:pic>
      <p:sp>
        <p:nvSpPr>
          <p:cNvPr id="3" name="TextBox 2"/>
          <p:cNvSpPr txBox="1"/>
          <p:nvPr/>
        </p:nvSpPr>
        <p:spPr>
          <a:xfrm>
            <a:off x="2623559" y="6393090"/>
            <a:ext cx="556331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Modeling and simulation procedure </a:t>
            </a:r>
          </a:p>
        </p:txBody>
      </p:sp>
    </p:spTree>
    <p:extLst>
      <p:ext uri="{BB962C8B-B14F-4D97-AF65-F5344CB8AC3E}">
        <p14:creationId xmlns:p14="http://schemas.microsoft.com/office/powerpoint/2010/main" val="3813326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9482" y="935182"/>
            <a:ext cx="10068791" cy="3108543"/>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MODEL DESIGN AND VALIDATION </a:t>
            </a:r>
            <a:r>
              <a:rPr lang="en-US" sz="2800" b="1" dirty="0" smtClean="0">
                <a:latin typeface="Times New Roman" panose="02020603050405020304" pitchFamily="18" charset="0"/>
                <a:cs typeface="Times New Roman" panose="02020603050405020304" pitchFamily="18" charset="0"/>
              </a:rPr>
              <a:t>PROCESSES</a:t>
            </a:r>
          </a:p>
          <a:p>
            <a:r>
              <a:rPr lang="en-US" sz="2800" b="1" dirty="0" smtClean="0"/>
              <a:t> </a:t>
            </a:r>
            <a:endParaRPr lang="en-US" sz="2800" b="1" dirty="0"/>
          </a:p>
          <a:p>
            <a:r>
              <a:rPr lang="en-US" sz="2000" dirty="0" smtClean="0">
                <a:latin typeface="Times New Roman" panose="02020603050405020304" pitchFamily="18" charset="0"/>
                <a:cs typeface="Times New Roman" panose="02020603050405020304" pitchFamily="18" charset="0"/>
              </a:rPr>
              <a:t>There are three </a:t>
            </a:r>
            <a:r>
              <a:rPr lang="en-US" sz="2000" dirty="0">
                <a:latin typeface="Times New Roman" panose="02020603050405020304" pitchFamily="18" charset="0"/>
                <a:cs typeface="Times New Roman" panose="02020603050405020304" pitchFamily="18" charset="0"/>
              </a:rPr>
              <a:t>research </a:t>
            </a:r>
            <a:r>
              <a:rPr lang="en-US" sz="2000" dirty="0" smtClean="0">
                <a:latin typeface="Times New Roman" panose="02020603050405020304" pitchFamily="18" charset="0"/>
                <a:cs typeface="Times New Roman" panose="02020603050405020304" pitchFamily="18" charset="0"/>
              </a:rPr>
              <a:t>stages:</a:t>
            </a:r>
          </a:p>
          <a:p>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Simulation problems definition</a:t>
            </a:r>
          </a:p>
          <a:p>
            <a:r>
              <a:rPr lang="en-US" sz="2000" dirty="0" smtClean="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t>
            </a:r>
            <a:r>
              <a:rPr lang="en-US" sz="2000" dirty="0" smtClean="0">
                <a:latin typeface="Times New Roman" panose="02020603050405020304" pitchFamily="18" charset="0"/>
                <a:cs typeface="Times New Roman" panose="02020603050405020304" pitchFamily="18" charset="0"/>
              </a:rPr>
              <a:t>oncept </a:t>
            </a:r>
            <a:r>
              <a:rPr lang="en-US" sz="2000" dirty="0">
                <a:latin typeface="Times New Roman" panose="02020603050405020304" pitchFamily="18" charset="0"/>
                <a:cs typeface="Times New Roman" panose="02020603050405020304" pitchFamily="18" charset="0"/>
              </a:rPr>
              <a:t>model </a:t>
            </a:r>
            <a:r>
              <a:rPr lang="en-US" sz="2000" dirty="0" smtClean="0">
                <a:latin typeface="Times New Roman" panose="02020603050405020304" pitchFamily="18" charset="0"/>
                <a:cs typeface="Times New Roman" panose="02020603050405020304" pitchFamily="18" charset="0"/>
              </a:rPr>
              <a:t>building  and</a:t>
            </a:r>
          </a:p>
          <a:p>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imulation </a:t>
            </a:r>
            <a:r>
              <a:rPr lang="en-US" sz="2000" dirty="0">
                <a:latin typeface="Times New Roman" panose="02020603050405020304" pitchFamily="18" charset="0"/>
                <a:cs typeface="Times New Roman" panose="02020603050405020304" pitchFamily="18" charset="0"/>
              </a:rPr>
              <a:t>model development </a:t>
            </a:r>
          </a:p>
        </p:txBody>
      </p:sp>
    </p:spTree>
    <p:extLst>
      <p:ext uri="{BB962C8B-B14F-4D97-AF65-F5344CB8AC3E}">
        <p14:creationId xmlns:p14="http://schemas.microsoft.com/office/powerpoint/2010/main" val="3194698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1030" y="447774"/>
            <a:ext cx="10253522" cy="5380561"/>
          </a:xfrm>
          <a:prstGeom prst="rect">
            <a:avLst/>
          </a:prstGeom>
        </p:spPr>
      </p:pic>
      <p:sp>
        <p:nvSpPr>
          <p:cNvPr id="3" name="TextBox 2"/>
          <p:cNvSpPr txBox="1"/>
          <p:nvPr/>
        </p:nvSpPr>
        <p:spPr>
          <a:xfrm>
            <a:off x="2244436" y="6141027"/>
            <a:ext cx="7595755"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Model design and validation processes </a:t>
            </a:r>
          </a:p>
        </p:txBody>
      </p:sp>
    </p:spTree>
    <p:extLst>
      <p:ext uri="{BB962C8B-B14F-4D97-AF65-F5344CB8AC3E}">
        <p14:creationId xmlns:p14="http://schemas.microsoft.com/office/powerpoint/2010/main" val="1408830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91245" y="665018"/>
            <a:ext cx="5694219" cy="5070764"/>
          </a:xfrm>
          <a:prstGeom prst="rect">
            <a:avLst/>
          </a:prstGeom>
        </p:spPr>
      </p:pic>
      <p:sp>
        <p:nvSpPr>
          <p:cNvPr id="3" name="TextBox 2"/>
          <p:cNvSpPr txBox="1"/>
          <p:nvPr/>
        </p:nvSpPr>
        <p:spPr>
          <a:xfrm>
            <a:off x="2899064" y="6068291"/>
            <a:ext cx="5590309"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Model verification and validation architecture </a:t>
            </a:r>
          </a:p>
        </p:txBody>
      </p:sp>
    </p:spTree>
    <p:extLst>
      <p:ext uri="{BB962C8B-B14F-4D97-AF65-F5344CB8AC3E}">
        <p14:creationId xmlns:p14="http://schemas.microsoft.com/office/powerpoint/2010/main" val="3301479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9710" y="1215736"/>
            <a:ext cx="8759536" cy="4124206"/>
          </a:xfrm>
          <a:prstGeom prst="rect">
            <a:avLst/>
          </a:prstGeom>
          <a:noFill/>
        </p:spPr>
        <p:txBody>
          <a:bodyPr wrap="square" rtlCol="0">
            <a:spAutoFit/>
          </a:bodyPr>
          <a:lstStyle/>
          <a:p>
            <a:r>
              <a:rPr lang="sv-SE" sz="2800" b="1" dirty="0" smtClean="0">
                <a:latin typeface="Times New Roman" panose="02020603050405020304" pitchFamily="18" charset="0"/>
                <a:cs typeface="Times New Roman" panose="02020603050405020304" pitchFamily="18" charset="0"/>
              </a:rPr>
              <a:t>Validation types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Animation </a:t>
            </a:r>
            <a:r>
              <a:rPr lang="en-US" dirty="0">
                <a:latin typeface="Times New Roman" panose="02020603050405020304" pitchFamily="18" charset="0"/>
                <a:cs typeface="Times New Roman" panose="02020603050405020304" pitchFamily="18" charset="0"/>
              </a:rPr>
              <a:t>Validation </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Model to Model Validation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Event </a:t>
            </a:r>
            <a:r>
              <a:rPr lang="en-US" dirty="0">
                <a:latin typeface="Times New Roman" panose="02020603050405020304" pitchFamily="18" charset="0"/>
                <a:cs typeface="Times New Roman" panose="02020603050405020304" pitchFamily="18" charset="0"/>
              </a:rPr>
              <a:t>Validation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Extreme </a:t>
            </a:r>
            <a:r>
              <a:rPr lang="en-US" dirty="0">
                <a:latin typeface="Times New Roman" panose="02020603050405020304" pitchFamily="18" charset="0"/>
                <a:cs typeface="Times New Roman" panose="02020603050405020304" pitchFamily="18" charset="0"/>
              </a:rPr>
              <a:t>Condition Validation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Face </a:t>
            </a:r>
            <a:r>
              <a:rPr lang="en-US" dirty="0">
                <a:latin typeface="Times New Roman" panose="02020603050405020304" pitchFamily="18" charset="0"/>
                <a:cs typeface="Times New Roman" panose="02020603050405020304" pitchFamily="18" charset="0"/>
              </a:rPr>
              <a:t>Validation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Historical </a:t>
            </a:r>
            <a:r>
              <a:rPr lang="en-US" dirty="0">
                <a:latin typeface="Times New Roman" panose="02020603050405020304" pitchFamily="18" charset="0"/>
                <a:cs typeface="Times New Roman" panose="02020603050405020304" pitchFamily="18" charset="0"/>
              </a:rPr>
              <a:t>Data Validation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Operational </a:t>
            </a:r>
            <a:r>
              <a:rPr lang="en-US" dirty="0">
                <a:latin typeface="Times New Roman" panose="02020603050405020304" pitchFamily="18" charset="0"/>
                <a:cs typeface="Times New Roman" panose="02020603050405020304" pitchFamily="18" charset="0"/>
              </a:rPr>
              <a:t>Graphics Validation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Sensitivity </a:t>
            </a:r>
            <a:r>
              <a:rPr lang="en-US" dirty="0">
                <a:latin typeface="Times New Roman" panose="02020603050405020304" pitchFamily="18" charset="0"/>
                <a:cs typeface="Times New Roman" panose="02020603050405020304" pitchFamily="18" charset="0"/>
              </a:rPr>
              <a:t>Analysis Validation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Predictive </a:t>
            </a:r>
            <a:r>
              <a:rPr lang="en-US" dirty="0">
                <a:latin typeface="Times New Roman" panose="02020603050405020304" pitchFamily="18" charset="0"/>
                <a:cs typeface="Times New Roman" panose="02020603050405020304" pitchFamily="18" charset="0"/>
              </a:rPr>
              <a:t>Validation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Traces </a:t>
            </a:r>
            <a:r>
              <a:rPr lang="en-US" dirty="0">
                <a:latin typeface="Times New Roman" panose="02020603050405020304" pitchFamily="18" charset="0"/>
                <a:cs typeface="Times New Roman" panose="02020603050405020304" pitchFamily="18" charset="0"/>
              </a:rPr>
              <a:t>Validation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Turing </a:t>
            </a:r>
            <a:r>
              <a:rPr lang="en-US" dirty="0">
                <a:latin typeface="Times New Roman" panose="02020603050405020304" pitchFamily="18" charset="0"/>
                <a:cs typeface="Times New Roman" panose="02020603050405020304" pitchFamily="18" charset="0"/>
              </a:rPr>
              <a:t>Test Validati</a:t>
            </a:r>
            <a:r>
              <a:rPr lang="en-US" dirty="0"/>
              <a:t>on </a:t>
            </a:r>
          </a:p>
          <a:p>
            <a:endParaRPr lang="en-US" dirty="0"/>
          </a:p>
        </p:txBody>
      </p:sp>
    </p:spTree>
    <p:extLst>
      <p:ext uri="{BB962C8B-B14F-4D97-AF65-F5344CB8AC3E}">
        <p14:creationId xmlns:p14="http://schemas.microsoft.com/office/powerpoint/2010/main" val="4089127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9937" y="800099"/>
            <a:ext cx="10879282" cy="507831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Model Verification and Validation Methods </a:t>
            </a:r>
            <a:r>
              <a:rPr lang="en-US" sz="2400" b="1" dirty="0" smtClean="0">
                <a:latin typeface="Times New Roman" panose="02020603050405020304" pitchFamily="18" charset="0"/>
                <a:cs typeface="Times New Roman" panose="02020603050405020304" pitchFamily="18" charset="0"/>
              </a:rPr>
              <a:t>Characteristics</a:t>
            </a:r>
          </a:p>
          <a:p>
            <a:r>
              <a:rPr lang="en-US" sz="2400" b="1" dirty="0" smtClean="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Each validation method has distinct characteristics which make them suitable for different real-world simulation purposes and validation criteria </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Animation Validation</a:t>
            </a:r>
            <a:r>
              <a:rPr lang="en-US" b="1" dirty="0"/>
              <a:t>: </a:t>
            </a:r>
            <a:r>
              <a:rPr lang="en-US" dirty="0">
                <a:latin typeface="Times New Roman" panose="02020603050405020304" pitchFamily="18" charset="0"/>
                <a:cs typeface="Times New Roman" panose="02020603050405020304" pitchFamily="18" charset="0"/>
              </a:rPr>
              <a:t>Simulation model operational behavior of each element is graphically displayed as the model runs over time. </a:t>
            </a:r>
            <a:endParaRPr lang="en-US" dirty="0" smtClean="0">
              <a:latin typeface="Times New Roman" panose="02020603050405020304" pitchFamily="18" charset="0"/>
              <a:cs typeface="Times New Roman" panose="02020603050405020304" pitchFamily="18" charset="0"/>
            </a:endParaRPr>
          </a:p>
          <a:p>
            <a:endParaRPr lang="en-US" dirty="0" smtClean="0"/>
          </a:p>
          <a:p>
            <a:r>
              <a:rPr lang="en-US" b="1" dirty="0">
                <a:latin typeface="Times New Roman" panose="02020603050405020304" pitchFamily="18" charset="0"/>
                <a:cs typeface="Times New Roman" panose="02020603050405020304" pitchFamily="18" charset="0"/>
              </a:rPr>
              <a:t>Model to Model Validation</a:t>
            </a:r>
            <a:r>
              <a:rPr lang="en-US" b="1" dirty="0"/>
              <a:t>: </a:t>
            </a:r>
            <a:r>
              <a:rPr lang="en-US" dirty="0">
                <a:latin typeface="Times New Roman" panose="02020603050405020304" pitchFamily="18" charset="0"/>
                <a:cs typeface="Times New Roman" panose="02020603050405020304" pitchFamily="18" charset="0"/>
              </a:rPr>
              <a:t>Outcomes of a simulation model being validated are compared with outcomes from another valid model, related to the same simulation problems. </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Event Validation</a:t>
            </a:r>
            <a:r>
              <a:rPr lang="en-US" b="1" dirty="0"/>
              <a:t>: </a:t>
            </a:r>
            <a:r>
              <a:rPr lang="en-US" dirty="0">
                <a:latin typeface="Times New Roman" panose="02020603050405020304" pitchFamily="18" charset="0"/>
                <a:cs typeface="Times New Roman" panose="02020603050405020304" pitchFamily="18" charset="0"/>
              </a:rPr>
              <a:t>Event occurrences in the simulation model are compared to those of the real-world system to determine how similar they are</a:t>
            </a:r>
            <a:r>
              <a:rPr lang="en-US" dirty="0"/>
              <a:t>. </a:t>
            </a:r>
            <a:endParaRPr lang="en-US" dirty="0" smtClean="0"/>
          </a:p>
          <a:p>
            <a:endParaRPr lang="en-US" dirty="0" smtClean="0"/>
          </a:p>
          <a:p>
            <a:r>
              <a:rPr lang="en-US" b="1" dirty="0">
                <a:latin typeface="Times New Roman" panose="02020603050405020304" pitchFamily="18" charset="0"/>
                <a:cs typeface="Times New Roman" panose="02020603050405020304" pitchFamily="18" charset="0"/>
              </a:rPr>
              <a:t>Extreme Condition Validation</a:t>
            </a:r>
            <a:r>
              <a:rPr lang="en-US" b="1" dirty="0"/>
              <a:t>: </a:t>
            </a:r>
            <a:r>
              <a:rPr lang="en-US" dirty="0">
                <a:latin typeface="Times New Roman" panose="02020603050405020304" pitchFamily="18" charset="0"/>
                <a:cs typeface="Times New Roman" panose="02020603050405020304" pitchFamily="18" charset="0"/>
              </a:rPr>
              <a:t>The simulation model architecture and outputs are tested using extreme and unlikely combinations in the real-world</a:t>
            </a:r>
            <a:r>
              <a:rPr lang="en-US" dirty="0"/>
              <a:t>. </a:t>
            </a:r>
            <a:endParaRPr lang="en-US" b="1" dirty="0" smtClean="0"/>
          </a:p>
          <a:p>
            <a:endParaRPr lang="en-US" dirty="0"/>
          </a:p>
        </p:txBody>
      </p:sp>
    </p:spTree>
    <p:extLst>
      <p:ext uri="{BB962C8B-B14F-4D97-AF65-F5344CB8AC3E}">
        <p14:creationId xmlns:p14="http://schemas.microsoft.com/office/powerpoint/2010/main" val="693644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5964" y="1007918"/>
            <a:ext cx="10515600" cy="443198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Model Verification and Validation Methods </a:t>
            </a:r>
            <a:r>
              <a:rPr lang="en-US" sz="2400" b="1" dirty="0" smtClean="0">
                <a:latin typeface="Times New Roman" panose="02020603050405020304" pitchFamily="18" charset="0"/>
                <a:cs typeface="Times New Roman" panose="02020603050405020304" pitchFamily="18" charset="0"/>
              </a:rPr>
              <a:t>Characteristics</a:t>
            </a:r>
          </a:p>
          <a:p>
            <a:endParaRPr lang="en-US" sz="2400" b="1" dirty="0" smtClean="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Face Validation: </a:t>
            </a:r>
            <a:r>
              <a:rPr lang="en-US" dirty="0">
                <a:latin typeface="Times New Roman" panose="02020603050405020304" pitchFamily="18" charset="0"/>
                <a:cs typeface="Times New Roman" panose="02020603050405020304" pitchFamily="18" charset="0"/>
              </a:rPr>
              <a:t>Asking knowledgeable professionals about the system and whether the simulation model and its behaviors are reasonable </a:t>
            </a:r>
            <a:r>
              <a:rPr lang="en-US" dirty="0" smtClean="0">
                <a:latin typeface="Times New Roman" panose="02020603050405020304" pitchFamily="18" charset="0"/>
                <a:cs typeface="Times New Roman" panose="02020603050405020304" pitchFamily="18" charset="0"/>
              </a:rPr>
              <a:t>.</a:t>
            </a:r>
          </a:p>
          <a:p>
            <a:pPr algn="just"/>
            <a:endParaRPr lang="en-US" dirty="0" smtClean="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Historical Data Validation: </a:t>
            </a:r>
            <a:r>
              <a:rPr lang="en-US" dirty="0">
                <a:latin typeface="Times New Roman" panose="02020603050405020304" pitchFamily="18" charset="0"/>
                <a:cs typeface="Times New Roman" panose="02020603050405020304" pitchFamily="18" charset="0"/>
              </a:rPr>
              <a:t>If historical data exists, some of the data is used to build the simulation model and the remaining data is used to determine whether the model performs as the system does </a:t>
            </a:r>
            <a:r>
              <a:rPr lang="en-US" dirty="0" smtClean="0">
                <a:latin typeface="Times New Roman" panose="02020603050405020304" pitchFamily="18" charset="0"/>
                <a:cs typeface="Times New Roman" panose="02020603050405020304" pitchFamily="18" charset="0"/>
              </a:rPr>
              <a:t>.</a:t>
            </a:r>
          </a:p>
          <a:p>
            <a:pPr algn="just"/>
            <a:endParaRPr lang="en-US" dirty="0" smtClean="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Operational Graphics Validation: </a:t>
            </a:r>
            <a:r>
              <a:rPr lang="en-US" dirty="0">
                <a:latin typeface="Times New Roman" panose="02020603050405020304" pitchFamily="18" charset="0"/>
                <a:cs typeface="Times New Roman" panose="02020603050405020304" pitchFamily="18" charset="0"/>
              </a:rPr>
              <a:t>Observing entities’ operational curves in simulation outputs, to determine whether the model performance is reasonable with respect to the real-world scenario </a:t>
            </a:r>
            <a:r>
              <a:rPr lang="en-US" dirty="0" smtClean="0">
                <a:latin typeface="Times New Roman" panose="02020603050405020304" pitchFamily="18" charset="0"/>
                <a:cs typeface="Times New Roman" panose="02020603050405020304" pitchFamily="18" charset="0"/>
              </a:rPr>
              <a:t>.</a:t>
            </a:r>
          </a:p>
          <a:p>
            <a:pPr algn="just"/>
            <a:endParaRPr lang="en-US" dirty="0" smtClean="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Sensitivity Analysis Validation: </a:t>
            </a:r>
            <a:r>
              <a:rPr lang="en-US" dirty="0">
                <a:latin typeface="Times New Roman" panose="02020603050405020304" pitchFamily="18" charset="0"/>
                <a:cs typeface="Times New Roman" panose="02020603050405020304" pitchFamily="18" charset="0"/>
              </a:rPr>
              <a:t>This method consists of changing the values of the input data and parameters of a simulation model to determine the effect upon the performance of the model and its output. The same relationship should occur in the simulation model as in the real-world system</a:t>
            </a:r>
            <a:r>
              <a:rPr lang="en-US" dirty="0"/>
              <a:t>. </a:t>
            </a:r>
            <a:r>
              <a:rPr lang="en-US" b="1" dirty="0" smtClean="0"/>
              <a:t> </a:t>
            </a:r>
            <a:endParaRPr lang="en-US" b="1" dirty="0"/>
          </a:p>
          <a:p>
            <a:pPr algn="just"/>
            <a:endParaRPr lang="en-US" dirty="0"/>
          </a:p>
        </p:txBody>
      </p:sp>
    </p:spTree>
    <p:extLst>
      <p:ext uri="{BB962C8B-B14F-4D97-AF65-F5344CB8AC3E}">
        <p14:creationId xmlns:p14="http://schemas.microsoft.com/office/powerpoint/2010/main" val="2127728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E4DFD4B7658944BE9B963C571B39F9" ma:contentTypeVersion="4" ma:contentTypeDescription="Create a new document." ma:contentTypeScope="" ma:versionID="52c8a785d449577d6ed87896a2f76f94">
  <xsd:schema xmlns:xsd="http://www.w3.org/2001/XMLSchema" xmlns:xs="http://www.w3.org/2001/XMLSchema" xmlns:p="http://schemas.microsoft.com/office/2006/metadata/properties" xmlns:ns2="e54c6d39-131b-4030-9761-0309ffdf3359" targetNamespace="http://schemas.microsoft.com/office/2006/metadata/properties" ma:root="true" ma:fieldsID="b49fca0e61f4fd1b0c436794a3f4e223" ns2:_="">
    <xsd:import namespace="e54c6d39-131b-4030-9761-0309ffdf335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4c6d39-131b-4030-9761-0309ffdf33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67DEC6-645E-4249-8C02-C7B9E67082DB}"/>
</file>

<file path=customXml/itemProps2.xml><?xml version="1.0" encoding="utf-8"?>
<ds:datastoreItem xmlns:ds="http://schemas.openxmlformats.org/officeDocument/2006/customXml" ds:itemID="{76C4A872-9DF7-471A-B96E-DBA9F505F374}"/>
</file>

<file path=customXml/itemProps3.xml><?xml version="1.0" encoding="utf-8"?>
<ds:datastoreItem xmlns:ds="http://schemas.openxmlformats.org/officeDocument/2006/customXml" ds:itemID="{864B33AD-885F-4FE5-959E-50128FF28C51}"/>
</file>

<file path=docProps/app.xml><?xml version="1.0" encoding="utf-8"?>
<Properties xmlns="http://schemas.openxmlformats.org/officeDocument/2006/extended-properties" xmlns:vt="http://schemas.openxmlformats.org/officeDocument/2006/docPropsVTypes">
  <TotalTime>4355</TotalTime>
  <Words>997</Words>
  <Application>Microsoft Office PowerPoint</Application>
  <PresentationFormat>Widescreen</PresentationFormat>
  <Paragraphs>105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Sahoo</dc:creator>
  <cp:lastModifiedBy>madhu</cp:lastModifiedBy>
  <cp:revision>28</cp:revision>
  <dcterms:created xsi:type="dcterms:W3CDTF">2020-10-30T15:41:18Z</dcterms:created>
  <dcterms:modified xsi:type="dcterms:W3CDTF">2020-11-17T07:30:23Z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0x010100FDE4DFD4B7658944BE9B963C571B39F9</vt:lpwstr>
  </property>
</Properties>
</file>