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sldIdLst>
    <p:sldId id="296" r:id="rId5"/>
    <p:sldId id="297" r:id="rId6"/>
    <p:sldId id="298" r:id="rId7"/>
    <p:sldId id="256" r:id="rId8"/>
    <p:sldId id="318" r:id="rId9"/>
    <p:sldId id="299" r:id="rId10"/>
    <p:sldId id="300" r:id="rId11"/>
    <p:sldId id="295" r:id="rId12"/>
    <p:sldId id="294" r:id="rId13"/>
    <p:sldId id="257" r:id="rId14"/>
    <p:sldId id="301" r:id="rId15"/>
    <p:sldId id="258"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260" r:id="rId32"/>
    <p:sldId id="31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EA7D48-7A1B-49EA-8E2C-575909F32456}" v="2" dt="2021-08-26T03:48:19.0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esh Sharma" userId="S::riteshsharma.191it142@nitk.edu.in::babb41ae-7a58-45ad-906e-b887e115dd62" providerId="AD" clId="Web-{04EA7D48-7A1B-49EA-8E2C-575909F32456}"/>
    <pc:docChg chg="addSld delSld">
      <pc:chgData name="Ritesh Sharma" userId="S::riteshsharma.191it142@nitk.edu.in::babb41ae-7a58-45ad-906e-b887e115dd62" providerId="AD" clId="Web-{04EA7D48-7A1B-49EA-8E2C-575909F32456}" dt="2021-08-26T03:48:19.037" v="1"/>
      <pc:docMkLst>
        <pc:docMk/>
      </pc:docMkLst>
      <pc:sldChg chg="add del">
        <pc:chgData name="Ritesh Sharma" userId="S::riteshsharma.191it142@nitk.edu.in::babb41ae-7a58-45ad-906e-b887e115dd62" providerId="AD" clId="Web-{04EA7D48-7A1B-49EA-8E2C-575909F32456}" dt="2021-08-26T03:48:19.037" v="1"/>
        <pc:sldMkLst>
          <pc:docMk/>
          <pc:sldMk cId="1747340763" sldId="297"/>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207F9-C7D5-47C5-A75B-27C3032A2BBD}" type="datetimeFigureOut">
              <a:rPr lang="en-US" smtClean="0"/>
              <a:t>8/25/2021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E4839-264C-49E3-8E82-9CB8BDD91E37}" type="slidenum">
              <a:rPr lang="en-US" smtClean="0"/>
              <a:t>‹#›</a:t>
            </a:fld>
            <a:endParaRPr lang="en-US"/>
          </a:p>
        </p:txBody>
      </p:sp>
    </p:spTree>
    <p:extLst>
      <p:ext uri="{BB962C8B-B14F-4D97-AF65-F5344CB8AC3E}">
        <p14:creationId xmlns:p14="http://schemas.microsoft.com/office/powerpoint/2010/main" val="258047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noFill/>
        </p:spPr>
        <p:txBody>
          <a:bodyPr/>
          <a:lstStyle/>
          <a:p>
            <a:endParaRPr lang="en-US" altLang="en-US"/>
          </a:p>
        </p:txBody>
      </p:sp>
      <p:sp>
        <p:nvSpPr>
          <p:cNvPr id="18435" name="Rectangle 3"/>
          <p:cNvSpPr>
            <a:spLocks noGrp="1" noRot="1" noChangeAspect="1" noChangeArrowheads="1" noTextEdit="1"/>
          </p:cNvSpPr>
          <p:nvPr>
            <p:ph type="sldImg"/>
          </p:nvPr>
        </p:nvSpPr>
        <p:spPr>
          <a:xfrm>
            <a:off x="673100" y="839788"/>
            <a:ext cx="5970588" cy="3359150"/>
          </a:xfrm>
          <a:ln cap="flat"/>
        </p:spPr>
      </p:sp>
    </p:spTree>
    <p:extLst>
      <p:ext uri="{BB962C8B-B14F-4D97-AF65-F5344CB8AC3E}">
        <p14:creationId xmlns:p14="http://schemas.microsoft.com/office/powerpoint/2010/main" val="94924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p:spPr>
        <p:txBody>
          <a:bodyPr/>
          <a:lstStyle/>
          <a:p>
            <a:endParaRPr lang="en-US" altLang="en-US"/>
          </a:p>
        </p:txBody>
      </p:sp>
      <p:sp>
        <p:nvSpPr>
          <p:cNvPr id="235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90727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p:spPr>
        <p:txBody>
          <a:bodyPr/>
          <a:lstStyle/>
          <a:p>
            <a:endParaRPr lang="en-US" altLang="en-US"/>
          </a:p>
        </p:txBody>
      </p:sp>
      <p:sp>
        <p:nvSpPr>
          <p:cNvPr id="2560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6829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p:spPr>
        <p:txBody>
          <a:bodyPr/>
          <a:lstStyle/>
          <a:p>
            <a:endParaRPr lang="en-US" altLang="en-US"/>
          </a:p>
        </p:txBody>
      </p:sp>
      <p:sp>
        <p:nvSpPr>
          <p:cNvPr id="276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763772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p:spPr>
        <p:txBody>
          <a:bodyPr/>
          <a:lstStyle/>
          <a:p>
            <a:endParaRPr lang="en-US" altLang="en-US"/>
          </a:p>
        </p:txBody>
      </p:sp>
      <p:sp>
        <p:nvSpPr>
          <p:cNvPr id="296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070259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97042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520144-7024-4A1A-B3D0-8EA774D10D69}"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DB654-EA70-440F-96FA-4D9EC5D7DFAC}" type="slidenum">
              <a:rPr lang="en-US" smtClean="0"/>
              <a:t>‹#›</a:t>
            </a:fld>
            <a:endParaRPr lang="en-US"/>
          </a:p>
        </p:txBody>
      </p:sp>
    </p:spTree>
    <p:extLst>
      <p:ext uri="{BB962C8B-B14F-4D97-AF65-F5344CB8AC3E}">
        <p14:creationId xmlns:p14="http://schemas.microsoft.com/office/powerpoint/2010/main" val="3346205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520144-7024-4A1A-B3D0-8EA774D10D69}"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DB654-EA70-440F-96FA-4D9EC5D7DFAC}" type="slidenum">
              <a:rPr lang="en-US" smtClean="0"/>
              <a:t>‹#›</a:t>
            </a:fld>
            <a:endParaRPr lang="en-US"/>
          </a:p>
        </p:txBody>
      </p:sp>
    </p:spTree>
    <p:extLst>
      <p:ext uri="{BB962C8B-B14F-4D97-AF65-F5344CB8AC3E}">
        <p14:creationId xmlns:p14="http://schemas.microsoft.com/office/powerpoint/2010/main" val="2719177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520144-7024-4A1A-B3D0-8EA774D10D69}"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DB654-EA70-440F-96FA-4D9EC5D7DFAC}" type="slidenum">
              <a:rPr lang="en-US" smtClean="0"/>
              <a:t>‹#›</a:t>
            </a:fld>
            <a:endParaRPr lang="en-US"/>
          </a:p>
        </p:txBody>
      </p:sp>
    </p:spTree>
    <p:extLst>
      <p:ext uri="{BB962C8B-B14F-4D97-AF65-F5344CB8AC3E}">
        <p14:creationId xmlns:p14="http://schemas.microsoft.com/office/powerpoint/2010/main" val="2402756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520144-7024-4A1A-B3D0-8EA774D10D69}"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DB654-EA70-440F-96FA-4D9EC5D7DFAC}" type="slidenum">
              <a:rPr lang="en-US" smtClean="0"/>
              <a:t>‹#›</a:t>
            </a:fld>
            <a:endParaRPr lang="en-US"/>
          </a:p>
        </p:txBody>
      </p:sp>
    </p:spTree>
    <p:extLst>
      <p:ext uri="{BB962C8B-B14F-4D97-AF65-F5344CB8AC3E}">
        <p14:creationId xmlns:p14="http://schemas.microsoft.com/office/powerpoint/2010/main" val="1716158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20144-7024-4A1A-B3D0-8EA774D10D69}"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DB654-EA70-440F-96FA-4D9EC5D7DFAC}" type="slidenum">
              <a:rPr lang="en-US" smtClean="0"/>
              <a:t>‹#›</a:t>
            </a:fld>
            <a:endParaRPr lang="en-US"/>
          </a:p>
        </p:txBody>
      </p:sp>
    </p:spTree>
    <p:extLst>
      <p:ext uri="{BB962C8B-B14F-4D97-AF65-F5344CB8AC3E}">
        <p14:creationId xmlns:p14="http://schemas.microsoft.com/office/powerpoint/2010/main" val="2311526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520144-7024-4A1A-B3D0-8EA774D10D69}"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CDB654-EA70-440F-96FA-4D9EC5D7DFAC}" type="slidenum">
              <a:rPr lang="en-US" smtClean="0"/>
              <a:t>‹#›</a:t>
            </a:fld>
            <a:endParaRPr lang="en-US"/>
          </a:p>
        </p:txBody>
      </p:sp>
    </p:spTree>
    <p:extLst>
      <p:ext uri="{BB962C8B-B14F-4D97-AF65-F5344CB8AC3E}">
        <p14:creationId xmlns:p14="http://schemas.microsoft.com/office/powerpoint/2010/main" val="2711714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520144-7024-4A1A-B3D0-8EA774D10D69}" type="datetimeFigureOut">
              <a:rPr lang="en-US" smtClean="0"/>
              <a:t>8/25/2021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CDB654-EA70-440F-96FA-4D9EC5D7DFAC}" type="slidenum">
              <a:rPr lang="en-US" smtClean="0"/>
              <a:t>‹#›</a:t>
            </a:fld>
            <a:endParaRPr lang="en-US"/>
          </a:p>
        </p:txBody>
      </p:sp>
    </p:spTree>
    <p:extLst>
      <p:ext uri="{BB962C8B-B14F-4D97-AF65-F5344CB8AC3E}">
        <p14:creationId xmlns:p14="http://schemas.microsoft.com/office/powerpoint/2010/main" val="67412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520144-7024-4A1A-B3D0-8EA774D10D69}" type="datetimeFigureOut">
              <a:rPr lang="en-US" smtClean="0"/>
              <a:t>8/25/2021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CDB654-EA70-440F-96FA-4D9EC5D7DFAC}" type="slidenum">
              <a:rPr lang="en-US" smtClean="0"/>
              <a:t>‹#›</a:t>
            </a:fld>
            <a:endParaRPr lang="en-US"/>
          </a:p>
        </p:txBody>
      </p:sp>
    </p:spTree>
    <p:extLst>
      <p:ext uri="{BB962C8B-B14F-4D97-AF65-F5344CB8AC3E}">
        <p14:creationId xmlns:p14="http://schemas.microsoft.com/office/powerpoint/2010/main" val="790071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20144-7024-4A1A-B3D0-8EA774D10D69}" type="datetimeFigureOut">
              <a:rPr lang="en-US" smtClean="0"/>
              <a:t>8/25/2021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CDB654-EA70-440F-96FA-4D9EC5D7DFAC}" type="slidenum">
              <a:rPr lang="en-US" smtClean="0"/>
              <a:t>‹#›</a:t>
            </a:fld>
            <a:endParaRPr lang="en-US"/>
          </a:p>
        </p:txBody>
      </p:sp>
    </p:spTree>
    <p:extLst>
      <p:ext uri="{BB962C8B-B14F-4D97-AF65-F5344CB8AC3E}">
        <p14:creationId xmlns:p14="http://schemas.microsoft.com/office/powerpoint/2010/main" val="30119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520144-7024-4A1A-B3D0-8EA774D10D69}"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CDB654-EA70-440F-96FA-4D9EC5D7DFAC}" type="slidenum">
              <a:rPr lang="en-US" smtClean="0"/>
              <a:t>‹#›</a:t>
            </a:fld>
            <a:endParaRPr lang="en-US"/>
          </a:p>
        </p:txBody>
      </p:sp>
    </p:spTree>
    <p:extLst>
      <p:ext uri="{BB962C8B-B14F-4D97-AF65-F5344CB8AC3E}">
        <p14:creationId xmlns:p14="http://schemas.microsoft.com/office/powerpoint/2010/main" val="926559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520144-7024-4A1A-B3D0-8EA774D10D69}"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CDB654-EA70-440F-96FA-4D9EC5D7DFAC}" type="slidenum">
              <a:rPr lang="en-US" smtClean="0"/>
              <a:t>‹#›</a:t>
            </a:fld>
            <a:endParaRPr lang="en-US"/>
          </a:p>
        </p:txBody>
      </p:sp>
    </p:spTree>
    <p:extLst>
      <p:ext uri="{BB962C8B-B14F-4D97-AF65-F5344CB8AC3E}">
        <p14:creationId xmlns:p14="http://schemas.microsoft.com/office/powerpoint/2010/main" val="834452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520144-7024-4A1A-B3D0-8EA774D10D69}" type="datetimeFigureOut">
              <a:rPr lang="en-US" smtClean="0"/>
              <a:t>8/25/2021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CDB654-EA70-440F-96FA-4D9EC5D7DFAC}" type="slidenum">
              <a:rPr lang="en-US" smtClean="0"/>
              <a:t>‹#›</a:t>
            </a:fld>
            <a:endParaRPr lang="en-US"/>
          </a:p>
        </p:txBody>
      </p:sp>
    </p:spTree>
    <p:extLst>
      <p:ext uri="{BB962C8B-B14F-4D97-AF65-F5344CB8AC3E}">
        <p14:creationId xmlns:p14="http://schemas.microsoft.com/office/powerpoint/2010/main" val="3824196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oi.org/10.1007/978-3-319-21070-4_39"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3306" y="1440611"/>
            <a:ext cx="7850037" cy="1077218"/>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Verification and Validation of Safety Critical Systems</a:t>
            </a:r>
          </a:p>
        </p:txBody>
      </p:sp>
      <p:sp>
        <p:nvSpPr>
          <p:cNvPr id="3" name="Rectangle 2"/>
          <p:cNvSpPr/>
          <p:nvPr/>
        </p:nvSpPr>
        <p:spPr>
          <a:xfrm>
            <a:off x="5318576" y="3548132"/>
            <a:ext cx="6005945" cy="2031325"/>
          </a:xfrm>
          <a:prstGeom prst="rect">
            <a:avLst/>
          </a:prstGeom>
        </p:spPr>
        <p:txBody>
          <a:bodyPr wrap="square">
            <a:spAutoFit/>
          </a:bodyPr>
          <a:lstStyle/>
          <a:p>
            <a:r>
              <a:rPr lang="sv-SE" b="1" dirty="0">
                <a:latin typeface="Times New Roman" panose="02020603050405020304" pitchFamily="18" charset="0"/>
                <a:cs typeface="Times New Roman" panose="02020603050405020304" pitchFamily="18" charset="0"/>
              </a:rPr>
              <a:t>                                                       Presented By</a:t>
            </a:r>
          </a:p>
          <a:p>
            <a:r>
              <a:rPr lang="sv-SE" dirty="0">
                <a:latin typeface="Times New Roman" panose="02020603050405020304" pitchFamily="18" charset="0"/>
                <a:cs typeface="Times New Roman" panose="02020603050405020304" pitchFamily="18" charset="0"/>
              </a:rPr>
              <a:t>										   Madhusmita Das</a:t>
            </a:r>
          </a:p>
          <a:p>
            <a:r>
              <a:rPr lang="sv-SE" dirty="0">
                <a:latin typeface="Times New Roman" panose="02020603050405020304" pitchFamily="18" charset="0"/>
                <a:cs typeface="Times New Roman" panose="02020603050405020304" pitchFamily="18" charset="0"/>
              </a:rPr>
              <a:t>								                       </a:t>
            </a:r>
            <a:r>
              <a:rPr lang="sv-SE" b="1" dirty="0">
                <a:latin typeface="Times New Roman" panose="02020603050405020304" pitchFamily="18" charset="0"/>
                <a:cs typeface="Times New Roman" panose="02020603050405020304" pitchFamily="18" charset="0"/>
              </a:rPr>
              <a:t>Guided By</a:t>
            </a:r>
          </a:p>
          <a:p>
            <a:r>
              <a:rPr lang="sv-SE" dirty="0">
                <a:latin typeface="Times New Roman" panose="02020603050405020304" pitchFamily="18" charset="0"/>
                <a:cs typeface="Times New Roman" panose="02020603050405020304" pitchFamily="18" charset="0"/>
              </a:rPr>
              <a:t>										   Dr. Biju R. Mohan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426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4409" y="974785"/>
            <a:ext cx="6745856"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Validation Techniques</a:t>
            </a:r>
          </a:p>
        </p:txBody>
      </p:sp>
      <p:sp>
        <p:nvSpPr>
          <p:cNvPr id="4" name="TextBox 3"/>
          <p:cNvSpPr txBox="1"/>
          <p:nvPr/>
        </p:nvSpPr>
        <p:spPr>
          <a:xfrm>
            <a:off x="1587261" y="1897811"/>
            <a:ext cx="8514271"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Formal Method</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Fault Injection</a:t>
            </a:r>
          </a:p>
          <a:p>
            <a:pPr algn="just"/>
            <a:r>
              <a:rPr lang="en-US" dirty="0">
                <a:latin typeface="Times New Roman" panose="02020603050405020304" pitchFamily="18" charset="0"/>
                <a:cs typeface="Times New Roman" panose="02020603050405020304" pitchFamily="18" charset="0"/>
              </a:rPr>
              <a:t>               -Hardware fault injection </a:t>
            </a:r>
          </a:p>
          <a:p>
            <a:pPr algn="just"/>
            <a:r>
              <a:rPr lang="en-US" dirty="0">
                <a:latin typeface="Times New Roman" panose="02020603050405020304" pitchFamily="18" charset="0"/>
                <a:cs typeface="Times New Roman" panose="02020603050405020304" pitchFamily="18" charset="0"/>
              </a:rPr>
              <a:t>               -Software fault injection</a:t>
            </a:r>
          </a:p>
          <a:p>
            <a:pPr algn="just"/>
            <a:r>
              <a:rPr lang="en-US"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Dependability analysis</a:t>
            </a:r>
          </a:p>
          <a:p>
            <a:pPr algn="just"/>
            <a:r>
              <a:rPr lang="en-US" dirty="0">
                <a:latin typeface="Times New Roman" panose="02020603050405020304" pitchFamily="18" charset="0"/>
                <a:cs typeface="Times New Roman" panose="02020603050405020304" pitchFamily="18" charset="0"/>
              </a:rPr>
              <a:t>               -Hazard analysis </a:t>
            </a:r>
          </a:p>
          <a:p>
            <a:pPr algn="just"/>
            <a:r>
              <a:rPr lang="en-US" dirty="0">
                <a:latin typeface="Times New Roman" panose="02020603050405020304" pitchFamily="18" charset="0"/>
                <a:cs typeface="Times New Roman" panose="02020603050405020304" pitchFamily="18" charset="0"/>
              </a:rPr>
              <a:t>               -Risk analysis </a:t>
            </a:r>
          </a:p>
        </p:txBody>
      </p:sp>
    </p:spTree>
    <p:extLst>
      <p:ext uri="{BB962C8B-B14F-4D97-AF65-F5344CB8AC3E}">
        <p14:creationId xmlns:p14="http://schemas.microsoft.com/office/powerpoint/2010/main" val="4227315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371600" y="228600"/>
            <a:ext cx="9226550" cy="687388"/>
          </a:xfrm>
          <a:noFill/>
        </p:spPr>
        <p:txBody>
          <a:bodyPr/>
          <a:lstStyle/>
          <a:p>
            <a:pPr algn="ctr" eaLnBrk="1" hangingPunct="1"/>
            <a:r>
              <a:rPr lang="en-GB" altLang="en-US" sz="2800" b="1" dirty="0">
                <a:latin typeface="Times" panose="02020603050405020304" pitchFamily="18" charset="0"/>
                <a:ea typeface="Times" panose="02020603050405020304" pitchFamily="18" charset="0"/>
                <a:cs typeface="Times" panose="02020603050405020304" pitchFamily="18" charset="0"/>
              </a:rPr>
              <a:t>Formal methods and critical systems</a:t>
            </a:r>
          </a:p>
        </p:txBody>
      </p:sp>
      <p:sp>
        <p:nvSpPr>
          <p:cNvPr id="11267" name="Rectangle 3"/>
          <p:cNvSpPr>
            <a:spLocks noGrp="1" noChangeArrowheads="1"/>
          </p:cNvSpPr>
          <p:nvPr>
            <p:ph idx="1"/>
          </p:nvPr>
        </p:nvSpPr>
        <p:spPr>
          <a:xfrm>
            <a:off x="1000665" y="1068388"/>
            <a:ext cx="9859992" cy="2084388"/>
          </a:xfrm>
        </p:spPr>
        <p:txBody>
          <a:bodyPr/>
          <a:lstStyle/>
          <a:p>
            <a:pPr algn="just" eaLnBrk="1" hangingPunct="1"/>
            <a:r>
              <a:rPr lang="en-GB" altLang="en-US" sz="1800" dirty="0">
                <a:latin typeface="Times" panose="02020603050405020304" pitchFamily="18" charset="0"/>
                <a:ea typeface="Times" panose="02020603050405020304" pitchFamily="18" charset="0"/>
                <a:cs typeface="Times" panose="02020603050405020304" pitchFamily="18" charset="0"/>
              </a:rPr>
              <a:t>The development of critical systems is one of the ‘success’ stories for formal methods</a:t>
            </a:r>
          </a:p>
          <a:p>
            <a:pPr algn="just" eaLnBrk="1" hangingPunct="1"/>
            <a:r>
              <a:rPr lang="en-GB" altLang="en-US" sz="1800" dirty="0">
                <a:latin typeface="Times" panose="02020603050405020304" pitchFamily="18" charset="0"/>
                <a:ea typeface="Times" panose="02020603050405020304" pitchFamily="18" charset="0"/>
                <a:cs typeface="Times" panose="02020603050405020304" pitchFamily="18" charset="0"/>
              </a:rPr>
              <a:t>Formal methods are mandated in Britain for the development of some types of safety-critical software for defence applications</a:t>
            </a:r>
          </a:p>
          <a:p>
            <a:pPr algn="just" eaLnBrk="1" hangingPunct="1"/>
            <a:r>
              <a:rPr lang="en-GB" altLang="en-US" sz="1800" dirty="0">
                <a:latin typeface="Times" panose="02020603050405020304" pitchFamily="18" charset="0"/>
                <a:ea typeface="Times" panose="02020603050405020304" pitchFamily="18" charset="0"/>
                <a:cs typeface="Times" panose="02020603050405020304" pitchFamily="18" charset="0"/>
              </a:rPr>
              <a:t>There is not currently general agreement on the value of formal methods in critical systems development</a:t>
            </a:r>
          </a:p>
          <a:p>
            <a:pPr eaLnBrk="1" hangingPunct="1"/>
            <a:endParaRPr lang="en-GB" altLang="en-US" sz="1800" dirty="0">
              <a:latin typeface="Times" panose="02020603050405020304" pitchFamily="18" charset="0"/>
              <a:ea typeface="Times" panose="02020603050405020304" pitchFamily="18" charset="0"/>
              <a:cs typeface="Times" panose="02020603050405020304" pitchFamily="18" charset="0"/>
            </a:endParaRPr>
          </a:p>
        </p:txBody>
      </p:sp>
      <p:sp>
        <p:nvSpPr>
          <p:cNvPr id="11268" name="Rectangle 2"/>
          <p:cNvSpPr txBox="1">
            <a:spLocks noChangeArrowheads="1"/>
          </p:cNvSpPr>
          <p:nvPr/>
        </p:nvSpPr>
        <p:spPr bwMode="auto">
          <a:xfrm>
            <a:off x="1758950" y="3024188"/>
            <a:ext cx="82232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GB" altLang="en-US" sz="2800" b="1" dirty="0">
                <a:latin typeface="Times" panose="02020603050405020304" pitchFamily="18" charset="0"/>
                <a:ea typeface="Times" panose="02020603050405020304" pitchFamily="18" charset="0"/>
                <a:cs typeface="Times" panose="02020603050405020304" pitchFamily="18" charset="0"/>
              </a:rPr>
              <a:t>Formal methods and validation</a:t>
            </a:r>
          </a:p>
        </p:txBody>
      </p:sp>
      <p:sp>
        <p:nvSpPr>
          <p:cNvPr id="11269" name="Rectangle 3"/>
          <p:cNvSpPr txBox="1">
            <a:spLocks noChangeArrowheads="1"/>
          </p:cNvSpPr>
          <p:nvPr/>
        </p:nvSpPr>
        <p:spPr bwMode="auto">
          <a:xfrm>
            <a:off x="1095555" y="3625851"/>
            <a:ext cx="9851365" cy="2730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just" eaLnBrk="1" hangingPunct="1"/>
            <a:r>
              <a:rPr lang="en-GB" altLang="en-US" sz="1800" dirty="0">
                <a:latin typeface="Times" panose="02020603050405020304" pitchFamily="18" charset="0"/>
                <a:ea typeface="Times" panose="02020603050405020304" pitchFamily="18" charset="0"/>
                <a:cs typeface="Times" panose="02020603050405020304" pitchFamily="18" charset="0"/>
              </a:rPr>
              <a:t>Specification validation</a:t>
            </a:r>
          </a:p>
          <a:p>
            <a:pPr lvl="1" algn="just" eaLnBrk="1" hangingPunct="1"/>
            <a:r>
              <a:rPr lang="en-GB" altLang="en-US" dirty="0">
                <a:latin typeface="Times" panose="02020603050405020304" pitchFamily="18" charset="0"/>
                <a:ea typeface="Times" panose="02020603050405020304" pitchFamily="18" charset="0"/>
                <a:cs typeface="Times" panose="02020603050405020304" pitchFamily="18" charset="0"/>
              </a:rPr>
              <a:t>Developing a formal model of a system requirements specification forces a detailed analysis of that specification and this usually reveals errors and omissions</a:t>
            </a:r>
          </a:p>
          <a:p>
            <a:pPr lvl="1" algn="just" eaLnBrk="1" hangingPunct="1"/>
            <a:r>
              <a:rPr lang="en-GB" altLang="en-US" dirty="0">
                <a:latin typeface="Times" panose="02020603050405020304" pitchFamily="18" charset="0"/>
                <a:ea typeface="Times" panose="02020603050405020304" pitchFamily="18" charset="0"/>
                <a:cs typeface="Times" panose="02020603050405020304" pitchFamily="18" charset="0"/>
              </a:rPr>
              <a:t>Mathematical analysis of the formal specification is possible and this also discovers specification problems</a:t>
            </a:r>
          </a:p>
          <a:p>
            <a:pPr algn="just" eaLnBrk="1" hangingPunct="1"/>
            <a:r>
              <a:rPr lang="en-GB" altLang="en-US" sz="1800" dirty="0">
                <a:latin typeface="Times" panose="02020603050405020304" pitchFamily="18" charset="0"/>
                <a:ea typeface="Times" panose="02020603050405020304" pitchFamily="18" charset="0"/>
                <a:cs typeface="Times" panose="02020603050405020304" pitchFamily="18" charset="0"/>
              </a:rPr>
              <a:t>Formal verification</a:t>
            </a:r>
          </a:p>
          <a:p>
            <a:pPr lvl="1" algn="just" eaLnBrk="1" hangingPunct="1"/>
            <a:r>
              <a:rPr lang="en-GB" altLang="en-US" dirty="0">
                <a:latin typeface="Times" panose="02020603050405020304" pitchFamily="18" charset="0"/>
                <a:ea typeface="Times" panose="02020603050405020304" pitchFamily="18" charset="0"/>
                <a:cs typeface="Times" panose="02020603050405020304" pitchFamily="18" charset="0"/>
              </a:rPr>
              <a:t>Mathematical arguments (at varying degrees of rigour) are used to demonstrate that a program or a design is consistent with its formal specification</a:t>
            </a:r>
          </a:p>
        </p:txBody>
      </p:sp>
      <p:sp>
        <p:nvSpPr>
          <p:cNvPr id="4" name="Slide Number Placeholder 3"/>
          <p:cNvSpPr>
            <a:spLocks noGrp="1"/>
          </p:cNvSpPr>
          <p:nvPr>
            <p:ph type="sldNum" sz="quarter" idx="12"/>
          </p:nvPr>
        </p:nvSpPr>
        <p:spPr/>
        <p:txBody>
          <a:bodyPr/>
          <a:lstStyle/>
          <a:p>
            <a:pPr>
              <a:defRPr/>
            </a:pPr>
            <a:fld id="{BCAD64B2-C8A8-471D-83C2-066E89FC0E30}" type="slidenum">
              <a:rPr lang="en-US" smtClean="0"/>
              <a:pPr>
                <a:defRPr/>
              </a:pPr>
              <a:t>11</a:t>
            </a:fld>
            <a:endParaRPr lang="en-US"/>
          </a:p>
        </p:txBody>
      </p:sp>
    </p:spTree>
    <p:extLst>
      <p:ext uri="{BB962C8B-B14F-4D97-AF65-F5344CB8AC3E}">
        <p14:creationId xmlns:p14="http://schemas.microsoft.com/office/powerpoint/2010/main" val="7351150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8143" y="862642"/>
            <a:ext cx="6823495"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Motivation</a:t>
            </a:r>
          </a:p>
        </p:txBody>
      </p:sp>
      <p:sp>
        <p:nvSpPr>
          <p:cNvPr id="3" name="TextBox 2"/>
          <p:cNvSpPr txBox="1"/>
          <p:nvPr/>
        </p:nvSpPr>
        <p:spPr>
          <a:xfrm>
            <a:off x="1190445" y="1483743"/>
            <a:ext cx="9972136" cy="2308324"/>
          </a:xfrm>
          <a:prstGeom prst="rect">
            <a:avLst/>
          </a:prstGeom>
          <a:noFill/>
        </p:spPr>
        <p:txBody>
          <a:bodyPr wrap="square" rtlCol="0">
            <a:spAutoFit/>
          </a:bodyPr>
          <a:lstStyle/>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every safety critical system development verification and validation plays an important role in assuring safety. The output of this process gives us the satisfactory fulfillment of the safety requirements.</a:t>
            </a: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make automation in verification and validation, formal method is introduced   as it is cost effective.</a:t>
            </a: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testing cannot complement replaced by formal method so combining formal method and testing is a cost effective approach for system verification and validation.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lot of testing methods are available such as Ontology based testing, Model-based testing, Regression testing etc</a:t>
            </a:r>
            <a:r>
              <a:rPr lang="en-US" dirty="0"/>
              <a:t>.</a:t>
            </a:r>
          </a:p>
        </p:txBody>
      </p:sp>
    </p:spTree>
    <p:extLst>
      <p:ext uri="{BB962C8B-B14F-4D97-AF65-F5344CB8AC3E}">
        <p14:creationId xmlns:p14="http://schemas.microsoft.com/office/powerpoint/2010/main" val="1900539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250830" y="365126"/>
            <a:ext cx="8788520" cy="625475"/>
          </a:xfrm>
          <a:noFill/>
        </p:spPr>
        <p:txBody>
          <a:bodyPr/>
          <a:lstStyle/>
          <a:p>
            <a:pPr algn="ctr" eaLnBrk="1" hangingPunct="1"/>
            <a:r>
              <a:rPr lang="en-GB" altLang="en-US" sz="2800" b="1" dirty="0">
                <a:latin typeface="Times" panose="02020603050405020304" pitchFamily="18" charset="0"/>
                <a:ea typeface="Times" panose="02020603050405020304" pitchFamily="18" charset="0"/>
                <a:cs typeface="Times" panose="02020603050405020304" pitchFamily="18" charset="0"/>
              </a:rPr>
              <a:t>Safety proofs</a:t>
            </a:r>
          </a:p>
        </p:txBody>
      </p:sp>
      <p:sp>
        <p:nvSpPr>
          <p:cNvPr id="13315" name="Rectangle 3"/>
          <p:cNvSpPr>
            <a:spLocks noGrp="1" noChangeArrowheads="1"/>
          </p:cNvSpPr>
          <p:nvPr>
            <p:ph idx="1"/>
          </p:nvPr>
        </p:nvSpPr>
        <p:spPr>
          <a:xfrm>
            <a:off x="1138687" y="990601"/>
            <a:ext cx="9480430" cy="2365375"/>
          </a:xfrm>
        </p:spPr>
        <p:txBody>
          <a:bodyPr>
            <a:normAutofit/>
          </a:bodyPr>
          <a:lstStyle/>
          <a:p>
            <a:pPr eaLnBrk="1" hangingPunct="1"/>
            <a:r>
              <a:rPr lang="en-GB" altLang="en-US" sz="1800" dirty="0">
                <a:latin typeface="Times" panose="02020603050405020304" pitchFamily="18" charset="0"/>
                <a:ea typeface="Times" panose="02020603050405020304" pitchFamily="18" charset="0"/>
                <a:cs typeface="Times" panose="02020603050405020304" pitchFamily="18" charset="0"/>
              </a:rPr>
              <a:t>Safety proofs are intended to show that the system cannot reach in unsafe state</a:t>
            </a:r>
          </a:p>
          <a:p>
            <a:pPr eaLnBrk="1" hangingPunct="1"/>
            <a:r>
              <a:rPr lang="en-GB" altLang="en-US" sz="1800" dirty="0">
                <a:latin typeface="Times" panose="02020603050405020304" pitchFamily="18" charset="0"/>
                <a:ea typeface="Times" panose="02020603050405020304" pitchFamily="18" charset="0"/>
                <a:cs typeface="Times" panose="02020603050405020304" pitchFamily="18" charset="0"/>
              </a:rPr>
              <a:t>Weaker than correctness proofs which must show that the system code conforms to its specification</a:t>
            </a:r>
          </a:p>
          <a:p>
            <a:pPr eaLnBrk="1" hangingPunct="1"/>
            <a:r>
              <a:rPr lang="en-GB" altLang="en-US" sz="1800" dirty="0">
                <a:latin typeface="Times" panose="02020603050405020304" pitchFamily="18" charset="0"/>
                <a:ea typeface="Times" panose="02020603050405020304" pitchFamily="18" charset="0"/>
                <a:cs typeface="Times" panose="02020603050405020304" pitchFamily="18" charset="0"/>
              </a:rPr>
              <a:t>Generally based on proof by contradiction</a:t>
            </a:r>
          </a:p>
          <a:p>
            <a:pPr lvl="1" eaLnBrk="1" hangingPunct="1"/>
            <a:r>
              <a:rPr lang="en-GB" altLang="en-US" sz="1800" dirty="0">
                <a:latin typeface="Times" panose="02020603050405020304" pitchFamily="18" charset="0"/>
                <a:ea typeface="Times" panose="02020603050405020304" pitchFamily="18" charset="0"/>
                <a:cs typeface="Times" panose="02020603050405020304" pitchFamily="18" charset="0"/>
              </a:rPr>
              <a:t>Assume that an unsafe state can be reached</a:t>
            </a:r>
          </a:p>
          <a:p>
            <a:pPr lvl="1" eaLnBrk="1" hangingPunct="1"/>
            <a:r>
              <a:rPr lang="en-GB" altLang="en-US" sz="1800" dirty="0">
                <a:latin typeface="Times" panose="02020603050405020304" pitchFamily="18" charset="0"/>
                <a:ea typeface="Times" panose="02020603050405020304" pitchFamily="18" charset="0"/>
                <a:cs typeface="Times" panose="02020603050405020304" pitchFamily="18" charset="0"/>
              </a:rPr>
              <a:t>Show that this is contradicted by the program code</a:t>
            </a:r>
          </a:p>
          <a:p>
            <a:pPr eaLnBrk="1" hangingPunct="1"/>
            <a:r>
              <a:rPr lang="en-GB" altLang="en-US" sz="1800" dirty="0">
                <a:latin typeface="Times" panose="02020603050405020304" pitchFamily="18" charset="0"/>
                <a:ea typeface="Times" panose="02020603050405020304" pitchFamily="18" charset="0"/>
                <a:cs typeface="Times" panose="02020603050405020304" pitchFamily="18" charset="0"/>
              </a:rPr>
              <a:t>May be displayed graphically</a:t>
            </a:r>
          </a:p>
        </p:txBody>
      </p:sp>
      <p:sp>
        <p:nvSpPr>
          <p:cNvPr id="13316" name="Rectangle 2"/>
          <p:cNvSpPr txBox="1">
            <a:spLocks noChangeArrowheads="1"/>
          </p:cNvSpPr>
          <p:nvPr/>
        </p:nvSpPr>
        <p:spPr bwMode="auto">
          <a:xfrm>
            <a:off x="1250830" y="3505201"/>
            <a:ext cx="878852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GB" altLang="en-US" sz="2800" b="1" dirty="0">
                <a:latin typeface="Times" panose="02020603050405020304" pitchFamily="18" charset="0"/>
                <a:ea typeface="Times" panose="02020603050405020304" pitchFamily="18" charset="0"/>
                <a:cs typeface="Times" panose="02020603050405020304" pitchFamily="18" charset="0"/>
              </a:rPr>
              <a:t>Construction of a safety proof</a:t>
            </a:r>
          </a:p>
        </p:txBody>
      </p:sp>
      <p:sp>
        <p:nvSpPr>
          <p:cNvPr id="13317" name="Rectangle 3"/>
          <p:cNvSpPr txBox="1">
            <a:spLocks noChangeArrowheads="1"/>
          </p:cNvSpPr>
          <p:nvPr/>
        </p:nvSpPr>
        <p:spPr bwMode="auto">
          <a:xfrm>
            <a:off x="1250830" y="4206876"/>
            <a:ext cx="9480430"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r>
              <a:rPr lang="en-GB" altLang="en-US" sz="1800" dirty="0">
                <a:latin typeface="Times" panose="02020603050405020304" pitchFamily="18" charset="0"/>
                <a:ea typeface="Times" panose="02020603050405020304" pitchFamily="18" charset="0"/>
                <a:cs typeface="Times" panose="02020603050405020304" pitchFamily="18" charset="0"/>
              </a:rPr>
              <a:t>Establish the safe exit conditions for a component or a program</a:t>
            </a:r>
          </a:p>
          <a:p>
            <a:pPr eaLnBrk="1" hangingPunct="1"/>
            <a:r>
              <a:rPr lang="en-GB" altLang="en-US" sz="1800" dirty="0">
                <a:latin typeface="Times" panose="02020603050405020304" pitchFamily="18" charset="0"/>
                <a:ea typeface="Times" panose="02020603050405020304" pitchFamily="18" charset="0"/>
                <a:cs typeface="Times" panose="02020603050405020304" pitchFamily="18" charset="0"/>
              </a:rPr>
              <a:t>Starting from the END of the code, work backwards until you have identified all paths that lead to the exit of the code</a:t>
            </a:r>
          </a:p>
          <a:p>
            <a:pPr eaLnBrk="1" hangingPunct="1"/>
            <a:r>
              <a:rPr lang="en-GB" altLang="en-US" sz="1800" dirty="0">
                <a:latin typeface="Times" panose="02020603050405020304" pitchFamily="18" charset="0"/>
                <a:ea typeface="Times" panose="02020603050405020304" pitchFamily="18" charset="0"/>
                <a:cs typeface="Times" panose="02020603050405020304" pitchFamily="18" charset="0"/>
              </a:rPr>
              <a:t>Assume that the exit condition is false</a:t>
            </a:r>
          </a:p>
          <a:p>
            <a:pPr eaLnBrk="1" hangingPunct="1"/>
            <a:r>
              <a:rPr lang="en-GB" altLang="en-US" sz="1800" dirty="0">
                <a:latin typeface="Times" panose="02020603050405020304" pitchFamily="18" charset="0"/>
                <a:ea typeface="Times" panose="02020603050405020304" pitchFamily="18" charset="0"/>
                <a:cs typeface="Times" panose="02020603050405020304" pitchFamily="18" charset="0"/>
              </a:rPr>
              <a:t>Show that, for each path leading to the exit that the assignments made in that path contradict the assumption of an unsafe exit from the component </a:t>
            </a:r>
          </a:p>
        </p:txBody>
      </p:sp>
      <p:sp>
        <p:nvSpPr>
          <p:cNvPr id="4" name="Slide Number Placeholder 3"/>
          <p:cNvSpPr>
            <a:spLocks noGrp="1"/>
          </p:cNvSpPr>
          <p:nvPr>
            <p:ph type="sldNum" sz="quarter" idx="12"/>
          </p:nvPr>
        </p:nvSpPr>
        <p:spPr/>
        <p:txBody>
          <a:bodyPr/>
          <a:lstStyle/>
          <a:p>
            <a:pPr>
              <a:defRPr/>
            </a:pPr>
            <a:fld id="{ABBD9F41-BD26-4F38-B009-CA4178693CE5}" type="slidenum">
              <a:rPr lang="en-US" smtClean="0"/>
              <a:pPr>
                <a:defRPr/>
              </a:pPr>
              <a:t>13</a:t>
            </a:fld>
            <a:endParaRPr lang="en-US"/>
          </a:p>
        </p:txBody>
      </p:sp>
    </p:spTree>
    <p:extLst>
      <p:ext uri="{BB962C8B-B14F-4D97-AF65-F5344CB8AC3E}">
        <p14:creationId xmlns:p14="http://schemas.microsoft.com/office/powerpoint/2010/main" val="369499715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2819401" y="1905001"/>
            <a:ext cx="7146925" cy="3783013"/>
          </a:xfrm>
        </p:spPr>
        <p:txBody>
          <a:bodyPr/>
          <a:lstStyle/>
          <a:p>
            <a:pPr marL="0" indent="0" algn="ctr">
              <a:buNone/>
            </a:pPr>
            <a:r>
              <a:rPr lang="en-GB" altLang="en-US" sz="4400" b="1">
                <a:latin typeface="Times New Roman" panose="02020603050405020304" pitchFamily="18" charset="0"/>
                <a:cs typeface="Times New Roman" panose="02020603050405020304" pitchFamily="18" charset="0"/>
              </a:rPr>
              <a:t>Use Case:</a:t>
            </a:r>
          </a:p>
          <a:p>
            <a:pPr marL="0" indent="0" algn="ctr">
              <a:buNone/>
            </a:pPr>
            <a:r>
              <a:rPr lang="en-GB" altLang="en-US" sz="4400" b="1">
                <a:latin typeface="Times New Roman" panose="02020603050405020304" pitchFamily="18" charset="0"/>
                <a:cs typeface="Times New Roman" panose="02020603050405020304" pitchFamily="18" charset="0"/>
              </a:rPr>
              <a:t>Insulin pump systems</a:t>
            </a:r>
            <a:endParaRPr lang="en-GB" altLang="en-US" sz="4000" b="1">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8E873322-13DA-4964-9E35-977FF7BA3238}" type="slidenum">
              <a:rPr lang="en-US" smtClean="0"/>
              <a:pPr>
                <a:defRPr/>
              </a:pPr>
              <a:t>14</a:t>
            </a:fld>
            <a:endParaRPr lang="en-US"/>
          </a:p>
        </p:txBody>
      </p:sp>
    </p:spTree>
    <p:extLst>
      <p:ext uri="{BB962C8B-B14F-4D97-AF65-F5344CB8AC3E}">
        <p14:creationId xmlns:p14="http://schemas.microsoft.com/office/powerpoint/2010/main" val="300354405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685801"/>
            <a:ext cx="6103938" cy="53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6"/>
          <p:cNvSpPr>
            <a:spLocks noChangeArrowheads="1"/>
          </p:cNvSpPr>
          <p:nvPr/>
        </p:nvSpPr>
        <p:spPr bwMode="auto">
          <a:xfrm>
            <a:off x="3200400" y="6248401"/>
            <a:ext cx="6248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b="1" i="1">
                <a:solidFill>
                  <a:srgbClr val="000000"/>
                </a:solidFill>
                <a:latin typeface="Times New Roman" panose="02020603050405020304" pitchFamily="18" charset="0"/>
                <a:cs typeface="Times New Roman" panose="02020603050405020304" pitchFamily="18" charset="0"/>
              </a:rPr>
              <a:t>Integrating safety requirements into software development lifecycle.</a:t>
            </a:r>
            <a:endParaRPr lang="en-US" altLang="en-US" sz="1400" b="1" i="1">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pPr>
              <a:defRPr/>
            </a:pPr>
            <a:fld id="{CE256243-6E30-40D8-9BA8-5C307F1E1C62}" type="slidenum">
              <a:rPr lang="en-US" smtClean="0"/>
              <a:pPr>
                <a:defRPr/>
              </a:pPr>
              <a:t>15</a:t>
            </a:fld>
            <a:endParaRPr lang="en-US"/>
          </a:p>
        </p:txBody>
      </p:sp>
    </p:spTree>
    <p:extLst>
      <p:ext uri="{BB962C8B-B14F-4D97-AF65-F5344CB8AC3E}">
        <p14:creationId xmlns:p14="http://schemas.microsoft.com/office/powerpoint/2010/main" val="1307673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title"/>
          </p:nvPr>
        </p:nvSpPr>
        <p:spPr>
          <a:xfrm>
            <a:off x="1947863" y="304801"/>
            <a:ext cx="7886700" cy="854075"/>
          </a:xfrm>
          <a:noFill/>
        </p:spPr>
        <p:txBody>
          <a:bodyPr vert="horz" lIns="86362" tIns="42424" rIns="86362" bIns="42424" rtlCol="0" anchor="ctr">
            <a:normAutofit/>
          </a:bodyPr>
          <a:lstStyle/>
          <a:p>
            <a:pPr algn="ctr" eaLnBrk="1" hangingPunct="1"/>
            <a:r>
              <a:rPr lang="en-GB" altLang="en-US" sz="2800" b="1" dirty="0">
                <a:latin typeface="Times New Roman" panose="02020603050405020304" pitchFamily="18" charset="0"/>
                <a:cs typeface="Times New Roman" panose="02020603050405020304" pitchFamily="18" charset="0"/>
              </a:rPr>
              <a:t>Insulin system hazards</a:t>
            </a:r>
          </a:p>
        </p:txBody>
      </p:sp>
      <p:sp>
        <p:nvSpPr>
          <p:cNvPr id="17411" name="Rectangle 2"/>
          <p:cNvSpPr>
            <a:spLocks noGrp="1" noChangeArrowheads="1"/>
          </p:cNvSpPr>
          <p:nvPr>
            <p:ph idx="1"/>
          </p:nvPr>
        </p:nvSpPr>
        <p:spPr>
          <a:xfrm>
            <a:off x="1250830" y="1447800"/>
            <a:ext cx="9195759" cy="3429000"/>
          </a:xfrm>
        </p:spPr>
        <p:txBody>
          <a:bodyPr vert="horz" lIns="86362" tIns="42424" rIns="86362" bIns="42424" rtlCol="0">
            <a:normAutofit/>
          </a:bodyPr>
          <a:lstStyle/>
          <a:p>
            <a:pPr algn="just" eaLnBrk="1" hangingPunct="1"/>
            <a:r>
              <a:rPr lang="en-GB" altLang="en-US" sz="1800" dirty="0">
                <a:latin typeface="Times New Roman" panose="02020603050405020304" pitchFamily="18" charset="0"/>
                <a:cs typeface="Times New Roman" panose="02020603050405020304" pitchFamily="18" charset="0"/>
              </a:rPr>
              <a:t>insulin overdose </a:t>
            </a:r>
            <a:r>
              <a:rPr lang="en-GB" altLang="en-US" sz="1800">
                <a:latin typeface="Times New Roman" panose="02020603050405020304" pitchFamily="18" charset="0"/>
                <a:cs typeface="Times New Roman" panose="02020603050405020304" pitchFamily="18" charset="0"/>
              </a:rPr>
              <a:t>or under dose </a:t>
            </a:r>
            <a:r>
              <a:rPr lang="en-GB" altLang="en-US" sz="1800" dirty="0">
                <a:latin typeface="Times New Roman" panose="02020603050405020304" pitchFamily="18" charset="0"/>
                <a:cs typeface="Times New Roman" panose="02020603050405020304" pitchFamily="18" charset="0"/>
              </a:rPr>
              <a:t>(biological)</a:t>
            </a:r>
          </a:p>
          <a:p>
            <a:pPr algn="just" eaLnBrk="1" hangingPunct="1"/>
            <a:r>
              <a:rPr lang="en-GB" altLang="en-US" sz="1800" dirty="0">
                <a:latin typeface="Times New Roman" panose="02020603050405020304" pitchFamily="18" charset="0"/>
                <a:cs typeface="Times New Roman" panose="02020603050405020304" pitchFamily="18" charset="0"/>
              </a:rPr>
              <a:t>power failure (electrical)</a:t>
            </a:r>
          </a:p>
          <a:p>
            <a:pPr algn="just" eaLnBrk="1" hangingPunct="1"/>
            <a:r>
              <a:rPr lang="en-GB" altLang="en-US" sz="1800" dirty="0">
                <a:latin typeface="Times New Roman" panose="02020603050405020304" pitchFamily="18" charset="0"/>
                <a:cs typeface="Times New Roman" panose="02020603050405020304" pitchFamily="18" charset="0"/>
              </a:rPr>
              <a:t>machine interferes electrically with other medical equipment such as a heart pacemaker (electrical)</a:t>
            </a:r>
          </a:p>
          <a:p>
            <a:pPr algn="just" eaLnBrk="1" hangingPunct="1"/>
            <a:r>
              <a:rPr lang="en-GB" altLang="en-US" sz="1800" dirty="0">
                <a:latin typeface="Times New Roman" panose="02020603050405020304" pitchFamily="18" charset="0"/>
                <a:cs typeface="Times New Roman" panose="02020603050405020304" pitchFamily="18" charset="0"/>
              </a:rPr>
              <a:t>parts of machine break off in patient’s body(physical)</a:t>
            </a:r>
          </a:p>
          <a:p>
            <a:pPr algn="just" eaLnBrk="1" hangingPunct="1"/>
            <a:r>
              <a:rPr lang="en-GB" altLang="en-US" sz="1800" dirty="0">
                <a:latin typeface="Times New Roman" panose="02020603050405020304" pitchFamily="18" charset="0"/>
                <a:cs typeface="Times New Roman" panose="02020603050405020304" pitchFamily="18" charset="0"/>
              </a:rPr>
              <a:t>infection caused by introduction of machine (biol.)</a:t>
            </a:r>
          </a:p>
          <a:p>
            <a:pPr algn="just" eaLnBrk="1" hangingPunct="1"/>
            <a:r>
              <a:rPr lang="en-GB" altLang="en-US" sz="1800" dirty="0">
                <a:latin typeface="Times New Roman" panose="02020603050405020304" pitchFamily="18" charset="0"/>
                <a:cs typeface="Times New Roman" panose="02020603050405020304" pitchFamily="18" charset="0"/>
              </a:rPr>
              <a:t>allergic reaction to the materials or insulin used in the machine (</a:t>
            </a:r>
            <a:r>
              <a:rPr lang="en-GB" altLang="en-US" sz="1800" dirty="0" err="1">
                <a:latin typeface="Times New Roman" panose="02020603050405020304" pitchFamily="18" charset="0"/>
                <a:cs typeface="Times New Roman" panose="02020603050405020304" pitchFamily="18" charset="0"/>
              </a:rPr>
              <a:t>biol</a:t>
            </a:r>
            <a:r>
              <a:rPr lang="en-GB" altLang="en-US" sz="18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094D7F38-03DB-43F7-BC2D-ECB2A34FFEDD}" type="slidenum">
              <a:rPr lang="en-US" smtClean="0"/>
              <a:pPr>
                <a:defRPr/>
              </a:pPr>
              <a:t>16</a:t>
            </a:fld>
            <a:endParaRPr lang="en-US"/>
          </a:p>
        </p:txBody>
      </p:sp>
    </p:spTree>
    <p:extLst>
      <p:ext uri="{BB962C8B-B14F-4D97-AF65-F5344CB8AC3E}">
        <p14:creationId xmlns:p14="http://schemas.microsoft.com/office/powerpoint/2010/main" val="128707489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14526" y="368300"/>
            <a:ext cx="8347075" cy="687388"/>
          </a:xfrm>
        </p:spPr>
        <p:txBody>
          <a:bodyPr/>
          <a:lstStyle/>
          <a:p>
            <a:pPr algn="ctr" eaLnBrk="1" hangingPunct="1"/>
            <a:r>
              <a:rPr lang="en-GB" altLang="en-US" sz="2800" b="1" dirty="0">
                <a:latin typeface="Times New Roman" panose="02020603050405020304" pitchFamily="18" charset="0"/>
                <a:cs typeface="Times New Roman" panose="02020603050405020304" pitchFamily="18" charset="0"/>
              </a:rPr>
              <a:t>Fault tree for software hazards</a:t>
            </a:r>
          </a:p>
        </p:txBody>
      </p:sp>
      <p:graphicFrame>
        <p:nvGraphicFramePr>
          <p:cNvPr id="19459" name="Object 4"/>
          <p:cNvGraphicFramePr>
            <a:graphicFrameLocks noChangeAspect="1"/>
          </p:cNvGraphicFramePr>
          <p:nvPr/>
        </p:nvGraphicFramePr>
        <p:xfrm>
          <a:off x="3581401" y="1143000"/>
          <a:ext cx="4803775" cy="5334000"/>
        </p:xfrm>
        <a:graphic>
          <a:graphicData uri="http://schemas.openxmlformats.org/presentationml/2006/ole">
            <mc:AlternateContent xmlns:mc="http://schemas.openxmlformats.org/markup-compatibility/2006">
              <mc:Choice xmlns:v="urn:schemas-microsoft-com:vml" Requires="v">
                <p:oleObj spid="_x0000_s1038" name="Bitmap Image" r:id="rId3" imgW="4142857" imgH="4600000" progId="Paint.Picture">
                  <p:embed/>
                </p:oleObj>
              </mc:Choice>
              <mc:Fallback>
                <p:oleObj name="Bitmap Image" r:id="rId3" imgW="4142857" imgH="460000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1" y="1143000"/>
                        <a:ext cx="48037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57A567CA-32B1-40F9-B171-E59860154AC3}" type="slidenum">
              <a:rPr lang="en-US" smtClean="0"/>
              <a:pPr>
                <a:defRPr/>
              </a:pPr>
              <a:t>17</a:t>
            </a:fld>
            <a:endParaRPr lang="en-US"/>
          </a:p>
        </p:txBody>
      </p:sp>
    </p:spTree>
    <p:extLst>
      <p:ext uri="{BB962C8B-B14F-4D97-AF65-F5344CB8AC3E}">
        <p14:creationId xmlns:p14="http://schemas.microsoft.com/office/powerpoint/2010/main" val="2328652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pPr algn="ctr" eaLnBrk="1" hangingPunct="1"/>
            <a:r>
              <a:rPr lang="en-GB" altLang="en-US" sz="2800" b="1" dirty="0">
                <a:latin typeface="Times New Roman" panose="02020603050405020304" pitchFamily="18" charset="0"/>
                <a:cs typeface="Times New Roman" panose="02020603050405020304" pitchFamily="18" charset="0"/>
              </a:rPr>
              <a:t>Safety proofs</a:t>
            </a:r>
          </a:p>
        </p:txBody>
      </p:sp>
      <p:sp>
        <p:nvSpPr>
          <p:cNvPr id="20483" name="Rectangle 3"/>
          <p:cNvSpPr>
            <a:spLocks noGrp="1" noChangeArrowheads="1"/>
          </p:cNvSpPr>
          <p:nvPr>
            <p:ph idx="1"/>
          </p:nvPr>
        </p:nvSpPr>
        <p:spPr/>
        <p:txBody>
          <a:bodyPr>
            <a:normAutofit/>
          </a:bodyPr>
          <a:lstStyle/>
          <a:p>
            <a:pPr algn="just" eaLnBrk="1" hangingPunct="1"/>
            <a:r>
              <a:rPr lang="en-GB" altLang="en-US" sz="1800" dirty="0">
                <a:latin typeface="Times New Roman" panose="02020603050405020304" pitchFamily="18" charset="0"/>
                <a:cs typeface="Times New Roman" panose="02020603050405020304" pitchFamily="18" charset="0"/>
              </a:rPr>
              <a:t>Safety proofs are intended to show that the system cannot reach in unsafe state</a:t>
            </a:r>
          </a:p>
          <a:p>
            <a:pPr algn="just" eaLnBrk="1" hangingPunct="1"/>
            <a:r>
              <a:rPr lang="en-GB" altLang="en-US" sz="1800" dirty="0">
                <a:latin typeface="Times New Roman" panose="02020603050405020304" pitchFamily="18" charset="0"/>
                <a:cs typeface="Times New Roman" panose="02020603050405020304" pitchFamily="18" charset="0"/>
              </a:rPr>
              <a:t>Weaker than correctness proofs which must show that the system code conforms to its specification</a:t>
            </a:r>
          </a:p>
          <a:p>
            <a:pPr algn="just" eaLnBrk="1" hangingPunct="1"/>
            <a:r>
              <a:rPr lang="en-GB" altLang="en-US" sz="1800" dirty="0">
                <a:latin typeface="Times New Roman" panose="02020603050405020304" pitchFamily="18" charset="0"/>
                <a:cs typeface="Times New Roman" panose="02020603050405020304" pitchFamily="18" charset="0"/>
              </a:rPr>
              <a:t>Generally based on proof by contradiction</a:t>
            </a:r>
          </a:p>
          <a:p>
            <a:pPr lvl="1" algn="just" eaLnBrk="1" hangingPunct="1"/>
            <a:r>
              <a:rPr lang="en-GB" altLang="en-US" sz="1800" dirty="0">
                <a:latin typeface="Times New Roman" panose="02020603050405020304" pitchFamily="18" charset="0"/>
                <a:cs typeface="Times New Roman" panose="02020603050405020304" pitchFamily="18" charset="0"/>
              </a:rPr>
              <a:t>Assume that an unsafe state can be reached</a:t>
            </a:r>
          </a:p>
          <a:p>
            <a:pPr lvl="1" algn="just" eaLnBrk="1" hangingPunct="1"/>
            <a:r>
              <a:rPr lang="en-GB" altLang="en-US" sz="1800" dirty="0">
                <a:latin typeface="Times New Roman" panose="02020603050405020304" pitchFamily="18" charset="0"/>
                <a:cs typeface="Times New Roman" panose="02020603050405020304" pitchFamily="18" charset="0"/>
              </a:rPr>
              <a:t>Show that this is contradicted by the program code</a:t>
            </a:r>
          </a:p>
        </p:txBody>
      </p:sp>
      <p:sp>
        <p:nvSpPr>
          <p:cNvPr id="4" name="Slide Number Placeholder 3"/>
          <p:cNvSpPr>
            <a:spLocks noGrp="1"/>
          </p:cNvSpPr>
          <p:nvPr>
            <p:ph type="sldNum" sz="quarter" idx="12"/>
          </p:nvPr>
        </p:nvSpPr>
        <p:spPr/>
        <p:txBody>
          <a:bodyPr/>
          <a:lstStyle/>
          <a:p>
            <a:pPr>
              <a:defRPr/>
            </a:pPr>
            <a:fld id="{89252C28-3E3A-408D-8BB7-00BB1B95B782}" type="slidenum">
              <a:rPr lang="en-US" smtClean="0"/>
              <a:pPr>
                <a:defRPr/>
              </a:pPr>
              <a:t>18</a:t>
            </a:fld>
            <a:endParaRPr lang="en-US"/>
          </a:p>
        </p:txBody>
      </p:sp>
    </p:spTree>
    <p:extLst>
      <p:ext uri="{BB962C8B-B14F-4D97-AF65-F5344CB8AC3E}">
        <p14:creationId xmlns:p14="http://schemas.microsoft.com/office/powerpoint/2010/main" val="75573894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14526" y="627092"/>
            <a:ext cx="8143875" cy="687388"/>
          </a:xfrm>
          <a:noFill/>
        </p:spPr>
        <p:txBody>
          <a:bodyPr/>
          <a:lstStyle/>
          <a:p>
            <a:pPr algn="ctr" eaLnBrk="1" hangingPunct="1"/>
            <a:r>
              <a:rPr lang="en-GB" altLang="en-US" sz="2800" b="1" dirty="0">
                <a:latin typeface="Times New Roman" panose="02020603050405020304" pitchFamily="18" charset="0"/>
                <a:cs typeface="Times New Roman" panose="02020603050405020304" pitchFamily="18" charset="0"/>
              </a:rPr>
              <a:t>Insulin delivery system</a:t>
            </a:r>
          </a:p>
        </p:txBody>
      </p:sp>
      <p:sp>
        <p:nvSpPr>
          <p:cNvPr id="21507" name="Rectangle 3"/>
          <p:cNvSpPr>
            <a:spLocks noGrp="1" noChangeArrowheads="1"/>
          </p:cNvSpPr>
          <p:nvPr>
            <p:ph idx="1"/>
          </p:nvPr>
        </p:nvSpPr>
        <p:spPr>
          <a:xfrm>
            <a:off x="907212" y="1659746"/>
            <a:ext cx="10515600" cy="4351338"/>
          </a:xfrm>
        </p:spPr>
        <p:txBody>
          <a:bodyPr>
            <a:normAutofit/>
          </a:bodyPr>
          <a:lstStyle/>
          <a:p>
            <a:pPr algn="just" eaLnBrk="1" hangingPunct="1"/>
            <a:r>
              <a:rPr lang="en-GB" altLang="en-US" sz="1800" dirty="0">
                <a:latin typeface="Times New Roman" panose="02020603050405020304" pitchFamily="18" charset="0"/>
                <a:cs typeface="Times New Roman" panose="02020603050405020304" pitchFamily="18" charset="0"/>
              </a:rPr>
              <a:t>Safe state is a shutdown state where no insulin is delivered</a:t>
            </a:r>
          </a:p>
          <a:p>
            <a:pPr lvl="1" algn="just" eaLnBrk="1" hangingPunct="1"/>
            <a:r>
              <a:rPr lang="en-GB" altLang="en-US" sz="1800" dirty="0">
                <a:latin typeface="Times New Roman" panose="02020603050405020304" pitchFamily="18" charset="0"/>
                <a:cs typeface="Times New Roman" panose="02020603050405020304" pitchFamily="18" charset="0"/>
              </a:rPr>
              <a:t>If hazard arises, shutting down the system will prevent an accident</a:t>
            </a:r>
          </a:p>
          <a:p>
            <a:pPr algn="just" eaLnBrk="1" hangingPunct="1"/>
            <a:r>
              <a:rPr lang="en-GB" altLang="en-US" sz="1800" dirty="0">
                <a:latin typeface="Times New Roman" panose="02020603050405020304" pitchFamily="18" charset="0"/>
                <a:cs typeface="Times New Roman" panose="02020603050405020304" pitchFamily="18" charset="0"/>
              </a:rPr>
              <a:t>Software may be included to detect and prevent hazards such as power failure</a:t>
            </a:r>
          </a:p>
          <a:p>
            <a:pPr algn="just" eaLnBrk="1" hangingPunct="1"/>
            <a:r>
              <a:rPr lang="en-GB" altLang="en-US" sz="1800" dirty="0">
                <a:latin typeface="Times New Roman" panose="02020603050405020304" pitchFamily="18" charset="0"/>
                <a:cs typeface="Times New Roman" panose="02020603050405020304" pitchFamily="18" charset="0"/>
              </a:rPr>
              <a:t>Consider only hazards arising from software failure</a:t>
            </a:r>
          </a:p>
          <a:p>
            <a:pPr lvl="1" algn="just" eaLnBrk="1" hangingPunct="1"/>
            <a:r>
              <a:rPr lang="en-GB" altLang="en-US" sz="1800" dirty="0">
                <a:latin typeface="Times New Roman" panose="02020603050405020304" pitchFamily="18" charset="0"/>
                <a:cs typeface="Times New Roman" panose="02020603050405020304" pitchFamily="18" charset="0"/>
              </a:rPr>
              <a:t>Arithmetic error  The insulin dose is computed incorrectly because of some failure of the computer arithmetic</a:t>
            </a:r>
          </a:p>
          <a:p>
            <a:pPr lvl="1" algn="just" eaLnBrk="1" hangingPunct="1"/>
            <a:r>
              <a:rPr lang="en-GB" altLang="en-US" sz="1800" dirty="0">
                <a:latin typeface="Times New Roman" panose="02020603050405020304" pitchFamily="18" charset="0"/>
                <a:cs typeface="Times New Roman" panose="02020603050405020304" pitchFamily="18" charset="0"/>
              </a:rPr>
              <a:t>Algorithmic error  The dose computation algorithm is incorrect</a:t>
            </a:r>
          </a:p>
        </p:txBody>
      </p:sp>
      <p:sp>
        <p:nvSpPr>
          <p:cNvPr id="4" name="Slide Number Placeholder 3"/>
          <p:cNvSpPr>
            <a:spLocks noGrp="1"/>
          </p:cNvSpPr>
          <p:nvPr>
            <p:ph type="sldNum" sz="quarter" idx="12"/>
          </p:nvPr>
        </p:nvSpPr>
        <p:spPr/>
        <p:txBody>
          <a:bodyPr/>
          <a:lstStyle/>
          <a:p>
            <a:pPr>
              <a:defRPr/>
            </a:pPr>
            <a:fld id="{A065965F-E777-4627-A8C9-FBD7E66CB6FF}" type="slidenum">
              <a:rPr lang="en-US" smtClean="0"/>
              <a:pPr>
                <a:defRPr/>
              </a:pPr>
              <a:t>19</a:t>
            </a:fld>
            <a:endParaRPr lang="en-US"/>
          </a:p>
        </p:txBody>
      </p:sp>
    </p:spTree>
    <p:extLst>
      <p:ext uri="{BB962C8B-B14F-4D97-AF65-F5344CB8AC3E}">
        <p14:creationId xmlns:p14="http://schemas.microsoft.com/office/powerpoint/2010/main" val="48498833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Verification and Validation process</a:t>
            </a: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In any process driven system or software development the verification process verifies if the system or software is being developed as per the requirement.</a:t>
            </a:r>
          </a:p>
          <a:p>
            <a:r>
              <a:rPr lang="en-US" sz="1800" dirty="0">
                <a:latin typeface="Times New Roman" panose="02020603050405020304" pitchFamily="18" charset="0"/>
                <a:cs typeface="Times New Roman" panose="02020603050405020304" pitchFamily="18" charset="0"/>
              </a:rPr>
              <a:t>The validation process confirms the system or software is developed as per the requirement.</a:t>
            </a:r>
          </a:p>
          <a:p>
            <a:r>
              <a:rPr lang="en-US" sz="1800" dirty="0">
                <a:latin typeface="Times New Roman" panose="02020603050405020304" pitchFamily="18" charset="0"/>
                <a:cs typeface="Times New Roman" panose="02020603050405020304" pitchFamily="18" charset="0"/>
              </a:rPr>
              <a:t>The verification process is carried out during the different developmental phases of the system or the software. </a:t>
            </a:r>
          </a:p>
          <a:p>
            <a:r>
              <a:rPr lang="en-US" sz="1800" dirty="0">
                <a:latin typeface="Times New Roman" panose="02020603050405020304" pitchFamily="18" charset="0"/>
                <a:cs typeface="Times New Roman" panose="02020603050405020304" pitchFamily="18" charset="0"/>
              </a:rPr>
              <a:t>The validation process is done at the end of the system or software development.</a:t>
            </a:r>
          </a:p>
          <a:p>
            <a:r>
              <a:rPr lang="en-US" sz="1800" dirty="0">
                <a:latin typeface="Times New Roman" panose="02020603050405020304" pitchFamily="18" charset="0"/>
                <a:cs typeface="Times New Roman" panose="02020603050405020304" pitchFamily="18" charset="0"/>
              </a:rPr>
              <a:t>50-70% of the developmental resources are consumed by this process. This process consists of reviews, analysis, checklist generation and testing.</a:t>
            </a:r>
          </a:p>
        </p:txBody>
      </p:sp>
    </p:spTree>
    <p:extLst>
      <p:ext uri="{BB962C8B-B14F-4D97-AF65-F5344CB8AC3E}">
        <p14:creationId xmlns:p14="http://schemas.microsoft.com/office/powerpoint/2010/main" val="1747340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noFill/>
        </p:spPr>
        <p:txBody>
          <a:bodyPr/>
          <a:lstStyle/>
          <a:p>
            <a:pPr algn="ctr" eaLnBrk="1" hangingPunct="1"/>
            <a:r>
              <a:rPr lang="en-GB" altLang="en-US" sz="2800" b="1" dirty="0">
                <a:latin typeface="Times New Roman" panose="02020603050405020304" pitchFamily="18" charset="0"/>
                <a:cs typeface="Times New Roman" panose="02020603050405020304" pitchFamily="18" charset="0"/>
              </a:rPr>
              <a:t>Arithmetic errors</a:t>
            </a:r>
          </a:p>
        </p:txBody>
      </p:sp>
      <p:sp>
        <p:nvSpPr>
          <p:cNvPr id="22531" name="Rectangle 2"/>
          <p:cNvSpPr>
            <a:spLocks noGrp="1" noChangeArrowheads="1"/>
          </p:cNvSpPr>
          <p:nvPr>
            <p:ph idx="1"/>
          </p:nvPr>
        </p:nvSpPr>
        <p:spPr/>
        <p:txBody>
          <a:bodyPr/>
          <a:lstStyle/>
          <a:p>
            <a:pPr algn="just" eaLnBrk="1" hangingPunct="1"/>
            <a:r>
              <a:rPr lang="en-GB" altLang="en-US" sz="1800" dirty="0">
                <a:latin typeface="Times New Roman" panose="02020603050405020304" pitchFamily="18" charset="0"/>
                <a:cs typeface="Times New Roman" panose="02020603050405020304" pitchFamily="18" charset="0"/>
              </a:rPr>
              <a:t>Use language exception handling mechanisms to trap errors as they arise</a:t>
            </a:r>
          </a:p>
          <a:p>
            <a:pPr algn="just" eaLnBrk="1" hangingPunct="1"/>
            <a:r>
              <a:rPr lang="en-GB" altLang="en-US" sz="1800" dirty="0">
                <a:latin typeface="Times New Roman" panose="02020603050405020304" pitchFamily="18" charset="0"/>
                <a:cs typeface="Times New Roman" panose="02020603050405020304" pitchFamily="18" charset="0"/>
              </a:rPr>
              <a:t>Use explicit error checks for all errors which are identified</a:t>
            </a:r>
          </a:p>
          <a:p>
            <a:pPr algn="just" eaLnBrk="1" hangingPunct="1"/>
            <a:r>
              <a:rPr lang="en-GB" altLang="en-US" sz="1800" dirty="0">
                <a:latin typeface="Times New Roman" panose="02020603050405020304" pitchFamily="18" charset="0"/>
                <a:cs typeface="Times New Roman" panose="02020603050405020304" pitchFamily="18" charset="0"/>
              </a:rPr>
              <a:t>Avoid error-prone arithmetic operations (multiply and divide). Replace with add and subtract</a:t>
            </a:r>
          </a:p>
          <a:p>
            <a:pPr algn="just" eaLnBrk="1" hangingPunct="1"/>
            <a:r>
              <a:rPr lang="en-GB" altLang="en-US" sz="1800" dirty="0">
                <a:latin typeface="Times New Roman" panose="02020603050405020304" pitchFamily="18" charset="0"/>
                <a:cs typeface="Times New Roman" panose="02020603050405020304" pitchFamily="18" charset="0"/>
              </a:rPr>
              <a:t>Never use floating-point numbers</a:t>
            </a:r>
          </a:p>
          <a:p>
            <a:pPr algn="just" eaLnBrk="1" hangingPunct="1"/>
            <a:r>
              <a:rPr lang="en-GB" altLang="en-US" sz="1800" dirty="0">
                <a:latin typeface="Times New Roman" panose="02020603050405020304" pitchFamily="18" charset="0"/>
                <a:cs typeface="Times New Roman" panose="02020603050405020304" pitchFamily="18" charset="0"/>
              </a:rPr>
              <a:t>Shut down system if exception detected (safe state)</a:t>
            </a:r>
          </a:p>
        </p:txBody>
      </p:sp>
      <p:sp>
        <p:nvSpPr>
          <p:cNvPr id="4" name="Slide Number Placeholder 3"/>
          <p:cNvSpPr>
            <a:spLocks noGrp="1"/>
          </p:cNvSpPr>
          <p:nvPr>
            <p:ph type="sldNum" sz="quarter" idx="12"/>
          </p:nvPr>
        </p:nvSpPr>
        <p:spPr/>
        <p:txBody>
          <a:bodyPr/>
          <a:lstStyle/>
          <a:p>
            <a:pPr>
              <a:defRPr/>
            </a:pPr>
            <a:fld id="{B9931BF8-FCEC-4D49-A3E2-E49E90547609}" type="slidenum">
              <a:rPr lang="en-US" smtClean="0"/>
              <a:pPr>
                <a:defRPr/>
              </a:pPr>
              <a:t>20</a:t>
            </a:fld>
            <a:endParaRPr lang="en-US"/>
          </a:p>
        </p:txBody>
      </p:sp>
    </p:spTree>
    <p:extLst>
      <p:ext uri="{BB962C8B-B14F-4D97-AF65-F5344CB8AC3E}">
        <p14:creationId xmlns:p14="http://schemas.microsoft.com/office/powerpoint/2010/main" val="92834057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a:noFill/>
        </p:spPr>
        <p:txBody>
          <a:bodyPr/>
          <a:lstStyle/>
          <a:p>
            <a:pPr algn="ctr" eaLnBrk="1" hangingPunct="1"/>
            <a:r>
              <a:rPr lang="en-GB" altLang="en-US" sz="2800" b="1" dirty="0">
                <a:latin typeface="Times New Roman" panose="02020603050405020304" pitchFamily="18" charset="0"/>
                <a:cs typeface="Times New Roman" panose="02020603050405020304" pitchFamily="18" charset="0"/>
              </a:rPr>
              <a:t>Algorithmic errors</a:t>
            </a:r>
          </a:p>
        </p:txBody>
      </p:sp>
      <p:sp>
        <p:nvSpPr>
          <p:cNvPr id="24579" name="Rectangle 2"/>
          <p:cNvSpPr>
            <a:spLocks noGrp="1" noChangeArrowheads="1"/>
          </p:cNvSpPr>
          <p:nvPr>
            <p:ph idx="1"/>
          </p:nvPr>
        </p:nvSpPr>
        <p:spPr/>
        <p:txBody>
          <a:bodyPr/>
          <a:lstStyle/>
          <a:p>
            <a:pPr algn="just" eaLnBrk="1" hangingPunct="1"/>
            <a:r>
              <a:rPr lang="en-GB" altLang="en-US" sz="1800" dirty="0">
                <a:latin typeface="Times New Roman" panose="02020603050405020304" pitchFamily="18" charset="0"/>
                <a:cs typeface="Times New Roman" panose="02020603050405020304" pitchFamily="18" charset="0"/>
              </a:rPr>
              <a:t>Harder to detect than arithmetic errors. System should always err on the side of safety.</a:t>
            </a:r>
          </a:p>
          <a:p>
            <a:pPr algn="just" eaLnBrk="1" hangingPunct="1"/>
            <a:r>
              <a:rPr lang="en-GB" altLang="en-US" sz="1800" dirty="0">
                <a:latin typeface="Times New Roman" panose="02020603050405020304" pitchFamily="18" charset="0"/>
                <a:cs typeface="Times New Roman" panose="02020603050405020304" pitchFamily="18" charset="0"/>
              </a:rPr>
              <a:t>Use reasonableness checks for the dose delivered based on previous dose and rate of dose change.</a:t>
            </a:r>
          </a:p>
          <a:p>
            <a:pPr algn="just" eaLnBrk="1" hangingPunct="1"/>
            <a:r>
              <a:rPr lang="en-GB" altLang="en-US" sz="1800" dirty="0">
                <a:latin typeface="Times New Roman" panose="02020603050405020304" pitchFamily="18" charset="0"/>
                <a:cs typeface="Times New Roman" panose="02020603050405020304" pitchFamily="18" charset="0"/>
              </a:rPr>
              <a:t>Set maximum delivery level in any specified time period.</a:t>
            </a:r>
          </a:p>
          <a:p>
            <a:pPr algn="just" eaLnBrk="1" hangingPunct="1"/>
            <a:r>
              <a:rPr lang="en-GB" altLang="en-US" sz="1800" dirty="0">
                <a:latin typeface="Times New Roman" panose="02020603050405020304" pitchFamily="18" charset="0"/>
                <a:cs typeface="Times New Roman" panose="02020603050405020304" pitchFamily="18" charset="0"/>
              </a:rPr>
              <a:t>If computed dose is very high, medical intervention may be necessary anyway because the patient may be ill.</a:t>
            </a:r>
          </a:p>
        </p:txBody>
      </p:sp>
      <p:sp>
        <p:nvSpPr>
          <p:cNvPr id="4" name="Slide Number Placeholder 3"/>
          <p:cNvSpPr>
            <a:spLocks noGrp="1"/>
          </p:cNvSpPr>
          <p:nvPr>
            <p:ph type="sldNum" sz="quarter" idx="12"/>
          </p:nvPr>
        </p:nvSpPr>
        <p:spPr/>
        <p:txBody>
          <a:bodyPr/>
          <a:lstStyle/>
          <a:p>
            <a:pPr>
              <a:defRPr/>
            </a:pPr>
            <a:fld id="{E11AC378-BD4D-42B9-935B-BA049A9D5BE3}" type="slidenum">
              <a:rPr lang="en-US" smtClean="0"/>
              <a:pPr>
                <a:defRPr/>
              </a:pPr>
              <a:t>21</a:t>
            </a:fld>
            <a:endParaRPr lang="en-US"/>
          </a:p>
        </p:txBody>
      </p:sp>
    </p:spTree>
    <p:extLst>
      <p:ext uri="{BB962C8B-B14F-4D97-AF65-F5344CB8AC3E}">
        <p14:creationId xmlns:p14="http://schemas.microsoft.com/office/powerpoint/2010/main" val="319428713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152650" y="365126"/>
            <a:ext cx="7886700" cy="930275"/>
          </a:xfrm>
        </p:spPr>
        <p:txBody>
          <a:bodyPr/>
          <a:lstStyle/>
          <a:p>
            <a:pPr algn="ctr" eaLnBrk="1" hangingPunct="1"/>
            <a:r>
              <a:rPr lang="en-GB" altLang="en-US" sz="2800" b="1" dirty="0">
                <a:latin typeface="Times New Roman" panose="02020603050405020304" pitchFamily="18" charset="0"/>
                <a:cs typeface="Times New Roman" panose="02020603050405020304" pitchFamily="18" charset="0"/>
              </a:rPr>
              <a:t>Procedure for Insulin delivery code</a:t>
            </a:r>
          </a:p>
        </p:txBody>
      </p:sp>
      <p:sp>
        <p:nvSpPr>
          <p:cNvPr id="26627" name="Rectangle 3"/>
          <p:cNvSpPr>
            <a:spLocks noGrp="1" noChangeArrowheads="1"/>
          </p:cNvSpPr>
          <p:nvPr>
            <p:ph idx="1"/>
          </p:nvPr>
        </p:nvSpPr>
        <p:spPr>
          <a:xfrm>
            <a:off x="2297114" y="1295400"/>
            <a:ext cx="7667625" cy="5181600"/>
          </a:xfrm>
        </p:spPr>
        <p:txBody>
          <a:bodyPr>
            <a:normAutofit lnSpcReduction="10000"/>
          </a:bodyPr>
          <a:lstStyle/>
          <a:p>
            <a:pPr marL="0" indent="0" algn="just">
              <a:buNone/>
              <a:tabLst>
                <a:tab pos="477838" algn="l"/>
                <a:tab pos="855663" algn="l"/>
                <a:tab pos="1433513" algn="l"/>
                <a:tab pos="1998663" algn="l"/>
              </a:tabLst>
            </a:pPr>
            <a:r>
              <a:rPr lang="en-GB" altLang="en-US" sz="1600">
                <a:latin typeface="Times New Roman" panose="02020603050405020304" pitchFamily="18" charset="0"/>
                <a:cs typeface="Times New Roman" panose="02020603050405020304" pitchFamily="18" charset="0"/>
              </a:rPr>
              <a:t>// The insulin dose to be delivered is a function of  blood sugar level, the previous dose </a:t>
            </a:r>
            <a:br>
              <a:rPr lang="en-GB" altLang="en-US" sz="1600">
                <a:latin typeface="Times New Roman" panose="02020603050405020304" pitchFamily="18" charset="0"/>
                <a:cs typeface="Times New Roman" panose="02020603050405020304" pitchFamily="18" charset="0"/>
              </a:rPr>
            </a:br>
            <a:r>
              <a:rPr lang="en-GB" altLang="en-US" sz="1600">
                <a:latin typeface="Times New Roman" panose="02020603050405020304" pitchFamily="18" charset="0"/>
                <a:cs typeface="Times New Roman" panose="02020603050405020304" pitchFamily="18" charset="0"/>
              </a:rPr>
              <a:t>// delivered and the time of delivery of the previous dose</a:t>
            </a:r>
          </a:p>
          <a:p>
            <a:pPr marL="0" indent="0" algn="just">
              <a:buNone/>
              <a:tabLst>
                <a:tab pos="477838" algn="l"/>
                <a:tab pos="855663" algn="l"/>
                <a:tab pos="1433513" algn="l"/>
                <a:tab pos="1998663" algn="l"/>
              </a:tabLst>
            </a:pPr>
            <a:r>
              <a:rPr lang="en-GB" altLang="en-US" sz="1600">
                <a:latin typeface="Times New Roman" panose="02020603050405020304" pitchFamily="18" charset="0"/>
                <a:cs typeface="Times New Roman" panose="02020603050405020304" pitchFamily="18" charset="0"/>
              </a:rPr>
              <a:t>	currentDose = computeInsulin () ;			</a:t>
            </a:r>
          </a:p>
          <a:p>
            <a:pPr marL="0" indent="0" algn="just">
              <a:buNone/>
              <a:tabLst>
                <a:tab pos="477838" algn="l"/>
                <a:tab pos="855663" algn="l"/>
                <a:tab pos="1433513" algn="l"/>
                <a:tab pos="1998663" algn="l"/>
              </a:tabLst>
            </a:pPr>
            <a:r>
              <a:rPr lang="en-GB" altLang="en-US" sz="1600">
                <a:latin typeface="Times New Roman" panose="02020603050405020304" pitchFamily="18" charset="0"/>
                <a:cs typeface="Times New Roman" panose="02020603050405020304" pitchFamily="18" charset="0"/>
              </a:rPr>
              <a:t>	// Safety check - adjust currentDose if necessary</a:t>
            </a:r>
          </a:p>
          <a:p>
            <a:pPr marL="0" indent="0" algn="just">
              <a:buNone/>
              <a:tabLst>
                <a:tab pos="477838" algn="l"/>
                <a:tab pos="855663" algn="l"/>
                <a:tab pos="1433513" algn="l"/>
                <a:tab pos="1998663" algn="l"/>
              </a:tabLst>
            </a:pPr>
            <a:r>
              <a:rPr lang="en-GB" altLang="en-US" sz="1600">
                <a:latin typeface="Times New Roman" panose="02020603050405020304" pitchFamily="18" charset="0"/>
                <a:cs typeface="Times New Roman" panose="02020603050405020304" pitchFamily="18" charset="0"/>
              </a:rPr>
              <a:t>	if (previousDose == 0) {				// if statement 1</a:t>
            </a:r>
          </a:p>
          <a:p>
            <a:pPr marL="0" indent="0" algn="just">
              <a:buNone/>
              <a:tabLst>
                <a:tab pos="477838" algn="l"/>
                <a:tab pos="855663" algn="l"/>
                <a:tab pos="1433513" algn="l"/>
                <a:tab pos="1998663" algn="l"/>
              </a:tabLst>
            </a:pPr>
            <a:r>
              <a:rPr lang="en-GB" altLang="en-US" sz="1600">
                <a:latin typeface="Times New Roman" panose="02020603050405020304" pitchFamily="18" charset="0"/>
                <a:cs typeface="Times New Roman" panose="02020603050405020304" pitchFamily="18" charset="0"/>
              </a:rPr>
              <a:t>		if (currentDose &gt; 16)</a:t>
            </a:r>
          </a:p>
          <a:p>
            <a:pPr marL="0" indent="0" algn="just">
              <a:buNone/>
              <a:tabLst>
                <a:tab pos="477838" algn="l"/>
                <a:tab pos="855663" algn="l"/>
                <a:tab pos="1433513" algn="l"/>
                <a:tab pos="1998663" algn="l"/>
              </a:tabLst>
            </a:pPr>
            <a:r>
              <a:rPr lang="en-GB" altLang="en-US" sz="1600">
                <a:latin typeface="Times New Roman" panose="02020603050405020304" pitchFamily="18" charset="0"/>
                <a:cs typeface="Times New Roman" panose="02020603050405020304" pitchFamily="18" charset="0"/>
              </a:rPr>
              <a:t>			currentDose = 16 ;</a:t>
            </a:r>
          </a:p>
          <a:p>
            <a:pPr marL="0" indent="0" algn="just">
              <a:buNone/>
              <a:tabLst>
                <a:tab pos="477838" algn="l"/>
                <a:tab pos="855663" algn="l"/>
                <a:tab pos="1433513" algn="l"/>
                <a:tab pos="1998663" algn="l"/>
              </a:tabLst>
            </a:pPr>
            <a:r>
              <a:rPr lang="en-GB" altLang="en-US" sz="1600">
                <a:latin typeface="Times New Roman" panose="02020603050405020304" pitchFamily="18" charset="0"/>
                <a:cs typeface="Times New Roman" panose="02020603050405020304" pitchFamily="18" charset="0"/>
              </a:rPr>
              <a:t>	}</a:t>
            </a:r>
          </a:p>
          <a:p>
            <a:pPr marL="0" indent="0" algn="just">
              <a:buNone/>
              <a:tabLst>
                <a:tab pos="477838" algn="l"/>
                <a:tab pos="855663" algn="l"/>
                <a:tab pos="1433513" algn="l"/>
                <a:tab pos="1998663" algn="l"/>
              </a:tabLst>
            </a:pPr>
            <a:r>
              <a:rPr lang="en-GB" altLang="en-US" sz="1600">
                <a:latin typeface="Times New Roman" panose="02020603050405020304" pitchFamily="18" charset="0"/>
                <a:cs typeface="Times New Roman" panose="02020603050405020304" pitchFamily="18" charset="0"/>
              </a:rPr>
              <a:t>	else</a:t>
            </a:r>
          </a:p>
          <a:p>
            <a:pPr marL="0" indent="0" algn="just">
              <a:buNone/>
              <a:tabLst>
                <a:tab pos="477838" algn="l"/>
                <a:tab pos="855663" algn="l"/>
                <a:tab pos="1433513" algn="l"/>
                <a:tab pos="1998663" algn="l"/>
              </a:tabLst>
            </a:pPr>
            <a:r>
              <a:rPr lang="en-GB" altLang="en-US" sz="1600">
                <a:latin typeface="Times New Roman" panose="02020603050405020304" pitchFamily="18" charset="0"/>
                <a:cs typeface="Times New Roman" panose="02020603050405020304" pitchFamily="18" charset="0"/>
              </a:rPr>
              <a:t>		if (currentDose &gt; (previousDose * 2) )</a:t>
            </a:r>
          </a:p>
          <a:p>
            <a:pPr marL="0" indent="0" algn="just">
              <a:buNone/>
              <a:tabLst>
                <a:tab pos="477838" algn="l"/>
                <a:tab pos="855663" algn="l"/>
                <a:tab pos="1433513" algn="l"/>
                <a:tab pos="1998663" algn="l"/>
              </a:tabLst>
            </a:pPr>
            <a:r>
              <a:rPr lang="en-GB" altLang="en-US" sz="1600">
                <a:latin typeface="Times New Roman" panose="02020603050405020304" pitchFamily="18" charset="0"/>
                <a:cs typeface="Times New Roman" panose="02020603050405020304" pitchFamily="18" charset="0"/>
              </a:rPr>
              <a:t>			currentDose = previousDose * 2 ;</a:t>
            </a:r>
          </a:p>
          <a:p>
            <a:pPr marL="0" indent="0" algn="just">
              <a:buNone/>
              <a:tabLst>
                <a:tab pos="477838" algn="l"/>
                <a:tab pos="855663" algn="l"/>
                <a:tab pos="1433513" algn="l"/>
                <a:tab pos="1998663" algn="l"/>
              </a:tabLst>
            </a:pPr>
            <a:r>
              <a:rPr lang="en-GB" altLang="en-US" sz="1600">
                <a:latin typeface="Times New Roman" panose="02020603050405020304" pitchFamily="18" charset="0"/>
                <a:cs typeface="Times New Roman" panose="02020603050405020304" pitchFamily="18" charset="0"/>
              </a:rPr>
              <a:t>	if ( currentDose &lt; minimumDose )		 	// if statement 2</a:t>
            </a:r>
          </a:p>
          <a:p>
            <a:pPr marL="0" indent="0" algn="just">
              <a:buNone/>
              <a:tabLst>
                <a:tab pos="477838" algn="l"/>
                <a:tab pos="855663" algn="l"/>
                <a:tab pos="1433513" algn="l"/>
                <a:tab pos="1998663" algn="l"/>
              </a:tabLst>
            </a:pPr>
            <a:r>
              <a:rPr lang="en-GB" altLang="en-US" sz="1600">
                <a:latin typeface="Times New Roman" panose="02020603050405020304" pitchFamily="18" charset="0"/>
                <a:cs typeface="Times New Roman" panose="02020603050405020304" pitchFamily="18" charset="0"/>
              </a:rPr>
              <a:t>			currentDose = 0 ;			// then branch</a:t>
            </a:r>
          </a:p>
          <a:p>
            <a:pPr marL="0" indent="0" algn="just">
              <a:buNone/>
              <a:tabLst>
                <a:tab pos="477838" algn="l"/>
                <a:tab pos="855663" algn="l"/>
                <a:tab pos="1433513" algn="l"/>
                <a:tab pos="1998663" algn="l"/>
              </a:tabLst>
            </a:pPr>
            <a:r>
              <a:rPr lang="en-GB" altLang="en-US" sz="1600">
                <a:latin typeface="Times New Roman" panose="02020603050405020304" pitchFamily="18" charset="0"/>
                <a:cs typeface="Times New Roman" panose="02020603050405020304" pitchFamily="18" charset="0"/>
              </a:rPr>
              <a:t>	else if ( currentDose &gt; maxDose )			// else branch</a:t>
            </a:r>
          </a:p>
          <a:p>
            <a:pPr marL="0" indent="0" algn="just">
              <a:buNone/>
              <a:tabLst>
                <a:tab pos="477838" algn="l"/>
                <a:tab pos="855663" algn="l"/>
                <a:tab pos="1433513" algn="l"/>
                <a:tab pos="1998663" algn="l"/>
              </a:tabLst>
            </a:pPr>
            <a:r>
              <a:rPr lang="en-GB" altLang="en-US" sz="1600">
                <a:latin typeface="Times New Roman" panose="02020603050405020304" pitchFamily="18" charset="0"/>
                <a:cs typeface="Times New Roman" panose="02020603050405020304" pitchFamily="18" charset="0"/>
              </a:rPr>
              <a:t>			currentDose = maxDose ;</a:t>
            </a:r>
          </a:p>
          <a:p>
            <a:pPr marL="0" indent="0" algn="just">
              <a:buNone/>
              <a:tabLst>
                <a:tab pos="477838" algn="l"/>
                <a:tab pos="855663" algn="l"/>
                <a:tab pos="1433513" algn="l"/>
                <a:tab pos="1998663" algn="l"/>
              </a:tabLst>
            </a:pPr>
            <a:r>
              <a:rPr lang="en-GB" altLang="en-US" sz="1600">
                <a:latin typeface="Times New Roman" panose="02020603050405020304" pitchFamily="18" charset="0"/>
                <a:cs typeface="Times New Roman" panose="02020603050405020304" pitchFamily="18" charset="0"/>
              </a:rPr>
              <a:t>	administerInsulin (currentDose) ;</a:t>
            </a:r>
          </a:p>
        </p:txBody>
      </p:sp>
      <p:sp>
        <p:nvSpPr>
          <p:cNvPr id="4" name="Slide Number Placeholder 3"/>
          <p:cNvSpPr>
            <a:spLocks noGrp="1"/>
          </p:cNvSpPr>
          <p:nvPr>
            <p:ph type="sldNum" sz="quarter" idx="12"/>
          </p:nvPr>
        </p:nvSpPr>
        <p:spPr/>
        <p:txBody>
          <a:bodyPr/>
          <a:lstStyle/>
          <a:p>
            <a:pPr>
              <a:defRPr/>
            </a:pPr>
            <a:fld id="{2FD16D60-5890-4BB3-BA51-3ADBBE726515}" type="slidenum">
              <a:rPr lang="en-US" smtClean="0"/>
              <a:pPr>
                <a:defRPr/>
              </a:pPr>
              <a:t>22</a:t>
            </a:fld>
            <a:endParaRPr lang="en-US"/>
          </a:p>
        </p:txBody>
      </p:sp>
    </p:spTree>
    <p:extLst>
      <p:ext uri="{BB962C8B-B14F-4D97-AF65-F5344CB8AC3E}">
        <p14:creationId xmlns:p14="http://schemas.microsoft.com/office/powerpoint/2010/main" val="363660591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6"/>
          <p:cNvGraphicFramePr>
            <a:graphicFrameLocks noChangeAspect="1"/>
          </p:cNvGraphicFramePr>
          <p:nvPr/>
        </p:nvGraphicFramePr>
        <p:xfrm>
          <a:off x="1676400" y="838200"/>
          <a:ext cx="8305800" cy="5867400"/>
        </p:xfrm>
        <a:graphic>
          <a:graphicData uri="http://schemas.openxmlformats.org/presentationml/2006/ole">
            <mc:AlternateContent xmlns:mc="http://schemas.openxmlformats.org/markup-compatibility/2006">
              <mc:Choice xmlns:v="urn:schemas-microsoft-com:vml" Requires="v">
                <p:oleObj spid="_x0000_s2062" name="Bitmap Image" r:id="rId4" imgW="8066667" imgH="4753639" progId="Paint.Picture">
                  <p:embed/>
                </p:oleObj>
              </mc:Choice>
              <mc:Fallback>
                <p:oleObj name="Bitmap Image" r:id="rId4" imgW="8066667" imgH="475363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838200"/>
                        <a:ext cx="83058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5" name="Rectangle 2"/>
          <p:cNvSpPr>
            <a:spLocks noGrp="1" noChangeArrowheads="1"/>
          </p:cNvSpPr>
          <p:nvPr>
            <p:ph type="title"/>
          </p:nvPr>
        </p:nvSpPr>
        <p:spPr>
          <a:xfrm>
            <a:off x="2152650" y="365126"/>
            <a:ext cx="7886700" cy="473075"/>
          </a:xfrm>
          <a:noFill/>
        </p:spPr>
        <p:txBody>
          <a:bodyPr>
            <a:normAutofit fontScale="90000"/>
          </a:bodyPr>
          <a:lstStyle/>
          <a:p>
            <a:pPr algn="ctr" eaLnBrk="1" hangingPunct="1"/>
            <a:r>
              <a:rPr lang="en-GB" altLang="en-US" sz="2800" b="1" dirty="0">
                <a:latin typeface="Times New Roman" panose="02020603050405020304" pitchFamily="18" charset="0"/>
                <a:cs typeface="Times New Roman" panose="02020603050405020304" pitchFamily="18" charset="0"/>
              </a:rPr>
              <a:t>Informal safety proof Fault tree</a:t>
            </a:r>
          </a:p>
        </p:txBody>
      </p:sp>
      <p:sp>
        <p:nvSpPr>
          <p:cNvPr id="4" name="Slide Number Placeholder 3"/>
          <p:cNvSpPr>
            <a:spLocks noGrp="1"/>
          </p:cNvSpPr>
          <p:nvPr>
            <p:ph type="sldNum" sz="quarter" idx="12"/>
          </p:nvPr>
        </p:nvSpPr>
        <p:spPr/>
        <p:txBody>
          <a:bodyPr/>
          <a:lstStyle/>
          <a:p>
            <a:pPr>
              <a:defRPr/>
            </a:pPr>
            <a:fld id="{16DC7471-41DD-40DF-8CF7-4BFED660EFA0}" type="slidenum">
              <a:rPr lang="en-US" smtClean="0"/>
              <a:pPr>
                <a:defRPr/>
              </a:pPr>
              <a:t>23</a:t>
            </a:fld>
            <a:endParaRPr lang="en-US"/>
          </a:p>
        </p:txBody>
      </p:sp>
    </p:spTree>
    <p:extLst>
      <p:ext uri="{BB962C8B-B14F-4D97-AF65-F5344CB8AC3E}">
        <p14:creationId xmlns:p14="http://schemas.microsoft.com/office/powerpoint/2010/main" val="21141095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eaLnBrk="1" hangingPunct="1"/>
            <a:r>
              <a:rPr lang="en-GB" altLang="en-US" sz="2800" b="1" dirty="0">
                <a:latin typeface="Times New Roman" panose="02020603050405020304" pitchFamily="18" charset="0"/>
                <a:cs typeface="Times New Roman" panose="02020603050405020304" pitchFamily="18" charset="0"/>
              </a:rPr>
              <a:t>System testing</a:t>
            </a:r>
          </a:p>
        </p:txBody>
      </p:sp>
      <p:sp>
        <p:nvSpPr>
          <p:cNvPr id="30723" name="Rectangle 3"/>
          <p:cNvSpPr>
            <a:spLocks noGrp="1" noChangeArrowheads="1"/>
          </p:cNvSpPr>
          <p:nvPr>
            <p:ph idx="1"/>
          </p:nvPr>
        </p:nvSpPr>
        <p:spPr/>
        <p:txBody>
          <a:bodyPr/>
          <a:lstStyle/>
          <a:p>
            <a:pPr algn="just" eaLnBrk="1" hangingPunct="1"/>
            <a:r>
              <a:rPr lang="en-GB" altLang="en-US" sz="1800" dirty="0">
                <a:latin typeface="Times New Roman" panose="02020603050405020304" pitchFamily="18" charset="0"/>
                <a:cs typeface="Times New Roman" panose="02020603050405020304" pitchFamily="18" charset="0"/>
              </a:rPr>
              <a:t>System testing of the software has to rely on simulators for the sensor and the insulin delivery components.</a:t>
            </a:r>
          </a:p>
          <a:p>
            <a:pPr algn="just" eaLnBrk="1" hangingPunct="1"/>
            <a:r>
              <a:rPr lang="en-GB" altLang="en-US" sz="1800" dirty="0">
                <a:latin typeface="Times New Roman" panose="02020603050405020304" pitchFamily="18" charset="0"/>
                <a:cs typeface="Times New Roman" panose="02020603050405020304" pitchFamily="18" charset="0"/>
              </a:rPr>
              <a:t>Test for normal operation using an operational profile. Can be constructed using data gathered from existing diabetics.</a:t>
            </a:r>
          </a:p>
          <a:p>
            <a:pPr algn="just" eaLnBrk="1" hangingPunct="1"/>
            <a:r>
              <a:rPr lang="en-GB" altLang="en-US" sz="1800" dirty="0">
                <a:latin typeface="Times New Roman" panose="02020603050405020304" pitchFamily="18" charset="0"/>
                <a:cs typeface="Times New Roman" panose="02020603050405020304" pitchFamily="18" charset="0"/>
              </a:rPr>
              <a:t>Testing has to include situations where rate of change of glucose is very fast and very slow.</a:t>
            </a:r>
          </a:p>
          <a:p>
            <a:pPr algn="just" eaLnBrk="1" hangingPunct="1"/>
            <a:r>
              <a:rPr lang="en-GB" altLang="en-US" sz="1800" dirty="0">
                <a:latin typeface="Times New Roman" panose="02020603050405020304" pitchFamily="18" charset="0"/>
                <a:cs typeface="Times New Roman" panose="02020603050405020304" pitchFamily="18" charset="0"/>
              </a:rPr>
              <a:t>Test for exceptions using the simulator.</a:t>
            </a:r>
          </a:p>
        </p:txBody>
      </p:sp>
      <p:sp>
        <p:nvSpPr>
          <p:cNvPr id="4" name="Slide Number Placeholder 3"/>
          <p:cNvSpPr>
            <a:spLocks noGrp="1"/>
          </p:cNvSpPr>
          <p:nvPr>
            <p:ph type="sldNum" sz="quarter" idx="12"/>
          </p:nvPr>
        </p:nvSpPr>
        <p:spPr/>
        <p:txBody>
          <a:bodyPr/>
          <a:lstStyle/>
          <a:p>
            <a:pPr>
              <a:defRPr/>
            </a:pPr>
            <a:fld id="{2D179735-3207-4358-91F5-C17EDF4F8033}" type="slidenum">
              <a:rPr lang="en-US" smtClean="0"/>
              <a:pPr>
                <a:defRPr/>
              </a:pPr>
              <a:t>24</a:t>
            </a:fld>
            <a:endParaRPr lang="en-US"/>
          </a:p>
        </p:txBody>
      </p:sp>
    </p:spTree>
    <p:extLst>
      <p:ext uri="{BB962C8B-B14F-4D97-AF65-F5344CB8AC3E}">
        <p14:creationId xmlns:p14="http://schemas.microsoft.com/office/powerpoint/2010/main" val="3630417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pPr algn="ctr" eaLnBrk="1" hangingPunct="1"/>
            <a:r>
              <a:rPr lang="en-GB" altLang="en-US" sz="2800" b="1" dirty="0">
                <a:latin typeface="Times New Roman" panose="02020603050405020304" pitchFamily="18" charset="0"/>
                <a:cs typeface="Times New Roman" panose="02020603050405020304" pitchFamily="18" charset="0"/>
              </a:rPr>
              <a:t>Safety assertions</a:t>
            </a:r>
          </a:p>
        </p:txBody>
      </p:sp>
      <p:sp>
        <p:nvSpPr>
          <p:cNvPr id="31747" name="Rectangle 3"/>
          <p:cNvSpPr>
            <a:spLocks noGrp="1" noChangeArrowheads="1"/>
          </p:cNvSpPr>
          <p:nvPr>
            <p:ph idx="1"/>
          </p:nvPr>
        </p:nvSpPr>
        <p:spPr/>
        <p:txBody>
          <a:bodyPr/>
          <a:lstStyle/>
          <a:p>
            <a:pPr algn="just" eaLnBrk="1" hangingPunct="1"/>
            <a:r>
              <a:rPr lang="en-GB" altLang="en-US" sz="1800" dirty="0">
                <a:latin typeface="Times New Roman" panose="02020603050405020304" pitchFamily="18" charset="0"/>
                <a:cs typeface="Times New Roman" panose="02020603050405020304" pitchFamily="18" charset="0"/>
              </a:rPr>
              <a:t>Predicates included in the program indicating conditions which should hold at that point.</a:t>
            </a:r>
          </a:p>
          <a:p>
            <a:pPr algn="just" eaLnBrk="1" hangingPunct="1"/>
            <a:r>
              <a:rPr lang="en-GB" altLang="en-US" sz="1800" dirty="0">
                <a:latin typeface="Times New Roman" panose="02020603050405020304" pitchFamily="18" charset="0"/>
                <a:cs typeface="Times New Roman" panose="02020603050405020304" pitchFamily="18" charset="0"/>
              </a:rPr>
              <a:t>May be based on pre-computed limits e.g. number of insulin pump increments in maximum dose.</a:t>
            </a:r>
          </a:p>
          <a:p>
            <a:pPr algn="just" eaLnBrk="1" hangingPunct="1"/>
            <a:r>
              <a:rPr lang="en-GB" altLang="en-US" sz="1800" dirty="0">
                <a:latin typeface="Times New Roman" panose="02020603050405020304" pitchFamily="18" charset="0"/>
                <a:cs typeface="Times New Roman" panose="02020603050405020304" pitchFamily="18" charset="0"/>
              </a:rPr>
              <a:t>Used in formal program inspections or may be pre-processed into safety checks that are executed when the system is in operation.</a:t>
            </a:r>
          </a:p>
        </p:txBody>
      </p:sp>
      <p:sp>
        <p:nvSpPr>
          <p:cNvPr id="4" name="Slide Number Placeholder 3"/>
          <p:cNvSpPr>
            <a:spLocks noGrp="1"/>
          </p:cNvSpPr>
          <p:nvPr>
            <p:ph type="sldNum" sz="quarter" idx="12"/>
          </p:nvPr>
        </p:nvSpPr>
        <p:spPr/>
        <p:txBody>
          <a:bodyPr/>
          <a:lstStyle/>
          <a:p>
            <a:pPr>
              <a:defRPr/>
            </a:pPr>
            <a:fld id="{0D4F8A1C-1220-4810-9BCC-EE26E0F81E28}" type="slidenum">
              <a:rPr lang="en-US" smtClean="0"/>
              <a:pPr>
                <a:defRPr/>
              </a:pPr>
              <a:t>25</a:t>
            </a:fld>
            <a:endParaRPr lang="en-US"/>
          </a:p>
        </p:txBody>
      </p:sp>
    </p:spTree>
    <p:extLst>
      <p:ext uri="{BB962C8B-B14F-4D97-AF65-F5344CB8AC3E}">
        <p14:creationId xmlns:p14="http://schemas.microsoft.com/office/powerpoint/2010/main" val="281152053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eaLnBrk="1" hangingPunct="1"/>
            <a:r>
              <a:rPr lang="en-GB" altLang="en-US" sz="2800" b="1" dirty="0">
                <a:latin typeface="Times New Roman" panose="02020603050405020304" pitchFamily="18" charset="0"/>
                <a:cs typeface="Times New Roman" panose="02020603050405020304" pitchFamily="18" charset="0"/>
              </a:rPr>
              <a:t>Safety assertions </a:t>
            </a:r>
          </a:p>
        </p:txBody>
      </p:sp>
      <p:sp>
        <p:nvSpPr>
          <p:cNvPr id="32771" name="Rectangle 3"/>
          <p:cNvSpPr>
            <a:spLocks noGrp="1" noChangeArrowheads="1"/>
          </p:cNvSpPr>
          <p:nvPr>
            <p:ph idx="1"/>
          </p:nvPr>
        </p:nvSpPr>
        <p:spPr>
          <a:xfrm>
            <a:off x="2152650" y="1600201"/>
            <a:ext cx="7886700" cy="4576763"/>
          </a:xfrm>
        </p:spPr>
        <p:txBody>
          <a:bodyPr/>
          <a:lstStyle/>
          <a:p>
            <a:pPr algn="just">
              <a:buNone/>
              <a:tabLst>
                <a:tab pos="766763" algn="l"/>
                <a:tab pos="1144588" algn="l"/>
                <a:tab pos="1520825" algn="l"/>
              </a:tabLst>
            </a:pPr>
            <a:r>
              <a:rPr lang="en-GB" altLang="en-US" sz="1600">
                <a:latin typeface="Times New Roman" panose="02020603050405020304" pitchFamily="18" charset="0"/>
                <a:cs typeface="Times New Roman" panose="02020603050405020304" pitchFamily="18" charset="0"/>
              </a:rPr>
              <a:t>static void administerInsulin ( ) throws SafetyException  {</a:t>
            </a:r>
          </a:p>
          <a:p>
            <a:pPr algn="just">
              <a:buNone/>
              <a:tabLst>
                <a:tab pos="766763" algn="l"/>
                <a:tab pos="1144588" algn="l"/>
                <a:tab pos="1520825" algn="l"/>
              </a:tabLst>
            </a:pPr>
            <a:r>
              <a:rPr lang="en-GB" altLang="en-US" sz="1600">
                <a:latin typeface="Times New Roman" panose="02020603050405020304" pitchFamily="18" charset="0"/>
                <a:cs typeface="Times New Roman" panose="02020603050405020304" pitchFamily="18" charset="0"/>
              </a:rPr>
              <a:t>		int maxIncrements = InsulinPump.maxDose / 8 ;</a:t>
            </a:r>
          </a:p>
          <a:p>
            <a:pPr algn="just">
              <a:buNone/>
              <a:tabLst>
                <a:tab pos="766763" algn="l"/>
                <a:tab pos="1144588" algn="l"/>
                <a:tab pos="1520825" algn="l"/>
              </a:tabLst>
            </a:pPr>
            <a:r>
              <a:rPr lang="en-GB" altLang="en-US" sz="1600">
                <a:latin typeface="Times New Roman" panose="02020603050405020304" pitchFamily="18" charset="0"/>
                <a:cs typeface="Times New Roman" panose="02020603050405020304" pitchFamily="18" charset="0"/>
              </a:rPr>
              <a:t>		int increments = InsulinPump.currentDose / 8 ;</a:t>
            </a:r>
          </a:p>
          <a:p>
            <a:pPr algn="just">
              <a:buNone/>
              <a:tabLst>
                <a:tab pos="766763" algn="l"/>
                <a:tab pos="1144588" algn="l"/>
                <a:tab pos="1520825" algn="l"/>
              </a:tabLst>
            </a:pPr>
            <a:r>
              <a:rPr lang="en-GB" altLang="en-US" sz="1600">
                <a:latin typeface="Times New Roman" panose="02020603050405020304" pitchFamily="18" charset="0"/>
                <a:cs typeface="Times New Roman" panose="02020603050405020304" pitchFamily="18" charset="0"/>
              </a:rPr>
              <a:t>		// assert currentDose &lt;= InsulinPump.maxDose</a:t>
            </a:r>
          </a:p>
          <a:p>
            <a:pPr algn="just">
              <a:buNone/>
              <a:tabLst>
                <a:tab pos="766763" algn="l"/>
                <a:tab pos="1144588" algn="l"/>
                <a:tab pos="1520825" algn="l"/>
              </a:tabLst>
            </a:pPr>
            <a:r>
              <a:rPr lang="en-GB" altLang="en-US" sz="1600">
                <a:latin typeface="Times New Roman" panose="02020603050405020304" pitchFamily="18" charset="0"/>
                <a:cs typeface="Times New Roman" panose="02020603050405020304" pitchFamily="18" charset="0"/>
              </a:rPr>
              <a:t>		if (InsulinPump.currentDose &gt; InsulinPump.maxDose)</a:t>
            </a:r>
          </a:p>
          <a:p>
            <a:pPr algn="just">
              <a:buNone/>
              <a:tabLst>
                <a:tab pos="766763" algn="l"/>
                <a:tab pos="1144588" algn="l"/>
                <a:tab pos="1520825" algn="l"/>
              </a:tabLst>
            </a:pPr>
            <a:r>
              <a:rPr lang="en-GB" altLang="en-US" sz="1600">
                <a:latin typeface="Times New Roman" panose="02020603050405020304" pitchFamily="18" charset="0"/>
                <a:cs typeface="Times New Roman" panose="02020603050405020304" pitchFamily="18" charset="0"/>
              </a:rPr>
              <a:t>			throw new SafetyException (Pump.doseHigh);</a:t>
            </a:r>
          </a:p>
          <a:p>
            <a:pPr algn="just">
              <a:buNone/>
              <a:tabLst>
                <a:tab pos="766763" algn="l"/>
                <a:tab pos="1144588" algn="l"/>
                <a:tab pos="1520825" algn="l"/>
              </a:tabLst>
            </a:pPr>
            <a:r>
              <a:rPr lang="en-GB" altLang="en-US" sz="1600">
                <a:latin typeface="Times New Roman" panose="02020603050405020304" pitchFamily="18" charset="0"/>
                <a:cs typeface="Times New Roman" panose="02020603050405020304" pitchFamily="18" charset="0"/>
              </a:rPr>
              <a:t>		else</a:t>
            </a:r>
          </a:p>
          <a:p>
            <a:pPr algn="just">
              <a:buNone/>
              <a:tabLst>
                <a:tab pos="766763" algn="l"/>
                <a:tab pos="1144588" algn="l"/>
                <a:tab pos="1520825" algn="l"/>
              </a:tabLst>
            </a:pPr>
            <a:r>
              <a:rPr lang="en-GB" altLang="en-US" sz="1600">
                <a:latin typeface="Times New Roman" panose="02020603050405020304" pitchFamily="18" charset="0"/>
                <a:cs typeface="Times New Roman" panose="02020603050405020304" pitchFamily="18" charset="0"/>
              </a:rPr>
              <a:t>			for (int i=1; i&lt;= increments; i++) {</a:t>
            </a:r>
          </a:p>
          <a:p>
            <a:pPr algn="just">
              <a:buNone/>
              <a:tabLst>
                <a:tab pos="766763" algn="l"/>
                <a:tab pos="1144588" algn="l"/>
                <a:tab pos="1520825" algn="l"/>
              </a:tabLst>
            </a:pPr>
            <a:r>
              <a:rPr lang="en-GB" altLang="en-US" sz="1600">
                <a:latin typeface="Times New Roman" panose="02020603050405020304" pitchFamily="18" charset="0"/>
                <a:cs typeface="Times New Roman" panose="02020603050405020304" pitchFamily="18" charset="0"/>
              </a:rPr>
              <a:t>				generateSignal () ;</a:t>
            </a:r>
          </a:p>
          <a:p>
            <a:pPr algn="just">
              <a:buNone/>
              <a:tabLst>
                <a:tab pos="766763" algn="l"/>
                <a:tab pos="1144588" algn="l"/>
                <a:tab pos="1520825" algn="l"/>
              </a:tabLst>
            </a:pPr>
            <a:r>
              <a:rPr lang="en-GB" altLang="en-US" sz="1600">
                <a:latin typeface="Times New Roman" panose="02020603050405020304" pitchFamily="18" charset="0"/>
                <a:cs typeface="Times New Roman" panose="02020603050405020304" pitchFamily="18" charset="0"/>
              </a:rPr>
              <a:t>				if (i &gt; maxIncrements)</a:t>
            </a:r>
          </a:p>
          <a:p>
            <a:pPr algn="just">
              <a:buNone/>
              <a:tabLst>
                <a:tab pos="766763" algn="l"/>
                <a:tab pos="1144588" algn="l"/>
                <a:tab pos="1520825" algn="l"/>
              </a:tabLst>
            </a:pPr>
            <a:r>
              <a:rPr lang="en-GB" altLang="en-US" sz="1600">
                <a:latin typeface="Times New Roman" panose="02020603050405020304" pitchFamily="18" charset="0"/>
                <a:cs typeface="Times New Roman" panose="02020603050405020304" pitchFamily="18" charset="0"/>
              </a:rPr>
              <a:t>					throw new SafetyException ( Pump.incorrectIncrements);</a:t>
            </a:r>
          </a:p>
          <a:p>
            <a:pPr algn="just">
              <a:buNone/>
              <a:tabLst>
                <a:tab pos="766763" algn="l"/>
                <a:tab pos="1144588" algn="l"/>
                <a:tab pos="1520825" algn="l"/>
              </a:tabLst>
            </a:pPr>
            <a:r>
              <a:rPr lang="en-GB" altLang="en-US" sz="1600">
                <a:latin typeface="Times New Roman" panose="02020603050405020304" pitchFamily="18" charset="0"/>
                <a:cs typeface="Times New Roman" panose="02020603050405020304" pitchFamily="18" charset="0"/>
              </a:rPr>
              <a:t>			} // for loop</a:t>
            </a:r>
          </a:p>
          <a:p>
            <a:pPr algn="just">
              <a:buNone/>
              <a:tabLst>
                <a:tab pos="766763" algn="l"/>
                <a:tab pos="1144588" algn="l"/>
                <a:tab pos="1520825" algn="l"/>
              </a:tabLst>
            </a:pPr>
            <a:r>
              <a:rPr lang="en-GB" altLang="en-US" sz="1600">
                <a:latin typeface="Times New Roman" panose="02020603050405020304" pitchFamily="18" charset="0"/>
                <a:cs typeface="Times New Roman" panose="02020603050405020304" pitchFamily="18" charset="0"/>
              </a:rPr>
              <a:t>	} //administerInsulin</a:t>
            </a:r>
          </a:p>
          <a:p>
            <a:pPr>
              <a:buNone/>
              <a:tabLst>
                <a:tab pos="766763" algn="l"/>
                <a:tab pos="1144588" algn="l"/>
                <a:tab pos="1520825" algn="l"/>
              </a:tabLst>
            </a:pPr>
            <a:endParaRPr lang="en-GB" altLang="en-US" sz="1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6521F1C-4C4E-43AB-94F3-6C75379FAC93}" type="slidenum">
              <a:rPr lang="en-US" smtClean="0"/>
              <a:pPr>
                <a:defRPr/>
              </a:pPr>
              <a:t>26</a:t>
            </a:fld>
            <a:endParaRPr lang="en-US"/>
          </a:p>
        </p:txBody>
      </p:sp>
    </p:spTree>
    <p:extLst>
      <p:ext uri="{BB962C8B-B14F-4D97-AF65-F5344CB8AC3E}">
        <p14:creationId xmlns:p14="http://schemas.microsoft.com/office/powerpoint/2010/main" val="301076434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lgn="ctr"/>
            <a:r>
              <a:rPr lang="sv-SE" altLang="en-US" sz="2800" b="1" dirty="0">
                <a:latin typeface="Times New Roman" panose="02020603050405020304" pitchFamily="18" charset="0"/>
                <a:cs typeface="Times New Roman" panose="02020603050405020304" pitchFamily="18" charset="0"/>
              </a:rPr>
              <a:t>References</a:t>
            </a:r>
            <a:endParaRPr lang="en-US" alt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76709" y="1825626"/>
            <a:ext cx="9428672" cy="2060575"/>
          </a:xfrm>
        </p:spPr>
        <p:txBody>
          <a:bodyPr>
            <a:normAutofit fontScale="92500"/>
          </a:bodyPr>
          <a:lstStyle/>
          <a:p>
            <a:pPr marL="457200" indent="-457200" algn="just">
              <a:buFont typeface="+mj-lt"/>
              <a:buAutoNum type="arabicPeriod"/>
              <a:defRPr/>
            </a:pPr>
            <a:r>
              <a:rPr lang="en-US" sz="1600" dirty="0">
                <a:latin typeface="Times New Roman" panose="02020603050405020304" pitchFamily="18" charset="0"/>
                <a:cs typeface="Times New Roman" panose="02020603050405020304" pitchFamily="18" charset="0"/>
              </a:rPr>
              <a:t>Singh N.K., Wang H., </a:t>
            </a:r>
            <a:r>
              <a:rPr lang="en-US" sz="1600" dirty="0" err="1">
                <a:latin typeface="Times New Roman" panose="02020603050405020304" pitchFamily="18" charset="0"/>
                <a:cs typeface="Times New Roman" panose="02020603050405020304" pitchFamily="18" charset="0"/>
              </a:rPr>
              <a:t>Lawford</a:t>
            </a:r>
            <a:r>
              <a:rPr lang="en-US" sz="1600" dirty="0">
                <a:latin typeface="Times New Roman" panose="02020603050405020304" pitchFamily="18" charset="0"/>
                <a:cs typeface="Times New Roman" panose="02020603050405020304" pitchFamily="18" charset="0"/>
              </a:rPr>
              <a:t> M., </a:t>
            </a:r>
            <a:r>
              <a:rPr lang="en-US" sz="1600" dirty="0" err="1">
                <a:latin typeface="Times New Roman" panose="02020603050405020304" pitchFamily="18" charset="0"/>
                <a:cs typeface="Times New Roman" panose="02020603050405020304" pitchFamily="18" charset="0"/>
              </a:rPr>
              <a:t>Maibaum</a:t>
            </a:r>
            <a:r>
              <a:rPr lang="en-US" sz="1600" dirty="0">
                <a:latin typeface="Times New Roman" panose="02020603050405020304" pitchFamily="18" charset="0"/>
                <a:cs typeface="Times New Roman" panose="02020603050405020304" pitchFamily="18" charset="0"/>
              </a:rPr>
              <a:t> T.S.E., </a:t>
            </a:r>
            <a:r>
              <a:rPr lang="en-US" sz="1600" dirty="0" err="1">
                <a:latin typeface="Times New Roman" panose="02020603050405020304" pitchFamily="18" charset="0"/>
                <a:cs typeface="Times New Roman" panose="02020603050405020304" pitchFamily="18" charset="0"/>
              </a:rPr>
              <a:t>Wassyng</a:t>
            </a:r>
            <a:r>
              <a:rPr lang="en-US" sz="1600" dirty="0">
                <a:latin typeface="Times New Roman" panose="02020603050405020304" pitchFamily="18" charset="0"/>
                <a:cs typeface="Times New Roman" panose="02020603050405020304" pitchFamily="18" charset="0"/>
              </a:rPr>
              <a:t> A. (2015) Stepwise Formal Modelling and Reasoning of Insulin Infusion Pump Requirements. In: Duffy V. (</a:t>
            </a:r>
            <a:r>
              <a:rPr lang="en-US" sz="1600" dirty="0" err="1">
                <a:latin typeface="Times New Roman" panose="02020603050405020304" pitchFamily="18" charset="0"/>
                <a:cs typeface="Times New Roman" panose="02020603050405020304" pitchFamily="18" charset="0"/>
              </a:rPr>
              <a:t>eds</a:t>
            </a:r>
            <a:r>
              <a:rPr lang="en-US" sz="1600" dirty="0">
                <a:latin typeface="Times New Roman" panose="02020603050405020304" pitchFamily="18" charset="0"/>
                <a:cs typeface="Times New Roman" panose="02020603050405020304" pitchFamily="18" charset="0"/>
              </a:rPr>
              <a:t>) Digital Human Modeling. Applications in Health, Safety, Ergonomics and Risk Management: Ergonomics and Health. DHM 2015. Lecture Notes in Computer Science, </a:t>
            </a:r>
            <a:r>
              <a:rPr lang="en-US" sz="1600" dirty="0" err="1">
                <a:latin typeface="Times New Roman" panose="02020603050405020304" pitchFamily="18" charset="0"/>
                <a:cs typeface="Times New Roman" panose="02020603050405020304" pitchFamily="18" charset="0"/>
              </a:rPr>
              <a:t>vol</a:t>
            </a:r>
            <a:r>
              <a:rPr lang="en-US" sz="1600" dirty="0">
                <a:latin typeface="Times New Roman" panose="02020603050405020304" pitchFamily="18" charset="0"/>
                <a:cs typeface="Times New Roman" panose="02020603050405020304" pitchFamily="18" charset="0"/>
              </a:rPr>
              <a:t> 9185. Springer, Cham. </a:t>
            </a:r>
            <a:r>
              <a:rPr lang="en-US" sz="1600" dirty="0">
                <a:latin typeface="Times New Roman" panose="02020603050405020304" pitchFamily="18" charset="0"/>
                <a:cs typeface="Times New Roman" panose="02020603050405020304" pitchFamily="18" charset="0"/>
                <a:hlinkClick r:id="rId2"/>
              </a:rPr>
              <a:t>https://doi.org/10.1007/978-3-319-21070-4_39</a:t>
            </a:r>
            <a:endParaRPr lang="en-US" sz="1600" dirty="0">
              <a:latin typeface="Times New Roman" panose="02020603050405020304" pitchFamily="18" charset="0"/>
              <a:cs typeface="Times New Roman" panose="02020603050405020304" pitchFamily="18" charset="0"/>
            </a:endParaRPr>
          </a:p>
          <a:p>
            <a:pPr marL="457200" indent="-457200" algn="just">
              <a:buFont typeface="+mj-lt"/>
              <a:buAutoNum type="arabicPeriod"/>
              <a:defRPr/>
            </a:pPr>
            <a:r>
              <a:rPr lang="en-US" sz="1600" dirty="0">
                <a:latin typeface="Times New Roman" panose="02020603050405020304" pitchFamily="18" charset="0"/>
                <a:cs typeface="Times New Roman" panose="02020603050405020304" pitchFamily="18" charset="0"/>
              </a:rPr>
              <a:t>Zhang, Yi &amp; </a:t>
            </a:r>
            <a:r>
              <a:rPr lang="en-US" sz="1600" dirty="0" err="1">
                <a:latin typeface="Times New Roman" panose="02020603050405020304" pitchFamily="18" charset="0"/>
                <a:cs typeface="Times New Roman" panose="02020603050405020304" pitchFamily="18" charset="0"/>
              </a:rPr>
              <a:t>Jetley</a:t>
            </a:r>
            <a:r>
              <a:rPr lang="en-US" sz="1600" dirty="0">
                <a:latin typeface="Times New Roman" panose="02020603050405020304" pitchFamily="18" charset="0"/>
                <a:cs typeface="Times New Roman" panose="02020603050405020304" pitchFamily="18" charset="0"/>
              </a:rPr>
              <a:t>, Raoul &amp; Jones, Paul &amp; Ray, </a:t>
            </a:r>
            <a:r>
              <a:rPr lang="en-US" sz="1600" dirty="0" err="1">
                <a:latin typeface="Times New Roman" panose="02020603050405020304" pitchFamily="18" charset="0"/>
                <a:cs typeface="Times New Roman" panose="02020603050405020304" pitchFamily="18" charset="0"/>
              </a:rPr>
              <a:t>Arnab</a:t>
            </a:r>
            <a:r>
              <a:rPr lang="en-US" sz="1600" dirty="0">
                <a:latin typeface="Times New Roman" panose="02020603050405020304" pitchFamily="18" charset="0"/>
                <a:cs typeface="Times New Roman" panose="02020603050405020304" pitchFamily="18" charset="0"/>
              </a:rPr>
              <a:t>. (2011). Generic Safety Requirements for Developing Safe Insulin Pump Software. Journal of diabetes science and technology. 5. 1403-19. 10.1177/193229681100500612.</a:t>
            </a:r>
          </a:p>
          <a:p>
            <a:pPr marL="0" indent="0" algn="just">
              <a:buNone/>
              <a:defRPr/>
            </a:pPr>
            <a:r>
              <a:rPr lang="en-US" sz="1600" dirty="0">
                <a:latin typeface="Times New Roman" panose="02020603050405020304" pitchFamily="18" charset="0"/>
                <a:cs typeface="Times New Roman" panose="02020603050405020304" pitchFamily="18" charset="0"/>
              </a:rPr>
              <a:t> </a:t>
            </a:r>
          </a:p>
        </p:txBody>
      </p:sp>
      <p:sp>
        <p:nvSpPr>
          <p:cNvPr id="6" name="Slide Number Placeholder 5"/>
          <p:cNvSpPr>
            <a:spLocks noGrp="1"/>
          </p:cNvSpPr>
          <p:nvPr>
            <p:ph type="sldNum" sz="quarter" idx="12"/>
          </p:nvPr>
        </p:nvSpPr>
        <p:spPr/>
        <p:txBody>
          <a:bodyPr/>
          <a:lstStyle/>
          <a:p>
            <a:pPr>
              <a:defRPr/>
            </a:pPr>
            <a:fld id="{4B7A03B2-859D-445C-81A6-24ED67175415}" type="slidenum">
              <a:rPr lang="en-US" smtClean="0"/>
              <a:pPr>
                <a:defRPr/>
              </a:pPr>
              <a:t>27</a:t>
            </a:fld>
            <a:endParaRPr lang="en-US"/>
          </a:p>
        </p:txBody>
      </p:sp>
    </p:spTree>
    <p:extLst>
      <p:ext uri="{BB962C8B-B14F-4D97-AF65-F5344CB8AC3E}">
        <p14:creationId xmlns:p14="http://schemas.microsoft.com/office/powerpoint/2010/main" val="1327594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8853" y="1216325"/>
            <a:ext cx="7703389"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Tools and Languages</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88852" y="1949570"/>
            <a:ext cx="9911752"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Languages used are System Process Engineering Meta-model Specification Version 2.0, UML, TLA+, Z, Petri Nets (PNs) etc.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make automation many tools has already been developed known as UPPAAL, TIMES, PRISM, KLEE, </a:t>
            </a:r>
            <a:r>
              <a:rPr lang="en-US" dirty="0" err="1">
                <a:latin typeface="Times New Roman" panose="02020603050405020304" pitchFamily="18" charset="0"/>
                <a:cs typeface="Times New Roman" panose="02020603050405020304" pitchFamily="18" charset="0"/>
              </a:rPr>
              <a:t>Frama</a:t>
            </a:r>
            <a:r>
              <a:rPr lang="en-US" dirty="0">
                <a:latin typeface="Times New Roman" panose="02020603050405020304" pitchFamily="18" charset="0"/>
                <a:cs typeface="Times New Roman" panose="02020603050405020304" pitchFamily="18" charset="0"/>
              </a:rPr>
              <a:t>-C, </a:t>
            </a:r>
            <a:r>
              <a:rPr lang="en-US" dirty="0" err="1">
                <a:latin typeface="Times New Roman" panose="02020603050405020304" pitchFamily="18" charset="0"/>
                <a:cs typeface="Times New Roman" panose="02020603050405020304" pitchFamily="18" charset="0"/>
              </a:rPr>
              <a:t>Prema</a:t>
            </a:r>
            <a:r>
              <a:rPr lang="en-US" dirty="0">
                <a:latin typeface="Times New Roman" panose="02020603050405020304" pitchFamily="18" charset="0"/>
                <a:cs typeface="Times New Roman" panose="02020603050405020304" pitchFamily="18" charset="0"/>
              </a:rPr>
              <a:t>, ASSERT</a:t>
            </a:r>
            <a:r>
              <a:rPr lang="en-US" baseline="30000" dirty="0">
                <a:latin typeface="Times New Roman" panose="02020603050405020304" pitchFamily="18" charset="0"/>
                <a:cs typeface="Times New Roman" panose="02020603050405020304" pitchFamily="18" charset="0"/>
              </a:rPr>
              <a:t>TM</a:t>
            </a:r>
            <a:r>
              <a:rPr lang="en-US" dirty="0">
                <a:latin typeface="Times New Roman" panose="02020603050405020304" pitchFamily="18" charset="0"/>
                <a:cs typeface="Times New Roman" panose="02020603050405020304" pitchFamily="18" charset="0"/>
              </a:rPr>
              <a:t> etc.</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408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3"/>
          <p:cNvSpPr txBox="1">
            <a:spLocks noChangeArrowheads="1"/>
          </p:cNvSpPr>
          <p:nvPr/>
        </p:nvSpPr>
        <p:spPr bwMode="auto">
          <a:xfrm>
            <a:off x="3352800" y="2362201"/>
            <a:ext cx="47244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sv-SE" altLang="en-US" sz="4400" b="1"/>
              <a:t>Thank You</a:t>
            </a:r>
          </a:p>
          <a:p>
            <a:pPr algn="ctr"/>
            <a:r>
              <a:rPr lang="sv-SE" altLang="en-US" sz="4400" b="1"/>
              <a:t>Q &amp; A</a:t>
            </a:r>
            <a:endParaRPr lang="en-US" altLang="en-US" sz="4400" b="1"/>
          </a:p>
        </p:txBody>
      </p:sp>
      <p:sp>
        <p:nvSpPr>
          <p:cNvPr id="7" name="Slide Number Placeholder 6"/>
          <p:cNvSpPr>
            <a:spLocks noGrp="1"/>
          </p:cNvSpPr>
          <p:nvPr>
            <p:ph type="sldNum" sz="quarter" idx="12"/>
          </p:nvPr>
        </p:nvSpPr>
        <p:spPr/>
        <p:txBody>
          <a:bodyPr/>
          <a:lstStyle/>
          <a:p>
            <a:pPr>
              <a:defRPr/>
            </a:pPr>
            <a:fld id="{8C5F24B7-5A92-4496-A4AE-BB3840AA50B0}" type="slidenum">
              <a:rPr lang="en-US" smtClean="0"/>
              <a:pPr>
                <a:defRPr/>
              </a:pPr>
              <a:t>29</a:t>
            </a:fld>
            <a:endParaRPr lang="en-US"/>
          </a:p>
        </p:txBody>
      </p:sp>
    </p:spTree>
    <p:extLst>
      <p:ext uri="{BB962C8B-B14F-4D97-AF65-F5344CB8AC3E}">
        <p14:creationId xmlns:p14="http://schemas.microsoft.com/office/powerpoint/2010/main" val="92048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pPr algn="ctr"/>
            <a:r>
              <a:rPr lang="sv-SE" sz="2800" b="1" dirty="0">
                <a:latin typeface="Times New Roman" panose="02020603050405020304" pitchFamily="18" charset="0"/>
                <a:cs typeface="Times New Roman" panose="02020603050405020304" pitchFamily="18" charset="0"/>
              </a:rPr>
              <a:t>Verification and Validation</a:t>
            </a:r>
            <a:endParaRPr lang="en-US" sz="2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936904" y="1444140"/>
            <a:ext cx="8318192" cy="4646109"/>
          </a:xfrm>
          <a:prstGeom prst="rect">
            <a:avLst/>
          </a:prstGeom>
        </p:spPr>
      </p:pic>
    </p:spTree>
    <p:extLst>
      <p:ext uri="{BB962C8B-B14F-4D97-AF65-F5344CB8AC3E}">
        <p14:creationId xmlns:p14="http://schemas.microsoft.com/office/powerpoint/2010/main" val="1123117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Figures\Verification &amp; Validation Process.png"/>
          <p:cNvPicPr/>
          <p:nvPr/>
        </p:nvPicPr>
        <p:blipFill>
          <a:blip r:embed="rId2">
            <a:extLst>
              <a:ext uri="{28A0092B-C50C-407E-A947-70E740481C1C}">
                <a14:useLocalDpi xmlns:a14="http://schemas.microsoft.com/office/drawing/2010/main" val="0"/>
              </a:ext>
            </a:extLst>
          </a:blip>
          <a:srcRect/>
          <a:stretch>
            <a:fillRect/>
          </a:stretch>
        </p:blipFill>
        <p:spPr bwMode="auto">
          <a:xfrm>
            <a:off x="2682815" y="1311215"/>
            <a:ext cx="5512279" cy="4511615"/>
          </a:xfrm>
          <a:prstGeom prst="rect">
            <a:avLst/>
          </a:prstGeom>
          <a:noFill/>
          <a:ln>
            <a:noFill/>
          </a:ln>
        </p:spPr>
      </p:pic>
      <p:sp>
        <p:nvSpPr>
          <p:cNvPr id="5" name="TextBox 4"/>
          <p:cNvSpPr txBox="1"/>
          <p:nvPr/>
        </p:nvSpPr>
        <p:spPr>
          <a:xfrm>
            <a:off x="2587926" y="552091"/>
            <a:ext cx="546052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Verification and Validation Process</a:t>
            </a:r>
          </a:p>
        </p:txBody>
      </p:sp>
    </p:spTree>
    <p:extLst>
      <p:ext uri="{BB962C8B-B14F-4D97-AF65-F5344CB8AC3E}">
        <p14:creationId xmlns:p14="http://schemas.microsoft.com/office/powerpoint/2010/main" val="10131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4994" y="213644"/>
            <a:ext cx="6725540" cy="6179446"/>
          </a:xfrm>
          <a:prstGeom prst="rect">
            <a:avLst/>
          </a:prstGeom>
        </p:spPr>
      </p:pic>
      <p:sp>
        <p:nvSpPr>
          <p:cNvPr id="3" name="TextBox 2"/>
          <p:cNvSpPr txBox="1"/>
          <p:nvPr/>
        </p:nvSpPr>
        <p:spPr>
          <a:xfrm>
            <a:off x="2623559" y="6393090"/>
            <a:ext cx="556331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Modeling and simulation procedure </a:t>
            </a:r>
          </a:p>
        </p:txBody>
      </p:sp>
    </p:spTree>
    <p:extLst>
      <p:ext uri="{BB962C8B-B14F-4D97-AF65-F5344CB8AC3E}">
        <p14:creationId xmlns:p14="http://schemas.microsoft.com/office/powerpoint/2010/main" val="704715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Safety-critical systems</a:t>
            </a: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A system whose functionality affects the safety of the environment, human life, or the nation’s interests is a safety critical system.</a:t>
            </a:r>
          </a:p>
          <a:p>
            <a:r>
              <a:rPr lang="en-US" sz="1800" dirty="0">
                <a:latin typeface="Times New Roman" panose="02020603050405020304" pitchFamily="18" charset="0"/>
                <a:cs typeface="Times New Roman" panose="02020603050405020304" pitchFamily="18" charset="0"/>
              </a:rPr>
              <a:t>More and more systems are safety-critical systems, such as avionics systems, grid cyber-physical systems (GCPSs), automotive systems and medical systems, etc. The failure or mishap of a safety-critical system may lead to the damage of systems or equipment, it may even result at the loss of life and personal injury. It also can give rise to large amounts of economic losses. Thus, safety analysis has attracted much more attention.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170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464" y="375516"/>
            <a:ext cx="10515600" cy="1325563"/>
          </a:xfrm>
        </p:spPr>
        <p:txBody>
          <a:bodyPr>
            <a:normAutofit/>
          </a:bodyPr>
          <a:lstStyle/>
          <a:p>
            <a:pPr algn="ctr"/>
            <a:r>
              <a:rPr lang="sv-SE" sz="2800" dirty="0">
                <a:latin typeface="Times New Roman" panose="02020603050405020304" pitchFamily="18" charset="0"/>
                <a:cs typeface="Times New Roman" panose="02020603050405020304" pitchFamily="18" charset="0"/>
              </a:rPr>
              <a:t>Guideline for safety analysis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Many standards provide the guideline for safety analysis, such as, ARP 4761 , MIL-STD-882D, DO-178C, ISO 26262, IEC 61508, DO-333 , etc. In DO-333, formal methods, are recommended to ensure system safety during the system development. It is necessary to integrate formal methods with safety analysis approaches.</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236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3358" y="1121434"/>
            <a:ext cx="8436634"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Categories of SCS</a:t>
            </a:r>
          </a:p>
        </p:txBody>
      </p:sp>
      <p:sp>
        <p:nvSpPr>
          <p:cNvPr id="3" name="TextBox 2"/>
          <p:cNvSpPr txBox="1"/>
          <p:nvPr/>
        </p:nvSpPr>
        <p:spPr>
          <a:xfrm>
            <a:off x="1552755" y="2104845"/>
            <a:ext cx="8609162"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Safety critical software</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Safety critical system</a:t>
            </a:r>
          </a:p>
          <a:p>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Safety critical software system</a:t>
            </a:r>
          </a:p>
        </p:txBody>
      </p:sp>
    </p:spTree>
    <p:extLst>
      <p:ext uri="{BB962C8B-B14F-4D97-AF65-F5344CB8AC3E}">
        <p14:creationId xmlns:p14="http://schemas.microsoft.com/office/powerpoint/2010/main" val="330882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7645" y="1017917"/>
            <a:ext cx="8583283"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Verification  Techniques</a:t>
            </a:r>
          </a:p>
        </p:txBody>
      </p:sp>
      <p:sp>
        <p:nvSpPr>
          <p:cNvPr id="3" name="TextBox 2"/>
          <p:cNvSpPr txBox="1"/>
          <p:nvPr/>
        </p:nvSpPr>
        <p:spPr>
          <a:xfrm>
            <a:off x="1733909" y="1863306"/>
            <a:ext cx="8246853"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Dynamic Testing</a:t>
            </a:r>
          </a:p>
          <a:p>
            <a:r>
              <a:rPr lang="en-US" dirty="0">
                <a:latin typeface="Times New Roman" panose="02020603050405020304" pitchFamily="18" charset="0"/>
                <a:cs typeface="Times New Roman" panose="02020603050405020304" pitchFamily="18" charset="0"/>
              </a:rPr>
              <a:t>                   - Functional testing</a:t>
            </a:r>
          </a:p>
          <a:p>
            <a:r>
              <a:rPr lang="en-US" dirty="0">
                <a:latin typeface="Times New Roman" panose="02020603050405020304" pitchFamily="18" charset="0"/>
                <a:cs typeface="Times New Roman" panose="02020603050405020304" pitchFamily="18" charset="0"/>
              </a:rPr>
              <a:t>                   - Structural testing</a:t>
            </a:r>
          </a:p>
          <a:p>
            <a:r>
              <a:rPr lang="en-US" dirty="0">
                <a:latin typeface="Times New Roman" panose="02020603050405020304" pitchFamily="18" charset="0"/>
                <a:cs typeface="Times New Roman" panose="02020603050405020304" pitchFamily="18" charset="0"/>
              </a:rPr>
              <a:t>                   - Random testing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Static testing</a:t>
            </a:r>
          </a:p>
          <a:p>
            <a:r>
              <a:rPr lang="en-US" dirty="0">
                <a:latin typeface="Times New Roman" panose="02020603050405020304" pitchFamily="18" charset="0"/>
                <a:cs typeface="Times New Roman" panose="02020603050405020304" pitchFamily="18" charset="0"/>
              </a:rPr>
              <a:t>                   -Consistency techniques </a:t>
            </a:r>
          </a:p>
          <a:p>
            <a:r>
              <a:rPr lang="en-US" dirty="0">
                <a:latin typeface="Times New Roman" panose="02020603050405020304" pitchFamily="18" charset="0"/>
                <a:cs typeface="Times New Roman" panose="02020603050405020304" pitchFamily="18" charset="0"/>
              </a:rPr>
              <a:t>                   -Measurement techniques</a:t>
            </a:r>
            <a:r>
              <a:rPr lang="en-US" dirty="0"/>
              <a:t> </a:t>
            </a:r>
          </a:p>
          <a:p>
            <a:endParaRPr lang="en-US" dirty="0"/>
          </a:p>
        </p:txBody>
      </p:sp>
    </p:spTree>
    <p:extLst>
      <p:ext uri="{BB962C8B-B14F-4D97-AF65-F5344CB8AC3E}">
        <p14:creationId xmlns:p14="http://schemas.microsoft.com/office/powerpoint/2010/main" val="1513924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E4DFD4B7658944BE9B963C571B39F9" ma:contentTypeVersion="4" ma:contentTypeDescription="Create a new document." ma:contentTypeScope="" ma:versionID="52c8a785d449577d6ed87896a2f76f94">
  <xsd:schema xmlns:xsd="http://www.w3.org/2001/XMLSchema" xmlns:xs="http://www.w3.org/2001/XMLSchema" xmlns:p="http://schemas.microsoft.com/office/2006/metadata/properties" xmlns:ns2="e54c6d39-131b-4030-9761-0309ffdf3359" targetNamespace="http://schemas.microsoft.com/office/2006/metadata/properties" ma:root="true" ma:fieldsID="b49fca0e61f4fd1b0c436794a3f4e223" ns2:_="">
    <xsd:import namespace="e54c6d39-131b-4030-9761-0309ffdf335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4c6d39-131b-4030-9761-0309ffdf33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621AFE-6A67-4EA7-8B4E-DF25C529E96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62EEF3A-A6B6-4B3F-AD70-D3F6B8AA4466}">
  <ds:schemaRefs>
    <ds:schemaRef ds:uri="http://schemas.microsoft.com/sharepoint/v3/contenttype/forms"/>
  </ds:schemaRefs>
</ds:datastoreItem>
</file>

<file path=customXml/itemProps3.xml><?xml version="1.0" encoding="utf-8"?>
<ds:datastoreItem xmlns:ds="http://schemas.openxmlformats.org/officeDocument/2006/customXml" ds:itemID="{2A899901-F600-4549-B23B-665CFFA915FF}"/>
</file>

<file path=docProps/app.xml><?xml version="1.0" encoding="utf-8"?>
<Properties xmlns="http://schemas.openxmlformats.org/officeDocument/2006/extended-properties" xmlns:vt="http://schemas.openxmlformats.org/officeDocument/2006/docPropsVTypes">
  <TotalTime>5011</TotalTime>
  <Words>1370</Words>
  <Application>Microsoft Office PowerPoint</Application>
  <PresentationFormat>Widescreen</PresentationFormat>
  <Paragraphs>172</Paragraphs>
  <Slides>29</Slides>
  <Notes>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Verification and Validation process</vt:lpstr>
      <vt:lpstr>Verification and Validation</vt:lpstr>
      <vt:lpstr>PowerPoint Presentation</vt:lpstr>
      <vt:lpstr>PowerPoint Presentation</vt:lpstr>
      <vt:lpstr>Safety-critical systems</vt:lpstr>
      <vt:lpstr>Guideline for safety analysis</vt:lpstr>
      <vt:lpstr>PowerPoint Presentation</vt:lpstr>
      <vt:lpstr>PowerPoint Presentation</vt:lpstr>
      <vt:lpstr>PowerPoint Presentation</vt:lpstr>
      <vt:lpstr>Formal methods and critical systems</vt:lpstr>
      <vt:lpstr>PowerPoint Presentation</vt:lpstr>
      <vt:lpstr>Safety proofs</vt:lpstr>
      <vt:lpstr>PowerPoint Presentation</vt:lpstr>
      <vt:lpstr>PowerPoint Presentation</vt:lpstr>
      <vt:lpstr>Insulin system hazards</vt:lpstr>
      <vt:lpstr>Fault tree for software hazards</vt:lpstr>
      <vt:lpstr>Safety proofs</vt:lpstr>
      <vt:lpstr>Insulin delivery system</vt:lpstr>
      <vt:lpstr>Arithmetic errors</vt:lpstr>
      <vt:lpstr>Algorithmic errors</vt:lpstr>
      <vt:lpstr>Procedure for Insulin delivery code</vt:lpstr>
      <vt:lpstr>Informal safety proof Fault tree</vt:lpstr>
      <vt:lpstr>System testing</vt:lpstr>
      <vt:lpstr>Safety assertions</vt:lpstr>
      <vt:lpstr>Safety assertions </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dc:creator>
  <cp:lastModifiedBy>madhu</cp:lastModifiedBy>
  <cp:revision>19</cp:revision>
  <dcterms:created xsi:type="dcterms:W3CDTF">2021-07-29T16:28:28Z</dcterms:created>
  <dcterms:modified xsi:type="dcterms:W3CDTF">2021-08-26T03:48:22Z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0x010100FDE4DFD4B7658944BE9B963C571B39F9</vt:lpwstr>
  </property>
</Properties>
</file>