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4" r:id="rId7"/>
    <p:sldId id="275" r:id="rId8"/>
    <p:sldId id="276" r:id="rId9"/>
    <p:sldId id="277" r:id="rId10"/>
    <p:sldId id="278" r:id="rId11"/>
    <p:sldId id="282" r:id="rId12"/>
    <p:sldId id="288" r:id="rId13"/>
    <p:sldId id="283" r:id="rId14"/>
    <p:sldId id="284" r:id="rId15"/>
    <p:sldId id="285"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7D5F2C-9F3D-44C6-8428-90373C4BA4A1}"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DD4C4-56FA-4F7E-8123-EDBDE39DE8B5}" type="slidenum">
              <a:rPr lang="en-US" smtClean="0"/>
              <a:t>‹#›</a:t>
            </a:fld>
            <a:endParaRPr lang="en-US"/>
          </a:p>
        </p:txBody>
      </p:sp>
    </p:spTree>
    <p:extLst>
      <p:ext uri="{BB962C8B-B14F-4D97-AF65-F5344CB8AC3E}">
        <p14:creationId xmlns:p14="http://schemas.microsoft.com/office/powerpoint/2010/main" val="67853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D5F2C-9F3D-44C6-8428-90373C4BA4A1}"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DD4C4-56FA-4F7E-8123-EDBDE39DE8B5}" type="slidenum">
              <a:rPr lang="en-US" smtClean="0"/>
              <a:t>‹#›</a:t>
            </a:fld>
            <a:endParaRPr lang="en-US"/>
          </a:p>
        </p:txBody>
      </p:sp>
    </p:spTree>
    <p:extLst>
      <p:ext uri="{BB962C8B-B14F-4D97-AF65-F5344CB8AC3E}">
        <p14:creationId xmlns:p14="http://schemas.microsoft.com/office/powerpoint/2010/main" val="2332238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D5F2C-9F3D-44C6-8428-90373C4BA4A1}"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DD4C4-56FA-4F7E-8123-EDBDE39DE8B5}" type="slidenum">
              <a:rPr lang="en-US" smtClean="0"/>
              <a:t>‹#›</a:t>
            </a:fld>
            <a:endParaRPr lang="en-US"/>
          </a:p>
        </p:txBody>
      </p:sp>
    </p:spTree>
    <p:extLst>
      <p:ext uri="{BB962C8B-B14F-4D97-AF65-F5344CB8AC3E}">
        <p14:creationId xmlns:p14="http://schemas.microsoft.com/office/powerpoint/2010/main" val="2192218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83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D5F2C-9F3D-44C6-8428-90373C4BA4A1}"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DD4C4-56FA-4F7E-8123-EDBDE39DE8B5}" type="slidenum">
              <a:rPr lang="en-US" smtClean="0"/>
              <a:t>‹#›</a:t>
            </a:fld>
            <a:endParaRPr lang="en-US"/>
          </a:p>
        </p:txBody>
      </p:sp>
    </p:spTree>
    <p:extLst>
      <p:ext uri="{BB962C8B-B14F-4D97-AF65-F5344CB8AC3E}">
        <p14:creationId xmlns:p14="http://schemas.microsoft.com/office/powerpoint/2010/main" val="18924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7D5F2C-9F3D-44C6-8428-90373C4BA4A1}"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DD4C4-56FA-4F7E-8123-EDBDE39DE8B5}" type="slidenum">
              <a:rPr lang="en-US" smtClean="0"/>
              <a:t>‹#›</a:t>
            </a:fld>
            <a:endParaRPr lang="en-US"/>
          </a:p>
        </p:txBody>
      </p:sp>
    </p:spTree>
    <p:extLst>
      <p:ext uri="{BB962C8B-B14F-4D97-AF65-F5344CB8AC3E}">
        <p14:creationId xmlns:p14="http://schemas.microsoft.com/office/powerpoint/2010/main" val="2283273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7D5F2C-9F3D-44C6-8428-90373C4BA4A1}"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DD4C4-56FA-4F7E-8123-EDBDE39DE8B5}" type="slidenum">
              <a:rPr lang="en-US" smtClean="0"/>
              <a:t>‹#›</a:t>
            </a:fld>
            <a:endParaRPr lang="en-US"/>
          </a:p>
        </p:txBody>
      </p:sp>
    </p:spTree>
    <p:extLst>
      <p:ext uri="{BB962C8B-B14F-4D97-AF65-F5344CB8AC3E}">
        <p14:creationId xmlns:p14="http://schemas.microsoft.com/office/powerpoint/2010/main" val="263368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7D5F2C-9F3D-44C6-8428-90373C4BA4A1}"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DD4C4-56FA-4F7E-8123-EDBDE39DE8B5}" type="slidenum">
              <a:rPr lang="en-US" smtClean="0"/>
              <a:t>‹#›</a:t>
            </a:fld>
            <a:endParaRPr lang="en-US"/>
          </a:p>
        </p:txBody>
      </p:sp>
    </p:spTree>
    <p:extLst>
      <p:ext uri="{BB962C8B-B14F-4D97-AF65-F5344CB8AC3E}">
        <p14:creationId xmlns:p14="http://schemas.microsoft.com/office/powerpoint/2010/main" val="68836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7D5F2C-9F3D-44C6-8428-90373C4BA4A1}"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DD4C4-56FA-4F7E-8123-EDBDE39DE8B5}" type="slidenum">
              <a:rPr lang="en-US" smtClean="0"/>
              <a:t>‹#›</a:t>
            </a:fld>
            <a:endParaRPr lang="en-US"/>
          </a:p>
        </p:txBody>
      </p:sp>
    </p:spTree>
    <p:extLst>
      <p:ext uri="{BB962C8B-B14F-4D97-AF65-F5344CB8AC3E}">
        <p14:creationId xmlns:p14="http://schemas.microsoft.com/office/powerpoint/2010/main" val="305909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D5F2C-9F3D-44C6-8428-90373C4BA4A1}"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DD4C4-56FA-4F7E-8123-EDBDE39DE8B5}" type="slidenum">
              <a:rPr lang="en-US" smtClean="0"/>
              <a:t>‹#›</a:t>
            </a:fld>
            <a:endParaRPr lang="en-US"/>
          </a:p>
        </p:txBody>
      </p:sp>
    </p:spTree>
    <p:extLst>
      <p:ext uri="{BB962C8B-B14F-4D97-AF65-F5344CB8AC3E}">
        <p14:creationId xmlns:p14="http://schemas.microsoft.com/office/powerpoint/2010/main" val="15791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D5F2C-9F3D-44C6-8428-90373C4BA4A1}"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DD4C4-56FA-4F7E-8123-EDBDE39DE8B5}" type="slidenum">
              <a:rPr lang="en-US" smtClean="0"/>
              <a:t>‹#›</a:t>
            </a:fld>
            <a:endParaRPr lang="en-US"/>
          </a:p>
        </p:txBody>
      </p:sp>
    </p:spTree>
    <p:extLst>
      <p:ext uri="{BB962C8B-B14F-4D97-AF65-F5344CB8AC3E}">
        <p14:creationId xmlns:p14="http://schemas.microsoft.com/office/powerpoint/2010/main" val="82626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D5F2C-9F3D-44C6-8428-90373C4BA4A1}"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DD4C4-56FA-4F7E-8123-EDBDE39DE8B5}" type="slidenum">
              <a:rPr lang="en-US" smtClean="0"/>
              <a:t>‹#›</a:t>
            </a:fld>
            <a:endParaRPr lang="en-US"/>
          </a:p>
        </p:txBody>
      </p:sp>
    </p:spTree>
    <p:extLst>
      <p:ext uri="{BB962C8B-B14F-4D97-AF65-F5344CB8AC3E}">
        <p14:creationId xmlns:p14="http://schemas.microsoft.com/office/powerpoint/2010/main" val="30026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D5F2C-9F3D-44C6-8428-90373C4BA4A1}" type="datetimeFigureOut">
              <a:rPr lang="en-US" smtClean="0"/>
              <a:t>1/22/2018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DD4C4-56FA-4F7E-8123-EDBDE39DE8B5}" type="slidenum">
              <a:rPr lang="en-US" smtClean="0"/>
              <a:t>‹#›</a:t>
            </a:fld>
            <a:endParaRPr lang="en-US"/>
          </a:p>
        </p:txBody>
      </p:sp>
    </p:spTree>
    <p:extLst>
      <p:ext uri="{BB962C8B-B14F-4D97-AF65-F5344CB8AC3E}">
        <p14:creationId xmlns:p14="http://schemas.microsoft.com/office/powerpoint/2010/main" val="293858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7283" name="Rectangle 3"/>
          <p:cNvSpPr>
            <a:spLocks noChangeArrowheads="1"/>
          </p:cNvSpPr>
          <p:nvPr/>
        </p:nvSpPr>
        <p:spPr bwMode="auto">
          <a:xfrm>
            <a:off x="1981200" y="86836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b="1"/>
              <a:t>imperfectly competitive industry</a:t>
            </a:r>
            <a:r>
              <a:rPr lang="en-US" altLang="en-US" b="1">
                <a:solidFill>
                  <a:srgbClr val="006668"/>
                </a:solidFill>
              </a:rPr>
              <a:t>  </a:t>
            </a:r>
            <a:r>
              <a:rPr lang="en-US" altLang="en-US"/>
              <a:t>An industry in which individual firms have some control over the price of their output.</a:t>
            </a:r>
          </a:p>
        </p:txBody>
      </p:sp>
      <p:sp>
        <p:nvSpPr>
          <p:cNvPr id="1377284" name="Rectangle 4"/>
          <p:cNvSpPr>
            <a:spLocks noChangeArrowheads="1"/>
          </p:cNvSpPr>
          <p:nvPr/>
        </p:nvSpPr>
        <p:spPr bwMode="auto">
          <a:xfrm>
            <a:off x="1981200" y="1711326"/>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b="1"/>
              <a:t>market power</a:t>
            </a:r>
            <a:r>
              <a:rPr lang="en-US" altLang="en-US" b="1">
                <a:solidFill>
                  <a:srgbClr val="006668"/>
                </a:solidFill>
              </a:rPr>
              <a:t>  </a:t>
            </a:r>
            <a:r>
              <a:rPr lang="en-US" altLang="en-US"/>
              <a:t>An imperfectly competitive firm’s ability to raise price without losing all of the quantity demanded for its product.</a:t>
            </a:r>
          </a:p>
        </p:txBody>
      </p:sp>
      <p:sp>
        <p:nvSpPr>
          <p:cNvPr id="5" name="Rectangle 6"/>
          <p:cNvSpPr txBox="1">
            <a:spLocks noChangeArrowheads="1"/>
          </p:cNvSpPr>
          <p:nvPr/>
        </p:nvSpPr>
        <p:spPr bwMode="auto">
          <a:xfrm>
            <a:off x="1981200" y="214313"/>
            <a:ext cx="8382000" cy="457200"/>
          </a:xfrm>
          <a:prstGeom prst="rect">
            <a:avLst/>
          </a:prstGeom>
          <a:noFill/>
          <a:ln>
            <a:miter lim="800000"/>
            <a:headEnd/>
            <a:tailEnd/>
          </a:ln>
        </p:spPr>
        <p:txBody>
          <a:bodyPr/>
          <a:lstStyle/>
          <a:p>
            <a:pPr>
              <a:defRPr/>
            </a:pPr>
            <a:r>
              <a:rPr lang="en-US" sz="2400" kern="0" dirty="0">
                <a:solidFill>
                  <a:srgbClr val="8A1636"/>
                </a:solidFill>
                <a:latin typeface="+mj-lt"/>
                <a:ea typeface="+mj-ea"/>
                <a:cs typeface="+mj-cs"/>
              </a:rPr>
              <a:t>Imperfect Competition and Market Power: Core Concepts</a:t>
            </a:r>
          </a:p>
        </p:txBody>
      </p:sp>
      <p:sp>
        <p:nvSpPr>
          <p:cNvPr id="6" name="Rectangle 7"/>
          <p:cNvSpPr>
            <a:spLocks noChangeArrowheads="1"/>
          </p:cNvSpPr>
          <p:nvPr/>
        </p:nvSpPr>
        <p:spPr bwMode="auto">
          <a:xfrm>
            <a:off x="1981200" y="5638800"/>
            <a:ext cx="8229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b="1"/>
              <a:t>pure monopoly</a:t>
            </a:r>
            <a:r>
              <a:rPr lang="en-US" altLang="en-US" b="1">
                <a:solidFill>
                  <a:srgbClr val="006668"/>
                </a:solidFill>
              </a:rPr>
              <a:t>  </a:t>
            </a:r>
            <a:r>
              <a:rPr lang="en-US" altLang="en-US"/>
              <a:t>An industry with a single firm that produces a product for which there are no close substitutes and in which significant barriers to entry prevent other firms from entering the industry to compete for profits.</a:t>
            </a:r>
          </a:p>
        </p:txBody>
      </p:sp>
      <p:sp>
        <p:nvSpPr>
          <p:cNvPr id="7" name="Rectangle 4"/>
          <p:cNvSpPr txBox="1">
            <a:spLocks noChangeArrowheads="1"/>
          </p:cNvSpPr>
          <p:nvPr/>
        </p:nvSpPr>
        <p:spPr bwMode="auto">
          <a:xfrm>
            <a:off x="1981200" y="2554288"/>
            <a:ext cx="82296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Forms of Imperfect Competition and Market Boundaries</a:t>
            </a:r>
          </a:p>
        </p:txBody>
      </p:sp>
      <p:sp>
        <p:nvSpPr>
          <p:cNvPr id="8" name="TextBox 7"/>
          <p:cNvSpPr txBox="1">
            <a:spLocks noChangeArrowheads="1"/>
          </p:cNvSpPr>
          <p:nvPr/>
        </p:nvSpPr>
        <p:spPr bwMode="auto">
          <a:xfrm>
            <a:off x="1981200" y="3133726"/>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a:t>A </a:t>
            </a:r>
            <a:r>
              <a:rPr lang="en-US" altLang="en-US" i="1"/>
              <a:t>monopoly</a:t>
            </a:r>
            <a:r>
              <a:rPr lang="en-US" altLang="en-US"/>
              <a:t> is an industry with a single firm in which the entry of new firms is blocked. </a:t>
            </a:r>
          </a:p>
          <a:p>
            <a:pPr eaLnBrk="1" hangingPunct="1">
              <a:spcBef>
                <a:spcPct val="0"/>
              </a:spcBef>
              <a:spcAft>
                <a:spcPct val="0"/>
              </a:spcAft>
            </a:pPr>
            <a:endParaRPr lang="en-US" altLang="en-US"/>
          </a:p>
          <a:p>
            <a:pPr eaLnBrk="1" hangingPunct="1">
              <a:spcBef>
                <a:spcPct val="0"/>
              </a:spcBef>
              <a:spcAft>
                <a:spcPct val="0"/>
              </a:spcAft>
            </a:pPr>
            <a:r>
              <a:rPr lang="en-US" altLang="en-US"/>
              <a:t>An </a:t>
            </a:r>
            <a:r>
              <a:rPr lang="en-US" altLang="en-US" i="1"/>
              <a:t>oligopoly</a:t>
            </a:r>
            <a:r>
              <a:rPr lang="en-US" altLang="en-US"/>
              <a:t> is an industry in which there is a small number of firms, each large enough so that its presence affects prices. </a:t>
            </a:r>
          </a:p>
          <a:p>
            <a:pPr eaLnBrk="1" hangingPunct="1">
              <a:spcBef>
                <a:spcPct val="0"/>
              </a:spcBef>
              <a:spcAft>
                <a:spcPct val="0"/>
              </a:spcAft>
            </a:pPr>
            <a:endParaRPr lang="en-US" altLang="en-US"/>
          </a:p>
          <a:p>
            <a:pPr eaLnBrk="1" hangingPunct="1">
              <a:spcBef>
                <a:spcPct val="0"/>
              </a:spcBef>
              <a:spcAft>
                <a:spcPct val="0"/>
              </a:spcAft>
            </a:pPr>
            <a:r>
              <a:rPr lang="en-US" altLang="en-US"/>
              <a:t>Firms that differentiate their products in industries with many producers and free entry are called </a:t>
            </a:r>
            <a:r>
              <a:rPr lang="en-US" altLang="en-US" i="1"/>
              <a:t>monopolistic competitors</a:t>
            </a:r>
            <a:r>
              <a:rPr lang="en-US" altLang="en-US"/>
              <a:t>.</a:t>
            </a:r>
          </a:p>
        </p:txBody>
      </p:sp>
    </p:spTree>
    <p:extLst>
      <p:ext uri="{BB962C8B-B14F-4D97-AF65-F5344CB8AC3E}">
        <p14:creationId xmlns:p14="http://schemas.microsoft.com/office/powerpoint/2010/main" val="711752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77283"/>
                                        </p:tgtEl>
                                        <p:attrNameLst>
                                          <p:attrName>style.visibility</p:attrName>
                                        </p:attrNameLst>
                                      </p:cBhvr>
                                      <p:to>
                                        <p:strVal val="visible"/>
                                      </p:to>
                                    </p:set>
                                    <p:animEffect transition="in" filter="wipe(left)">
                                      <p:cBhvr>
                                        <p:cTn id="11" dur="500"/>
                                        <p:tgtEl>
                                          <p:spTgt spid="137728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77284"/>
                                        </p:tgtEl>
                                        <p:attrNameLst>
                                          <p:attrName>style.visibility</p:attrName>
                                        </p:attrNameLst>
                                      </p:cBhvr>
                                      <p:to>
                                        <p:strVal val="visible"/>
                                      </p:to>
                                    </p:set>
                                    <p:animEffect transition="in" filter="wipe(left)">
                                      <p:cBhvr>
                                        <p:cTn id="15" dur="500"/>
                                        <p:tgtEl>
                                          <p:spTgt spid="137728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left)">
                                      <p:cBhvr>
                                        <p:cTn id="27" dur="500"/>
                                        <p:tgtEl>
                                          <p:spTgt spid="8">
                                            <p:txEl>
                                              <p:pRg st="2" end="2"/>
                                            </p:txEl>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wipe(left)">
                                      <p:cBhvr>
                                        <p:cTn id="31" dur="500"/>
                                        <p:tgtEl>
                                          <p:spTgt spid="8">
                                            <p:txEl>
                                              <p:pRg st="4" end="4"/>
                                            </p:txEl>
                                          </p:spTgt>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7283" grpId="0"/>
      <p:bldP spid="1377284" grpId="0"/>
      <p:bldP spid="5" grpId="0" animBg="1"/>
      <p:bldP spid="6" grpId="0"/>
      <p:bldP spid="7" grpId="0" animBg="1"/>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8180" name="Rectangle 4"/>
          <p:cNvSpPr>
            <a:spLocks noChangeArrowheads="1"/>
          </p:cNvSpPr>
          <p:nvPr/>
        </p:nvSpPr>
        <p:spPr bwMode="auto">
          <a:xfrm>
            <a:off x="1981200" y="131286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b="1"/>
              <a:t>horizontal differentiation</a:t>
            </a:r>
            <a:r>
              <a:rPr lang="en-US" altLang="en-US" b="1">
                <a:solidFill>
                  <a:srgbClr val="006668"/>
                </a:solidFill>
              </a:rPr>
              <a:t>  </a:t>
            </a:r>
            <a:r>
              <a:rPr lang="en-US" altLang="en-US"/>
              <a:t>Products differ in ways that make them better for some people and worse for others.</a:t>
            </a:r>
          </a:p>
        </p:txBody>
      </p:sp>
      <p:sp>
        <p:nvSpPr>
          <p:cNvPr id="1458181" name="Rectangle 5"/>
          <p:cNvSpPr>
            <a:spLocks noChangeArrowheads="1"/>
          </p:cNvSpPr>
          <p:nvPr/>
        </p:nvSpPr>
        <p:spPr bwMode="auto">
          <a:xfrm>
            <a:off x="1981200" y="3895726"/>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b="1"/>
              <a:t>behavioral economics</a:t>
            </a:r>
            <a:r>
              <a:rPr lang="en-US" altLang="en-US" b="1">
                <a:solidFill>
                  <a:srgbClr val="006668"/>
                </a:solidFill>
              </a:rPr>
              <a:t>  </a:t>
            </a:r>
            <a:r>
              <a:rPr lang="en-US" altLang="en-US"/>
              <a:t>A branch of economics that uses the insights of psychology and economics to investigate decision making.</a:t>
            </a:r>
          </a:p>
        </p:txBody>
      </p:sp>
      <p:sp>
        <p:nvSpPr>
          <p:cNvPr id="10" name="Rectangle 4"/>
          <p:cNvSpPr txBox="1">
            <a:spLocks noChangeArrowheads="1"/>
          </p:cNvSpPr>
          <p:nvPr/>
        </p:nvSpPr>
        <p:spPr bwMode="auto">
          <a:xfrm>
            <a:off x="1971675" y="266700"/>
            <a:ext cx="64008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How Do Firms Differentiate Products?</a:t>
            </a:r>
          </a:p>
        </p:txBody>
      </p:sp>
      <p:sp>
        <p:nvSpPr>
          <p:cNvPr id="12" name="Rectangle 5"/>
          <p:cNvSpPr>
            <a:spLocks noChangeArrowheads="1"/>
          </p:cNvSpPr>
          <p:nvPr/>
        </p:nvSpPr>
        <p:spPr bwMode="auto">
          <a:xfrm>
            <a:off x="1981200" y="2603501"/>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b="1"/>
              <a:t>vertical differentiation</a:t>
            </a:r>
            <a:r>
              <a:rPr lang="en-US" altLang="en-US" b="1">
                <a:solidFill>
                  <a:srgbClr val="006668"/>
                </a:solidFill>
              </a:rPr>
              <a:t>  </a:t>
            </a:r>
            <a:r>
              <a:rPr lang="en-US" altLang="en-US"/>
              <a:t>A product difference that, from everyone’s perspective, makes a product better than rival products.</a:t>
            </a:r>
          </a:p>
        </p:txBody>
      </p:sp>
    </p:spTree>
    <p:extLst>
      <p:ext uri="{BB962C8B-B14F-4D97-AF65-F5344CB8AC3E}">
        <p14:creationId xmlns:p14="http://schemas.microsoft.com/office/powerpoint/2010/main" val="1103798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58180"/>
                                        </p:tgtEl>
                                        <p:attrNameLst>
                                          <p:attrName>style.visibility</p:attrName>
                                        </p:attrNameLst>
                                      </p:cBhvr>
                                      <p:to>
                                        <p:strVal val="visible"/>
                                      </p:to>
                                    </p:set>
                                    <p:animEffect transition="in" filter="wipe(left)">
                                      <p:cBhvr>
                                        <p:cTn id="11" dur="500"/>
                                        <p:tgtEl>
                                          <p:spTgt spid="145818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58181"/>
                                        </p:tgtEl>
                                        <p:attrNameLst>
                                          <p:attrName>style.visibility</p:attrName>
                                        </p:attrNameLst>
                                      </p:cBhvr>
                                      <p:to>
                                        <p:strVal val="visible"/>
                                      </p:to>
                                    </p:set>
                                    <p:animEffect transition="in" filter="wipe(left)">
                                      <p:cBhvr>
                                        <p:cTn id="19" dur="500"/>
                                        <p:tgtEl>
                                          <p:spTgt spid="1458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180" grpId="0"/>
      <p:bldP spid="1458181" grpId="0"/>
      <p:bldP spid="10"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7833" name="Rectangle 9"/>
          <p:cNvSpPr>
            <a:spLocks noChangeArrowheads="1"/>
          </p:cNvSpPr>
          <p:nvPr/>
        </p:nvSpPr>
        <p:spPr bwMode="auto">
          <a:xfrm>
            <a:off x="1981200" y="1778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a:solidFill>
                  <a:schemeClr val="tx1"/>
                </a:solidFill>
              </a:rPr>
              <a:t>oligopoly</a:t>
            </a:r>
            <a:r>
              <a:rPr lang="en-US" altLang="en-US" sz="1800" b="0">
                <a:solidFill>
                  <a:srgbClr val="006668"/>
                </a:solidFill>
              </a:rPr>
              <a:t>  </a:t>
            </a:r>
            <a:r>
              <a:rPr lang="en-US" altLang="en-US" sz="1800" b="0">
                <a:solidFill>
                  <a:schemeClr val="tx1"/>
                </a:solidFill>
              </a:rPr>
              <a:t>A form of industry (market) structure characterized by a few dominant firms. Products may be homogenous or differentiated.</a:t>
            </a:r>
          </a:p>
        </p:txBody>
      </p:sp>
      <p:sp>
        <p:nvSpPr>
          <p:cNvPr id="3" name="Rectangle 8"/>
          <p:cNvSpPr>
            <a:spLocks noChangeArrowheads="1"/>
          </p:cNvSpPr>
          <p:nvPr/>
        </p:nvSpPr>
        <p:spPr bwMode="auto">
          <a:xfrm>
            <a:off x="1981200" y="4165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0">
                <a:solidFill>
                  <a:schemeClr val="tx1"/>
                </a:solidFill>
              </a:rPr>
              <a:t>Oligopolists compete with one another not only in price but also in developing new products, marketing and advertising those products, and developing complements to use with the products.</a:t>
            </a:r>
          </a:p>
        </p:txBody>
      </p:sp>
    </p:spTree>
    <p:extLst>
      <p:ext uri="{BB962C8B-B14F-4D97-AF65-F5344CB8AC3E}">
        <p14:creationId xmlns:p14="http://schemas.microsoft.com/office/powerpoint/2010/main" val="2178718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57833"/>
                                        </p:tgtEl>
                                        <p:attrNameLst>
                                          <p:attrName>style.visibility</p:attrName>
                                        </p:attrNameLst>
                                      </p:cBhvr>
                                      <p:to>
                                        <p:strVal val="visible"/>
                                      </p:to>
                                    </p:set>
                                    <p:animEffect transition="in" filter="wipe(left)">
                                      <p:cBhvr>
                                        <p:cTn id="7" dur="500"/>
                                        <p:tgtEl>
                                          <p:spTgt spid="135783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33"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Macro Economic Aggregates</a:t>
            </a:r>
            <a:endParaRPr lang="en-US" sz="36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030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rot="16200000">
            <a:off x="5333760" y="-2818800"/>
            <a:ext cx="151920" cy="6857640"/>
          </a:xfrm>
          <a:prstGeom prst="rect">
            <a:avLst/>
          </a:prstGeom>
          <a:gradFill>
            <a:gsLst>
              <a:gs pos="0">
                <a:srgbClr val="593000"/>
              </a:gs>
              <a:gs pos="5000">
                <a:srgbClr val="593000"/>
              </a:gs>
              <a:gs pos="100000">
                <a:srgbClr val="FFFFFF"/>
              </a:gs>
            </a:gsLst>
            <a:lin ang="10800000"/>
          </a:gradFill>
          <a:ln>
            <a:noFill/>
          </a:ln>
        </p:spPr>
        <p:style>
          <a:lnRef idx="0">
            <a:scrgbClr r="0" g="0" b="0"/>
          </a:lnRef>
          <a:fillRef idx="0">
            <a:scrgbClr r="0" g="0" b="0"/>
          </a:fillRef>
          <a:effectRef idx="0">
            <a:scrgbClr r="0" g="0" b="0"/>
          </a:effectRef>
          <a:fontRef idx="minor"/>
        </p:style>
      </p:sp>
      <p:sp>
        <p:nvSpPr>
          <p:cNvPr id="162" name="CustomShape 2"/>
          <p:cNvSpPr/>
          <p:nvPr/>
        </p:nvSpPr>
        <p:spPr>
          <a:xfrm>
            <a:off x="6477120" y="533520"/>
            <a:ext cx="4190760" cy="5943240"/>
          </a:xfrm>
          <a:prstGeom prst="rect">
            <a:avLst/>
          </a:prstGeom>
          <a:gradFill>
            <a:gsLst>
              <a:gs pos="0">
                <a:srgbClr val="D1B79F"/>
              </a:gs>
              <a:gs pos="100000">
                <a:srgbClr val="FFFFFF"/>
              </a:gs>
            </a:gsLst>
            <a:lin ang="5400000"/>
          </a:gradFill>
          <a:ln>
            <a:noFill/>
          </a:ln>
        </p:spPr>
        <p:style>
          <a:lnRef idx="0">
            <a:scrgbClr r="0" g="0" b="0"/>
          </a:lnRef>
          <a:fillRef idx="0">
            <a:scrgbClr r="0" g="0" b="0"/>
          </a:fillRef>
          <a:effectRef idx="0">
            <a:scrgbClr r="0" g="0" b="0"/>
          </a:effectRef>
          <a:fontRef idx="minor"/>
        </p:style>
      </p:sp>
      <p:sp>
        <p:nvSpPr>
          <p:cNvPr id="163" name="CustomShape 3"/>
          <p:cNvSpPr/>
          <p:nvPr/>
        </p:nvSpPr>
        <p:spPr>
          <a:xfrm>
            <a:off x="6477120" y="0"/>
            <a:ext cx="4190760" cy="533160"/>
          </a:xfrm>
          <a:prstGeom prst="rect">
            <a:avLst/>
          </a:prstGeom>
          <a:solidFill>
            <a:srgbClr val="00758C"/>
          </a:solidFill>
          <a:ln>
            <a:noFill/>
          </a:ln>
        </p:spPr>
        <p:style>
          <a:lnRef idx="0">
            <a:scrgbClr r="0" g="0" b="0"/>
          </a:lnRef>
          <a:fillRef idx="0">
            <a:scrgbClr r="0" g="0" b="0"/>
          </a:fillRef>
          <a:effectRef idx="0">
            <a:scrgbClr r="0" g="0" b="0"/>
          </a:effectRef>
          <a:fontRef idx="minor"/>
        </p:style>
      </p:sp>
      <p:sp>
        <p:nvSpPr>
          <p:cNvPr id="164" name="CustomShape 4"/>
          <p:cNvSpPr/>
          <p:nvPr/>
        </p:nvSpPr>
        <p:spPr>
          <a:xfrm>
            <a:off x="1752480" y="685800"/>
            <a:ext cx="4723920" cy="128016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lstStyle/>
          <a:p>
            <a:pPr algn="r">
              <a:lnSpc>
                <a:spcPct val="100000"/>
              </a:lnSpc>
            </a:pPr>
            <a:r>
              <a:rPr lang="en-IN" sz="2800" b="1" strike="noStrike">
                <a:solidFill>
                  <a:srgbClr val="55367D"/>
                </a:solidFill>
                <a:latin typeface="Arial Rounded MT Bold"/>
              </a:rPr>
              <a:t>Measuring National Output and National Income</a:t>
            </a:r>
            <a:endParaRPr/>
          </a:p>
        </p:txBody>
      </p:sp>
      <p:sp>
        <p:nvSpPr>
          <p:cNvPr id="165" name="CustomShape 5"/>
          <p:cNvSpPr/>
          <p:nvPr/>
        </p:nvSpPr>
        <p:spPr>
          <a:xfrm>
            <a:off x="6451560" y="813851"/>
            <a:ext cx="4190760" cy="51619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600" b="1" strike="noStrike" dirty="0">
                <a:solidFill>
                  <a:srgbClr val="8A1636"/>
                </a:solidFill>
                <a:latin typeface="Times New Roman"/>
              </a:rPr>
              <a:t>Gross Domestic Product</a:t>
            </a:r>
            <a:r>
              <a:rPr lang="en-IN" sz="1400" b="1" strike="noStrike" dirty="0">
                <a:solidFill>
                  <a:srgbClr val="8A1636"/>
                </a:solidFill>
                <a:latin typeface="Times New Roman"/>
              </a:rPr>
              <a:t> </a:t>
            </a:r>
            <a:endParaRPr dirty="0"/>
          </a:p>
          <a:p>
            <a:pPr>
              <a:lnSpc>
                <a:spcPct val="100000"/>
              </a:lnSpc>
            </a:pPr>
            <a:r>
              <a:rPr lang="en-IN" sz="1400" strike="noStrike" dirty="0">
                <a:solidFill>
                  <a:srgbClr val="8A1636"/>
                </a:solidFill>
                <a:latin typeface="Times New Roman"/>
              </a:rPr>
              <a:t>	</a:t>
            </a:r>
            <a:r>
              <a:rPr lang="en-IN" sz="1400" strike="noStrike" dirty="0">
                <a:solidFill>
                  <a:srgbClr val="000000"/>
                </a:solidFill>
                <a:latin typeface="Times New Roman"/>
              </a:rPr>
              <a:t>Final Goods and Services</a:t>
            </a:r>
            <a:endParaRPr dirty="0"/>
          </a:p>
          <a:p>
            <a:pPr>
              <a:lnSpc>
                <a:spcPct val="100000"/>
              </a:lnSpc>
            </a:pPr>
            <a:r>
              <a:rPr lang="en-IN" sz="1400" strike="noStrike" dirty="0">
                <a:solidFill>
                  <a:srgbClr val="000000"/>
                </a:solidFill>
                <a:latin typeface="Times New Roman"/>
              </a:rPr>
              <a:t>	Exclusion of Used Goods and Paper </a:t>
            </a:r>
            <a:r>
              <a:rPr lang="en-IN" sz="1400" strike="noStrike" dirty="0" smtClean="0">
                <a:solidFill>
                  <a:srgbClr val="000000"/>
                </a:solidFill>
                <a:latin typeface="Times New Roman"/>
              </a:rPr>
              <a:t>	Transactions</a:t>
            </a:r>
            <a:endParaRPr dirty="0"/>
          </a:p>
          <a:p>
            <a:pPr>
              <a:lnSpc>
                <a:spcPct val="100000"/>
              </a:lnSpc>
            </a:pPr>
            <a:r>
              <a:rPr lang="en-IN" sz="1400" strike="noStrike" dirty="0">
                <a:solidFill>
                  <a:srgbClr val="000000"/>
                </a:solidFill>
                <a:latin typeface="Times New Roman"/>
              </a:rPr>
              <a:t>	Exclusion of Output Produced </a:t>
            </a:r>
            <a:r>
              <a:rPr lang="en-IN" sz="1400" strike="noStrike" dirty="0" smtClean="0">
                <a:solidFill>
                  <a:srgbClr val="000000"/>
                </a:solidFill>
                <a:latin typeface="Times New Roman"/>
              </a:rPr>
              <a:t>Abroad by </a:t>
            </a:r>
            <a:r>
              <a:rPr lang="en-IN" sz="1400" dirty="0">
                <a:solidFill>
                  <a:srgbClr val="000000"/>
                </a:solidFill>
                <a:latin typeface="Times New Roman"/>
              </a:rPr>
              <a:t>	</a:t>
            </a:r>
            <a:r>
              <a:rPr lang="en-IN" sz="1400" strike="noStrike" dirty="0" smtClean="0">
                <a:solidFill>
                  <a:srgbClr val="000000"/>
                </a:solidFill>
                <a:latin typeface="Times New Roman"/>
              </a:rPr>
              <a:t>Domestically </a:t>
            </a:r>
            <a:r>
              <a:rPr lang="en-IN" sz="1400" strike="noStrike" dirty="0">
                <a:solidFill>
                  <a:srgbClr val="000000"/>
                </a:solidFill>
                <a:latin typeface="Times New Roman"/>
              </a:rPr>
              <a:t>Owned Factors of Production</a:t>
            </a:r>
            <a:endParaRPr dirty="0"/>
          </a:p>
          <a:p>
            <a:pPr>
              <a:lnSpc>
                <a:spcPct val="100000"/>
              </a:lnSpc>
            </a:pPr>
            <a:endParaRPr dirty="0"/>
          </a:p>
          <a:p>
            <a:pPr>
              <a:lnSpc>
                <a:spcPct val="100000"/>
              </a:lnSpc>
            </a:pPr>
            <a:r>
              <a:rPr lang="en-IN" sz="1600" b="1" strike="noStrike" dirty="0">
                <a:solidFill>
                  <a:srgbClr val="8A1636"/>
                </a:solidFill>
                <a:latin typeface="Times New Roman"/>
              </a:rPr>
              <a:t>Calculating GDP</a:t>
            </a:r>
            <a:endParaRPr dirty="0"/>
          </a:p>
          <a:p>
            <a:pPr>
              <a:lnSpc>
                <a:spcPct val="100000"/>
              </a:lnSpc>
            </a:pPr>
            <a:r>
              <a:rPr lang="en-IN" sz="1400" strike="noStrike" dirty="0">
                <a:solidFill>
                  <a:srgbClr val="8A1636"/>
                </a:solidFill>
                <a:latin typeface="Times New Roman"/>
              </a:rPr>
              <a:t>	</a:t>
            </a:r>
            <a:r>
              <a:rPr lang="en-IN" sz="1400" strike="noStrike" dirty="0">
                <a:solidFill>
                  <a:srgbClr val="000000"/>
                </a:solidFill>
                <a:latin typeface="Times New Roman"/>
              </a:rPr>
              <a:t>The Expenditure Approach</a:t>
            </a:r>
            <a:endParaRPr dirty="0"/>
          </a:p>
          <a:p>
            <a:pPr>
              <a:lnSpc>
                <a:spcPct val="100000"/>
              </a:lnSpc>
            </a:pPr>
            <a:r>
              <a:rPr lang="en-IN" sz="1400" strike="noStrike" dirty="0">
                <a:solidFill>
                  <a:srgbClr val="000000"/>
                </a:solidFill>
                <a:latin typeface="Times New Roman"/>
              </a:rPr>
              <a:t>	The Income Approach</a:t>
            </a:r>
            <a:endParaRPr dirty="0"/>
          </a:p>
          <a:p>
            <a:pPr>
              <a:lnSpc>
                <a:spcPct val="100000"/>
              </a:lnSpc>
            </a:pPr>
            <a:endParaRPr dirty="0"/>
          </a:p>
          <a:p>
            <a:pPr>
              <a:lnSpc>
                <a:spcPct val="100000"/>
              </a:lnSpc>
            </a:pPr>
            <a:r>
              <a:rPr lang="en-IN" sz="1600" b="1" strike="noStrike" dirty="0">
                <a:solidFill>
                  <a:srgbClr val="8A1636"/>
                </a:solidFill>
                <a:latin typeface="Times New Roman"/>
              </a:rPr>
              <a:t>Nominal versus Real GDP</a:t>
            </a:r>
            <a:endParaRPr dirty="0"/>
          </a:p>
          <a:p>
            <a:pPr>
              <a:lnSpc>
                <a:spcPct val="100000"/>
              </a:lnSpc>
            </a:pPr>
            <a:r>
              <a:rPr lang="en-IN" sz="1400" strike="noStrike" dirty="0">
                <a:solidFill>
                  <a:srgbClr val="8A1636"/>
                </a:solidFill>
                <a:latin typeface="Times New Roman"/>
              </a:rPr>
              <a:t>	</a:t>
            </a:r>
            <a:r>
              <a:rPr lang="en-IN" sz="1400" strike="noStrike" dirty="0">
                <a:solidFill>
                  <a:srgbClr val="000000"/>
                </a:solidFill>
                <a:latin typeface="Times New Roman"/>
              </a:rPr>
              <a:t>Calculating Real GDP </a:t>
            </a:r>
            <a:endParaRPr dirty="0"/>
          </a:p>
          <a:p>
            <a:pPr>
              <a:lnSpc>
                <a:spcPct val="100000"/>
              </a:lnSpc>
            </a:pPr>
            <a:r>
              <a:rPr lang="en-IN" sz="1400" strike="noStrike" dirty="0">
                <a:solidFill>
                  <a:srgbClr val="000000"/>
                </a:solidFill>
                <a:latin typeface="Times New Roman"/>
              </a:rPr>
              <a:t>	Calculating the GDP Deflator</a:t>
            </a:r>
            <a:endParaRPr dirty="0"/>
          </a:p>
          <a:p>
            <a:pPr>
              <a:lnSpc>
                <a:spcPct val="100000"/>
              </a:lnSpc>
            </a:pPr>
            <a:r>
              <a:rPr lang="en-IN" sz="1400" strike="noStrike" dirty="0">
                <a:solidFill>
                  <a:srgbClr val="000000"/>
                </a:solidFill>
                <a:latin typeface="Times New Roman"/>
              </a:rPr>
              <a:t>	The Problems of Fixed Weights</a:t>
            </a:r>
            <a:endParaRPr dirty="0"/>
          </a:p>
          <a:p>
            <a:pPr>
              <a:lnSpc>
                <a:spcPct val="100000"/>
              </a:lnSpc>
            </a:pPr>
            <a:endParaRPr dirty="0"/>
          </a:p>
          <a:p>
            <a:pPr>
              <a:lnSpc>
                <a:spcPct val="100000"/>
              </a:lnSpc>
            </a:pPr>
            <a:r>
              <a:rPr lang="en-IN" sz="1600" b="1" strike="noStrike" dirty="0">
                <a:solidFill>
                  <a:srgbClr val="8A1636"/>
                </a:solidFill>
                <a:latin typeface="Times New Roman"/>
              </a:rPr>
              <a:t>Limitations of the GDP Concept</a:t>
            </a:r>
            <a:endParaRPr dirty="0"/>
          </a:p>
          <a:p>
            <a:pPr>
              <a:lnSpc>
                <a:spcPct val="100000"/>
              </a:lnSpc>
            </a:pPr>
            <a:r>
              <a:rPr lang="en-IN" sz="1400" strike="noStrike" dirty="0">
                <a:solidFill>
                  <a:srgbClr val="8A1636"/>
                </a:solidFill>
                <a:latin typeface="Times New Roman"/>
              </a:rPr>
              <a:t>	</a:t>
            </a:r>
            <a:r>
              <a:rPr lang="en-IN" sz="1400" strike="noStrike" dirty="0">
                <a:solidFill>
                  <a:srgbClr val="000000"/>
                </a:solidFill>
                <a:latin typeface="Times New Roman"/>
              </a:rPr>
              <a:t>GDP and Social Welfare </a:t>
            </a:r>
            <a:endParaRPr dirty="0"/>
          </a:p>
          <a:p>
            <a:pPr>
              <a:lnSpc>
                <a:spcPct val="100000"/>
              </a:lnSpc>
            </a:pPr>
            <a:r>
              <a:rPr lang="en-IN" sz="1400" strike="noStrike" dirty="0">
                <a:solidFill>
                  <a:srgbClr val="000000"/>
                </a:solidFill>
                <a:latin typeface="Times New Roman"/>
              </a:rPr>
              <a:t>	The Informal Economy</a:t>
            </a:r>
            <a:endParaRPr dirty="0"/>
          </a:p>
          <a:p>
            <a:pPr>
              <a:lnSpc>
                <a:spcPct val="100000"/>
              </a:lnSpc>
            </a:pPr>
            <a:r>
              <a:rPr lang="en-IN" sz="1400" strike="noStrike" dirty="0">
                <a:solidFill>
                  <a:srgbClr val="000000"/>
                </a:solidFill>
                <a:latin typeface="Times New Roman"/>
              </a:rPr>
              <a:t>	Gross National Income per Capita</a:t>
            </a:r>
            <a:endParaRPr dirty="0"/>
          </a:p>
          <a:p>
            <a:pPr>
              <a:lnSpc>
                <a:spcPct val="100000"/>
              </a:lnSpc>
            </a:pPr>
            <a:endParaRPr dirty="0"/>
          </a:p>
        </p:txBody>
      </p:sp>
      <p:sp>
        <p:nvSpPr>
          <p:cNvPr id="166" name="Line 6"/>
          <p:cNvSpPr/>
          <p:nvPr/>
        </p:nvSpPr>
        <p:spPr>
          <a:xfrm>
            <a:off x="6476760" y="6553080"/>
            <a:ext cx="4191120" cy="0"/>
          </a:xfrm>
          <a:prstGeom prst="line">
            <a:avLst/>
          </a:prstGeom>
          <a:ln w="15840">
            <a:solidFill>
              <a:srgbClr val="593000"/>
            </a:solidFill>
            <a:round/>
          </a:ln>
        </p:spPr>
      </p:sp>
      <p:sp>
        <p:nvSpPr>
          <p:cNvPr id="167" name="Line 7"/>
          <p:cNvSpPr/>
          <p:nvPr/>
        </p:nvSpPr>
        <p:spPr>
          <a:xfrm>
            <a:off x="1981080" y="0"/>
            <a:ext cx="0" cy="533160"/>
          </a:xfrm>
          <a:prstGeom prst="line">
            <a:avLst/>
          </a:prstGeom>
          <a:ln w="9360">
            <a:solidFill>
              <a:srgbClr val="C6AE95"/>
            </a:solidFill>
            <a:round/>
          </a:ln>
        </p:spPr>
      </p:sp>
      <p:pic>
        <p:nvPicPr>
          <p:cNvPr id="168" name="Picture 13"/>
          <p:cNvPicPr/>
          <p:nvPr/>
        </p:nvPicPr>
        <p:blipFill>
          <a:blip r:embed="rId2"/>
          <a:stretch/>
        </p:blipFill>
        <p:spPr>
          <a:xfrm>
            <a:off x="1981080" y="2057400"/>
            <a:ext cx="4398480" cy="2935080"/>
          </a:xfrm>
          <a:prstGeom prst="rect">
            <a:avLst/>
          </a:prstGeom>
          <a:ln>
            <a:noFill/>
          </a:ln>
        </p:spPr>
      </p:pic>
    </p:spTree>
    <p:extLst>
      <p:ext uri="{BB962C8B-B14F-4D97-AF65-F5344CB8AC3E}">
        <p14:creationId xmlns:p14="http://schemas.microsoft.com/office/powerpoint/2010/main" val="1328633473"/>
      </p:ext>
    </p:extLst>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22" presetClass="entr" presetSubtype="1" fill="hold" nodeType="after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up)">
                                      <p:cBhvr additive="repl">
                                        <p:cTn id="7" dur="500"/>
                                        <p:tgtEl>
                                          <p:spTgt spid="167"/>
                                        </p:tgtEl>
                                      </p:cBhvr>
                                    </p:animEffect>
                                  </p:childTnLst>
                                </p:cTn>
                              </p:par>
                            </p:childTnLst>
                          </p:cTn>
                        </p:par>
                        <p:par>
                          <p:cTn id="8" fill="hold" nodeType="afterEffect">
                            <p:stCondLst>
                              <p:cond delay="500"/>
                            </p:stCondLst>
                            <p:childTnLst>
                              <p:par>
                                <p:cTn id="9" presetID="22" presetClass="entr" presetSubtype="8" fill="hold" nodeType="afterEffect">
                                  <p:stCondLst>
                                    <p:cond delay="0"/>
                                  </p:stCondLst>
                                  <p:childTnLst>
                                    <p:set>
                                      <p:cBhvr>
                                        <p:cTn id="10" dur="1" fill="hold">
                                          <p:stCondLst>
                                            <p:cond delay="0"/>
                                          </p:stCondLst>
                                        </p:cTn>
                                        <p:tgtEl>
                                          <p:spTgt spid="161"/>
                                        </p:tgtEl>
                                        <p:attrNameLst>
                                          <p:attrName>style.visibility</p:attrName>
                                        </p:attrNameLst>
                                      </p:cBhvr>
                                      <p:to>
                                        <p:strVal val="visible"/>
                                      </p:to>
                                    </p:set>
                                    <p:animEffect transition="in" filter="wipe(left)">
                                      <p:cBhvr additive="repl">
                                        <p:cTn id="11" dur="500"/>
                                        <p:tgtEl>
                                          <p:spTgt spid="161"/>
                                        </p:tgtEl>
                                      </p:cBhvr>
                                    </p:animEffect>
                                  </p:childTnLst>
                                </p:cTn>
                              </p:par>
                            </p:childTnLst>
                          </p:cTn>
                        </p:par>
                        <p:par>
                          <p:cTn id="12" fill="hold" nodeType="afterEffect">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3"/>
                                        </p:tgtEl>
                                        <p:attrNameLst>
                                          <p:attrName>style.visibility</p:attrName>
                                        </p:attrNameLst>
                                      </p:cBhvr>
                                      <p:to>
                                        <p:strVal val="visible"/>
                                      </p:to>
                                    </p:set>
                                    <p:animEffect transition="in" filter="wipe(up)">
                                      <p:cBhvr additive="repl">
                                        <p:cTn id="15" dur="500"/>
                                        <p:tgtEl>
                                          <p:spTgt spid="163"/>
                                        </p:tgtEl>
                                      </p:cBhvr>
                                    </p:animEffect>
                                  </p:childTnLst>
                                </p:cTn>
                              </p:par>
                            </p:childTnLst>
                          </p:cTn>
                        </p:par>
                        <p:par>
                          <p:cTn id="16" fill="hold" nodeType="afterEffect">
                            <p:stCondLst>
                              <p:cond delay="1500"/>
                            </p:stCondLst>
                            <p:childTnLst>
                              <p:par>
                                <p:cTn id="17" presetID="22" presetClass="entr" presetSubtype="1" fill="hold" nodeType="afterEffect">
                                  <p:stCondLst>
                                    <p:cond delay="0"/>
                                  </p:stCondLst>
                                  <p:childTnLst>
                                    <p:set>
                                      <p:cBhvr>
                                        <p:cTn id="18" dur="1" fill="hold">
                                          <p:stCondLst>
                                            <p:cond delay="0"/>
                                          </p:stCondLst>
                                        </p:cTn>
                                        <p:tgtEl>
                                          <p:spTgt spid="162"/>
                                        </p:tgtEl>
                                        <p:attrNameLst>
                                          <p:attrName>style.visibility</p:attrName>
                                        </p:attrNameLst>
                                      </p:cBhvr>
                                      <p:to>
                                        <p:strVal val="visible"/>
                                      </p:to>
                                    </p:set>
                                    <p:animEffect transition="in" filter="wipe(up)">
                                      <p:cBhvr additive="repl">
                                        <p:cTn id="19" dur="500"/>
                                        <p:tgtEl>
                                          <p:spTgt spid="162"/>
                                        </p:tgtEl>
                                      </p:cBhvr>
                                    </p:animEffect>
                                  </p:childTnLst>
                                </p:cTn>
                              </p:par>
                            </p:childTnLst>
                          </p:cTn>
                        </p:par>
                        <p:par>
                          <p:cTn id="20" fill="hold" nodeType="afterEffect">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4"/>
                                        </p:tgtEl>
                                        <p:attrNameLst>
                                          <p:attrName>style.visibility</p:attrName>
                                        </p:attrNameLst>
                                      </p:cBhvr>
                                      <p:to>
                                        <p:strVal val="visible"/>
                                      </p:to>
                                    </p:set>
                                    <p:animEffect transition="in" filter="wipe(left)">
                                      <p:cBhvr additive="repl">
                                        <p:cTn id="23" dur="500"/>
                                        <p:tgtEl>
                                          <p:spTgt spid="164"/>
                                        </p:tgtEl>
                                      </p:cBhvr>
                                    </p:animEffect>
                                  </p:childTnLst>
                                </p:cTn>
                              </p:par>
                            </p:childTnLst>
                          </p:cTn>
                        </p:par>
                        <p:par>
                          <p:cTn id="24" fill="hold" nodeType="afterEffect">
                            <p:stCondLst>
                              <p:cond delay="2500"/>
                            </p:stCondLst>
                            <p:childTnLst>
                              <p:par>
                                <p:cTn id="25" presetID="10" presetClass="entr" fill="hold" nodeType="afterEffect">
                                  <p:stCondLst>
                                    <p:cond delay="0"/>
                                  </p:stCondLst>
                                  <p:childTnLst>
                                    <p:set>
                                      <p:cBhvr>
                                        <p:cTn id="26" dur="1" fill="hold">
                                          <p:stCondLst>
                                            <p:cond delay="0"/>
                                          </p:stCondLst>
                                        </p:cTn>
                                        <p:tgtEl>
                                          <p:spTgt spid="168"/>
                                        </p:tgtEl>
                                        <p:attrNameLst>
                                          <p:attrName>style.visibility</p:attrName>
                                        </p:attrNameLst>
                                      </p:cBhvr>
                                      <p:to>
                                        <p:strVal val="visible"/>
                                      </p:to>
                                    </p:set>
                                    <p:animEffect transition="in" filter="fade">
                                      <p:cBhvr additive="repl">
                                        <p:cTn id="27" dur="1000"/>
                                        <p:tgtEl>
                                          <p:spTgt spid="168"/>
                                        </p:tgtEl>
                                      </p:cBhvr>
                                    </p:animEffect>
                                  </p:childTnLst>
                                </p:cTn>
                              </p:par>
                            </p:childTnLst>
                          </p:cTn>
                        </p:par>
                        <p:par>
                          <p:cTn id="28" fill="hold" nodeType="afterEffect">
                            <p:stCondLst>
                              <p:cond delay="3500"/>
                            </p:stCondLst>
                            <p:childTnLst>
                              <p:par>
                                <p:cTn id="29" presetID="22" presetClass="entr" presetSubtype="8" fill="hold" nodeType="afterEffect">
                                  <p:stCondLst>
                                    <p:cond delay="0"/>
                                  </p:stCondLst>
                                  <p:childTnLst>
                                    <p:set>
                                      <p:cBhvr>
                                        <p:cTn id="30" dur="1" fill="hold">
                                          <p:stCondLst>
                                            <p:cond delay="0"/>
                                          </p:stCondLst>
                                        </p:cTn>
                                        <p:tgtEl>
                                          <p:spTgt spid="165">
                                            <p:txEl>
                                              <p:charRg st="0" end="468"/>
                                            </p:txEl>
                                          </p:spTgt>
                                        </p:tgtEl>
                                        <p:attrNameLst>
                                          <p:attrName>style.visibility</p:attrName>
                                        </p:attrNameLst>
                                      </p:cBhvr>
                                      <p:to>
                                        <p:strVal val="visible"/>
                                      </p:to>
                                    </p:set>
                                    <p:animEffect transition="in" filter="wipe(left)">
                                      <p:cBhvr additive="repl">
                                        <p:cTn id="31" dur="500"/>
                                        <p:tgtEl>
                                          <p:spTgt spid="165">
                                            <p:txEl>
                                              <p:charRg st="0" end="468"/>
                                            </p:txEl>
                                          </p:spTgt>
                                        </p:tgtEl>
                                      </p:cBhvr>
                                    </p:animEffect>
                                  </p:childTnLst>
                                </p:cTn>
                              </p:par>
                            </p:childTnLst>
                          </p:cTn>
                        </p:par>
                        <p:par>
                          <p:cTn id="32" fill="hold" nodeType="afterEffect">
                            <p:stCondLst>
                              <p:cond delay="4000"/>
                            </p:stCondLst>
                            <p:childTnLst>
                              <p:par>
                                <p:cTn id="33" presetID="22" presetClass="entr" presetSubtype="8" fill="hold" nodeType="afterEffect">
                                  <p:stCondLst>
                                    <p:cond delay="0"/>
                                  </p:stCondLst>
                                  <p:childTnLst>
                                    <p:set>
                                      <p:cBhvr>
                                        <p:cTn id="34"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35" dur="500"/>
                                        <p:tgtEl>
                                          <p:spTgt spid="165">
                                            <p:txEl>
                                              <p:charRg st="468" end="468"/>
                                            </p:txEl>
                                          </p:spTgt>
                                        </p:tgtEl>
                                      </p:cBhvr>
                                    </p:animEffect>
                                  </p:childTnLst>
                                </p:cTn>
                              </p:par>
                            </p:childTnLst>
                          </p:cTn>
                        </p:par>
                        <p:par>
                          <p:cTn id="36" fill="hold" nodeType="afterEffect">
                            <p:stCondLst>
                              <p:cond delay="4500"/>
                            </p:stCondLst>
                            <p:childTnLst>
                              <p:par>
                                <p:cTn id="37" presetID="22" presetClass="entr" presetSubtype="8" fill="hold" nodeType="afterEffect">
                                  <p:stCondLst>
                                    <p:cond delay="0"/>
                                  </p:stCondLst>
                                  <p:childTnLst>
                                    <p:set>
                                      <p:cBhvr>
                                        <p:cTn id="38"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39" dur="500"/>
                                        <p:tgtEl>
                                          <p:spTgt spid="165">
                                            <p:txEl>
                                              <p:charRg st="468" end="468"/>
                                            </p:txEl>
                                          </p:spTgt>
                                        </p:tgtEl>
                                      </p:cBhvr>
                                    </p:animEffect>
                                  </p:childTnLst>
                                </p:cTn>
                              </p:par>
                            </p:childTnLst>
                          </p:cTn>
                        </p:par>
                        <p:par>
                          <p:cTn id="40" fill="hold" nodeType="afterEffect">
                            <p:stCondLst>
                              <p:cond delay="5000"/>
                            </p:stCondLst>
                            <p:childTnLst>
                              <p:par>
                                <p:cTn id="41" presetID="22" presetClass="entr" presetSubtype="8" fill="hold" nodeType="afterEffect">
                                  <p:stCondLst>
                                    <p:cond delay="0"/>
                                  </p:stCondLst>
                                  <p:childTnLst>
                                    <p:set>
                                      <p:cBhvr>
                                        <p:cTn id="42"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43" dur="500"/>
                                        <p:tgtEl>
                                          <p:spTgt spid="165">
                                            <p:txEl>
                                              <p:charRg st="468" end="468"/>
                                            </p:txEl>
                                          </p:spTgt>
                                        </p:tgtEl>
                                      </p:cBhvr>
                                    </p:animEffect>
                                  </p:childTnLst>
                                </p:cTn>
                              </p:par>
                            </p:childTnLst>
                          </p:cTn>
                        </p:par>
                        <p:par>
                          <p:cTn id="44" fill="hold" nodeType="afterEffect">
                            <p:stCondLst>
                              <p:cond delay="5500"/>
                            </p:stCondLst>
                            <p:childTnLst>
                              <p:par>
                                <p:cTn id="45" presetID="22" presetClass="entr" presetSubtype="8" fill="hold" nodeType="afterEffect">
                                  <p:stCondLst>
                                    <p:cond delay="0"/>
                                  </p:stCondLst>
                                  <p:childTnLst>
                                    <p:set>
                                      <p:cBhvr>
                                        <p:cTn id="46"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47" dur="500"/>
                                        <p:tgtEl>
                                          <p:spTgt spid="165">
                                            <p:txEl>
                                              <p:charRg st="468" end="468"/>
                                            </p:txEl>
                                          </p:spTgt>
                                        </p:tgtEl>
                                      </p:cBhvr>
                                    </p:animEffect>
                                  </p:childTnLst>
                                </p:cTn>
                              </p:par>
                            </p:childTnLst>
                          </p:cTn>
                        </p:par>
                        <p:par>
                          <p:cTn id="48" fill="hold" nodeType="afterEffect">
                            <p:stCondLst>
                              <p:cond delay="6000"/>
                            </p:stCondLst>
                            <p:childTnLst>
                              <p:par>
                                <p:cTn id="49" presetID="22" presetClass="entr" presetSubtype="8" fill="hold" nodeType="afterEffect">
                                  <p:stCondLst>
                                    <p:cond delay="0"/>
                                  </p:stCondLst>
                                  <p:childTnLst>
                                    <p:set>
                                      <p:cBhvr>
                                        <p:cTn id="50"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51" dur="500"/>
                                        <p:tgtEl>
                                          <p:spTgt spid="165">
                                            <p:txEl>
                                              <p:charRg st="468" end="468"/>
                                            </p:txEl>
                                          </p:spTgt>
                                        </p:tgtEl>
                                      </p:cBhvr>
                                    </p:animEffect>
                                  </p:childTnLst>
                                </p:cTn>
                              </p:par>
                            </p:childTnLst>
                          </p:cTn>
                        </p:par>
                        <p:par>
                          <p:cTn id="52" fill="hold" nodeType="afterEffect">
                            <p:stCondLst>
                              <p:cond delay="6500"/>
                            </p:stCondLst>
                            <p:childTnLst>
                              <p:par>
                                <p:cTn id="53" presetID="22" presetClass="entr" presetSubtype="8" fill="hold" nodeType="afterEffect">
                                  <p:stCondLst>
                                    <p:cond delay="0"/>
                                  </p:stCondLst>
                                  <p:childTnLst>
                                    <p:set>
                                      <p:cBhvr>
                                        <p:cTn id="54"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55" dur="500"/>
                                        <p:tgtEl>
                                          <p:spTgt spid="165">
                                            <p:txEl>
                                              <p:charRg st="468" end="468"/>
                                            </p:txEl>
                                          </p:spTgt>
                                        </p:tgtEl>
                                      </p:cBhvr>
                                    </p:animEffect>
                                  </p:childTnLst>
                                </p:cTn>
                              </p:par>
                            </p:childTnLst>
                          </p:cTn>
                        </p:par>
                        <p:par>
                          <p:cTn id="56" fill="hold" nodeType="afterEffect">
                            <p:stCondLst>
                              <p:cond delay="7000"/>
                            </p:stCondLst>
                            <p:childTnLst>
                              <p:par>
                                <p:cTn id="57" presetID="22" presetClass="entr" presetSubtype="8" fill="hold" nodeType="afterEffect">
                                  <p:stCondLst>
                                    <p:cond delay="0"/>
                                  </p:stCondLst>
                                  <p:childTnLst>
                                    <p:set>
                                      <p:cBhvr>
                                        <p:cTn id="58"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59" dur="500"/>
                                        <p:tgtEl>
                                          <p:spTgt spid="165">
                                            <p:txEl>
                                              <p:charRg st="468" end="468"/>
                                            </p:txEl>
                                          </p:spTgt>
                                        </p:tgtEl>
                                      </p:cBhvr>
                                    </p:animEffect>
                                  </p:childTnLst>
                                </p:cTn>
                              </p:par>
                            </p:childTnLst>
                          </p:cTn>
                        </p:par>
                        <p:par>
                          <p:cTn id="60" fill="hold" nodeType="afterEffect">
                            <p:stCondLst>
                              <p:cond delay="7500"/>
                            </p:stCondLst>
                            <p:childTnLst>
                              <p:par>
                                <p:cTn id="61" presetID="22" presetClass="entr" presetSubtype="8" fill="hold" nodeType="afterEffect">
                                  <p:stCondLst>
                                    <p:cond delay="0"/>
                                  </p:stCondLst>
                                  <p:childTnLst>
                                    <p:set>
                                      <p:cBhvr>
                                        <p:cTn id="62"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63" dur="500"/>
                                        <p:tgtEl>
                                          <p:spTgt spid="165">
                                            <p:txEl>
                                              <p:charRg st="468" end="468"/>
                                            </p:txEl>
                                          </p:spTgt>
                                        </p:tgtEl>
                                      </p:cBhvr>
                                    </p:animEffect>
                                  </p:childTnLst>
                                </p:cTn>
                              </p:par>
                            </p:childTnLst>
                          </p:cTn>
                        </p:par>
                        <p:par>
                          <p:cTn id="64" fill="hold" nodeType="afterEffect">
                            <p:stCondLst>
                              <p:cond delay="8000"/>
                            </p:stCondLst>
                            <p:childTnLst>
                              <p:par>
                                <p:cTn id="65" presetID="22" presetClass="entr" presetSubtype="8" fill="hold" nodeType="afterEffect">
                                  <p:stCondLst>
                                    <p:cond delay="0"/>
                                  </p:stCondLst>
                                  <p:childTnLst>
                                    <p:set>
                                      <p:cBhvr>
                                        <p:cTn id="66"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67" dur="500"/>
                                        <p:tgtEl>
                                          <p:spTgt spid="165">
                                            <p:txEl>
                                              <p:charRg st="468" end="468"/>
                                            </p:txEl>
                                          </p:spTgt>
                                        </p:tgtEl>
                                      </p:cBhvr>
                                    </p:animEffect>
                                  </p:childTnLst>
                                </p:cTn>
                              </p:par>
                            </p:childTnLst>
                          </p:cTn>
                        </p:par>
                        <p:par>
                          <p:cTn id="68" fill="hold" nodeType="afterEffect">
                            <p:stCondLst>
                              <p:cond delay="8500"/>
                            </p:stCondLst>
                            <p:childTnLst>
                              <p:par>
                                <p:cTn id="69" presetID="22" presetClass="entr" presetSubtype="8" fill="hold" nodeType="afterEffect">
                                  <p:stCondLst>
                                    <p:cond delay="0"/>
                                  </p:stCondLst>
                                  <p:childTnLst>
                                    <p:set>
                                      <p:cBhvr>
                                        <p:cTn id="70"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71" dur="500"/>
                                        <p:tgtEl>
                                          <p:spTgt spid="165">
                                            <p:txEl>
                                              <p:charRg st="468" end="468"/>
                                            </p:txEl>
                                          </p:spTgt>
                                        </p:tgtEl>
                                      </p:cBhvr>
                                    </p:animEffect>
                                  </p:childTnLst>
                                </p:cTn>
                              </p:par>
                            </p:childTnLst>
                          </p:cTn>
                        </p:par>
                        <p:par>
                          <p:cTn id="72" fill="hold" nodeType="afterEffect">
                            <p:stCondLst>
                              <p:cond delay="9000"/>
                            </p:stCondLst>
                            <p:childTnLst>
                              <p:par>
                                <p:cTn id="73" presetID="22" presetClass="entr" presetSubtype="8" fill="hold" nodeType="afterEffect">
                                  <p:stCondLst>
                                    <p:cond delay="0"/>
                                  </p:stCondLst>
                                  <p:childTnLst>
                                    <p:set>
                                      <p:cBhvr>
                                        <p:cTn id="74"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75" dur="500"/>
                                        <p:tgtEl>
                                          <p:spTgt spid="165">
                                            <p:txEl>
                                              <p:charRg st="468" end="468"/>
                                            </p:txEl>
                                          </p:spTgt>
                                        </p:tgtEl>
                                      </p:cBhvr>
                                    </p:animEffect>
                                  </p:childTnLst>
                                </p:cTn>
                              </p:par>
                            </p:childTnLst>
                          </p:cTn>
                        </p:par>
                        <p:par>
                          <p:cTn id="76" fill="hold" nodeType="afterEffect">
                            <p:stCondLst>
                              <p:cond delay="9500"/>
                            </p:stCondLst>
                            <p:childTnLst>
                              <p:par>
                                <p:cTn id="77" presetID="22" presetClass="entr" presetSubtype="8" fill="hold" nodeType="afterEffect">
                                  <p:stCondLst>
                                    <p:cond delay="0"/>
                                  </p:stCondLst>
                                  <p:childTnLst>
                                    <p:set>
                                      <p:cBhvr>
                                        <p:cTn id="78"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79" dur="500"/>
                                        <p:tgtEl>
                                          <p:spTgt spid="165">
                                            <p:txEl>
                                              <p:charRg st="468" end="468"/>
                                            </p:txEl>
                                          </p:spTgt>
                                        </p:tgtEl>
                                      </p:cBhvr>
                                    </p:animEffect>
                                  </p:childTnLst>
                                </p:cTn>
                              </p:par>
                            </p:childTnLst>
                          </p:cTn>
                        </p:par>
                        <p:par>
                          <p:cTn id="80" fill="hold" nodeType="afterEffect">
                            <p:stCondLst>
                              <p:cond delay="10000"/>
                            </p:stCondLst>
                            <p:childTnLst>
                              <p:par>
                                <p:cTn id="81" presetID="22" presetClass="entr" presetSubtype="8" fill="hold" nodeType="afterEffect">
                                  <p:stCondLst>
                                    <p:cond delay="0"/>
                                  </p:stCondLst>
                                  <p:childTnLst>
                                    <p:set>
                                      <p:cBhvr>
                                        <p:cTn id="82"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83" dur="500"/>
                                        <p:tgtEl>
                                          <p:spTgt spid="165">
                                            <p:txEl>
                                              <p:charRg st="468" end="468"/>
                                            </p:txEl>
                                          </p:spTgt>
                                        </p:tgtEl>
                                      </p:cBhvr>
                                    </p:animEffect>
                                  </p:childTnLst>
                                </p:cTn>
                              </p:par>
                            </p:childTnLst>
                          </p:cTn>
                        </p:par>
                        <p:par>
                          <p:cTn id="84" fill="hold" nodeType="afterEffect">
                            <p:stCondLst>
                              <p:cond delay="10500"/>
                            </p:stCondLst>
                            <p:childTnLst>
                              <p:par>
                                <p:cTn id="85" presetID="22" presetClass="entr" presetSubtype="8" fill="hold" nodeType="afterEffect">
                                  <p:stCondLst>
                                    <p:cond delay="0"/>
                                  </p:stCondLst>
                                  <p:childTnLst>
                                    <p:set>
                                      <p:cBhvr>
                                        <p:cTn id="86"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87" dur="500"/>
                                        <p:tgtEl>
                                          <p:spTgt spid="165">
                                            <p:txEl>
                                              <p:charRg st="468" end="468"/>
                                            </p:txEl>
                                          </p:spTgt>
                                        </p:tgtEl>
                                      </p:cBhvr>
                                    </p:animEffect>
                                  </p:childTnLst>
                                </p:cTn>
                              </p:par>
                            </p:childTnLst>
                          </p:cTn>
                        </p:par>
                        <p:par>
                          <p:cTn id="88" fill="hold" nodeType="afterEffect">
                            <p:stCondLst>
                              <p:cond delay="11000"/>
                            </p:stCondLst>
                            <p:childTnLst>
                              <p:par>
                                <p:cTn id="89" presetID="22" presetClass="entr" presetSubtype="8" fill="hold" nodeType="afterEffect">
                                  <p:stCondLst>
                                    <p:cond delay="0"/>
                                  </p:stCondLst>
                                  <p:childTnLst>
                                    <p:set>
                                      <p:cBhvr>
                                        <p:cTn id="90" dur="1" fill="hold">
                                          <p:stCondLst>
                                            <p:cond delay="0"/>
                                          </p:stCondLst>
                                        </p:cTn>
                                        <p:tgtEl>
                                          <p:spTgt spid="166"/>
                                        </p:tgtEl>
                                        <p:attrNameLst>
                                          <p:attrName>style.visibility</p:attrName>
                                        </p:attrNameLst>
                                      </p:cBhvr>
                                      <p:to>
                                        <p:strVal val="visible"/>
                                      </p:to>
                                    </p:set>
                                    <p:animEffect transition="in" filter="wipe(left)">
                                      <p:cBhvr additive="repl">
                                        <p:cTn id="91"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981080" y="1763640"/>
            <a:ext cx="8229240" cy="92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b="1" strike="noStrike">
                <a:solidFill>
                  <a:srgbClr val="000000"/>
                </a:solidFill>
                <a:latin typeface="Arial"/>
              </a:rPr>
              <a:t>national income and product accounts  </a:t>
            </a:r>
            <a:r>
              <a:rPr lang="en-IN" strike="noStrike">
                <a:solidFill>
                  <a:srgbClr val="000000"/>
                </a:solidFill>
                <a:latin typeface="Arial"/>
              </a:rPr>
              <a:t>Data collected and published by the government describing the various components of national income and output in the economy.  </a:t>
            </a:r>
            <a:endParaRPr/>
          </a:p>
        </p:txBody>
      </p:sp>
    </p:spTree>
    <p:extLst>
      <p:ext uri="{BB962C8B-B14F-4D97-AF65-F5344CB8AC3E}">
        <p14:creationId xmlns:p14="http://schemas.microsoft.com/office/powerpoint/2010/main" val="2814496573"/>
      </p:ext>
    </p:extLst>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22" presetClass="entr" presetSubtype="8" fill="hold" nodeType="after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wipe(left)">
                                      <p:cBhvr additive="repl">
                                        <p:cTn id="7"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1981080" y="988920"/>
            <a:ext cx="82292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b="1" strike="noStrike">
                <a:solidFill>
                  <a:srgbClr val="000000"/>
                </a:solidFill>
                <a:latin typeface="Arial"/>
              </a:rPr>
              <a:t>gross domestic product (GDP)</a:t>
            </a:r>
            <a:r>
              <a:rPr lang="en-IN" b="1" strike="noStrike">
                <a:solidFill>
                  <a:srgbClr val="006668"/>
                </a:solidFill>
                <a:latin typeface="Arial"/>
              </a:rPr>
              <a:t>  </a:t>
            </a:r>
            <a:r>
              <a:rPr lang="en-IN" strike="noStrike">
                <a:solidFill>
                  <a:srgbClr val="000000"/>
                </a:solidFill>
                <a:latin typeface="Arial"/>
              </a:rPr>
              <a:t>The total market value of all final goods and services produced within a given period by factors of production located within a country. </a:t>
            </a:r>
            <a:endParaRPr/>
          </a:p>
        </p:txBody>
      </p:sp>
      <p:sp>
        <p:nvSpPr>
          <p:cNvPr id="171" name="CustomShape 2"/>
          <p:cNvSpPr/>
          <p:nvPr/>
        </p:nvSpPr>
        <p:spPr>
          <a:xfrm>
            <a:off x="1981080" y="2216160"/>
            <a:ext cx="8229240" cy="913320"/>
          </a:xfrm>
          <a:prstGeom prst="rect">
            <a:avLst/>
          </a:prstGeom>
          <a:solidFill>
            <a:srgbClr val="DDECEB"/>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trike="noStrike">
                <a:solidFill>
                  <a:srgbClr val="000000"/>
                </a:solidFill>
                <a:latin typeface="Arial"/>
              </a:rPr>
              <a:t>GDP is the total market value of a country’s output. It is the market value of all final goods and services produced within a given period of time by factors of production located within a country. </a:t>
            </a:r>
            <a:endParaRPr/>
          </a:p>
        </p:txBody>
      </p:sp>
      <p:sp>
        <p:nvSpPr>
          <p:cNvPr id="172" name="CustomShape 3"/>
          <p:cNvSpPr/>
          <p:nvPr/>
        </p:nvSpPr>
        <p:spPr>
          <a:xfrm>
            <a:off x="1981080" y="219240"/>
            <a:ext cx="83815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strike="noStrike">
                <a:solidFill>
                  <a:srgbClr val="8A1636"/>
                </a:solidFill>
                <a:latin typeface="Calibri Light"/>
              </a:rPr>
              <a:t>Gross Domestic Product</a:t>
            </a:r>
            <a:endParaRPr/>
          </a:p>
        </p:txBody>
      </p:sp>
      <p:sp>
        <p:nvSpPr>
          <p:cNvPr id="173" name="CustomShape 4"/>
          <p:cNvSpPr/>
          <p:nvPr/>
        </p:nvSpPr>
        <p:spPr>
          <a:xfrm>
            <a:off x="1981080" y="4164120"/>
            <a:ext cx="8229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b="1" strike="noStrike">
                <a:solidFill>
                  <a:srgbClr val="000000"/>
                </a:solidFill>
                <a:latin typeface="Arial"/>
              </a:rPr>
              <a:t>final goods and services</a:t>
            </a:r>
            <a:r>
              <a:rPr lang="en-IN" b="1" strike="noStrike">
                <a:solidFill>
                  <a:srgbClr val="006668"/>
                </a:solidFill>
                <a:latin typeface="Arial"/>
              </a:rPr>
              <a:t>  </a:t>
            </a:r>
            <a:r>
              <a:rPr lang="en-IN" strike="noStrike">
                <a:solidFill>
                  <a:srgbClr val="000000"/>
                </a:solidFill>
                <a:latin typeface="Arial"/>
              </a:rPr>
              <a:t>Goods and services produced for final use.</a:t>
            </a:r>
            <a:endParaRPr/>
          </a:p>
        </p:txBody>
      </p:sp>
      <p:sp>
        <p:nvSpPr>
          <p:cNvPr id="174" name="CustomShape 5"/>
          <p:cNvSpPr/>
          <p:nvPr/>
        </p:nvSpPr>
        <p:spPr>
          <a:xfrm>
            <a:off x="1981080" y="4844880"/>
            <a:ext cx="82292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b="1" strike="noStrike">
                <a:solidFill>
                  <a:srgbClr val="000000"/>
                </a:solidFill>
                <a:latin typeface="Arial"/>
              </a:rPr>
              <a:t>intermediate goods</a:t>
            </a:r>
            <a:r>
              <a:rPr lang="en-IN" b="1" strike="noStrike">
                <a:solidFill>
                  <a:srgbClr val="006668"/>
                </a:solidFill>
                <a:latin typeface="Arial"/>
              </a:rPr>
              <a:t>  </a:t>
            </a:r>
            <a:r>
              <a:rPr lang="en-IN" strike="noStrike">
                <a:solidFill>
                  <a:srgbClr val="000000"/>
                </a:solidFill>
                <a:latin typeface="Arial"/>
              </a:rPr>
              <a:t>Goods that are produced by one firm for use in further processing by another firm.</a:t>
            </a:r>
            <a:endParaRPr/>
          </a:p>
        </p:txBody>
      </p:sp>
      <p:sp>
        <p:nvSpPr>
          <p:cNvPr id="175" name="CustomShape 6"/>
          <p:cNvSpPr/>
          <p:nvPr/>
        </p:nvSpPr>
        <p:spPr>
          <a:xfrm>
            <a:off x="1981080" y="5805360"/>
            <a:ext cx="82292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b="1" strike="noStrike">
                <a:solidFill>
                  <a:srgbClr val="000000"/>
                </a:solidFill>
                <a:latin typeface="Arial"/>
              </a:rPr>
              <a:t>value added</a:t>
            </a:r>
            <a:r>
              <a:rPr lang="en-IN" b="1" strike="noStrike">
                <a:solidFill>
                  <a:srgbClr val="006668"/>
                </a:solidFill>
                <a:latin typeface="Arial"/>
              </a:rPr>
              <a:t>  </a:t>
            </a:r>
            <a:r>
              <a:rPr lang="en-IN" strike="noStrike">
                <a:solidFill>
                  <a:srgbClr val="000000"/>
                </a:solidFill>
                <a:latin typeface="Arial"/>
              </a:rPr>
              <a:t>The difference between the value of goods as they leave a stage of production and the cost of the goods as they entered that stage.</a:t>
            </a:r>
            <a:endParaRPr/>
          </a:p>
        </p:txBody>
      </p:sp>
      <p:sp>
        <p:nvSpPr>
          <p:cNvPr id="176" name="CustomShape 7"/>
          <p:cNvSpPr/>
          <p:nvPr/>
        </p:nvSpPr>
        <p:spPr>
          <a:xfrm>
            <a:off x="1981080" y="3451320"/>
            <a:ext cx="6846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strike="noStrike">
                <a:solidFill>
                  <a:srgbClr val="55367D"/>
                </a:solidFill>
                <a:latin typeface="Calibri"/>
              </a:rPr>
              <a:t>Final Goods and Services</a:t>
            </a:r>
            <a:endParaRPr/>
          </a:p>
        </p:txBody>
      </p:sp>
    </p:spTree>
    <p:extLst>
      <p:ext uri="{BB962C8B-B14F-4D97-AF65-F5344CB8AC3E}">
        <p14:creationId xmlns:p14="http://schemas.microsoft.com/office/powerpoint/2010/main" val="2839208019"/>
      </p:ext>
    </p:extLst>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22" presetClass="entr" presetSubtype="8" fill="hold" nodeType="after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wipe(left)">
                                      <p:cBhvr additive="repl">
                                        <p:cTn id="7" dur="500"/>
                                        <p:tgtEl>
                                          <p:spTgt spid="172"/>
                                        </p:tgtEl>
                                      </p:cBhvr>
                                    </p:animEffect>
                                  </p:childTnLst>
                                </p:cTn>
                              </p:par>
                            </p:childTnLst>
                          </p:cTn>
                        </p:par>
                        <p:par>
                          <p:cTn id="8" fill="hold" nodeType="afterEffect">
                            <p:stCondLst>
                              <p:cond delay="500"/>
                            </p:stCondLst>
                            <p:childTnLst>
                              <p:par>
                                <p:cTn id="9" presetID="22" presetClass="entr" presetSubtype="8" fill="hold" nodeType="afterEffect">
                                  <p:stCondLst>
                                    <p:cond delay="0"/>
                                  </p:stCondLst>
                                  <p:childTnLst>
                                    <p:set>
                                      <p:cBhvr>
                                        <p:cTn id="10" dur="1" fill="hold">
                                          <p:stCondLst>
                                            <p:cond delay="0"/>
                                          </p:stCondLst>
                                        </p:cTn>
                                        <p:tgtEl>
                                          <p:spTgt spid="170"/>
                                        </p:tgtEl>
                                        <p:attrNameLst>
                                          <p:attrName>style.visibility</p:attrName>
                                        </p:attrNameLst>
                                      </p:cBhvr>
                                      <p:to>
                                        <p:strVal val="visible"/>
                                      </p:to>
                                    </p:set>
                                    <p:animEffect transition="in" filter="wipe(left)">
                                      <p:cBhvr additive="repl">
                                        <p:cTn id="11" dur="500"/>
                                        <p:tgtEl>
                                          <p:spTgt spid="170"/>
                                        </p:tgtEl>
                                      </p:cBhvr>
                                    </p:animEffect>
                                  </p:childTnLst>
                                </p:cTn>
                              </p:par>
                            </p:childTnLst>
                          </p:cTn>
                        </p:par>
                        <p:par>
                          <p:cTn id="12" fill="hold" nodeType="afterEffect">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1"/>
                                        </p:tgtEl>
                                        <p:attrNameLst>
                                          <p:attrName>style.visibility</p:attrName>
                                        </p:attrNameLst>
                                      </p:cBhvr>
                                      <p:to>
                                        <p:strVal val="visible"/>
                                      </p:to>
                                    </p:set>
                                    <p:animEffect transition="in" filter="wipe(left)">
                                      <p:cBhvr additive="repl">
                                        <p:cTn id="15" dur="500"/>
                                        <p:tgtEl>
                                          <p:spTgt spid="171"/>
                                        </p:tgtEl>
                                      </p:cBhvr>
                                    </p:animEffect>
                                  </p:childTnLst>
                                </p:cTn>
                              </p:par>
                            </p:childTnLst>
                          </p:cTn>
                        </p:par>
                        <p:par>
                          <p:cTn id="16" fill="hold" nodeType="afterEffect">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6"/>
                                        </p:tgtEl>
                                        <p:attrNameLst>
                                          <p:attrName>style.visibility</p:attrName>
                                        </p:attrNameLst>
                                      </p:cBhvr>
                                      <p:to>
                                        <p:strVal val="visible"/>
                                      </p:to>
                                    </p:set>
                                    <p:animEffect transition="in" filter="wipe(left)">
                                      <p:cBhvr additive="repl">
                                        <p:cTn id="19" dur="500"/>
                                        <p:tgtEl>
                                          <p:spTgt spid="176"/>
                                        </p:tgtEl>
                                      </p:cBhvr>
                                    </p:animEffect>
                                  </p:childTnLst>
                                </p:cTn>
                              </p:par>
                            </p:childTnLst>
                          </p:cTn>
                        </p:par>
                        <p:par>
                          <p:cTn id="20" fill="hold" nodeType="afterEffect">
                            <p:stCondLst>
                              <p:cond delay="2000"/>
                            </p:stCondLst>
                            <p:childTnLst>
                              <p:par>
                                <p:cTn id="21" presetID="22" presetClass="entr" presetSubtype="8" fill="hold" nodeType="afterEffect">
                                  <p:stCondLst>
                                    <p:cond delay="0"/>
                                  </p:stCondLst>
                                  <p:childTnLst>
                                    <p:set>
                                      <p:cBhvr>
                                        <p:cTn id="22" dur="1" fill="hold">
                                          <p:stCondLst>
                                            <p:cond delay="0"/>
                                          </p:stCondLst>
                                        </p:cTn>
                                        <p:tgtEl>
                                          <p:spTgt spid="173"/>
                                        </p:tgtEl>
                                        <p:attrNameLst>
                                          <p:attrName>style.visibility</p:attrName>
                                        </p:attrNameLst>
                                      </p:cBhvr>
                                      <p:to>
                                        <p:strVal val="visible"/>
                                      </p:to>
                                    </p:set>
                                    <p:animEffect transition="in" filter="wipe(left)">
                                      <p:cBhvr additive="repl">
                                        <p:cTn id="23" dur="500"/>
                                        <p:tgtEl>
                                          <p:spTgt spid="173"/>
                                        </p:tgtEl>
                                      </p:cBhvr>
                                    </p:animEffect>
                                  </p:childTnLst>
                                </p:cTn>
                              </p:par>
                            </p:childTnLst>
                          </p:cTn>
                        </p:par>
                        <p:par>
                          <p:cTn id="24" fill="hold" nodeType="afterEffect">
                            <p:stCondLst>
                              <p:cond delay="2500"/>
                            </p:stCondLst>
                            <p:childTnLst>
                              <p:par>
                                <p:cTn id="25" presetID="22" presetClass="entr" presetSubtype="8" fill="hold" nodeType="after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left)">
                                      <p:cBhvr additive="repl">
                                        <p:cTn id="27" dur="500"/>
                                        <p:tgtEl>
                                          <p:spTgt spid="174"/>
                                        </p:tgtEl>
                                      </p:cBhvr>
                                    </p:animEffect>
                                  </p:childTnLst>
                                </p:cTn>
                              </p:par>
                            </p:childTnLst>
                          </p:cTn>
                        </p:par>
                        <p:par>
                          <p:cTn id="28" fill="hold" nodeType="afterEffect">
                            <p:stCondLst>
                              <p:cond delay="3000"/>
                            </p:stCondLst>
                            <p:childTnLst>
                              <p:par>
                                <p:cTn id="29" presetID="22" presetClass="entr" presetSubtype="8" fill="hold" nodeType="afterEffect">
                                  <p:stCondLst>
                                    <p:cond delay="0"/>
                                  </p:stCondLst>
                                  <p:childTnLst>
                                    <p:set>
                                      <p:cBhvr>
                                        <p:cTn id="30" dur="1" fill="hold">
                                          <p:stCondLst>
                                            <p:cond delay="0"/>
                                          </p:stCondLst>
                                        </p:cTn>
                                        <p:tgtEl>
                                          <p:spTgt spid="175"/>
                                        </p:tgtEl>
                                        <p:attrNameLst>
                                          <p:attrName>style.visibility</p:attrName>
                                        </p:attrNameLst>
                                      </p:cBhvr>
                                      <p:to>
                                        <p:strVal val="visible"/>
                                      </p:to>
                                    </p:set>
                                    <p:animEffect transition="in" filter="wipe(left)">
                                      <p:cBhvr additive="repl">
                                        <p:cTn id="31"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a:spLocks noGrp="1"/>
          </p:cNvSpPr>
          <p:nvPr>
            <p:ph idx="1"/>
          </p:nvPr>
        </p:nvSpPr>
        <p:spPr>
          <a:xfrm>
            <a:off x="838200" y="1825625"/>
            <a:ext cx="10515600" cy="2179705"/>
          </a:xfrm>
          <a:prstGeom prst="rect">
            <a:avLst/>
          </a:prstGeom>
          <a:solidFill>
            <a:srgbClr val="DDECEB"/>
          </a:solidFill>
          <a:ln>
            <a:noFill/>
          </a:ln>
        </p:spPr>
        <p:style>
          <a:lnRef idx="0">
            <a:scrgbClr r="0" g="0" b="0"/>
          </a:lnRef>
          <a:fillRef idx="0">
            <a:scrgbClr r="0" g="0" b="0"/>
          </a:fillRef>
          <a:effectRef idx="0">
            <a:scrgbClr r="0" g="0" b="0"/>
          </a:effectRef>
          <a:fontRef idx="minor"/>
        </p:style>
        <p:txBody>
          <a:bodyPr lIns="90000" tIns="45000" rIns="90000" bIns="45000"/>
          <a:lstStyle/>
          <a:p>
            <a:pPr marL="0" indent="0">
              <a:lnSpc>
                <a:spcPct val="100000"/>
              </a:lnSpc>
              <a:buNone/>
            </a:pPr>
            <a:r>
              <a:rPr lang="en-IN" sz="2400" strike="noStrike" dirty="0">
                <a:solidFill>
                  <a:srgbClr val="000000"/>
                </a:solidFill>
                <a:latin typeface="Arial"/>
              </a:rPr>
              <a:t>In calculating GDP, we can sum up the value added at each stage of production or we can take the value of final sales. We do not use the value of total sales in an economy to measure how much output has been produced.</a:t>
            </a:r>
            <a:r>
              <a:rPr lang="en-IN" strike="noStrike" dirty="0">
                <a:solidFill>
                  <a:srgbClr val="000000"/>
                </a:solidFill>
                <a:latin typeface="Arial"/>
              </a:rPr>
              <a:t> </a:t>
            </a:r>
            <a:endParaRPr dirty="0"/>
          </a:p>
        </p:txBody>
      </p:sp>
    </p:spTree>
    <p:extLst>
      <p:ext uri="{BB962C8B-B14F-4D97-AF65-F5344CB8AC3E}">
        <p14:creationId xmlns:p14="http://schemas.microsoft.com/office/powerpoint/2010/main" val="427824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additive="repl">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5659" name="Rectangle 11"/>
          <p:cNvSpPr>
            <a:spLocks noChangeArrowheads="1"/>
          </p:cNvSpPr>
          <p:nvPr/>
        </p:nvSpPr>
        <p:spPr bwMode="auto">
          <a:xfrm>
            <a:off x="1981200" y="4953001"/>
            <a:ext cx="7010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pPr>
            <a:r>
              <a:rPr lang="en-US" altLang="en-US" sz="1200" b="1">
                <a:solidFill>
                  <a:srgbClr val="00723F"/>
                </a:solidFill>
              </a:rPr>
              <a:t>  FIGURE 13.2 </a:t>
            </a:r>
            <a:r>
              <a:rPr lang="en-US" altLang="en-US" sz="1200" b="1">
                <a:solidFill>
                  <a:srgbClr val="7D0013"/>
                </a:solidFill>
              </a:rPr>
              <a:t> </a:t>
            </a:r>
            <a:r>
              <a:rPr lang="en-US" altLang="en-US" sz="1200" b="1"/>
              <a:t>Marginal Revenue Curve Facing a Monopolist</a:t>
            </a:r>
          </a:p>
        </p:txBody>
      </p:sp>
      <p:sp>
        <p:nvSpPr>
          <p:cNvPr id="1435660" name="Text Box 12"/>
          <p:cNvSpPr txBox="1">
            <a:spLocks noChangeArrowheads="1"/>
          </p:cNvSpPr>
          <p:nvPr/>
        </p:nvSpPr>
        <p:spPr bwMode="auto">
          <a:xfrm rot="10800000">
            <a:off x="1905000" y="5170489"/>
            <a:ext cx="8305800"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altLang="en-US" sz="1400"/>
              <a:t>At every level of output except 1 unit, a monopolist’s marginal revenue (</a:t>
            </a:r>
            <a:r>
              <a:rPr lang="en-US" altLang="en-US" sz="1400" i="1"/>
              <a:t>MR</a:t>
            </a:r>
            <a:r>
              <a:rPr lang="en-US" altLang="en-US" sz="1400"/>
              <a:t>) is below price. </a:t>
            </a:r>
          </a:p>
          <a:p>
            <a:pPr eaLnBrk="1" hangingPunct="1">
              <a:lnSpc>
                <a:spcPct val="105000"/>
              </a:lnSpc>
              <a:spcBef>
                <a:spcPct val="0"/>
              </a:spcBef>
              <a:spcAft>
                <a:spcPct val="0"/>
              </a:spcAft>
            </a:pPr>
            <a:r>
              <a:rPr lang="en-US" altLang="en-US" sz="1400"/>
              <a:t>This is so because (1) we assume that the monopolist must sell all its product at a single price (no price discrimination) and (2) to raise output and sell it, the firm must lower the price it charges. </a:t>
            </a:r>
          </a:p>
          <a:p>
            <a:pPr eaLnBrk="1" hangingPunct="1">
              <a:lnSpc>
                <a:spcPct val="105000"/>
              </a:lnSpc>
              <a:spcBef>
                <a:spcPct val="0"/>
              </a:spcBef>
              <a:spcAft>
                <a:spcPct val="0"/>
              </a:spcAft>
            </a:pPr>
            <a:r>
              <a:rPr lang="en-US" altLang="en-US" sz="1400"/>
              <a:t>Selling the additional output will raise revenue, but this increase is offset somewhat by the lower price charged for all units sold. Therefore, the increase in revenue from increasing output by 1 (the marginal revenue) is less than the price.</a:t>
            </a:r>
          </a:p>
        </p:txBody>
      </p:sp>
      <p:graphicFrame>
        <p:nvGraphicFramePr>
          <p:cNvPr id="1435821" name="Group 173"/>
          <p:cNvGraphicFramePr>
            <a:graphicFrameLocks noGrp="1"/>
          </p:cNvGraphicFramePr>
          <p:nvPr/>
        </p:nvGraphicFramePr>
        <p:xfrm>
          <a:off x="1981200" y="1828800"/>
          <a:ext cx="4114800" cy="2925944"/>
        </p:xfrm>
        <a:graphic>
          <a:graphicData uri="http://schemas.openxmlformats.org/drawingml/2006/table">
            <a:tbl>
              <a:tblPr/>
              <a:tblGrid>
                <a:gridCol w="761999"/>
                <a:gridCol w="274169"/>
                <a:gridCol w="489723"/>
                <a:gridCol w="248079"/>
                <a:gridCol w="814942"/>
                <a:gridCol w="383835"/>
                <a:gridCol w="761999"/>
                <a:gridCol w="380054"/>
              </a:tblGrid>
              <a:tr h="274240">
                <a:tc gridSpan="8">
                  <a:txBody>
                    <a:bodyPr/>
                    <a:lstStyle/>
                    <a:p>
                      <a:pPr marL="1082675" marR="0" lvl="0" indent="-1082675" algn="l" defTabSz="914400" rtl="0" eaLnBrk="1" fontAlgn="base" latinLnBrk="0" hangingPunct="1">
                        <a:lnSpc>
                          <a:spcPct val="100000"/>
                        </a:lnSpc>
                        <a:spcBef>
                          <a:spcPct val="10000"/>
                        </a:spcBef>
                        <a:spcAft>
                          <a:spcPct val="10000"/>
                        </a:spcAft>
                        <a:buClrTx/>
                        <a:buSzTx/>
                        <a:buFontTx/>
                        <a:buNone/>
                        <a:tabLst/>
                      </a:pPr>
                      <a:r>
                        <a:rPr kumimoji="0" lang="en-US" sz="1200" b="1" i="0" u="none" strike="noStrike" cap="none" normalizeH="0" baseline="0" dirty="0" smtClean="0">
                          <a:ln>
                            <a:noFill/>
                          </a:ln>
                          <a:solidFill>
                            <a:schemeClr val="bg1"/>
                          </a:solidFill>
                          <a:effectLst/>
                          <a:latin typeface="Arial" charset="0"/>
                          <a:cs typeface="Arial" charset="0"/>
                        </a:rPr>
                        <a:t>TABLE 13.1  </a:t>
                      </a:r>
                      <a:r>
                        <a:rPr kumimoji="0" lang="en-US" sz="1200" b="1" i="0" u="none" strike="noStrike" cap="none" normalizeH="0" baseline="0" dirty="0" smtClean="0">
                          <a:ln>
                            <a:noFill/>
                          </a:ln>
                          <a:solidFill>
                            <a:schemeClr val="bg1"/>
                          </a:solidFill>
                          <a:effectLst/>
                          <a:latin typeface="Arial" charset="0"/>
                        </a:rPr>
                        <a:t>Marginal Revenue Facing a Monopolist</a:t>
                      </a:r>
                    </a:p>
                  </a:txBody>
                  <a:tcPr marL="91432" marR="91432" marT="45686" marB="45686"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39976">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1" i="0" u="none" strike="noStrike" cap="none" normalizeH="0" baseline="0" dirty="0" smtClean="0">
                          <a:ln>
                            <a:noFill/>
                          </a:ln>
                          <a:solidFill>
                            <a:schemeClr val="tx1"/>
                          </a:solidFill>
                          <a:effectLst/>
                          <a:latin typeface="Arial" charset="0"/>
                        </a:rPr>
                        <a:t>(1)</a:t>
                      </a:r>
                      <a:br>
                        <a:rPr kumimoji="0" lang="en-US" sz="1200" b="1" i="0" u="none" strike="noStrike" cap="none" normalizeH="0" baseline="0" dirty="0" smtClean="0">
                          <a:ln>
                            <a:noFill/>
                          </a:ln>
                          <a:solidFill>
                            <a:schemeClr val="tx1"/>
                          </a:solidFill>
                          <a:effectLst/>
                          <a:latin typeface="Arial" charset="0"/>
                        </a:rPr>
                      </a:br>
                      <a:r>
                        <a:rPr kumimoji="0" lang="en-US" sz="1200" b="1" i="0" u="none" strike="noStrike" cap="none" normalizeH="0" baseline="0" dirty="0" smtClean="0">
                          <a:ln>
                            <a:noFill/>
                          </a:ln>
                          <a:solidFill>
                            <a:schemeClr val="tx1"/>
                          </a:solidFill>
                          <a:effectLst/>
                          <a:latin typeface="Arial" charset="0"/>
                        </a:rPr>
                        <a:t>Quantity</a:t>
                      </a:r>
                    </a:p>
                  </a:txBody>
                  <a:tcPr marL="91432" marR="91432" marT="45686" marB="45686"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1" i="0" u="none" strike="noStrike" cap="none" normalizeH="0" baseline="0" dirty="0" smtClean="0">
                          <a:ln>
                            <a:noFill/>
                          </a:ln>
                          <a:solidFill>
                            <a:schemeClr val="tx1"/>
                          </a:solidFill>
                          <a:effectLst/>
                          <a:latin typeface="Arial" charset="0"/>
                        </a:rPr>
                        <a:t>(2)</a:t>
                      </a:r>
                      <a:br>
                        <a:rPr kumimoji="0" lang="en-US" sz="1200" b="1" i="0" u="none" strike="noStrike" cap="none" normalizeH="0" baseline="0" dirty="0" smtClean="0">
                          <a:ln>
                            <a:noFill/>
                          </a:ln>
                          <a:solidFill>
                            <a:schemeClr val="tx1"/>
                          </a:solidFill>
                          <a:effectLst/>
                          <a:latin typeface="Arial" charset="0"/>
                        </a:rPr>
                      </a:br>
                      <a:r>
                        <a:rPr kumimoji="0" lang="en-US" sz="1200" b="1" i="0" u="none" strike="noStrike" cap="none" normalizeH="0" baseline="0" dirty="0" smtClean="0">
                          <a:ln>
                            <a:noFill/>
                          </a:ln>
                          <a:solidFill>
                            <a:schemeClr val="tx1"/>
                          </a:solidFill>
                          <a:effectLst/>
                          <a:latin typeface="Arial" charset="0"/>
                        </a:rPr>
                        <a:t>Price</a:t>
                      </a:r>
                    </a:p>
                  </a:txBody>
                  <a:tcPr marL="91432" marR="91432" marT="45686" marB="45686"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1" i="0" u="none" strike="noStrike" cap="none" normalizeH="0" baseline="0" dirty="0" smtClean="0">
                          <a:ln>
                            <a:noFill/>
                          </a:ln>
                          <a:solidFill>
                            <a:schemeClr val="tx1"/>
                          </a:solidFill>
                          <a:effectLst/>
                          <a:latin typeface="Arial" charset="0"/>
                        </a:rPr>
                        <a:t>(3)</a:t>
                      </a:r>
                      <a:br>
                        <a:rPr kumimoji="0" lang="en-US" sz="1200" b="1" i="0" u="none" strike="noStrike" cap="none" normalizeH="0" baseline="0" dirty="0" smtClean="0">
                          <a:ln>
                            <a:noFill/>
                          </a:ln>
                          <a:solidFill>
                            <a:schemeClr val="tx1"/>
                          </a:solidFill>
                          <a:effectLst/>
                          <a:latin typeface="Arial" charset="0"/>
                        </a:rPr>
                      </a:br>
                      <a:r>
                        <a:rPr kumimoji="0" lang="en-US" sz="1200" b="1" i="0" u="none" strike="noStrike" cap="none" normalizeH="0" baseline="0" dirty="0" smtClean="0">
                          <a:ln>
                            <a:noFill/>
                          </a:ln>
                          <a:solidFill>
                            <a:schemeClr val="tx1"/>
                          </a:solidFill>
                          <a:effectLst/>
                          <a:latin typeface="Arial" charset="0"/>
                        </a:rPr>
                        <a:t>Total Revenue</a:t>
                      </a:r>
                    </a:p>
                  </a:txBody>
                  <a:tcPr marL="91432" marR="91432" marT="45686" marB="45686"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1" i="0" u="none" strike="noStrike" cap="none" normalizeH="0" baseline="0" smtClean="0">
                          <a:ln>
                            <a:noFill/>
                          </a:ln>
                          <a:solidFill>
                            <a:schemeClr val="tx1"/>
                          </a:solidFill>
                          <a:effectLst/>
                          <a:latin typeface="Arial" charset="0"/>
                        </a:rPr>
                        <a:t>(4)</a:t>
                      </a:r>
                      <a:br>
                        <a:rPr kumimoji="0" lang="en-US" sz="1200" b="1" i="0" u="none" strike="noStrike" cap="none" normalizeH="0" baseline="0" smtClean="0">
                          <a:ln>
                            <a:noFill/>
                          </a:ln>
                          <a:solidFill>
                            <a:schemeClr val="tx1"/>
                          </a:solidFill>
                          <a:effectLst/>
                          <a:latin typeface="Arial" charset="0"/>
                        </a:rPr>
                      </a:br>
                      <a:r>
                        <a:rPr kumimoji="0" lang="en-US" sz="1200" b="1" i="0" u="none" strike="noStrike" cap="none" normalizeH="0" baseline="0" smtClean="0">
                          <a:ln>
                            <a:noFill/>
                          </a:ln>
                          <a:solidFill>
                            <a:schemeClr val="tx1"/>
                          </a:solidFill>
                          <a:effectLst/>
                          <a:latin typeface="Arial" charset="0"/>
                        </a:rPr>
                        <a:t>Marginal Revenue</a:t>
                      </a:r>
                    </a:p>
                  </a:txBody>
                  <a:tcPr marL="91432" marR="91432" marT="45686" marB="45686"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8286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  0</a:t>
                      </a:r>
                    </a:p>
                  </a:txBody>
                  <a:tcPr marL="91432" marR="91432" marT="0" marB="0" anchor="b"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cap="flat">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$11</a:t>
                      </a:r>
                    </a:p>
                  </a:txBody>
                  <a:tcPr marL="91432" marR="91432" marT="0" marB="0" anchor="b"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0</a:t>
                      </a:r>
                    </a:p>
                  </a:txBody>
                  <a:tcPr marL="91432" marR="91432" marT="0" marB="0" anchor="b"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a:t>
                      </a:r>
                    </a:p>
                  </a:txBody>
                  <a:tcPr marL="91432" marR="91432" marT="0" marB="0" anchor="b"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18286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  1</a:t>
                      </a:r>
                    </a:p>
                  </a:txBody>
                  <a:tcPr marL="91432" marR="91432" marT="0" marB="0" anchor="b"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cap="flat">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10</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$10</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$10</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horzOverflow="overflow">
                    <a:lnL>
                      <a:noFill/>
                    </a:lnL>
                    <a:lnR cap="flat">
                      <a:noFill/>
                    </a:lnR>
                    <a:lnT cap="flat">
                      <a:noFill/>
                    </a:lnT>
                    <a:lnB cap="flat">
                      <a:noFill/>
                    </a:lnB>
                    <a:lnTlToBr>
                      <a:noFill/>
                    </a:lnTlToBr>
                    <a:lnBlToTr>
                      <a:noFill/>
                    </a:lnBlToTr>
                    <a:noFill/>
                  </a:tcPr>
                </a:tc>
              </a:tr>
              <a:tr h="18286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  2</a:t>
                      </a:r>
                    </a:p>
                  </a:txBody>
                  <a:tcPr marL="91432" marR="91432" marT="0" marB="0" anchor="b"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cap="flat">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9</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18</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8</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horzOverflow="overflow">
                    <a:lnL>
                      <a:noFill/>
                    </a:lnL>
                    <a:lnR cap="flat">
                      <a:noFill/>
                    </a:lnR>
                    <a:lnT cap="flat">
                      <a:noFill/>
                    </a:lnT>
                    <a:lnB cap="flat">
                      <a:noFill/>
                    </a:lnB>
                    <a:lnTlToBr>
                      <a:noFill/>
                    </a:lnTlToBr>
                    <a:lnBlToTr>
                      <a:noFill/>
                    </a:lnBlToTr>
                    <a:noFill/>
                  </a:tcPr>
                </a:tc>
              </a:tr>
              <a:tr h="18286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  3</a:t>
                      </a:r>
                    </a:p>
                  </a:txBody>
                  <a:tcPr marL="91432" marR="91432" marT="0" marB="0" anchor="b"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cap="flat">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8</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24</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6</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horzOverflow="overflow">
                    <a:lnL>
                      <a:noFill/>
                    </a:lnL>
                    <a:lnR cap="flat">
                      <a:noFill/>
                    </a:lnR>
                    <a:lnT cap="flat">
                      <a:noFill/>
                    </a:lnT>
                    <a:lnB cap="flat">
                      <a:noFill/>
                    </a:lnB>
                    <a:lnTlToBr>
                      <a:noFill/>
                    </a:lnTlToBr>
                    <a:lnBlToTr>
                      <a:noFill/>
                    </a:lnBlToTr>
                    <a:noFill/>
                  </a:tcPr>
                </a:tc>
              </a:tr>
              <a:tr h="18286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  4</a:t>
                      </a:r>
                    </a:p>
                  </a:txBody>
                  <a:tcPr marL="91432" marR="91432" marT="0" marB="0" anchor="b"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cap="flat">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7</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28</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4</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horzOverflow="overflow">
                    <a:lnL>
                      <a:noFill/>
                    </a:lnL>
                    <a:lnR cap="flat">
                      <a:noFill/>
                    </a:lnR>
                    <a:lnT cap="flat">
                      <a:noFill/>
                    </a:lnT>
                    <a:lnB cap="flat">
                      <a:noFill/>
                    </a:lnB>
                    <a:lnTlToBr>
                      <a:noFill/>
                    </a:lnTlToBr>
                    <a:lnBlToTr>
                      <a:noFill/>
                    </a:lnBlToTr>
                    <a:noFill/>
                  </a:tcPr>
                </a:tc>
              </a:tr>
              <a:tr h="18286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  5</a:t>
                      </a:r>
                    </a:p>
                  </a:txBody>
                  <a:tcPr marL="91432" marR="91432" marT="0" marB="0" anchor="b"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cap="flat">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6</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30</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2</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horzOverflow="overflow">
                    <a:lnL>
                      <a:noFill/>
                    </a:lnL>
                    <a:lnR cap="flat">
                      <a:noFill/>
                    </a:lnR>
                    <a:lnT cap="flat">
                      <a:noFill/>
                    </a:lnT>
                    <a:lnB cap="flat">
                      <a:noFill/>
                    </a:lnB>
                    <a:lnTlToBr>
                      <a:noFill/>
                    </a:lnTlToBr>
                    <a:lnBlToTr>
                      <a:noFill/>
                    </a:lnBlToTr>
                    <a:noFill/>
                  </a:tcPr>
                </a:tc>
              </a:tr>
              <a:tr h="18286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  6</a:t>
                      </a:r>
                    </a:p>
                  </a:txBody>
                  <a:tcPr marL="91432" marR="91432" marT="0" marB="0" anchor="b"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cap="flat">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5</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30</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0</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horzOverflow="overflow">
                    <a:lnL>
                      <a:noFill/>
                    </a:lnL>
                    <a:lnR cap="flat">
                      <a:noFill/>
                    </a:lnR>
                    <a:lnT cap="flat">
                      <a:noFill/>
                    </a:lnT>
                    <a:lnB cap="flat">
                      <a:noFill/>
                    </a:lnB>
                    <a:lnTlToBr>
                      <a:noFill/>
                    </a:lnTlToBr>
                    <a:lnBlToTr>
                      <a:noFill/>
                    </a:lnBlToTr>
                    <a:noFill/>
                  </a:tcPr>
                </a:tc>
              </a:tr>
              <a:tr h="18286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  7</a:t>
                      </a:r>
                    </a:p>
                  </a:txBody>
                  <a:tcPr marL="91432" marR="91432" marT="0" marB="0" anchor="b"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cap="flat">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4</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28</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a:cs typeface="Arial"/>
                        </a:rPr>
                        <a:t>−</a:t>
                      </a:r>
                      <a:r>
                        <a:rPr kumimoji="0" lang="en-US" sz="1200" b="0" i="0" u="none" strike="noStrike" cap="none" normalizeH="0" baseline="0" dirty="0" smtClean="0">
                          <a:ln>
                            <a:noFill/>
                          </a:ln>
                          <a:solidFill>
                            <a:schemeClr val="tx1"/>
                          </a:solidFill>
                          <a:effectLst/>
                          <a:latin typeface="Arial" charset="0"/>
                        </a:rPr>
                        <a:t>2</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horzOverflow="overflow">
                    <a:lnL>
                      <a:noFill/>
                    </a:lnL>
                    <a:lnR cap="flat">
                      <a:noFill/>
                    </a:lnR>
                    <a:lnT cap="flat">
                      <a:noFill/>
                    </a:lnT>
                    <a:lnB cap="flat">
                      <a:noFill/>
                    </a:lnB>
                    <a:lnTlToBr>
                      <a:noFill/>
                    </a:lnTlToBr>
                    <a:lnBlToTr>
                      <a:noFill/>
                    </a:lnBlToTr>
                    <a:noFill/>
                  </a:tcPr>
                </a:tc>
              </a:tr>
              <a:tr h="18286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  8</a:t>
                      </a:r>
                    </a:p>
                  </a:txBody>
                  <a:tcPr marL="91432" marR="91432" marT="0" marB="0" anchor="b"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cap="flat">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3</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24</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a:cs typeface="Arial"/>
                        </a:rPr>
                        <a:t>−</a:t>
                      </a:r>
                      <a:r>
                        <a:rPr kumimoji="0" lang="en-US" sz="1200" b="0" i="0" u="none" strike="noStrike" cap="none" normalizeH="0" baseline="0" dirty="0" smtClean="0">
                          <a:ln>
                            <a:noFill/>
                          </a:ln>
                          <a:solidFill>
                            <a:schemeClr val="tx1"/>
                          </a:solidFill>
                          <a:effectLst/>
                          <a:latin typeface="Arial" charset="0"/>
                        </a:rPr>
                        <a:t>4</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horzOverflow="overflow">
                    <a:lnL>
                      <a:noFill/>
                    </a:lnL>
                    <a:lnR cap="flat">
                      <a:noFill/>
                    </a:lnR>
                    <a:lnT cap="flat">
                      <a:noFill/>
                    </a:lnT>
                    <a:lnB cap="flat">
                      <a:noFill/>
                    </a:lnB>
                    <a:lnTlToBr>
                      <a:noFill/>
                    </a:lnTlToBr>
                    <a:lnBlToTr>
                      <a:noFill/>
                    </a:lnBlToTr>
                    <a:noFill/>
                  </a:tcPr>
                </a:tc>
              </a:tr>
              <a:tr h="18286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  9</a:t>
                      </a:r>
                    </a:p>
                  </a:txBody>
                  <a:tcPr marL="91432" marR="91432" marT="0" marB="0" anchor="b"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cap="flat">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2</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18</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a:cs typeface="Arial"/>
                        </a:rPr>
                        <a:t>−</a:t>
                      </a:r>
                      <a:r>
                        <a:rPr kumimoji="0" lang="en-US" sz="1200" b="0" i="0" u="none" strike="noStrike" cap="none" normalizeH="0" baseline="0" dirty="0" smtClean="0">
                          <a:ln>
                            <a:noFill/>
                          </a:ln>
                          <a:solidFill>
                            <a:schemeClr val="tx1"/>
                          </a:solidFill>
                          <a:effectLst/>
                          <a:latin typeface="Arial" charset="0"/>
                        </a:rPr>
                        <a:t>6</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horzOverflow="overflow">
                    <a:lnL>
                      <a:noFill/>
                    </a:lnL>
                    <a:lnR cap="flat">
                      <a:noFill/>
                    </a:lnR>
                    <a:lnT cap="flat">
                      <a:noFill/>
                    </a:lnT>
                    <a:lnB cap="flat">
                      <a:noFill/>
                    </a:lnB>
                    <a:lnTlToBr>
                      <a:noFill/>
                    </a:lnTlToBr>
                    <a:lnBlToTr>
                      <a:noFill/>
                    </a:lnBlToTr>
                    <a:noFill/>
                  </a:tcPr>
                </a:tc>
              </a:tr>
              <a:tr h="18286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10</a:t>
                      </a:r>
                    </a:p>
                  </a:txBody>
                  <a:tcPr marL="91432" marR="91432" marT="0" marB="0" anchor="b" horzOverflow="overflow">
                    <a:lnL cap="flat">
                      <a:noFill/>
                    </a:lnL>
                    <a:lnR cap="flat">
                      <a:noFill/>
                    </a:lnR>
                    <a:lnT cap="fla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anchor="b" horzOverflow="overflow">
                    <a:lnL cap="flat">
                      <a:noFill/>
                    </a:lnL>
                    <a:lnR w="12700" cap="flat" cmpd="sng" algn="ctr">
                      <a:solidFill>
                        <a:schemeClr val="bg1"/>
                      </a:solidFill>
                      <a:prstDash val="solid"/>
                      <a:round/>
                      <a:headEnd type="none" w="med" len="med"/>
                      <a:tailEnd type="none" w="med" len="med"/>
                    </a:lnR>
                    <a:lnT cap="fla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charset="0"/>
                        </a:rPr>
                        <a:t>1</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smtClean="0">
                          <a:ln>
                            <a:noFill/>
                          </a:ln>
                          <a:solidFill>
                            <a:schemeClr val="tx1"/>
                          </a:solidFill>
                          <a:effectLst/>
                          <a:latin typeface="Arial" charset="0"/>
                        </a:rPr>
                        <a:t>10</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L="91432" marR="91432" marT="0" marB="0" anchor="b" horzOverflow="overflow">
                    <a:lnL>
                      <a:noFill/>
                    </a:lnL>
                    <a:lnR w="12700" cap="flat" cmpd="sng" algn="ctr">
                      <a:solidFill>
                        <a:schemeClr val="bg1"/>
                      </a:solidFill>
                      <a:prstDash val="solid"/>
                      <a:round/>
                      <a:headEnd type="none" w="med" len="med"/>
                      <a:tailEnd type="none" w="med" len="med"/>
                    </a:lnR>
                    <a:lnT cap="fla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200" b="0" i="0" u="none" strike="noStrike" cap="none" normalizeH="0" baseline="0" dirty="0" smtClean="0">
                          <a:ln>
                            <a:noFill/>
                          </a:ln>
                          <a:solidFill>
                            <a:schemeClr val="tx1"/>
                          </a:solidFill>
                          <a:effectLst/>
                          <a:latin typeface="Arial"/>
                          <a:cs typeface="Arial"/>
                        </a:rPr>
                        <a:t>−</a:t>
                      </a:r>
                      <a:r>
                        <a:rPr kumimoji="0" lang="en-US" sz="1200" b="0" i="0" u="none" strike="noStrike" cap="none" normalizeH="0" baseline="0" dirty="0" smtClean="0">
                          <a:ln>
                            <a:noFill/>
                          </a:ln>
                          <a:solidFill>
                            <a:schemeClr val="tx1"/>
                          </a:solidFill>
                          <a:effectLst/>
                          <a:latin typeface="Arial" charset="0"/>
                        </a:rPr>
                        <a:t>8</a:t>
                      </a:r>
                    </a:p>
                  </a:txBody>
                  <a:tcPr marL="91432" marR="91432" marT="0" marB="0" anchor="b" horzOverflow="overflow">
                    <a:lnL w="12700" cap="flat" cmpd="sng" algn="ctr">
                      <a:solidFill>
                        <a:schemeClr val="bg1"/>
                      </a:solidFill>
                      <a:prstDash val="solid"/>
                      <a:round/>
                      <a:headEnd type="none" w="med" len="med"/>
                      <a:tailEnd type="none" w="med" len="med"/>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91432" marR="91432" marT="0" marB="0" horzOverflow="overflow">
                    <a:lnL>
                      <a:noFill/>
                    </a:lnL>
                    <a:lnR cap="flat">
                      <a:noFill/>
                    </a:lnR>
                    <a:lnT cap="fla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1" name="Rectangle 6"/>
          <p:cNvSpPr txBox="1">
            <a:spLocks noChangeArrowheads="1"/>
          </p:cNvSpPr>
          <p:nvPr/>
        </p:nvSpPr>
        <p:spPr bwMode="auto">
          <a:xfrm>
            <a:off x="1981200" y="219075"/>
            <a:ext cx="8382000" cy="457200"/>
          </a:xfrm>
          <a:prstGeom prst="rect">
            <a:avLst/>
          </a:prstGeom>
          <a:noFill/>
          <a:ln>
            <a:miter lim="800000"/>
            <a:headEnd/>
            <a:tailEnd/>
          </a:ln>
        </p:spPr>
        <p:txBody>
          <a:bodyPr/>
          <a:lstStyle/>
          <a:p>
            <a:pPr>
              <a:defRPr/>
            </a:pPr>
            <a:r>
              <a:rPr lang="en-US" sz="2400" kern="0" dirty="0">
                <a:solidFill>
                  <a:srgbClr val="8A1636"/>
                </a:solidFill>
                <a:latin typeface="+mj-lt"/>
                <a:ea typeface="+mj-ea"/>
                <a:cs typeface="+mj-cs"/>
              </a:rPr>
              <a:t>Price and Output Decisions in Pure Monopoly Markets</a:t>
            </a:r>
          </a:p>
        </p:txBody>
      </p:sp>
      <p:sp>
        <p:nvSpPr>
          <p:cNvPr id="13" name="Rectangle 4"/>
          <p:cNvSpPr txBox="1">
            <a:spLocks noChangeArrowheads="1"/>
          </p:cNvSpPr>
          <p:nvPr/>
        </p:nvSpPr>
        <p:spPr bwMode="auto">
          <a:xfrm>
            <a:off x="1981200" y="762000"/>
            <a:ext cx="4572000" cy="381000"/>
          </a:xfrm>
          <a:prstGeom prst="rect">
            <a:avLst/>
          </a:prstGeom>
          <a:noFill/>
          <a:ln>
            <a:miter lim="800000"/>
            <a:headEnd/>
            <a:tailEnd/>
          </a:ln>
        </p:spPr>
        <p:txBody>
          <a:bodyPr/>
          <a:lstStyle/>
          <a:p>
            <a:pPr marL="457200" indent="-457200">
              <a:defRPr/>
            </a:pPr>
            <a:r>
              <a:rPr lang="en-US" sz="2000" kern="0" dirty="0">
                <a:solidFill>
                  <a:srgbClr val="55367D"/>
                </a:solidFill>
              </a:rPr>
              <a:t>Demand in Monopoly Markets</a:t>
            </a:r>
          </a:p>
        </p:txBody>
      </p:sp>
      <p:sp>
        <p:nvSpPr>
          <p:cNvPr id="14" name="Rectangle 7"/>
          <p:cNvSpPr>
            <a:spLocks noChangeArrowheads="1"/>
          </p:cNvSpPr>
          <p:nvPr/>
        </p:nvSpPr>
        <p:spPr bwMode="auto">
          <a:xfrm>
            <a:off x="1981200" y="12954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r>
              <a:rPr lang="en-US" altLang="en-US">
                <a:solidFill>
                  <a:srgbClr val="593000"/>
                </a:solidFill>
              </a:rPr>
              <a:t>Marginal Revenue and Market Demand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00776" y="647700"/>
            <a:ext cx="401002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0776" y="647700"/>
            <a:ext cx="401002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00776" y="647700"/>
            <a:ext cx="401002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6194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35821"/>
                                        </p:tgtEl>
                                        <p:attrNameLst>
                                          <p:attrName>style.visibility</p:attrName>
                                        </p:attrNameLst>
                                      </p:cBhvr>
                                      <p:to>
                                        <p:strVal val="visible"/>
                                      </p:to>
                                    </p:set>
                                    <p:animEffect transition="in" filter="wipe(up)">
                                      <p:cBhvr>
                                        <p:cTn id="19" dur="1000"/>
                                        <p:tgtEl>
                                          <p:spTgt spid="1435821"/>
                                        </p:tgtEl>
                                      </p:cBhvr>
                                    </p:animEffect>
                                  </p:childTnLst>
                                </p:cTn>
                              </p:par>
                            </p:childTnLst>
                          </p:cTn>
                        </p:par>
                        <p:par>
                          <p:cTn id="20" fill="hold" nodeType="afterGroup">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1435659"/>
                                        </p:tgtEl>
                                        <p:attrNameLst>
                                          <p:attrName>style.visibility</p:attrName>
                                        </p:attrNameLst>
                                      </p:cBhvr>
                                      <p:to>
                                        <p:strVal val="visible"/>
                                      </p:to>
                                    </p:set>
                                    <p:animEffect transition="in" filter="wipe(left)">
                                      <p:cBhvr>
                                        <p:cTn id="23" dur="500"/>
                                        <p:tgtEl>
                                          <p:spTgt spid="1435659"/>
                                        </p:tgtEl>
                                      </p:cBhvr>
                                    </p:animEffect>
                                  </p:childTnLst>
                                </p:cTn>
                              </p:par>
                            </p:childTnLst>
                          </p:cTn>
                        </p:par>
                        <p:par>
                          <p:cTn id="24" fill="hold" nodeType="afterGroup">
                            <p:stCondLst>
                              <p:cond delay="3000"/>
                            </p:stCondLst>
                            <p:childTnLst>
                              <p:par>
                                <p:cTn id="25" presetID="22" presetClass="entr" presetSubtype="8" fill="hold" nodeType="afterEffect">
                                  <p:stCondLst>
                                    <p:cond delay="0"/>
                                  </p:stCondLst>
                                  <p:childTnLst>
                                    <p:set>
                                      <p:cBhvr>
                                        <p:cTn id="26" dur="1" fill="hold">
                                          <p:stCondLst>
                                            <p:cond delay="0"/>
                                          </p:stCondLst>
                                        </p:cTn>
                                        <p:tgtEl>
                                          <p:spTgt spid="1435660">
                                            <p:txEl>
                                              <p:pRg st="0" end="0"/>
                                            </p:txEl>
                                          </p:spTgt>
                                        </p:tgtEl>
                                        <p:attrNameLst>
                                          <p:attrName>style.visibility</p:attrName>
                                        </p:attrNameLst>
                                      </p:cBhvr>
                                      <p:to>
                                        <p:strVal val="visible"/>
                                      </p:to>
                                    </p:set>
                                    <p:animEffect transition="in" filter="wipe(left)">
                                      <p:cBhvr>
                                        <p:cTn id="27" dur="500"/>
                                        <p:tgtEl>
                                          <p:spTgt spid="1435660">
                                            <p:txEl>
                                              <p:pRg st="0" end="0"/>
                                            </p:txEl>
                                          </p:spTgt>
                                        </p:tgtEl>
                                      </p:cBhvr>
                                    </p:animEffect>
                                  </p:childTnLst>
                                </p:cTn>
                              </p:par>
                            </p:childTnLst>
                          </p:cTn>
                        </p:par>
                        <p:par>
                          <p:cTn id="28" fill="hold" nodeType="afterGroup">
                            <p:stCondLst>
                              <p:cond delay="3500"/>
                            </p:stCondLst>
                            <p:childTnLst>
                              <p:par>
                                <p:cTn id="29" presetID="22" presetClass="entr" presetSubtype="4"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1000"/>
                                        <p:tgtEl>
                                          <p:spTgt spid="3"/>
                                        </p:tgtEl>
                                      </p:cBhvr>
                                    </p:animEffect>
                                  </p:childTnLst>
                                </p:cTn>
                              </p:par>
                            </p:childTnLst>
                          </p:cTn>
                        </p:par>
                        <p:par>
                          <p:cTn id="32" fill="hold" nodeType="afterGroup">
                            <p:stCondLst>
                              <p:cond delay="4500"/>
                            </p:stCondLst>
                            <p:childTnLst>
                              <p:par>
                                <p:cTn id="33" presetID="22" presetClass="entr" presetSubtype="8"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1000"/>
                                        <p:tgtEl>
                                          <p:spTgt spid="4"/>
                                        </p:tgtEl>
                                      </p:cBhvr>
                                    </p:animEffect>
                                  </p:childTnLst>
                                </p:cTn>
                              </p:par>
                            </p:childTnLst>
                          </p:cTn>
                        </p:par>
                        <p:par>
                          <p:cTn id="36" fill="hold" nodeType="afterGroup">
                            <p:stCondLst>
                              <p:cond delay="550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1000"/>
                                        <p:tgtEl>
                                          <p:spTgt spid="5"/>
                                        </p:tgtEl>
                                      </p:cBhvr>
                                    </p:animEffect>
                                  </p:childTnLst>
                                </p:cTn>
                              </p:par>
                            </p:childTnLst>
                          </p:cTn>
                        </p:par>
                        <p:par>
                          <p:cTn id="40" fill="hold" nodeType="afterGroup">
                            <p:stCondLst>
                              <p:cond delay="6500"/>
                            </p:stCondLst>
                            <p:childTnLst>
                              <p:par>
                                <p:cTn id="41" presetID="22" presetClass="entr" presetSubtype="8" fill="hold" nodeType="afterEffect">
                                  <p:stCondLst>
                                    <p:cond delay="0"/>
                                  </p:stCondLst>
                                  <p:childTnLst>
                                    <p:set>
                                      <p:cBhvr>
                                        <p:cTn id="42" dur="1" fill="hold">
                                          <p:stCondLst>
                                            <p:cond delay="0"/>
                                          </p:stCondLst>
                                        </p:cTn>
                                        <p:tgtEl>
                                          <p:spTgt spid="1435660">
                                            <p:txEl>
                                              <p:pRg st="1" end="1"/>
                                            </p:txEl>
                                          </p:spTgt>
                                        </p:tgtEl>
                                        <p:attrNameLst>
                                          <p:attrName>style.visibility</p:attrName>
                                        </p:attrNameLst>
                                      </p:cBhvr>
                                      <p:to>
                                        <p:strVal val="visible"/>
                                      </p:to>
                                    </p:set>
                                    <p:animEffect transition="in" filter="wipe(left)">
                                      <p:cBhvr>
                                        <p:cTn id="43" dur="500"/>
                                        <p:tgtEl>
                                          <p:spTgt spid="1435660">
                                            <p:txEl>
                                              <p:pRg st="1" end="1"/>
                                            </p:txEl>
                                          </p:spTgt>
                                        </p:tgtEl>
                                      </p:cBhvr>
                                    </p:animEffect>
                                  </p:childTnLst>
                                </p:cTn>
                              </p:par>
                            </p:childTnLst>
                          </p:cTn>
                        </p:par>
                        <p:par>
                          <p:cTn id="44" fill="hold" nodeType="afterGroup">
                            <p:stCondLst>
                              <p:cond delay="7000"/>
                            </p:stCondLst>
                            <p:childTnLst>
                              <p:par>
                                <p:cTn id="45" presetID="22" presetClass="entr" presetSubtype="8" fill="hold" nodeType="afterEffect">
                                  <p:stCondLst>
                                    <p:cond delay="0"/>
                                  </p:stCondLst>
                                  <p:childTnLst>
                                    <p:set>
                                      <p:cBhvr>
                                        <p:cTn id="46" dur="1" fill="hold">
                                          <p:stCondLst>
                                            <p:cond delay="0"/>
                                          </p:stCondLst>
                                        </p:cTn>
                                        <p:tgtEl>
                                          <p:spTgt spid="1435660">
                                            <p:txEl>
                                              <p:pRg st="2" end="2"/>
                                            </p:txEl>
                                          </p:spTgt>
                                        </p:tgtEl>
                                        <p:attrNameLst>
                                          <p:attrName>style.visibility</p:attrName>
                                        </p:attrNameLst>
                                      </p:cBhvr>
                                      <p:to>
                                        <p:strVal val="visible"/>
                                      </p:to>
                                    </p:set>
                                    <p:animEffect transition="in" filter="wipe(left)">
                                      <p:cBhvr>
                                        <p:cTn id="47" dur="500"/>
                                        <p:tgtEl>
                                          <p:spTgt spid="14356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9" grpId="0"/>
      <p:bldP spid="11" grpId="0" animBg="1"/>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36834" name="Picture 162" descr="fig13_4_ppt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45" name="Picture 173" descr="fig13_4_ppt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46" name="Picture 174" descr="fig13_4_ppt_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47" name="Picture 175" descr="fig13_4_ppt_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42" name="Picture 170" descr="fig13_4_ppt_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40" name="Picture 168" descr="fig13_4_ppt_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676" name="Rectangle 4"/>
          <p:cNvSpPr>
            <a:spLocks noChangeArrowheads="1"/>
          </p:cNvSpPr>
          <p:nvPr/>
        </p:nvSpPr>
        <p:spPr bwMode="auto">
          <a:xfrm>
            <a:off x="1981200" y="441325"/>
            <a:ext cx="40401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pPr>
            <a:r>
              <a:rPr lang="en-US" altLang="en-US" sz="1400" b="1">
                <a:solidFill>
                  <a:srgbClr val="00723F"/>
                </a:solidFill>
              </a:rPr>
              <a:t>  FIGURE 13.3</a:t>
            </a:r>
            <a:r>
              <a:rPr lang="en-US" altLang="en-US" sz="1400" b="1">
                <a:solidFill>
                  <a:srgbClr val="7D0013"/>
                </a:solidFill>
              </a:rPr>
              <a:t>  </a:t>
            </a:r>
            <a:r>
              <a:rPr lang="en-US" altLang="en-US" sz="1400" b="1"/>
              <a:t>Marginal Revenue and Total Revenue</a:t>
            </a:r>
          </a:p>
        </p:txBody>
      </p:sp>
      <p:sp>
        <p:nvSpPr>
          <p:cNvPr id="1436677" name="Text Box 5"/>
          <p:cNvSpPr txBox="1">
            <a:spLocks noChangeArrowheads="1"/>
          </p:cNvSpPr>
          <p:nvPr/>
        </p:nvSpPr>
        <p:spPr bwMode="auto">
          <a:xfrm rot="10800000">
            <a:off x="1905000" y="1066800"/>
            <a:ext cx="41148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altLang="en-US" sz="1600"/>
              <a:t>A monopoly’s marginal revenue curve bisects the quantity axis between the origin and the point where the demand curve hits the quantity axis. </a:t>
            </a:r>
          </a:p>
          <a:p>
            <a:pPr eaLnBrk="1" hangingPunct="1">
              <a:lnSpc>
                <a:spcPct val="105000"/>
              </a:lnSpc>
              <a:spcBef>
                <a:spcPct val="0"/>
              </a:spcBef>
              <a:spcAft>
                <a:spcPct val="0"/>
              </a:spcAft>
            </a:pPr>
            <a:r>
              <a:rPr lang="en-US" altLang="en-US" sz="1600"/>
              <a:t>A monopoly’s </a:t>
            </a:r>
            <a:r>
              <a:rPr lang="en-US" altLang="en-US" sz="1600" i="1"/>
              <a:t>MR</a:t>
            </a:r>
            <a:r>
              <a:rPr lang="en-US" altLang="en-US" sz="1600"/>
              <a:t> curve shows the change in total revenue that results as a firm moves along the segment of the demand curve that lies exactly above it.</a:t>
            </a:r>
          </a:p>
        </p:txBody>
      </p:sp>
      <p:pic>
        <p:nvPicPr>
          <p:cNvPr id="1436836" name="Picture 164" descr="fig13_4_ppt_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35" name="Picture 163" descr="fig13_4_ppt_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37" name="Picture 165" descr="fig13_4_ppt_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39" name="Picture 167" descr="fig13_4_ppt_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41" name="Picture 169" descr="fig13_4_ppt_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43" name="Picture 171" descr="fig13_4_ppt_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44" name="Picture 172" descr="fig13_4_ppt_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38926" y="538164"/>
            <a:ext cx="2886075"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690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6676"/>
                                        </p:tgtEl>
                                        <p:attrNameLst>
                                          <p:attrName>style.visibility</p:attrName>
                                        </p:attrNameLst>
                                      </p:cBhvr>
                                      <p:to>
                                        <p:strVal val="visible"/>
                                      </p:to>
                                    </p:set>
                                    <p:animEffect transition="in" filter="wipe(left)">
                                      <p:cBhvr>
                                        <p:cTn id="7" dur="500"/>
                                        <p:tgtEl>
                                          <p:spTgt spid="143667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36834"/>
                                        </p:tgtEl>
                                        <p:attrNameLst>
                                          <p:attrName>style.visibility</p:attrName>
                                        </p:attrNameLst>
                                      </p:cBhvr>
                                      <p:to>
                                        <p:strVal val="visible"/>
                                      </p:to>
                                    </p:set>
                                    <p:animEffect transition="in" filter="wipe(left)">
                                      <p:cBhvr>
                                        <p:cTn id="11" dur="500"/>
                                        <p:tgtEl>
                                          <p:spTgt spid="143683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36835"/>
                                        </p:tgtEl>
                                        <p:attrNameLst>
                                          <p:attrName>style.visibility</p:attrName>
                                        </p:attrNameLst>
                                      </p:cBhvr>
                                      <p:to>
                                        <p:strVal val="visible"/>
                                      </p:to>
                                    </p:set>
                                    <p:animEffect transition="in" filter="wipe(left)">
                                      <p:cBhvr>
                                        <p:cTn id="15" dur="1000"/>
                                        <p:tgtEl>
                                          <p:spTgt spid="1436835"/>
                                        </p:tgtEl>
                                      </p:cBhvr>
                                    </p:animEffect>
                                  </p:childTnLst>
                                </p:cTn>
                              </p:par>
                              <p:par>
                                <p:cTn id="16" presetID="22" presetClass="entr" presetSubtype="8" fill="hold" nodeType="withEffect">
                                  <p:stCondLst>
                                    <p:cond delay="0"/>
                                  </p:stCondLst>
                                  <p:childTnLst>
                                    <p:set>
                                      <p:cBhvr>
                                        <p:cTn id="17" dur="1" fill="hold">
                                          <p:stCondLst>
                                            <p:cond delay="0"/>
                                          </p:stCondLst>
                                        </p:cTn>
                                        <p:tgtEl>
                                          <p:spTgt spid="1436840"/>
                                        </p:tgtEl>
                                        <p:attrNameLst>
                                          <p:attrName>style.visibility</p:attrName>
                                        </p:attrNameLst>
                                      </p:cBhvr>
                                      <p:to>
                                        <p:strVal val="visible"/>
                                      </p:to>
                                    </p:set>
                                    <p:animEffect transition="in" filter="wipe(left)">
                                      <p:cBhvr>
                                        <p:cTn id="18" dur="1000"/>
                                        <p:tgtEl>
                                          <p:spTgt spid="1436840"/>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1436836"/>
                                        </p:tgtEl>
                                        <p:attrNameLst>
                                          <p:attrName>style.visibility</p:attrName>
                                        </p:attrNameLst>
                                      </p:cBhvr>
                                      <p:to>
                                        <p:strVal val="visible"/>
                                      </p:to>
                                    </p:set>
                                    <p:animEffect transition="in" filter="wipe(left)">
                                      <p:cBhvr>
                                        <p:cTn id="22" dur="1000"/>
                                        <p:tgtEl>
                                          <p:spTgt spid="1436836"/>
                                        </p:tgtEl>
                                      </p:cBhvr>
                                    </p:animEffect>
                                  </p:childTnLst>
                                </p:cTn>
                              </p:par>
                              <p:par>
                                <p:cTn id="23" presetID="22" presetClass="entr" presetSubtype="1" fill="hold" nodeType="withEffect">
                                  <p:stCondLst>
                                    <p:cond delay="0"/>
                                  </p:stCondLst>
                                  <p:childTnLst>
                                    <p:set>
                                      <p:cBhvr>
                                        <p:cTn id="24" dur="1" fill="hold">
                                          <p:stCondLst>
                                            <p:cond delay="0"/>
                                          </p:stCondLst>
                                        </p:cTn>
                                        <p:tgtEl>
                                          <p:spTgt spid="1436847"/>
                                        </p:tgtEl>
                                        <p:attrNameLst>
                                          <p:attrName>style.visibility</p:attrName>
                                        </p:attrNameLst>
                                      </p:cBhvr>
                                      <p:to>
                                        <p:strVal val="visible"/>
                                      </p:to>
                                    </p:set>
                                    <p:animEffect transition="in" filter="wipe(up)">
                                      <p:cBhvr>
                                        <p:cTn id="25" dur="1000"/>
                                        <p:tgtEl>
                                          <p:spTgt spid="1436847"/>
                                        </p:tgtEl>
                                      </p:cBhvr>
                                    </p:animEffect>
                                  </p:childTnLst>
                                </p:cTn>
                              </p:par>
                            </p:childTnLst>
                          </p:cTn>
                        </p:par>
                        <p:par>
                          <p:cTn id="26" fill="hold" nodeType="afterGroup">
                            <p:stCondLst>
                              <p:cond delay="3000"/>
                            </p:stCondLst>
                            <p:childTnLst>
                              <p:par>
                                <p:cTn id="27" presetID="22" presetClass="entr" presetSubtype="1" fill="hold" nodeType="afterEffect">
                                  <p:stCondLst>
                                    <p:cond delay="0"/>
                                  </p:stCondLst>
                                  <p:childTnLst>
                                    <p:set>
                                      <p:cBhvr>
                                        <p:cTn id="28" dur="1" fill="hold">
                                          <p:stCondLst>
                                            <p:cond delay="0"/>
                                          </p:stCondLst>
                                        </p:cTn>
                                        <p:tgtEl>
                                          <p:spTgt spid="1436842"/>
                                        </p:tgtEl>
                                        <p:attrNameLst>
                                          <p:attrName>style.visibility</p:attrName>
                                        </p:attrNameLst>
                                      </p:cBhvr>
                                      <p:to>
                                        <p:strVal val="visible"/>
                                      </p:to>
                                    </p:set>
                                    <p:animEffect transition="in" filter="wipe(up)">
                                      <p:cBhvr>
                                        <p:cTn id="29" dur="1000"/>
                                        <p:tgtEl>
                                          <p:spTgt spid="1436842"/>
                                        </p:tgtEl>
                                      </p:cBhvr>
                                    </p:animEffect>
                                  </p:childTnLst>
                                </p:cTn>
                              </p:par>
                            </p:childTnLst>
                          </p:cTn>
                        </p:par>
                        <p:par>
                          <p:cTn id="30" fill="hold" nodeType="afterGroup">
                            <p:stCondLst>
                              <p:cond delay="4000"/>
                            </p:stCondLst>
                            <p:childTnLst>
                              <p:par>
                                <p:cTn id="31" presetID="22" presetClass="entr" presetSubtype="8" fill="hold" nodeType="afterEffect">
                                  <p:stCondLst>
                                    <p:cond delay="0"/>
                                  </p:stCondLst>
                                  <p:childTnLst>
                                    <p:set>
                                      <p:cBhvr>
                                        <p:cTn id="32" dur="1" fill="hold">
                                          <p:stCondLst>
                                            <p:cond delay="0"/>
                                          </p:stCondLst>
                                        </p:cTn>
                                        <p:tgtEl>
                                          <p:spTgt spid="1436844"/>
                                        </p:tgtEl>
                                        <p:attrNameLst>
                                          <p:attrName>style.visibility</p:attrName>
                                        </p:attrNameLst>
                                      </p:cBhvr>
                                      <p:to>
                                        <p:strVal val="visible"/>
                                      </p:to>
                                    </p:set>
                                    <p:animEffect transition="in" filter="wipe(left)">
                                      <p:cBhvr>
                                        <p:cTn id="33" dur="1000"/>
                                        <p:tgtEl>
                                          <p:spTgt spid="1436844"/>
                                        </p:tgtEl>
                                      </p:cBhvr>
                                    </p:animEffect>
                                  </p:childTnLst>
                                </p:cTn>
                              </p:par>
                            </p:childTnLst>
                          </p:cTn>
                        </p:par>
                        <p:par>
                          <p:cTn id="34" fill="hold" nodeType="afterGroup">
                            <p:stCondLst>
                              <p:cond delay="5000"/>
                            </p:stCondLst>
                            <p:childTnLst>
                              <p:par>
                                <p:cTn id="35" presetID="22" presetClass="entr" presetSubtype="8" fill="hold" nodeType="afterEffect">
                                  <p:stCondLst>
                                    <p:cond delay="0"/>
                                  </p:stCondLst>
                                  <p:childTnLst>
                                    <p:set>
                                      <p:cBhvr>
                                        <p:cTn id="36" dur="1" fill="hold">
                                          <p:stCondLst>
                                            <p:cond delay="0"/>
                                          </p:stCondLst>
                                        </p:cTn>
                                        <p:tgtEl>
                                          <p:spTgt spid="1436845"/>
                                        </p:tgtEl>
                                        <p:attrNameLst>
                                          <p:attrName>style.visibility</p:attrName>
                                        </p:attrNameLst>
                                      </p:cBhvr>
                                      <p:to>
                                        <p:strVal val="visible"/>
                                      </p:to>
                                    </p:set>
                                    <p:animEffect transition="in" filter="wipe(left)">
                                      <p:cBhvr>
                                        <p:cTn id="37" dur="1000"/>
                                        <p:tgtEl>
                                          <p:spTgt spid="1436845"/>
                                        </p:tgtEl>
                                      </p:cBhvr>
                                    </p:animEffect>
                                  </p:childTnLst>
                                </p:cTn>
                              </p:par>
                            </p:childTnLst>
                          </p:cTn>
                        </p:par>
                        <p:par>
                          <p:cTn id="38" fill="hold" nodeType="afterGroup">
                            <p:stCondLst>
                              <p:cond delay="6000"/>
                            </p:stCondLst>
                            <p:childTnLst>
                              <p:par>
                                <p:cTn id="39" presetID="22" presetClass="entr" presetSubtype="8" fill="hold" nodeType="afterEffect">
                                  <p:stCondLst>
                                    <p:cond delay="0"/>
                                  </p:stCondLst>
                                  <p:childTnLst>
                                    <p:set>
                                      <p:cBhvr>
                                        <p:cTn id="40" dur="1" fill="hold">
                                          <p:stCondLst>
                                            <p:cond delay="0"/>
                                          </p:stCondLst>
                                        </p:cTn>
                                        <p:tgtEl>
                                          <p:spTgt spid="1436846"/>
                                        </p:tgtEl>
                                        <p:attrNameLst>
                                          <p:attrName>style.visibility</p:attrName>
                                        </p:attrNameLst>
                                      </p:cBhvr>
                                      <p:to>
                                        <p:strVal val="visible"/>
                                      </p:to>
                                    </p:set>
                                    <p:animEffect transition="in" filter="wipe(left)">
                                      <p:cBhvr>
                                        <p:cTn id="41" dur="1000"/>
                                        <p:tgtEl>
                                          <p:spTgt spid="1436846"/>
                                        </p:tgtEl>
                                      </p:cBhvr>
                                    </p:animEffect>
                                  </p:childTnLst>
                                </p:cTn>
                              </p:par>
                            </p:childTnLst>
                          </p:cTn>
                        </p:par>
                        <p:par>
                          <p:cTn id="42" fill="hold" nodeType="afterGroup">
                            <p:stCondLst>
                              <p:cond delay="7000"/>
                            </p:stCondLst>
                            <p:childTnLst>
                              <p:par>
                                <p:cTn id="43" presetID="22" presetClass="entr" presetSubtype="8" fill="hold" nodeType="afterEffect">
                                  <p:stCondLst>
                                    <p:cond delay="0"/>
                                  </p:stCondLst>
                                  <p:childTnLst>
                                    <p:set>
                                      <p:cBhvr>
                                        <p:cTn id="44" dur="1" fill="hold">
                                          <p:stCondLst>
                                            <p:cond delay="0"/>
                                          </p:stCondLst>
                                        </p:cTn>
                                        <p:tgtEl>
                                          <p:spTgt spid="1436677">
                                            <p:txEl>
                                              <p:pRg st="0" end="0"/>
                                            </p:txEl>
                                          </p:spTgt>
                                        </p:tgtEl>
                                        <p:attrNameLst>
                                          <p:attrName>style.visibility</p:attrName>
                                        </p:attrNameLst>
                                      </p:cBhvr>
                                      <p:to>
                                        <p:strVal val="visible"/>
                                      </p:to>
                                    </p:set>
                                    <p:animEffect transition="in" filter="wipe(left)">
                                      <p:cBhvr>
                                        <p:cTn id="45" dur="500"/>
                                        <p:tgtEl>
                                          <p:spTgt spid="1436677">
                                            <p:txEl>
                                              <p:pRg st="0" end="0"/>
                                            </p:txEl>
                                          </p:spTgt>
                                        </p:tgtEl>
                                      </p:cBhvr>
                                    </p:animEffect>
                                  </p:childTnLst>
                                </p:cTn>
                              </p:par>
                            </p:childTnLst>
                          </p:cTn>
                        </p:par>
                        <p:par>
                          <p:cTn id="46" fill="hold" nodeType="afterGroup">
                            <p:stCondLst>
                              <p:cond delay="7500"/>
                            </p:stCondLst>
                            <p:childTnLst>
                              <p:par>
                                <p:cTn id="47" presetID="22" presetClass="entr" presetSubtype="8" fill="hold" nodeType="afterEffect">
                                  <p:stCondLst>
                                    <p:cond delay="0"/>
                                  </p:stCondLst>
                                  <p:childTnLst>
                                    <p:set>
                                      <p:cBhvr>
                                        <p:cTn id="48" dur="1" fill="hold">
                                          <p:stCondLst>
                                            <p:cond delay="0"/>
                                          </p:stCondLst>
                                        </p:cTn>
                                        <p:tgtEl>
                                          <p:spTgt spid="1436837"/>
                                        </p:tgtEl>
                                        <p:attrNameLst>
                                          <p:attrName>style.visibility</p:attrName>
                                        </p:attrNameLst>
                                      </p:cBhvr>
                                      <p:to>
                                        <p:strVal val="visible"/>
                                      </p:to>
                                    </p:set>
                                    <p:animEffect transition="in" filter="wipe(left)">
                                      <p:cBhvr>
                                        <p:cTn id="49" dur="500"/>
                                        <p:tgtEl>
                                          <p:spTgt spid="1436837"/>
                                        </p:tgtEl>
                                      </p:cBhvr>
                                    </p:animEffect>
                                  </p:childTnLst>
                                </p:cTn>
                              </p:par>
                            </p:childTnLst>
                          </p:cTn>
                        </p:par>
                        <p:par>
                          <p:cTn id="50" fill="hold" nodeType="afterGroup">
                            <p:stCondLst>
                              <p:cond delay="8000"/>
                            </p:stCondLst>
                            <p:childTnLst>
                              <p:par>
                                <p:cTn id="51" presetID="22" presetClass="entr" presetSubtype="8" fill="hold" nodeType="afterEffect">
                                  <p:stCondLst>
                                    <p:cond delay="0"/>
                                  </p:stCondLst>
                                  <p:childTnLst>
                                    <p:set>
                                      <p:cBhvr>
                                        <p:cTn id="52" dur="1" fill="hold">
                                          <p:stCondLst>
                                            <p:cond delay="0"/>
                                          </p:stCondLst>
                                        </p:cTn>
                                        <p:tgtEl>
                                          <p:spTgt spid="1436839"/>
                                        </p:tgtEl>
                                        <p:attrNameLst>
                                          <p:attrName>style.visibility</p:attrName>
                                        </p:attrNameLst>
                                      </p:cBhvr>
                                      <p:to>
                                        <p:strVal val="visible"/>
                                      </p:to>
                                    </p:set>
                                    <p:animEffect transition="in" filter="wipe(left)">
                                      <p:cBhvr>
                                        <p:cTn id="53" dur="1000"/>
                                        <p:tgtEl>
                                          <p:spTgt spid="1436839"/>
                                        </p:tgtEl>
                                      </p:cBhvr>
                                    </p:animEffect>
                                  </p:childTnLst>
                                </p:cTn>
                              </p:par>
                              <p:par>
                                <p:cTn id="54" presetID="22" presetClass="entr" presetSubtype="1" fill="hold" nodeType="withEffect">
                                  <p:stCondLst>
                                    <p:cond delay="0"/>
                                  </p:stCondLst>
                                  <p:childTnLst>
                                    <p:set>
                                      <p:cBhvr>
                                        <p:cTn id="55" dur="1" fill="hold">
                                          <p:stCondLst>
                                            <p:cond delay="0"/>
                                          </p:stCondLst>
                                        </p:cTn>
                                        <p:tgtEl>
                                          <p:spTgt spid="1436841"/>
                                        </p:tgtEl>
                                        <p:attrNameLst>
                                          <p:attrName>style.visibility</p:attrName>
                                        </p:attrNameLst>
                                      </p:cBhvr>
                                      <p:to>
                                        <p:strVal val="visible"/>
                                      </p:to>
                                    </p:set>
                                    <p:animEffect transition="in" filter="wipe(up)">
                                      <p:cBhvr>
                                        <p:cTn id="56" dur="1000"/>
                                        <p:tgtEl>
                                          <p:spTgt spid="1436841"/>
                                        </p:tgtEl>
                                      </p:cBhvr>
                                    </p:animEffect>
                                  </p:childTnLst>
                                </p:cTn>
                              </p:par>
                            </p:childTnLst>
                          </p:cTn>
                        </p:par>
                        <p:par>
                          <p:cTn id="57" fill="hold" nodeType="afterGroup">
                            <p:stCondLst>
                              <p:cond delay="9000"/>
                            </p:stCondLst>
                            <p:childTnLst>
                              <p:par>
                                <p:cTn id="58" presetID="22" presetClass="entr" presetSubtype="1" fill="hold" nodeType="afterEffect">
                                  <p:stCondLst>
                                    <p:cond delay="0"/>
                                  </p:stCondLst>
                                  <p:childTnLst>
                                    <p:set>
                                      <p:cBhvr>
                                        <p:cTn id="59" dur="1" fill="hold">
                                          <p:stCondLst>
                                            <p:cond delay="0"/>
                                          </p:stCondLst>
                                        </p:cTn>
                                        <p:tgtEl>
                                          <p:spTgt spid="1436843"/>
                                        </p:tgtEl>
                                        <p:attrNameLst>
                                          <p:attrName>style.visibility</p:attrName>
                                        </p:attrNameLst>
                                      </p:cBhvr>
                                      <p:to>
                                        <p:strVal val="visible"/>
                                      </p:to>
                                    </p:set>
                                    <p:animEffect transition="in" filter="wipe(up)">
                                      <p:cBhvr>
                                        <p:cTn id="60" dur="1000"/>
                                        <p:tgtEl>
                                          <p:spTgt spid="1436843"/>
                                        </p:tgtEl>
                                      </p:cBhvr>
                                    </p:animEffect>
                                  </p:childTnLst>
                                </p:cTn>
                              </p:par>
                            </p:childTnLst>
                          </p:cTn>
                        </p:par>
                        <p:par>
                          <p:cTn id="61" fill="hold" nodeType="afterGroup">
                            <p:stCondLst>
                              <p:cond delay="10000"/>
                            </p:stCondLst>
                            <p:childTnLst>
                              <p:par>
                                <p:cTn id="62" presetID="22" presetClass="entr" presetSubtype="8" fill="hold" nodeType="afterEffect">
                                  <p:stCondLst>
                                    <p:cond delay="0"/>
                                  </p:stCondLst>
                                  <p:childTnLst>
                                    <p:set>
                                      <p:cBhvr>
                                        <p:cTn id="63" dur="1" fill="hold">
                                          <p:stCondLst>
                                            <p:cond delay="0"/>
                                          </p:stCondLst>
                                        </p:cTn>
                                        <p:tgtEl>
                                          <p:spTgt spid="1436677">
                                            <p:txEl>
                                              <p:pRg st="1" end="1"/>
                                            </p:txEl>
                                          </p:spTgt>
                                        </p:tgtEl>
                                        <p:attrNameLst>
                                          <p:attrName>style.visibility</p:attrName>
                                        </p:attrNameLst>
                                      </p:cBhvr>
                                      <p:to>
                                        <p:strVal val="visible"/>
                                      </p:to>
                                    </p:set>
                                    <p:animEffect transition="in" filter="wipe(left)">
                                      <p:cBhvr>
                                        <p:cTn id="64" dur="500"/>
                                        <p:tgtEl>
                                          <p:spTgt spid="14366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76"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 name="Picture 23" descr="fig13.4ppt1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828800"/>
            <a:ext cx="53530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9047" name="Picture 23" descr="fig13_5_ppt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828800"/>
            <a:ext cx="53530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9038" name="Picture 14" descr="fig13_5_ppt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28800"/>
            <a:ext cx="53530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fig13.4ppt8.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828800"/>
            <a:ext cx="53530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9036" name="Rectangle 12"/>
          <p:cNvSpPr>
            <a:spLocks noChangeArrowheads="1"/>
          </p:cNvSpPr>
          <p:nvPr/>
        </p:nvSpPr>
        <p:spPr bwMode="auto">
          <a:xfrm>
            <a:off x="1978026" y="914400"/>
            <a:ext cx="274637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pPr>
            <a:r>
              <a:rPr lang="en-US" altLang="en-US" sz="1400" b="1">
                <a:solidFill>
                  <a:srgbClr val="00723F"/>
                </a:solidFill>
              </a:rPr>
              <a:t>  FIGURE 13.4</a:t>
            </a:r>
            <a:r>
              <a:rPr lang="en-US" altLang="en-US" sz="1400" b="1">
                <a:solidFill>
                  <a:srgbClr val="7D0013"/>
                </a:solidFill>
              </a:rPr>
              <a:t>  </a:t>
            </a:r>
            <a:r>
              <a:rPr lang="en-US" altLang="en-US" sz="1400" b="1"/>
              <a:t>Price and Output Choice for a Profit-Maximizing Monopolist</a:t>
            </a:r>
          </a:p>
        </p:txBody>
      </p:sp>
      <p:sp>
        <p:nvSpPr>
          <p:cNvPr id="1409037" name="Text Box 13"/>
          <p:cNvSpPr txBox="1">
            <a:spLocks noChangeArrowheads="1"/>
          </p:cNvSpPr>
          <p:nvPr/>
        </p:nvSpPr>
        <p:spPr bwMode="auto">
          <a:xfrm rot="10800000">
            <a:off x="1978026" y="1711325"/>
            <a:ext cx="2746375"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altLang="en-US" sz="1600"/>
              <a:t>A profit-maximizing monopolist will raise output as long as marginal revenue exceeds marginal cost. </a:t>
            </a:r>
          </a:p>
          <a:p>
            <a:pPr eaLnBrk="1" hangingPunct="1">
              <a:lnSpc>
                <a:spcPct val="105000"/>
              </a:lnSpc>
              <a:spcBef>
                <a:spcPct val="0"/>
              </a:spcBef>
              <a:spcAft>
                <a:spcPct val="0"/>
              </a:spcAft>
            </a:pPr>
            <a:r>
              <a:rPr lang="en-US" altLang="en-US" sz="1600"/>
              <a:t>Maximum profit is at an output of 5 units per period and a price of $6. </a:t>
            </a:r>
          </a:p>
          <a:p>
            <a:pPr eaLnBrk="1" hangingPunct="1">
              <a:lnSpc>
                <a:spcPct val="105000"/>
              </a:lnSpc>
              <a:spcBef>
                <a:spcPct val="0"/>
              </a:spcBef>
              <a:spcAft>
                <a:spcPct val="0"/>
              </a:spcAft>
            </a:pPr>
            <a:r>
              <a:rPr lang="en-US" altLang="en-US" sz="1600"/>
              <a:t>Above 5 units of output, marginal cost is greater than marginal revenue; </a:t>
            </a:r>
          </a:p>
          <a:p>
            <a:pPr eaLnBrk="1" hangingPunct="1">
              <a:lnSpc>
                <a:spcPct val="105000"/>
              </a:lnSpc>
              <a:spcBef>
                <a:spcPct val="0"/>
              </a:spcBef>
              <a:spcAft>
                <a:spcPct val="0"/>
              </a:spcAft>
            </a:pPr>
            <a:r>
              <a:rPr lang="en-US" altLang="en-US" sz="1600"/>
              <a:t>increasing output beyond 5 units would reduce profit. </a:t>
            </a:r>
          </a:p>
          <a:p>
            <a:pPr eaLnBrk="1" hangingPunct="1">
              <a:lnSpc>
                <a:spcPct val="105000"/>
              </a:lnSpc>
              <a:spcBef>
                <a:spcPct val="0"/>
              </a:spcBef>
              <a:spcAft>
                <a:spcPct val="0"/>
              </a:spcAft>
            </a:pPr>
            <a:r>
              <a:rPr lang="en-US" altLang="en-US" sz="1600"/>
              <a:t>At 5 units, </a:t>
            </a:r>
            <a:r>
              <a:rPr lang="en-US" altLang="en-US" sz="1600" i="1"/>
              <a:t>TR</a:t>
            </a:r>
            <a:r>
              <a:rPr lang="en-US" altLang="en-US" sz="1600"/>
              <a:t> = </a:t>
            </a:r>
            <a:r>
              <a:rPr lang="en-US" altLang="en-US" sz="1600" i="1"/>
              <a:t>P</a:t>
            </a:r>
            <a:r>
              <a:rPr lang="en-US" altLang="en-US" sz="1600" i="1" baseline="-25000"/>
              <a:t>m</a:t>
            </a:r>
            <a:r>
              <a:rPr lang="en-US" altLang="en-US" sz="1600" i="1"/>
              <a:t>AQ</a:t>
            </a:r>
            <a:r>
              <a:rPr lang="en-US" altLang="en-US" sz="1600" i="1" baseline="-25000"/>
              <a:t>m</a:t>
            </a:r>
            <a:r>
              <a:rPr lang="en-US" altLang="en-US" sz="1600"/>
              <a:t>0, </a:t>
            </a:r>
            <a:r>
              <a:rPr lang="en-US" altLang="en-US" sz="1600" i="1"/>
              <a:t>TC</a:t>
            </a:r>
            <a:r>
              <a:rPr lang="en-US" altLang="en-US" sz="1600"/>
              <a:t> = </a:t>
            </a:r>
            <a:r>
              <a:rPr lang="en-US" altLang="en-US" sz="1600" i="1"/>
              <a:t>CBQ</a:t>
            </a:r>
            <a:r>
              <a:rPr lang="en-US" altLang="en-US" sz="1600" i="1" baseline="-25000"/>
              <a:t>m</a:t>
            </a:r>
            <a:r>
              <a:rPr lang="en-US" altLang="en-US" sz="1600"/>
              <a:t>0, and profit = </a:t>
            </a:r>
            <a:r>
              <a:rPr lang="en-US" altLang="en-US" sz="1600" i="1"/>
              <a:t>P</a:t>
            </a:r>
            <a:r>
              <a:rPr lang="en-US" altLang="en-US" sz="1600" i="1" baseline="-25000"/>
              <a:t>m</a:t>
            </a:r>
            <a:r>
              <a:rPr lang="en-US" altLang="en-US" sz="1600" i="1"/>
              <a:t>ABC</a:t>
            </a:r>
            <a:r>
              <a:rPr lang="en-US" altLang="en-US" sz="1600"/>
              <a:t>.</a:t>
            </a:r>
          </a:p>
        </p:txBody>
      </p:sp>
      <p:pic>
        <p:nvPicPr>
          <p:cNvPr id="1409040" name="Picture 16" descr="fig13_5_ppt_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828800"/>
            <a:ext cx="53530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9039" name="Picture 15" descr="fig13_5_ppt_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828800"/>
            <a:ext cx="53530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9042" name="Picture 18" descr="fig13_5_ppt_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1828800"/>
            <a:ext cx="53530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9044" name="Picture 20" descr="fig13_5_ppt_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1828800"/>
            <a:ext cx="53530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7"/>
          <p:cNvSpPr>
            <a:spLocks noChangeArrowheads="1"/>
          </p:cNvSpPr>
          <p:nvPr/>
        </p:nvSpPr>
        <p:spPr bwMode="auto">
          <a:xfrm>
            <a:off x="1978025" y="295275"/>
            <a:ext cx="579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r>
              <a:rPr lang="en-US" altLang="en-US">
                <a:solidFill>
                  <a:srgbClr val="593000"/>
                </a:solidFill>
              </a:rPr>
              <a:t>The Monopolist’s Profit-Maximizing Price and Output</a:t>
            </a:r>
          </a:p>
        </p:txBody>
      </p:sp>
      <p:pic>
        <p:nvPicPr>
          <p:cNvPr id="1409041" name="Picture 17" descr="fig13_5_ppt_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1828800"/>
            <a:ext cx="53530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fig13.4ppt6.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1828800"/>
            <a:ext cx="53530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fig13.4ppt9.gi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876800" y="1828800"/>
            <a:ext cx="53530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774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9036"/>
                                        </p:tgtEl>
                                        <p:attrNameLst>
                                          <p:attrName>style.visibility</p:attrName>
                                        </p:attrNameLst>
                                      </p:cBhvr>
                                      <p:to>
                                        <p:strVal val="visible"/>
                                      </p:to>
                                    </p:set>
                                    <p:animEffect transition="in" filter="wipe(left)">
                                      <p:cBhvr>
                                        <p:cTn id="11" dur="500"/>
                                        <p:tgtEl>
                                          <p:spTgt spid="140903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09038"/>
                                        </p:tgtEl>
                                        <p:attrNameLst>
                                          <p:attrName>style.visibility</p:attrName>
                                        </p:attrNameLst>
                                      </p:cBhvr>
                                      <p:to>
                                        <p:strVal val="visible"/>
                                      </p:to>
                                    </p:set>
                                    <p:animEffect transition="in" filter="wipe(left)">
                                      <p:cBhvr>
                                        <p:cTn id="15" dur="500"/>
                                        <p:tgtEl>
                                          <p:spTgt spid="1409038"/>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09039"/>
                                        </p:tgtEl>
                                        <p:attrNameLst>
                                          <p:attrName>style.visibility</p:attrName>
                                        </p:attrNameLst>
                                      </p:cBhvr>
                                      <p:to>
                                        <p:strVal val="visible"/>
                                      </p:to>
                                    </p:set>
                                    <p:animEffect transition="in" filter="wipe(left)">
                                      <p:cBhvr>
                                        <p:cTn id="19" dur="1000"/>
                                        <p:tgtEl>
                                          <p:spTgt spid="1409039"/>
                                        </p:tgtEl>
                                      </p:cBhvr>
                                    </p:animEffect>
                                  </p:childTnLst>
                                </p:cTn>
                              </p:par>
                            </p:childTnLst>
                          </p:cTn>
                        </p:par>
                        <p:par>
                          <p:cTn id="20" fill="hold" nodeType="afterGroup">
                            <p:stCondLst>
                              <p:cond delay="2500"/>
                            </p:stCondLst>
                            <p:childTnLst>
                              <p:par>
                                <p:cTn id="21" presetID="22" presetClass="entr" presetSubtype="1" fill="hold" nodeType="afterEffect">
                                  <p:stCondLst>
                                    <p:cond delay="0"/>
                                  </p:stCondLst>
                                  <p:childTnLst>
                                    <p:set>
                                      <p:cBhvr>
                                        <p:cTn id="22" dur="1" fill="hold">
                                          <p:stCondLst>
                                            <p:cond delay="0"/>
                                          </p:stCondLst>
                                        </p:cTn>
                                        <p:tgtEl>
                                          <p:spTgt spid="1409040"/>
                                        </p:tgtEl>
                                        <p:attrNameLst>
                                          <p:attrName>style.visibility</p:attrName>
                                        </p:attrNameLst>
                                      </p:cBhvr>
                                      <p:to>
                                        <p:strVal val="visible"/>
                                      </p:to>
                                    </p:set>
                                    <p:animEffect transition="in" filter="wipe(up)">
                                      <p:cBhvr>
                                        <p:cTn id="23" dur="1000"/>
                                        <p:tgtEl>
                                          <p:spTgt spid="1409040"/>
                                        </p:tgtEl>
                                      </p:cBhvr>
                                    </p:animEffect>
                                  </p:childTnLst>
                                </p:cTn>
                              </p:par>
                            </p:childTnLst>
                          </p:cTn>
                        </p:par>
                        <p:par>
                          <p:cTn id="24" fill="hold" nodeType="afterGroup">
                            <p:stCondLst>
                              <p:cond delay="3500"/>
                            </p:stCondLst>
                            <p:childTnLst>
                              <p:par>
                                <p:cTn id="25" presetID="22" presetClass="entr" presetSubtype="8" fill="hold" nodeType="afterEffect">
                                  <p:stCondLst>
                                    <p:cond delay="0"/>
                                  </p:stCondLst>
                                  <p:childTnLst>
                                    <p:set>
                                      <p:cBhvr>
                                        <p:cTn id="26" dur="1" fill="hold">
                                          <p:stCondLst>
                                            <p:cond delay="0"/>
                                          </p:stCondLst>
                                        </p:cTn>
                                        <p:tgtEl>
                                          <p:spTgt spid="1409041"/>
                                        </p:tgtEl>
                                        <p:attrNameLst>
                                          <p:attrName>style.visibility</p:attrName>
                                        </p:attrNameLst>
                                      </p:cBhvr>
                                      <p:to>
                                        <p:strVal val="visible"/>
                                      </p:to>
                                    </p:set>
                                    <p:animEffect transition="in" filter="wipe(left)">
                                      <p:cBhvr>
                                        <p:cTn id="27" dur="1000"/>
                                        <p:tgtEl>
                                          <p:spTgt spid="1409041"/>
                                        </p:tgtEl>
                                      </p:cBhvr>
                                    </p:animEffect>
                                  </p:childTnLst>
                                </p:cTn>
                              </p:par>
                            </p:childTnLst>
                          </p:cTn>
                        </p:par>
                        <p:par>
                          <p:cTn id="28" fill="hold" nodeType="afterGroup">
                            <p:stCondLst>
                              <p:cond delay="4500"/>
                            </p:stCondLst>
                            <p:childTnLst>
                              <p:par>
                                <p:cTn id="29" presetID="22" presetClass="entr" presetSubtype="8" fill="hold" nodeType="afterEffect">
                                  <p:stCondLst>
                                    <p:cond delay="0"/>
                                  </p:stCondLst>
                                  <p:childTnLst>
                                    <p:set>
                                      <p:cBhvr>
                                        <p:cTn id="30" dur="1" fill="hold">
                                          <p:stCondLst>
                                            <p:cond delay="0"/>
                                          </p:stCondLst>
                                        </p:cTn>
                                        <p:tgtEl>
                                          <p:spTgt spid="1409042"/>
                                        </p:tgtEl>
                                        <p:attrNameLst>
                                          <p:attrName>style.visibility</p:attrName>
                                        </p:attrNameLst>
                                      </p:cBhvr>
                                      <p:to>
                                        <p:strVal val="visible"/>
                                      </p:to>
                                    </p:set>
                                    <p:animEffect transition="in" filter="wipe(left)">
                                      <p:cBhvr>
                                        <p:cTn id="31" dur="1000"/>
                                        <p:tgtEl>
                                          <p:spTgt spid="1409042"/>
                                        </p:tgtEl>
                                      </p:cBhvr>
                                    </p:animEffect>
                                  </p:childTnLst>
                                </p:cTn>
                              </p:par>
                            </p:childTnLst>
                          </p:cTn>
                        </p:par>
                        <p:par>
                          <p:cTn id="32" fill="hold" nodeType="afterGroup">
                            <p:stCondLst>
                              <p:cond delay="5500"/>
                            </p:stCondLst>
                            <p:childTnLst>
                              <p:par>
                                <p:cTn id="33" presetID="22" presetClass="entr" presetSubtype="8" fill="hold" nodeType="afterEffect">
                                  <p:stCondLst>
                                    <p:cond delay="0"/>
                                  </p:stCondLst>
                                  <p:childTnLst>
                                    <p:set>
                                      <p:cBhvr>
                                        <p:cTn id="34" dur="1" fill="hold">
                                          <p:stCondLst>
                                            <p:cond delay="0"/>
                                          </p:stCondLst>
                                        </p:cTn>
                                        <p:tgtEl>
                                          <p:spTgt spid="1409037">
                                            <p:txEl>
                                              <p:pRg st="0" end="0"/>
                                            </p:txEl>
                                          </p:spTgt>
                                        </p:tgtEl>
                                        <p:attrNameLst>
                                          <p:attrName>style.visibility</p:attrName>
                                        </p:attrNameLst>
                                      </p:cBhvr>
                                      <p:to>
                                        <p:strVal val="visible"/>
                                      </p:to>
                                    </p:set>
                                    <p:animEffect transition="in" filter="wipe(left)">
                                      <p:cBhvr>
                                        <p:cTn id="35" dur="500"/>
                                        <p:tgtEl>
                                          <p:spTgt spid="1409037">
                                            <p:txEl>
                                              <p:pRg st="0" end="0"/>
                                            </p:txEl>
                                          </p:spTgt>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1000"/>
                                        <p:tgtEl>
                                          <p:spTgt spid="22"/>
                                        </p:tgtEl>
                                      </p:cBhvr>
                                    </p:animEffect>
                                  </p:childTnLst>
                                </p:cTn>
                              </p:par>
                            </p:childTnLst>
                          </p:cTn>
                        </p:par>
                        <p:par>
                          <p:cTn id="40" fill="hold" nodeType="afterGroup">
                            <p:stCondLst>
                              <p:cond delay="7000"/>
                            </p:stCondLst>
                            <p:childTnLst>
                              <p:par>
                                <p:cTn id="41" presetID="22" presetClass="entr" presetSubtype="1" fill="hold" nodeType="afterEffect">
                                  <p:stCondLst>
                                    <p:cond delay="0"/>
                                  </p:stCondLst>
                                  <p:childTnLst>
                                    <p:set>
                                      <p:cBhvr>
                                        <p:cTn id="42" dur="1" fill="hold">
                                          <p:stCondLst>
                                            <p:cond delay="0"/>
                                          </p:stCondLst>
                                        </p:cTn>
                                        <p:tgtEl>
                                          <p:spTgt spid="1409044"/>
                                        </p:tgtEl>
                                        <p:attrNameLst>
                                          <p:attrName>style.visibility</p:attrName>
                                        </p:attrNameLst>
                                      </p:cBhvr>
                                      <p:to>
                                        <p:strVal val="visible"/>
                                      </p:to>
                                    </p:set>
                                    <p:animEffect transition="in" filter="wipe(up)">
                                      <p:cBhvr>
                                        <p:cTn id="43" dur="1000"/>
                                        <p:tgtEl>
                                          <p:spTgt spid="1409044"/>
                                        </p:tgtEl>
                                      </p:cBhvr>
                                    </p:animEffect>
                                  </p:childTnLst>
                                </p:cTn>
                              </p:par>
                              <p:par>
                                <p:cTn id="44" presetID="22" presetClass="entr" presetSubtype="1"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1000"/>
                                        <p:tgtEl>
                                          <p:spTgt spid="21"/>
                                        </p:tgtEl>
                                      </p:cBhvr>
                                    </p:animEffect>
                                  </p:childTnLst>
                                </p:cTn>
                              </p:par>
                            </p:childTnLst>
                          </p:cTn>
                        </p:par>
                        <p:par>
                          <p:cTn id="47" fill="hold" nodeType="afterGroup">
                            <p:stCondLst>
                              <p:cond delay="8000"/>
                            </p:stCondLst>
                            <p:childTnLst>
                              <p:par>
                                <p:cTn id="48" presetID="22" presetClass="entr" presetSubtype="8" fill="hold" nodeType="afterEffect">
                                  <p:stCondLst>
                                    <p:cond delay="0"/>
                                  </p:stCondLst>
                                  <p:childTnLst>
                                    <p:set>
                                      <p:cBhvr>
                                        <p:cTn id="49" dur="1" fill="hold">
                                          <p:stCondLst>
                                            <p:cond delay="0"/>
                                          </p:stCondLst>
                                        </p:cTn>
                                        <p:tgtEl>
                                          <p:spTgt spid="1409037">
                                            <p:txEl>
                                              <p:pRg st="1" end="1"/>
                                            </p:txEl>
                                          </p:spTgt>
                                        </p:tgtEl>
                                        <p:attrNameLst>
                                          <p:attrName>style.visibility</p:attrName>
                                        </p:attrNameLst>
                                      </p:cBhvr>
                                      <p:to>
                                        <p:strVal val="visible"/>
                                      </p:to>
                                    </p:set>
                                    <p:animEffect transition="in" filter="wipe(left)">
                                      <p:cBhvr>
                                        <p:cTn id="50" dur="500"/>
                                        <p:tgtEl>
                                          <p:spTgt spid="1409037">
                                            <p:txEl>
                                              <p:pRg st="1" end="1"/>
                                            </p:txEl>
                                          </p:spTgt>
                                        </p:tgtEl>
                                      </p:cBhvr>
                                    </p:animEffect>
                                  </p:childTnLst>
                                </p:cTn>
                              </p:par>
                            </p:childTnLst>
                          </p:cTn>
                        </p:par>
                        <p:par>
                          <p:cTn id="51" fill="hold" nodeType="afterGroup">
                            <p:stCondLst>
                              <p:cond delay="8500"/>
                            </p:stCondLst>
                            <p:childTnLst>
                              <p:par>
                                <p:cTn id="52" presetID="22" presetClass="entr" presetSubtype="8" fill="hold"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1000"/>
                                        <p:tgtEl>
                                          <p:spTgt spid="24"/>
                                        </p:tgtEl>
                                      </p:cBhvr>
                                    </p:animEffect>
                                  </p:childTnLst>
                                </p:cTn>
                              </p:par>
                            </p:childTnLst>
                          </p:cTn>
                        </p:par>
                        <p:par>
                          <p:cTn id="55" fill="hold" nodeType="afterGroup">
                            <p:stCondLst>
                              <p:cond delay="9500"/>
                            </p:stCondLst>
                            <p:childTnLst>
                              <p:par>
                                <p:cTn id="56" presetID="22" presetClass="entr" presetSubtype="8" fill="hold" nodeType="afterEffect">
                                  <p:stCondLst>
                                    <p:cond delay="0"/>
                                  </p:stCondLst>
                                  <p:childTnLst>
                                    <p:set>
                                      <p:cBhvr>
                                        <p:cTn id="57" dur="1" fill="hold">
                                          <p:stCondLst>
                                            <p:cond delay="0"/>
                                          </p:stCondLst>
                                        </p:cTn>
                                        <p:tgtEl>
                                          <p:spTgt spid="1409037">
                                            <p:txEl>
                                              <p:pRg st="2" end="2"/>
                                            </p:txEl>
                                          </p:spTgt>
                                        </p:tgtEl>
                                        <p:attrNameLst>
                                          <p:attrName>style.visibility</p:attrName>
                                        </p:attrNameLst>
                                      </p:cBhvr>
                                      <p:to>
                                        <p:strVal val="visible"/>
                                      </p:to>
                                    </p:set>
                                    <p:animEffect transition="in" filter="wipe(left)">
                                      <p:cBhvr>
                                        <p:cTn id="58" dur="500"/>
                                        <p:tgtEl>
                                          <p:spTgt spid="1409037">
                                            <p:txEl>
                                              <p:pRg st="2" end="2"/>
                                            </p:txEl>
                                          </p:spTgt>
                                        </p:tgtEl>
                                      </p:cBhvr>
                                    </p:animEffect>
                                  </p:childTnLst>
                                </p:cTn>
                              </p:par>
                            </p:childTnLst>
                          </p:cTn>
                        </p:par>
                        <p:par>
                          <p:cTn id="59" fill="hold" nodeType="afterGroup">
                            <p:stCondLst>
                              <p:cond delay="10000"/>
                            </p:stCondLst>
                            <p:childTnLst>
                              <p:par>
                                <p:cTn id="60" presetID="22" presetClass="entr" presetSubtype="8" fill="hold" nodeType="afterEffect">
                                  <p:stCondLst>
                                    <p:cond delay="0"/>
                                  </p:stCondLst>
                                  <p:childTnLst>
                                    <p:set>
                                      <p:cBhvr>
                                        <p:cTn id="61" dur="1" fill="hold">
                                          <p:stCondLst>
                                            <p:cond delay="0"/>
                                          </p:stCondLst>
                                        </p:cTn>
                                        <p:tgtEl>
                                          <p:spTgt spid="1409037">
                                            <p:txEl>
                                              <p:pRg st="3" end="3"/>
                                            </p:txEl>
                                          </p:spTgt>
                                        </p:tgtEl>
                                        <p:attrNameLst>
                                          <p:attrName>style.visibility</p:attrName>
                                        </p:attrNameLst>
                                      </p:cBhvr>
                                      <p:to>
                                        <p:strVal val="visible"/>
                                      </p:to>
                                    </p:set>
                                    <p:animEffect transition="in" filter="wipe(left)">
                                      <p:cBhvr>
                                        <p:cTn id="62" dur="500"/>
                                        <p:tgtEl>
                                          <p:spTgt spid="1409037">
                                            <p:txEl>
                                              <p:pRg st="3" end="3"/>
                                            </p:txEl>
                                          </p:spTgt>
                                        </p:tgtEl>
                                      </p:cBhvr>
                                    </p:animEffect>
                                  </p:childTnLst>
                                </p:cTn>
                              </p:par>
                            </p:childTnLst>
                          </p:cTn>
                        </p:par>
                        <p:par>
                          <p:cTn id="63" fill="hold" nodeType="afterGroup">
                            <p:stCondLst>
                              <p:cond delay="10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1000"/>
                                        <p:tgtEl>
                                          <p:spTgt spid="23"/>
                                        </p:tgtEl>
                                      </p:cBhvr>
                                    </p:animEffect>
                                  </p:childTnLst>
                                </p:cTn>
                              </p:par>
                            </p:childTnLst>
                          </p:cTn>
                        </p:par>
                        <p:par>
                          <p:cTn id="67" fill="hold" nodeType="afterGroup">
                            <p:stCondLst>
                              <p:cond delay="11500"/>
                            </p:stCondLst>
                            <p:childTnLst>
                              <p:par>
                                <p:cTn id="68" presetID="10" presetClass="entr" presetSubtype="0" fill="hold" nodeType="afterEffect">
                                  <p:stCondLst>
                                    <p:cond delay="0"/>
                                  </p:stCondLst>
                                  <p:childTnLst>
                                    <p:set>
                                      <p:cBhvr>
                                        <p:cTn id="69" dur="1" fill="hold">
                                          <p:stCondLst>
                                            <p:cond delay="0"/>
                                          </p:stCondLst>
                                        </p:cTn>
                                        <p:tgtEl>
                                          <p:spTgt spid="1409047"/>
                                        </p:tgtEl>
                                        <p:attrNameLst>
                                          <p:attrName>style.visibility</p:attrName>
                                        </p:attrNameLst>
                                      </p:cBhvr>
                                      <p:to>
                                        <p:strVal val="visible"/>
                                      </p:to>
                                    </p:set>
                                    <p:animEffect transition="in" filter="fade">
                                      <p:cBhvr>
                                        <p:cTn id="70" dur="1000"/>
                                        <p:tgtEl>
                                          <p:spTgt spid="1409047"/>
                                        </p:tgtEl>
                                      </p:cBhvr>
                                    </p:animEffect>
                                  </p:childTnLst>
                                </p:cTn>
                              </p:par>
                            </p:childTnLst>
                          </p:cTn>
                        </p:par>
                        <p:par>
                          <p:cTn id="71" fill="hold" nodeType="afterGroup">
                            <p:stCondLst>
                              <p:cond delay="12500"/>
                            </p:stCondLst>
                            <p:childTnLst>
                              <p:par>
                                <p:cTn id="72" presetID="22" presetClass="entr" presetSubtype="8" fill="hold" nodeType="afterEffect">
                                  <p:stCondLst>
                                    <p:cond delay="0"/>
                                  </p:stCondLst>
                                  <p:childTnLst>
                                    <p:set>
                                      <p:cBhvr>
                                        <p:cTn id="73" dur="1" fill="hold">
                                          <p:stCondLst>
                                            <p:cond delay="0"/>
                                          </p:stCondLst>
                                        </p:cTn>
                                        <p:tgtEl>
                                          <p:spTgt spid="1409037">
                                            <p:txEl>
                                              <p:pRg st="4" end="4"/>
                                            </p:txEl>
                                          </p:spTgt>
                                        </p:tgtEl>
                                        <p:attrNameLst>
                                          <p:attrName>style.visibility</p:attrName>
                                        </p:attrNameLst>
                                      </p:cBhvr>
                                      <p:to>
                                        <p:strVal val="visible"/>
                                      </p:to>
                                    </p:set>
                                    <p:animEffect transition="in" filter="wipe(left)">
                                      <p:cBhvr>
                                        <p:cTn id="74" dur="500"/>
                                        <p:tgtEl>
                                          <p:spTgt spid="14090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36"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0054" name="Text Box 6"/>
          <p:cNvSpPr txBox="1">
            <a:spLocks noChangeArrowheads="1"/>
          </p:cNvSpPr>
          <p:nvPr/>
        </p:nvSpPr>
        <p:spPr bwMode="auto">
          <a:xfrm>
            <a:off x="1981200" y="1905000"/>
            <a:ext cx="82296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a:t>A monopoly firm has no supply curve that is independent of the demand curve for its product.</a:t>
            </a:r>
          </a:p>
          <a:p>
            <a:pPr eaLnBrk="1" hangingPunct="1">
              <a:spcBef>
                <a:spcPct val="0"/>
              </a:spcBef>
              <a:spcAft>
                <a:spcPct val="0"/>
              </a:spcAft>
            </a:pPr>
            <a:endParaRPr lang="en-US" altLang="en-US" sz="6000"/>
          </a:p>
          <a:p>
            <a:pPr eaLnBrk="1" hangingPunct="1">
              <a:spcBef>
                <a:spcPct val="0"/>
              </a:spcBef>
              <a:spcAft>
                <a:spcPct val="0"/>
              </a:spcAft>
            </a:pPr>
            <a:r>
              <a:rPr lang="en-US" altLang="en-US"/>
              <a:t>A monopolist sets both price and quantity, and the amount of output that it supplies depends on its marginal cost curve and the demand curve that it faces.</a:t>
            </a:r>
          </a:p>
        </p:txBody>
      </p:sp>
      <p:sp>
        <p:nvSpPr>
          <p:cNvPr id="8" name="Rectangle 7"/>
          <p:cNvSpPr>
            <a:spLocks noChangeArrowheads="1"/>
          </p:cNvSpPr>
          <p:nvPr/>
        </p:nvSpPr>
        <p:spPr bwMode="auto">
          <a:xfrm>
            <a:off x="1981200" y="295275"/>
            <a:ext cx="579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r>
              <a:rPr lang="en-US" altLang="en-US">
                <a:solidFill>
                  <a:srgbClr val="593000"/>
                </a:solidFill>
              </a:rPr>
              <a:t>The Absence of a Supply Curve in Monopoly</a:t>
            </a:r>
          </a:p>
        </p:txBody>
      </p:sp>
    </p:spTree>
    <p:extLst>
      <p:ext uri="{BB962C8B-B14F-4D97-AF65-F5344CB8AC3E}">
        <p14:creationId xmlns:p14="http://schemas.microsoft.com/office/powerpoint/2010/main" val="1599424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10054">
                                            <p:txEl>
                                              <p:pRg st="0" end="0"/>
                                            </p:txEl>
                                          </p:spTgt>
                                        </p:tgtEl>
                                        <p:attrNameLst>
                                          <p:attrName>style.visibility</p:attrName>
                                        </p:attrNameLst>
                                      </p:cBhvr>
                                      <p:to>
                                        <p:strVal val="visible"/>
                                      </p:to>
                                    </p:set>
                                    <p:animEffect transition="in" filter="wipe(left)">
                                      <p:cBhvr>
                                        <p:cTn id="11" dur="500"/>
                                        <p:tgtEl>
                                          <p:spTgt spid="1410054">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10054">
                                            <p:txEl>
                                              <p:pRg st="2" end="2"/>
                                            </p:txEl>
                                          </p:spTgt>
                                        </p:tgtEl>
                                        <p:attrNameLst>
                                          <p:attrName>style.visibility</p:attrName>
                                        </p:attrNameLst>
                                      </p:cBhvr>
                                      <p:to>
                                        <p:strVal val="visible"/>
                                      </p:to>
                                    </p:set>
                                    <p:animEffect transition="in" filter="wipe(left)">
                                      <p:cBhvr>
                                        <p:cTn id="15" dur="500"/>
                                        <p:tgtEl>
                                          <p:spTgt spid="14100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0054"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13157" name="Picture 37" descr="fig13_7_ppt_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9" y="304800"/>
            <a:ext cx="62579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60" name="Picture 40" descr="fig13_7_ppt_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039" y="304800"/>
            <a:ext cx="62579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30" name="Rectangle 10"/>
          <p:cNvSpPr>
            <a:spLocks noChangeArrowheads="1"/>
          </p:cNvSpPr>
          <p:nvPr/>
        </p:nvSpPr>
        <p:spPr bwMode="auto">
          <a:xfrm>
            <a:off x="1981201" y="4267200"/>
            <a:ext cx="8143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pPr>
            <a:r>
              <a:rPr lang="en-US" altLang="en-US" sz="1400" b="1">
                <a:solidFill>
                  <a:srgbClr val="00723F"/>
                </a:solidFill>
              </a:rPr>
              <a:t>  FIGURE 13.6</a:t>
            </a:r>
            <a:r>
              <a:rPr lang="en-US" altLang="en-US" sz="1400" b="1">
                <a:solidFill>
                  <a:srgbClr val="7D0013"/>
                </a:solidFill>
              </a:rPr>
              <a:t>  </a:t>
            </a:r>
            <a:r>
              <a:rPr lang="en-US" altLang="en-US" sz="1400" b="1"/>
              <a:t>Comparison of Monopoly and Perfectly Competitive Outcomes for a Firm with Constant Returns to Scale</a:t>
            </a:r>
          </a:p>
        </p:txBody>
      </p:sp>
      <p:sp>
        <p:nvSpPr>
          <p:cNvPr id="1413131" name="Text Box 11"/>
          <p:cNvSpPr txBox="1">
            <a:spLocks noChangeArrowheads="1"/>
          </p:cNvSpPr>
          <p:nvPr/>
        </p:nvSpPr>
        <p:spPr bwMode="auto">
          <a:xfrm rot="10800000">
            <a:off x="1933576" y="4724401"/>
            <a:ext cx="8162925"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altLang="en-US" sz="1600"/>
              <a:t>In the newly organized monopoly, the marginal cost curve is the same as the supply curve that represented the behavior of all the independent firms when the industry was organized competitively. </a:t>
            </a:r>
          </a:p>
          <a:p>
            <a:pPr eaLnBrk="1" hangingPunct="1">
              <a:lnSpc>
                <a:spcPct val="105000"/>
              </a:lnSpc>
              <a:spcBef>
                <a:spcPct val="0"/>
              </a:spcBef>
              <a:spcAft>
                <a:spcPct val="0"/>
              </a:spcAft>
            </a:pPr>
            <a:r>
              <a:rPr lang="en-US" altLang="en-US" sz="1600"/>
              <a:t>Quantity produced by the monopoly will be less than the perfectly competitive level of output, and the monopoly price will be higher than the price under perfect competition. </a:t>
            </a:r>
          </a:p>
          <a:p>
            <a:pPr eaLnBrk="1" hangingPunct="1">
              <a:lnSpc>
                <a:spcPct val="105000"/>
              </a:lnSpc>
              <a:spcBef>
                <a:spcPct val="0"/>
              </a:spcBef>
              <a:spcAft>
                <a:spcPct val="0"/>
              </a:spcAft>
            </a:pPr>
            <a:r>
              <a:rPr lang="en-US" altLang="en-US" sz="1600"/>
              <a:t>Under monopoly, </a:t>
            </a:r>
            <a:r>
              <a:rPr lang="en-US" altLang="en-US" sz="1600" i="1"/>
              <a:t>P</a:t>
            </a:r>
            <a:r>
              <a:rPr lang="en-US" altLang="en-US" sz="1600"/>
              <a:t> = </a:t>
            </a:r>
            <a:r>
              <a:rPr lang="en-US" altLang="en-US" sz="1600" i="1"/>
              <a:t>P</a:t>
            </a:r>
            <a:r>
              <a:rPr lang="en-US" altLang="en-US" sz="1600" i="1" baseline="-25000"/>
              <a:t>m</a:t>
            </a:r>
            <a:r>
              <a:rPr lang="en-US" altLang="en-US" sz="1600"/>
              <a:t> = $4 and </a:t>
            </a:r>
            <a:r>
              <a:rPr lang="en-US" altLang="en-US" sz="1600" i="1"/>
              <a:t>Q</a:t>
            </a:r>
            <a:r>
              <a:rPr lang="en-US" altLang="en-US" sz="1600"/>
              <a:t> = </a:t>
            </a:r>
            <a:r>
              <a:rPr lang="en-US" altLang="en-US" sz="1600" i="1"/>
              <a:t>Q</a:t>
            </a:r>
            <a:r>
              <a:rPr lang="en-US" altLang="en-US" sz="1600" i="1" baseline="-25000"/>
              <a:t>m</a:t>
            </a:r>
            <a:r>
              <a:rPr lang="en-US" altLang="en-US" sz="1600"/>
              <a:t> = 2,500. </a:t>
            </a:r>
          </a:p>
          <a:p>
            <a:pPr eaLnBrk="1" hangingPunct="1">
              <a:lnSpc>
                <a:spcPct val="105000"/>
              </a:lnSpc>
              <a:spcBef>
                <a:spcPct val="0"/>
              </a:spcBef>
              <a:spcAft>
                <a:spcPct val="0"/>
              </a:spcAft>
            </a:pPr>
            <a:r>
              <a:rPr lang="en-US" altLang="en-US" sz="1600"/>
              <a:t>Under perfect competition, </a:t>
            </a:r>
            <a:r>
              <a:rPr lang="en-US" altLang="en-US" sz="1600" i="1"/>
              <a:t>P</a:t>
            </a:r>
            <a:r>
              <a:rPr lang="en-US" altLang="en-US" sz="1600"/>
              <a:t> = </a:t>
            </a:r>
            <a:r>
              <a:rPr lang="en-US" altLang="en-US" sz="1600" i="1"/>
              <a:t>P</a:t>
            </a:r>
            <a:r>
              <a:rPr lang="en-US" altLang="en-US" sz="1600" i="1" baseline="-25000"/>
              <a:t>c</a:t>
            </a:r>
            <a:r>
              <a:rPr lang="en-US" altLang="en-US" sz="1600"/>
              <a:t> = $3 and </a:t>
            </a:r>
            <a:r>
              <a:rPr lang="en-US" altLang="en-US" sz="1600" i="1"/>
              <a:t>Q</a:t>
            </a:r>
            <a:r>
              <a:rPr lang="en-US" altLang="en-US" sz="1600"/>
              <a:t> = </a:t>
            </a:r>
            <a:r>
              <a:rPr lang="en-US" altLang="en-US" sz="1600" i="1"/>
              <a:t>Q</a:t>
            </a:r>
            <a:r>
              <a:rPr lang="en-US" altLang="en-US" sz="1600" i="1" baseline="-25000"/>
              <a:t>c</a:t>
            </a:r>
            <a:r>
              <a:rPr lang="en-US" altLang="en-US" sz="1600"/>
              <a:t> = 4,000.</a:t>
            </a:r>
          </a:p>
        </p:txBody>
      </p:sp>
      <p:pic>
        <p:nvPicPr>
          <p:cNvPr id="1413151" name="Picture 31" descr="fig13_7_ppt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039" y="304800"/>
            <a:ext cx="62579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2" name="Picture 32" descr="fig13_7_ppt_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039" y="304800"/>
            <a:ext cx="62579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3" name="Picture 33" descr="fig13_7_ppt_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039" y="304800"/>
            <a:ext cx="62579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4" name="Picture 34" descr="fig13_7_ppt_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7039" y="304800"/>
            <a:ext cx="62579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5" name="Picture 35" descr="fig13_7_ppt_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7039" y="304800"/>
            <a:ext cx="62579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6" name="Picture 36" descr="fig13_7_ppt_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7039" y="304800"/>
            <a:ext cx="62579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8" name="Picture 38" descr="fig13_7_ppt_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039" y="304800"/>
            <a:ext cx="62579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9" name="Picture 39" descr="fig13_7_ppt_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039" y="304800"/>
            <a:ext cx="62579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61" name="Picture 41" descr="fig13_7_ppt_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67039" y="304800"/>
            <a:ext cx="62579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3162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13130"/>
                                        </p:tgtEl>
                                        <p:attrNameLst>
                                          <p:attrName>style.visibility</p:attrName>
                                        </p:attrNameLst>
                                      </p:cBhvr>
                                      <p:to>
                                        <p:strVal val="visible"/>
                                      </p:to>
                                    </p:set>
                                    <p:animEffect transition="in" filter="wipe(left)">
                                      <p:cBhvr>
                                        <p:cTn id="7" dur="500"/>
                                        <p:tgtEl>
                                          <p:spTgt spid="141313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13161"/>
                                        </p:tgtEl>
                                        <p:attrNameLst>
                                          <p:attrName>style.visibility</p:attrName>
                                        </p:attrNameLst>
                                      </p:cBhvr>
                                      <p:to>
                                        <p:strVal val="visible"/>
                                      </p:to>
                                    </p:set>
                                    <p:animEffect transition="in" filter="wipe(left)">
                                      <p:cBhvr>
                                        <p:cTn id="11" dur="500"/>
                                        <p:tgtEl>
                                          <p:spTgt spid="141316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13151"/>
                                        </p:tgtEl>
                                        <p:attrNameLst>
                                          <p:attrName>style.visibility</p:attrName>
                                        </p:attrNameLst>
                                      </p:cBhvr>
                                      <p:to>
                                        <p:strVal val="visible"/>
                                      </p:to>
                                    </p:set>
                                    <p:animEffect transition="in" filter="wipe(left)">
                                      <p:cBhvr>
                                        <p:cTn id="15" dur="1000"/>
                                        <p:tgtEl>
                                          <p:spTgt spid="1413151"/>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413152"/>
                                        </p:tgtEl>
                                        <p:attrNameLst>
                                          <p:attrName>style.visibility</p:attrName>
                                        </p:attrNameLst>
                                      </p:cBhvr>
                                      <p:to>
                                        <p:strVal val="visible"/>
                                      </p:to>
                                    </p:set>
                                    <p:animEffect transition="in" filter="wipe(left)">
                                      <p:cBhvr>
                                        <p:cTn id="19" dur="1000"/>
                                        <p:tgtEl>
                                          <p:spTgt spid="1413152"/>
                                        </p:tgtEl>
                                      </p:cBhvr>
                                    </p:animEffect>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1413131">
                                            <p:txEl>
                                              <p:pRg st="0" end="0"/>
                                            </p:txEl>
                                          </p:spTgt>
                                        </p:tgtEl>
                                        <p:attrNameLst>
                                          <p:attrName>style.visibility</p:attrName>
                                        </p:attrNameLst>
                                      </p:cBhvr>
                                      <p:to>
                                        <p:strVal val="visible"/>
                                      </p:to>
                                    </p:set>
                                    <p:animEffect transition="in" filter="wipe(left)">
                                      <p:cBhvr>
                                        <p:cTn id="23" dur="500"/>
                                        <p:tgtEl>
                                          <p:spTgt spid="1413131">
                                            <p:txEl>
                                              <p:pRg st="0" end="0"/>
                                            </p:txEl>
                                          </p:spTgt>
                                        </p:tgtEl>
                                      </p:cBhvr>
                                    </p:animEffect>
                                  </p:childTnLst>
                                </p:cTn>
                              </p:par>
                            </p:childTnLst>
                          </p:cTn>
                        </p:par>
                        <p:par>
                          <p:cTn id="24" fill="hold" nodeType="afterGroup">
                            <p:stCondLst>
                              <p:cond delay="3500"/>
                            </p:stCondLst>
                            <p:childTnLst>
                              <p:par>
                                <p:cTn id="25" presetID="22" presetClass="entr" presetSubtype="8" fill="hold" nodeType="afterEffect">
                                  <p:stCondLst>
                                    <p:cond delay="0"/>
                                  </p:stCondLst>
                                  <p:childTnLst>
                                    <p:set>
                                      <p:cBhvr>
                                        <p:cTn id="26" dur="1" fill="hold">
                                          <p:stCondLst>
                                            <p:cond delay="0"/>
                                          </p:stCondLst>
                                        </p:cTn>
                                        <p:tgtEl>
                                          <p:spTgt spid="1413153"/>
                                        </p:tgtEl>
                                        <p:attrNameLst>
                                          <p:attrName>style.visibility</p:attrName>
                                        </p:attrNameLst>
                                      </p:cBhvr>
                                      <p:to>
                                        <p:strVal val="visible"/>
                                      </p:to>
                                    </p:set>
                                    <p:animEffect transition="in" filter="wipe(left)">
                                      <p:cBhvr>
                                        <p:cTn id="27" dur="1000"/>
                                        <p:tgtEl>
                                          <p:spTgt spid="1413153"/>
                                        </p:tgtEl>
                                      </p:cBhvr>
                                    </p:animEffect>
                                  </p:childTnLst>
                                </p:cTn>
                              </p:par>
                            </p:childTnLst>
                          </p:cTn>
                        </p:par>
                        <p:par>
                          <p:cTn id="28" fill="hold" nodeType="afterGroup">
                            <p:stCondLst>
                              <p:cond delay="4500"/>
                            </p:stCondLst>
                            <p:childTnLst>
                              <p:par>
                                <p:cTn id="29" presetID="22" presetClass="entr" presetSubtype="1" fill="hold" nodeType="afterEffect">
                                  <p:stCondLst>
                                    <p:cond delay="0"/>
                                  </p:stCondLst>
                                  <p:childTnLst>
                                    <p:set>
                                      <p:cBhvr>
                                        <p:cTn id="30" dur="1" fill="hold">
                                          <p:stCondLst>
                                            <p:cond delay="0"/>
                                          </p:stCondLst>
                                        </p:cTn>
                                        <p:tgtEl>
                                          <p:spTgt spid="1413154"/>
                                        </p:tgtEl>
                                        <p:attrNameLst>
                                          <p:attrName>style.visibility</p:attrName>
                                        </p:attrNameLst>
                                      </p:cBhvr>
                                      <p:to>
                                        <p:strVal val="visible"/>
                                      </p:to>
                                    </p:set>
                                    <p:animEffect transition="in" filter="wipe(up)">
                                      <p:cBhvr>
                                        <p:cTn id="31" dur="1000"/>
                                        <p:tgtEl>
                                          <p:spTgt spid="1413154"/>
                                        </p:tgtEl>
                                      </p:cBhvr>
                                    </p:animEffect>
                                  </p:childTnLst>
                                </p:cTn>
                              </p:par>
                            </p:childTnLst>
                          </p:cTn>
                        </p:par>
                        <p:par>
                          <p:cTn id="32" fill="hold" nodeType="afterGroup">
                            <p:stCondLst>
                              <p:cond delay="5500"/>
                            </p:stCondLst>
                            <p:childTnLst>
                              <p:par>
                                <p:cTn id="33" presetID="22" presetClass="entr" presetSubtype="8" fill="hold" nodeType="afterEffect">
                                  <p:stCondLst>
                                    <p:cond delay="0"/>
                                  </p:stCondLst>
                                  <p:childTnLst>
                                    <p:set>
                                      <p:cBhvr>
                                        <p:cTn id="34" dur="1" fill="hold">
                                          <p:stCondLst>
                                            <p:cond delay="0"/>
                                          </p:stCondLst>
                                        </p:cTn>
                                        <p:tgtEl>
                                          <p:spTgt spid="1413131">
                                            <p:txEl>
                                              <p:pRg st="1" end="1"/>
                                            </p:txEl>
                                          </p:spTgt>
                                        </p:tgtEl>
                                        <p:attrNameLst>
                                          <p:attrName>style.visibility</p:attrName>
                                        </p:attrNameLst>
                                      </p:cBhvr>
                                      <p:to>
                                        <p:strVal val="visible"/>
                                      </p:to>
                                    </p:set>
                                    <p:animEffect transition="in" filter="wipe(left)">
                                      <p:cBhvr>
                                        <p:cTn id="35" dur="500"/>
                                        <p:tgtEl>
                                          <p:spTgt spid="1413131">
                                            <p:txEl>
                                              <p:pRg st="1" end="1"/>
                                            </p:txEl>
                                          </p:spTgt>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1413157"/>
                                        </p:tgtEl>
                                        <p:attrNameLst>
                                          <p:attrName>style.visibility</p:attrName>
                                        </p:attrNameLst>
                                      </p:cBhvr>
                                      <p:to>
                                        <p:strVal val="visible"/>
                                      </p:to>
                                    </p:set>
                                    <p:animEffect transition="in" filter="wipe(left)">
                                      <p:cBhvr>
                                        <p:cTn id="39" dur="1000"/>
                                        <p:tgtEl>
                                          <p:spTgt spid="1413157"/>
                                        </p:tgtEl>
                                      </p:cBhvr>
                                    </p:animEffect>
                                  </p:childTnLst>
                                </p:cTn>
                              </p:par>
                              <p:par>
                                <p:cTn id="40" presetID="22" presetClass="entr" presetSubtype="8" fill="hold" nodeType="withEffect">
                                  <p:stCondLst>
                                    <p:cond delay="0"/>
                                  </p:stCondLst>
                                  <p:childTnLst>
                                    <p:set>
                                      <p:cBhvr>
                                        <p:cTn id="41" dur="1" fill="hold">
                                          <p:stCondLst>
                                            <p:cond delay="0"/>
                                          </p:stCondLst>
                                        </p:cTn>
                                        <p:tgtEl>
                                          <p:spTgt spid="1413158"/>
                                        </p:tgtEl>
                                        <p:attrNameLst>
                                          <p:attrName>style.visibility</p:attrName>
                                        </p:attrNameLst>
                                      </p:cBhvr>
                                      <p:to>
                                        <p:strVal val="visible"/>
                                      </p:to>
                                    </p:set>
                                    <p:animEffect transition="in" filter="wipe(left)">
                                      <p:cBhvr>
                                        <p:cTn id="42" dur="1000"/>
                                        <p:tgtEl>
                                          <p:spTgt spid="1413158"/>
                                        </p:tgtEl>
                                      </p:cBhvr>
                                    </p:animEffect>
                                  </p:childTnLst>
                                </p:cTn>
                              </p:par>
                            </p:childTnLst>
                          </p:cTn>
                        </p:par>
                        <p:par>
                          <p:cTn id="43" fill="hold" nodeType="afterGroup">
                            <p:stCondLst>
                              <p:cond delay="7000"/>
                            </p:stCondLst>
                            <p:childTnLst>
                              <p:par>
                                <p:cTn id="44" presetID="22" presetClass="entr" presetSubtype="1" fill="hold" nodeType="afterEffect">
                                  <p:stCondLst>
                                    <p:cond delay="0"/>
                                  </p:stCondLst>
                                  <p:childTnLst>
                                    <p:set>
                                      <p:cBhvr>
                                        <p:cTn id="45" dur="1" fill="hold">
                                          <p:stCondLst>
                                            <p:cond delay="0"/>
                                          </p:stCondLst>
                                        </p:cTn>
                                        <p:tgtEl>
                                          <p:spTgt spid="1413156"/>
                                        </p:tgtEl>
                                        <p:attrNameLst>
                                          <p:attrName>style.visibility</p:attrName>
                                        </p:attrNameLst>
                                      </p:cBhvr>
                                      <p:to>
                                        <p:strVal val="visible"/>
                                      </p:to>
                                    </p:set>
                                    <p:animEffect transition="in" filter="wipe(up)">
                                      <p:cBhvr>
                                        <p:cTn id="46" dur="1000"/>
                                        <p:tgtEl>
                                          <p:spTgt spid="1413156"/>
                                        </p:tgtEl>
                                      </p:cBhvr>
                                    </p:animEffect>
                                  </p:childTnLst>
                                </p:cTn>
                              </p:par>
                              <p:par>
                                <p:cTn id="47" presetID="22" presetClass="entr" presetSubtype="1" fill="hold" nodeType="withEffect">
                                  <p:stCondLst>
                                    <p:cond delay="0"/>
                                  </p:stCondLst>
                                  <p:childTnLst>
                                    <p:set>
                                      <p:cBhvr>
                                        <p:cTn id="48" dur="1" fill="hold">
                                          <p:stCondLst>
                                            <p:cond delay="0"/>
                                          </p:stCondLst>
                                        </p:cTn>
                                        <p:tgtEl>
                                          <p:spTgt spid="1413155"/>
                                        </p:tgtEl>
                                        <p:attrNameLst>
                                          <p:attrName>style.visibility</p:attrName>
                                        </p:attrNameLst>
                                      </p:cBhvr>
                                      <p:to>
                                        <p:strVal val="visible"/>
                                      </p:to>
                                    </p:set>
                                    <p:animEffect transition="in" filter="wipe(up)">
                                      <p:cBhvr>
                                        <p:cTn id="49" dur="1000"/>
                                        <p:tgtEl>
                                          <p:spTgt spid="1413155"/>
                                        </p:tgtEl>
                                      </p:cBhvr>
                                    </p:animEffect>
                                  </p:childTnLst>
                                </p:cTn>
                              </p:par>
                            </p:childTnLst>
                          </p:cTn>
                        </p:par>
                        <p:par>
                          <p:cTn id="50" fill="hold" nodeType="afterGroup">
                            <p:stCondLst>
                              <p:cond delay="8000"/>
                            </p:stCondLst>
                            <p:childTnLst>
                              <p:par>
                                <p:cTn id="51" presetID="22" presetClass="entr" presetSubtype="8" fill="hold" nodeType="afterEffect">
                                  <p:stCondLst>
                                    <p:cond delay="0"/>
                                  </p:stCondLst>
                                  <p:childTnLst>
                                    <p:set>
                                      <p:cBhvr>
                                        <p:cTn id="52" dur="1" fill="hold">
                                          <p:stCondLst>
                                            <p:cond delay="0"/>
                                          </p:stCondLst>
                                        </p:cTn>
                                        <p:tgtEl>
                                          <p:spTgt spid="1413131">
                                            <p:txEl>
                                              <p:pRg st="2" end="2"/>
                                            </p:txEl>
                                          </p:spTgt>
                                        </p:tgtEl>
                                        <p:attrNameLst>
                                          <p:attrName>style.visibility</p:attrName>
                                        </p:attrNameLst>
                                      </p:cBhvr>
                                      <p:to>
                                        <p:strVal val="visible"/>
                                      </p:to>
                                    </p:set>
                                    <p:animEffect transition="in" filter="wipe(left)">
                                      <p:cBhvr>
                                        <p:cTn id="53" dur="500"/>
                                        <p:tgtEl>
                                          <p:spTgt spid="1413131">
                                            <p:txEl>
                                              <p:pRg st="2" end="2"/>
                                            </p:txEl>
                                          </p:spTgt>
                                        </p:tgtEl>
                                      </p:cBhvr>
                                    </p:animEffect>
                                  </p:childTnLst>
                                </p:cTn>
                              </p:par>
                            </p:childTnLst>
                          </p:cTn>
                        </p:par>
                        <p:par>
                          <p:cTn id="54" fill="hold" nodeType="afterGroup">
                            <p:stCondLst>
                              <p:cond delay="8500"/>
                            </p:stCondLst>
                            <p:childTnLst>
                              <p:par>
                                <p:cTn id="55" presetID="22" presetClass="entr" presetSubtype="8" fill="hold" nodeType="afterEffect">
                                  <p:stCondLst>
                                    <p:cond delay="0"/>
                                  </p:stCondLst>
                                  <p:childTnLst>
                                    <p:set>
                                      <p:cBhvr>
                                        <p:cTn id="56" dur="1" fill="hold">
                                          <p:stCondLst>
                                            <p:cond delay="0"/>
                                          </p:stCondLst>
                                        </p:cTn>
                                        <p:tgtEl>
                                          <p:spTgt spid="1413160"/>
                                        </p:tgtEl>
                                        <p:attrNameLst>
                                          <p:attrName>style.visibility</p:attrName>
                                        </p:attrNameLst>
                                      </p:cBhvr>
                                      <p:to>
                                        <p:strVal val="visible"/>
                                      </p:to>
                                    </p:set>
                                    <p:animEffect transition="in" filter="wipe(left)">
                                      <p:cBhvr>
                                        <p:cTn id="57" dur="1000"/>
                                        <p:tgtEl>
                                          <p:spTgt spid="1413160"/>
                                        </p:tgtEl>
                                      </p:cBhvr>
                                    </p:animEffect>
                                  </p:childTnLst>
                                </p:cTn>
                              </p:par>
                            </p:childTnLst>
                          </p:cTn>
                        </p:par>
                        <p:par>
                          <p:cTn id="58" fill="hold" nodeType="afterGroup">
                            <p:stCondLst>
                              <p:cond delay="9500"/>
                            </p:stCondLst>
                            <p:childTnLst>
                              <p:par>
                                <p:cTn id="59" presetID="22" presetClass="entr" presetSubtype="1" fill="hold" nodeType="afterEffect">
                                  <p:stCondLst>
                                    <p:cond delay="0"/>
                                  </p:stCondLst>
                                  <p:childTnLst>
                                    <p:set>
                                      <p:cBhvr>
                                        <p:cTn id="60" dur="1" fill="hold">
                                          <p:stCondLst>
                                            <p:cond delay="0"/>
                                          </p:stCondLst>
                                        </p:cTn>
                                        <p:tgtEl>
                                          <p:spTgt spid="1413159"/>
                                        </p:tgtEl>
                                        <p:attrNameLst>
                                          <p:attrName>style.visibility</p:attrName>
                                        </p:attrNameLst>
                                      </p:cBhvr>
                                      <p:to>
                                        <p:strVal val="visible"/>
                                      </p:to>
                                    </p:set>
                                    <p:animEffect transition="in" filter="wipe(up)">
                                      <p:cBhvr>
                                        <p:cTn id="61" dur="1000"/>
                                        <p:tgtEl>
                                          <p:spTgt spid="1413159"/>
                                        </p:tgtEl>
                                      </p:cBhvr>
                                    </p:animEffect>
                                  </p:childTnLst>
                                </p:cTn>
                              </p:par>
                            </p:childTnLst>
                          </p:cTn>
                        </p:par>
                        <p:par>
                          <p:cTn id="62" fill="hold" nodeType="afterGroup">
                            <p:stCondLst>
                              <p:cond delay="10500"/>
                            </p:stCondLst>
                            <p:childTnLst>
                              <p:par>
                                <p:cTn id="63" presetID="22" presetClass="entr" presetSubtype="8" fill="hold" nodeType="afterEffect">
                                  <p:stCondLst>
                                    <p:cond delay="0"/>
                                  </p:stCondLst>
                                  <p:childTnLst>
                                    <p:set>
                                      <p:cBhvr>
                                        <p:cTn id="64" dur="1" fill="hold">
                                          <p:stCondLst>
                                            <p:cond delay="0"/>
                                          </p:stCondLst>
                                        </p:cTn>
                                        <p:tgtEl>
                                          <p:spTgt spid="1413131">
                                            <p:txEl>
                                              <p:pRg st="3" end="3"/>
                                            </p:txEl>
                                          </p:spTgt>
                                        </p:tgtEl>
                                        <p:attrNameLst>
                                          <p:attrName>style.visibility</p:attrName>
                                        </p:attrNameLst>
                                      </p:cBhvr>
                                      <p:to>
                                        <p:strVal val="visible"/>
                                      </p:to>
                                    </p:set>
                                    <p:animEffect transition="in" filter="wipe(left)">
                                      <p:cBhvr>
                                        <p:cTn id="65" dur="500"/>
                                        <p:tgtEl>
                                          <p:spTgt spid="1413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30"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7713" name="Rectangle 17"/>
          <p:cNvSpPr>
            <a:spLocks noChangeArrowheads="1"/>
          </p:cNvSpPr>
          <p:nvPr/>
        </p:nvSpPr>
        <p:spPr bwMode="auto">
          <a:xfrm>
            <a:off x="1981200" y="1631951"/>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b="1"/>
              <a:t>barriers to entry</a:t>
            </a:r>
            <a:r>
              <a:rPr lang="en-US" altLang="en-US" b="1">
                <a:solidFill>
                  <a:srgbClr val="006668"/>
                </a:solidFill>
              </a:rPr>
              <a:t>  </a:t>
            </a:r>
            <a:r>
              <a:rPr lang="en-US" altLang="en-US"/>
              <a:t>Factors that prevent new firms from entering and competing in imperfectly competitive industries.</a:t>
            </a:r>
          </a:p>
        </p:txBody>
      </p:sp>
      <p:sp>
        <p:nvSpPr>
          <p:cNvPr id="1437714" name="Rectangle 18"/>
          <p:cNvSpPr>
            <a:spLocks noChangeArrowheads="1"/>
          </p:cNvSpPr>
          <p:nvPr/>
        </p:nvSpPr>
        <p:spPr bwMode="auto">
          <a:xfrm>
            <a:off x="1981200" y="4573588"/>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b="1"/>
              <a:t>natural monopoly</a:t>
            </a:r>
            <a:r>
              <a:rPr lang="en-US" altLang="en-US" b="1">
                <a:solidFill>
                  <a:srgbClr val="006668"/>
                </a:solidFill>
              </a:rPr>
              <a:t>  </a:t>
            </a:r>
            <a:r>
              <a:rPr lang="en-US" altLang="en-US"/>
              <a:t>An industry that realizes such large economies of scale that single-firm production of that good or service is most efficient.</a:t>
            </a:r>
          </a:p>
        </p:txBody>
      </p:sp>
      <p:sp>
        <p:nvSpPr>
          <p:cNvPr id="7" name="Rectangle 4"/>
          <p:cNvSpPr txBox="1">
            <a:spLocks noChangeArrowheads="1"/>
          </p:cNvSpPr>
          <p:nvPr/>
        </p:nvSpPr>
        <p:spPr bwMode="auto">
          <a:xfrm>
            <a:off x="1981200" y="276225"/>
            <a:ext cx="82296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Monopoly in the Long Run: Barriers to Entry</a:t>
            </a:r>
          </a:p>
        </p:txBody>
      </p:sp>
      <p:sp>
        <p:nvSpPr>
          <p:cNvPr id="8" name="Rectangle 7"/>
          <p:cNvSpPr>
            <a:spLocks noChangeArrowheads="1"/>
          </p:cNvSpPr>
          <p:nvPr/>
        </p:nvSpPr>
        <p:spPr bwMode="auto">
          <a:xfrm>
            <a:off x="1981200" y="3235325"/>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r>
              <a:rPr lang="en-US" altLang="en-US">
                <a:solidFill>
                  <a:srgbClr val="593000"/>
                </a:solidFill>
              </a:rPr>
              <a:t>Economies of Scale</a:t>
            </a:r>
          </a:p>
        </p:txBody>
      </p:sp>
    </p:spTree>
    <p:extLst>
      <p:ext uri="{BB962C8B-B14F-4D97-AF65-F5344CB8AC3E}">
        <p14:creationId xmlns:p14="http://schemas.microsoft.com/office/powerpoint/2010/main" val="3021102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7713"/>
                                        </p:tgtEl>
                                        <p:attrNameLst>
                                          <p:attrName>style.visibility</p:attrName>
                                        </p:attrNameLst>
                                      </p:cBhvr>
                                      <p:to>
                                        <p:strVal val="visible"/>
                                      </p:to>
                                    </p:set>
                                    <p:animEffect transition="in" filter="wipe(left)">
                                      <p:cBhvr>
                                        <p:cTn id="11" dur="500"/>
                                        <p:tgtEl>
                                          <p:spTgt spid="143771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37714"/>
                                        </p:tgtEl>
                                        <p:attrNameLst>
                                          <p:attrName>style.visibility</p:attrName>
                                        </p:attrNameLst>
                                      </p:cBhvr>
                                      <p:to>
                                        <p:strVal val="visible"/>
                                      </p:to>
                                    </p:set>
                                    <p:animEffect transition="in" filter="wipe(left)">
                                      <p:cBhvr>
                                        <p:cTn id="19" dur="500"/>
                                        <p:tgtEl>
                                          <p:spTgt spid="1437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13" grpId="0"/>
      <p:bldP spid="1437714" grpId="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5891" name="Rectangle 3"/>
          <p:cNvSpPr>
            <a:spLocks noChangeArrowheads="1"/>
          </p:cNvSpPr>
          <p:nvPr/>
        </p:nvSpPr>
        <p:spPr bwMode="auto">
          <a:xfrm>
            <a:off x="1981200" y="116205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b="1"/>
              <a:t>monopolistic competition</a:t>
            </a:r>
            <a:r>
              <a:rPr lang="en-US" altLang="en-US" b="1">
                <a:solidFill>
                  <a:srgbClr val="006668"/>
                </a:solidFill>
              </a:rPr>
              <a:t>  </a:t>
            </a:r>
            <a:r>
              <a:rPr lang="en-US" altLang="en-US"/>
              <a:t>A common form of industry (market) structure characterized by a large number of firms, no barriers to entry, and product differentiation.</a:t>
            </a:r>
          </a:p>
        </p:txBody>
      </p:sp>
      <p:graphicFrame>
        <p:nvGraphicFramePr>
          <p:cNvPr id="1446100" name="Group 212"/>
          <p:cNvGraphicFramePr>
            <a:graphicFrameLocks noGrp="1"/>
          </p:cNvGraphicFramePr>
          <p:nvPr/>
        </p:nvGraphicFramePr>
        <p:xfrm>
          <a:off x="2057400" y="2562225"/>
          <a:ext cx="7753350" cy="3541884"/>
        </p:xfrm>
        <a:graphic>
          <a:graphicData uri="http://schemas.openxmlformats.org/drawingml/2006/table">
            <a:tbl>
              <a:tblPr/>
              <a:tblGrid>
                <a:gridCol w="2700605"/>
                <a:gridCol w="965540"/>
                <a:gridCol w="562626"/>
                <a:gridCol w="678781"/>
                <a:gridCol w="509994"/>
                <a:gridCol w="729600"/>
                <a:gridCol w="457361"/>
                <a:gridCol w="927424"/>
                <a:gridCol w="221419"/>
              </a:tblGrid>
              <a:tr h="533499">
                <a:tc gridSpan="9">
                  <a:txBody>
                    <a:bodyPr/>
                    <a:lstStyle/>
                    <a:p>
                      <a:pPr marL="1200150" marR="0" lvl="0" indent="-120015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bg1"/>
                          </a:solidFill>
                          <a:effectLst/>
                          <a:latin typeface="Arial" charset="0"/>
                          <a:cs typeface="Arial" charset="0"/>
                        </a:rPr>
                        <a:t>TABLE 15.1  </a:t>
                      </a:r>
                      <a:r>
                        <a:rPr kumimoji="0" lang="en-US" sz="1600" b="1" i="0" u="none" strike="noStrike" cap="none" normalizeH="0" baseline="0" dirty="0" smtClean="0">
                          <a:ln>
                            <a:noFill/>
                          </a:ln>
                          <a:solidFill>
                            <a:schemeClr val="bg1"/>
                          </a:solidFill>
                          <a:effectLst/>
                          <a:latin typeface="Arial" charset="0"/>
                        </a:rPr>
                        <a:t>Percentage of Value of Shipments Accounted for by the Largest Firms in Selected Industries, 2002</a:t>
                      </a:r>
                    </a:p>
                  </a:txBody>
                  <a:tcPr marL="0" marR="0" marT="0" marB="9145" anchor="ctr"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4062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Industry Designation</a:t>
                      </a:r>
                    </a:p>
                  </a:txBody>
                  <a:tcPr marL="0" marR="0" marT="0" marB="9145" anchor="b"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Four Largest</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Firms</a:t>
                      </a:r>
                    </a:p>
                  </a:txBody>
                  <a:tcPr marL="0" marR="0" marT="0" marB="9145" anchor="b"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Eight Largest Firms</a:t>
                      </a:r>
                    </a:p>
                  </a:txBody>
                  <a:tcPr marL="0" marR="0" marT="0" marB="9145" anchor="b"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Twenty Largest Firms</a:t>
                      </a:r>
                    </a:p>
                  </a:txBody>
                  <a:tcPr marL="0" marR="0" marT="0" marB="9145" anchor="b"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Number of</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Firms</a:t>
                      </a:r>
                    </a:p>
                  </a:txBody>
                  <a:tcPr marL="0" marR="0" marT="0" marB="9145" anchor="b"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52971">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Travel trailers and campers</a:t>
                      </a:r>
                    </a:p>
                  </a:txBody>
                  <a:tcPr marL="0" marR="0" marT="0" marB="9145"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38</a:t>
                      </a:r>
                    </a:p>
                  </a:txBody>
                  <a:tcPr marL="0" marR="0" marT="0" marB="9145"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45</a:t>
                      </a:r>
                    </a:p>
                  </a:txBody>
                  <a:tcPr marL="0" marR="0" marT="0" marB="9145"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58</a:t>
                      </a:r>
                    </a:p>
                  </a:txBody>
                  <a:tcPr marL="0" marR="0" marT="0" marB="9145"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733</a:t>
                      </a:r>
                    </a:p>
                  </a:txBody>
                  <a:tcPr marL="0" marR="0" marT="0" marB="9145"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252971">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rPr>
                        <a:t>Games, toys</a:t>
                      </a:r>
                    </a:p>
                  </a:txBody>
                  <a:tcPr marL="0" marR="0" marT="0" marB="9145"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39</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rPr>
                        <a:t>48</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63</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732</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cap="flat">
                      <a:noFill/>
                    </a:lnR>
                    <a:lnT cap="flat">
                      <a:noFill/>
                    </a:lnT>
                    <a:lnB cap="flat">
                      <a:noFill/>
                    </a:lnB>
                    <a:lnTlToBr>
                      <a:noFill/>
                    </a:lnTlToBr>
                    <a:lnBlToTr>
                      <a:noFill/>
                    </a:lnBlToTr>
                    <a:noFill/>
                  </a:tcPr>
                </a:tc>
              </a:tr>
              <a:tr h="252971">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Wood office furniture</a:t>
                      </a:r>
                    </a:p>
                  </a:txBody>
                  <a:tcPr marL="0" marR="0" marT="0" marB="9145"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34</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43</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56</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546</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cap="flat">
                      <a:noFill/>
                    </a:lnR>
                    <a:lnT cap="flat">
                      <a:noFill/>
                    </a:lnT>
                    <a:lnB cap="flat">
                      <a:noFill/>
                    </a:lnB>
                    <a:lnTlToBr>
                      <a:noFill/>
                    </a:lnTlToBr>
                    <a:lnBlToTr>
                      <a:noFill/>
                    </a:lnBlToTr>
                    <a:noFill/>
                  </a:tcPr>
                </a:tc>
              </a:tr>
              <a:tr h="252971">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rPr>
                        <a:t>Book printing</a:t>
                      </a:r>
                    </a:p>
                  </a:txBody>
                  <a:tcPr marL="0" marR="0" marT="0" marB="9145"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rPr>
                        <a:t>33</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54</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68</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560</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cap="flat">
                      <a:noFill/>
                    </a:lnR>
                    <a:lnT cap="flat">
                      <a:noFill/>
                    </a:lnT>
                    <a:lnB cap="flat">
                      <a:noFill/>
                    </a:lnB>
                    <a:lnTlToBr>
                      <a:noFill/>
                    </a:lnTlToBr>
                    <a:lnBlToTr>
                      <a:noFill/>
                    </a:lnBlToTr>
                    <a:noFill/>
                  </a:tcPr>
                </a:tc>
              </a:tr>
              <a:tr h="252971">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Curtains and draperies</a:t>
                      </a:r>
                    </a:p>
                  </a:txBody>
                  <a:tcPr marL="0" marR="0" marT="0" marB="9145"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rPr>
                        <a:t>17</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25</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38</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1,778</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cap="flat">
                      <a:noFill/>
                    </a:lnR>
                    <a:lnT cap="flat">
                      <a:noFill/>
                    </a:lnT>
                    <a:lnB cap="flat">
                      <a:noFill/>
                    </a:lnB>
                    <a:lnTlToBr>
                      <a:noFill/>
                    </a:lnTlToBr>
                    <a:lnBlToTr>
                      <a:noFill/>
                    </a:lnBlToTr>
                    <a:noFill/>
                  </a:tcPr>
                </a:tc>
              </a:tr>
              <a:tr h="252971">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Fresh or frozen seafood</a:t>
                      </a:r>
                    </a:p>
                  </a:txBody>
                  <a:tcPr marL="0" marR="0" marT="0" marB="9145"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rPr>
                        <a:t>14</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rPr>
                        <a:t>24</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48</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529</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cap="flat">
                      <a:noFill/>
                    </a:lnR>
                    <a:lnT cap="flat">
                      <a:noFill/>
                    </a:lnT>
                    <a:lnB cap="flat">
                      <a:noFill/>
                    </a:lnB>
                    <a:lnTlToBr>
                      <a:noFill/>
                    </a:lnTlToBr>
                    <a:lnBlToTr>
                      <a:noFill/>
                    </a:lnBlToTr>
                    <a:noFill/>
                  </a:tcPr>
                </a:tc>
              </a:tr>
              <a:tr h="252971">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rPr>
                        <a:t>Women’s dresses</a:t>
                      </a:r>
                    </a:p>
                  </a:txBody>
                  <a:tcPr marL="0" marR="0" marT="0" marB="9145"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rPr>
                        <a:t>18</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rPr>
                        <a:t>23</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48</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528</a:t>
                      </a:r>
                    </a:p>
                  </a:txBody>
                  <a:tcPr marL="0" marR="0" marT="0" marB="914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cap="flat">
                      <a:noFill/>
                    </a:lnR>
                    <a:lnT cap="flat">
                      <a:noFill/>
                    </a:lnT>
                    <a:lnB cap="flat">
                      <a:noFill/>
                    </a:lnB>
                    <a:lnTlToBr>
                      <a:noFill/>
                    </a:lnTlToBr>
                    <a:lnBlToTr>
                      <a:noFill/>
                    </a:lnBlToTr>
                    <a:noFill/>
                  </a:tcPr>
                </a:tc>
              </a:tr>
              <a:tr h="496796">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Miscellaneous plastic products</a:t>
                      </a:r>
                    </a:p>
                  </a:txBody>
                  <a:tcPr marL="0" marR="0" marT="0" marB="9145" anchor="ctr"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6</a:t>
                      </a:r>
                    </a:p>
                  </a:txBody>
                  <a:tcPr marL="0" marR="0" marT="0" marB="9145" anchor="ctr"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rPr>
                        <a:t>10</a:t>
                      </a:r>
                    </a:p>
                  </a:txBody>
                  <a:tcPr marL="0" marR="0" marT="0" marB="9145" anchor="ctr"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rPr>
                        <a:t>18</a:t>
                      </a:r>
                    </a:p>
                  </a:txBody>
                  <a:tcPr marL="0" marR="0" marT="0" marB="9145" anchor="ctr"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L="0" marR="0" marT="0" marB="9145" anchor="ctr"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6,775</a:t>
                      </a:r>
                    </a:p>
                  </a:txBody>
                  <a:tcPr marL="0" marR="0" marT="0" marB="9145" anchor="ctr"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L="0" marR="0" marT="0" marB="9145" anchor="ctr" horzOverflow="overflow">
                    <a:lnL>
                      <a:noFill/>
                    </a:lnL>
                    <a:lnR cap="flat">
                      <a:noFill/>
                    </a:lnR>
                    <a:lnT cap="fla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23" name="Rectangle 6"/>
          <p:cNvSpPr txBox="1">
            <a:spLocks noChangeArrowheads="1"/>
          </p:cNvSpPr>
          <p:nvPr/>
        </p:nvSpPr>
        <p:spPr bwMode="auto">
          <a:xfrm>
            <a:off x="1971675" y="219075"/>
            <a:ext cx="8382000" cy="457200"/>
          </a:xfrm>
          <a:prstGeom prst="rect">
            <a:avLst/>
          </a:prstGeom>
          <a:noFill/>
          <a:ln>
            <a:miter lim="800000"/>
            <a:headEnd/>
            <a:tailEnd/>
          </a:ln>
        </p:spPr>
        <p:txBody>
          <a:bodyPr>
            <a:spAutoFit/>
          </a:bodyPr>
          <a:lstStyle/>
          <a:p>
            <a:pPr>
              <a:defRPr/>
            </a:pPr>
            <a:r>
              <a:rPr lang="en-US" sz="2400" kern="0" dirty="0">
                <a:solidFill>
                  <a:srgbClr val="8A1636"/>
                </a:solidFill>
                <a:latin typeface="+mj-lt"/>
                <a:ea typeface="+mj-ea"/>
                <a:cs typeface="+mj-cs"/>
              </a:rPr>
              <a:t>Industry Characteristics</a:t>
            </a:r>
          </a:p>
        </p:txBody>
      </p:sp>
    </p:spTree>
    <p:extLst>
      <p:ext uri="{BB962C8B-B14F-4D97-AF65-F5344CB8AC3E}">
        <p14:creationId xmlns:p14="http://schemas.microsoft.com/office/powerpoint/2010/main" val="1710801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wipe(left)">
                                      <p:cBhvr>
                                        <p:cTn id="7" dur="500"/>
                                        <p:tgtEl>
                                          <p:spTgt spid="12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45891"/>
                                        </p:tgtEl>
                                        <p:attrNameLst>
                                          <p:attrName>style.visibility</p:attrName>
                                        </p:attrNameLst>
                                      </p:cBhvr>
                                      <p:to>
                                        <p:strVal val="visible"/>
                                      </p:to>
                                    </p:set>
                                    <p:animEffect transition="in" filter="wipe(left)">
                                      <p:cBhvr>
                                        <p:cTn id="11" dur="500"/>
                                        <p:tgtEl>
                                          <p:spTgt spid="1445891"/>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446100"/>
                                        </p:tgtEl>
                                        <p:attrNameLst>
                                          <p:attrName>style.visibility</p:attrName>
                                        </p:attrNameLst>
                                      </p:cBhvr>
                                      <p:to>
                                        <p:strVal val="visible"/>
                                      </p:to>
                                    </p:set>
                                    <p:animEffect transition="in" filter="wipe(up)">
                                      <p:cBhvr>
                                        <p:cTn id="15" dur="1000"/>
                                        <p:tgtEl>
                                          <p:spTgt spid="1446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5891" grpId="0"/>
      <p:bldP spid="12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7940" name="Rectangle 4"/>
          <p:cNvSpPr>
            <a:spLocks noChangeArrowheads="1"/>
          </p:cNvSpPr>
          <p:nvPr/>
        </p:nvSpPr>
        <p:spPr bwMode="auto">
          <a:xfrm>
            <a:off x="1981200" y="11033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b="1"/>
              <a:t>product differentiation</a:t>
            </a:r>
            <a:r>
              <a:rPr lang="en-US" altLang="en-US" b="1">
                <a:solidFill>
                  <a:srgbClr val="006668"/>
                </a:solidFill>
              </a:rPr>
              <a:t>  </a:t>
            </a:r>
            <a:r>
              <a:rPr lang="en-US" altLang="en-US"/>
              <a:t>A strategy that firms use to achieve market power.</a:t>
            </a:r>
          </a:p>
          <a:p>
            <a:pPr eaLnBrk="1" hangingPunct="1">
              <a:spcBef>
                <a:spcPct val="0"/>
              </a:spcBef>
              <a:spcAft>
                <a:spcPct val="0"/>
              </a:spcAft>
            </a:pPr>
            <a:r>
              <a:rPr lang="en-US" altLang="en-US"/>
              <a:t>Accomplished by producing goods that differ from others in the market.</a:t>
            </a:r>
          </a:p>
        </p:txBody>
      </p:sp>
      <p:sp>
        <p:nvSpPr>
          <p:cNvPr id="6" name="Rectangle 6"/>
          <p:cNvSpPr txBox="1">
            <a:spLocks noChangeArrowheads="1"/>
          </p:cNvSpPr>
          <p:nvPr/>
        </p:nvSpPr>
        <p:spPr bwMode="auto">
          <a:xfrm>
            <a:off x="1971675" y="219075"/>
            <a:ext cx="8382000" cy="457200"/>
          </a:xfrm>
          <a:prstGeom prst="rect">
            <a:avLst/>
          </a:prstGeom>
          <a:noFill/>
          <a:ln>
            <a:miter lim="800000"/>
            <a:headEnd/>
            <a:tailEnd/>
          </a:ln>
        </p:spPr>
        <p:txBody>
          <a:bodyPr>
            <a:spAutoFit/>
          </a:bodyPr>
          <a:lstStyle/>
          <a:p>
            <a:pPr>
              <a:defRPr/>
            </a:pPr>
            <a:r>
              <a:rPr lang="en-US" sz="2400" kern="0" dirty="0">
                <a:solidFill>
                  <a:srgbClr val="8A1636"/>
                </a:solidFill>
                <a:latin typeface="+mj-lt"/>
                <a:ea typeface="+mj-ea"/>
                <a:cs typeface="+mj-cs"/>
              </a:rPr>
              <a:t>Product Differentiation and Advertising</a:t>
            </a:r>
          </a:p>
        </p:txBody>
      </p:sp>
      <p:sp>
        <p:nvSpPr>
          <p:cNvPr id="7" name="Rectangle 4"/>
          <p:cNvSpPr txBox="1">
            <a:spLocks noChangeArrowheads="1"/>
          </p:cNvSpPr>
          <p:nvPr/>
        </p:nvSpPr>
        <p:spPr bwMode="auto">
          <a:xfrm>
            <a:off x="1981200" y="2214563"/>
            <a:ext cx="6846888" cy="381000"/>
          </a:xfrm>
          <a:prstGeom prst="rect">
            <a:avLst/>
          </a:prstGeom>
          <a:noFill/>
          <a:ln>
            <a:miter lim="800000"/>
            <a:headEnd/>
            <a:tailEnd/>
          </a:ln>
        </p:spPr>
        <p:txBody>
          <a:bodyPr/>
          <a:lstStyle/>
          <a:p>
            <a:pPr marL="457200" indent="-457200">
              <a:defRPr/>
            </a:pPr>
            <a:r>
              <a:rPr lang="en-US" sz="2000" kern="0" dirty="0">
                <a:solidFill>
                  <a:srgbClr val="55367D"/>
                </a:solidFill>
              </a:rPr>
              <a:t>How Many Varieties?</a:t>
            </a:r>
          </a:p>
        </p:txBody>
      </p:sp>
      <p:sp>
        <p:nvSpPr>
          <p:cNvPr id="2" name="TextBox 1"/>
          <p:cNvSpPr txBox="1">
            <a:spLocks noChangeArrowheads="1"/>
          </p:cNvSpPr>
          <p:nvPr/>
        </p:nvSpPr>
        <p:spPr bwMode="auto">
          <a:xfrm>
            <a:off x="1981200" y="3022600"/>
            <a:ext cx="8229600"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sym typeface="Wingdings 3" panose="05040102010807070707" pitchFamily="18" charset="2"/>
              </a:defRPr>
            </a:lvl1pPr>
            <a:lvl2pPr marL="742950" indent="-285750" eaLnBrk="0" hangingPunct="0">
              <a:defRPr>
                <a:solidFill>
                  <a:schemeClr val="tx1"/>
                </a:solidFill>
                <a:latin typeface="Arial" panose="020B0604020202020204" pitchFamily="34" charset="0"/>
                <a:sym typeface="Wingdings 3" panose="05040102010807070707" pitchFamily="18" charset="2"/>
              </a:defRPr>
            </a:lvl2pPr>
            <a:lvl3pPr marL="1143000" indent="-228600" eaLnBrk="0" hangingPunct="0">
              <a:defRPr>
                <a:solidFill>
                  <a:schemeClr val="tx1"/>
                </a:solidFill>
                <a:latin typeface="Arial" panose="020B0604020202020204" pitchFamily="34" charset="0"/>
                <a:sym typeface="Wingdings 3" panose="05040102010807070707" pitchFamily="18" charset="2"/>
              </a:defRPr>
            </a:lvl3pPr>
            <a:lvl4pPr marL="1600200" indent="-228600" eaLnBrk="0" hangingPunct="0">
              <a:defRPr>
                <a:solidFill>
                  <a:schemeClr val="tx1"/>
                </a:solidFill>
                <a:latin typeface="Arial" panose="020B0604020202020204" pitchFamily="34" charset="0"/>
                <a:sym typeface="Wingdings 3" panose="05040102010807070707" pitchFamily="18" charset="2"/>
              </a:defRPr>
            </a:lvl4pPr>
            <a:lvl5pPr marL="2057400" indent="-228600" eaLnBrk="0" hangingPunct="0">
              <a:defRPr>
                <a:solidFill>
                  <a:schemeClr val="tx1"/>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a:solidFill>
                  <a:schemeClr val="tx1"/>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dirty="0"/>
              <a:t>In well-working markets, the level of product variety reflects the underlying heterogeneity of consumers’ tastes in that market, the gains if any from coordination, and cost economies from standardization. </a:t>
            </a:r>
          </a:p>
          <a:p>
            <a:pPr eaLnBrk="1" hangingPunct="1">
              <a:spcBef>
                <a:spcPct val="0"/>
              </a:spcBef>
              <a:spcAft>
                <a:spcPct val="0"/>
              </a:spcAft>
            </a:pPr>
            <a:endParaRPr lang="en-US" altLang="en-US" sz="2000" dirty="0"/>
          </a:p>
          <a:p>
            <a:pPr eaLnBrk="1" hangingPunct="1">
              <a:spcBef>
                <a:spcPct val="0"/>
              </a:spcBef>
              <a:spcAft>
                <a:spcPct val="0"/>
              </a:spcAft>
            </a:pPr>
            <a:r>
              <a:rPr lang="en-US" altLang="en-US" dirty="0"/>
              <a:t>In industries that are monopolistically competitive, differences in consumer tastes, lack of need for coordination, and modest or no scale economies from standardization give rise to a large number of firms, each of which has a different product. </a:t>
            </a:r>
          </a:p>
          <a:p>
            <a:pPr eaLnBrk="1" hangingPunct="1">
              <a:spcBef>
                <a:spcPct val="0"/>
              </a:spcBef>
              <a:spcAft>
                <a:spcPct val="0"/>
              </a:spcAft>
            </a:pPr>
            <a:endParaRPr lang="en-US" altLang="en-US" sz="2000" dirty="0"/>
          </a:p>
        </p:txBody>
      </p:sp>
    </p:spTree>
    <p:extLst>
      <p:ext uri="{BB962C8B-B14F-4D97-AF65-F5344CB8AC3E}">
        <p14:creationId xmlns:p14="http://schemas.microsoft.com/office/powerpoint/2010/main" val="712570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47940">
                                            <p:txEl>
                                              <p:pRg st="0" end="0"/>
                                            </p:txEl>
                                          </p:spTgt>
                                        </p:tgtEl>
                                        <p:attrNameLst>
                                          <p:attrName>style.visibility</p:attrName>
                                        </p:attrNameLst>
                                      </p:cBhvr>
                                      <p:to>
                                        <p:strVal val="visible"/>
                                      </p:to>
                                    </p:set>
                                    <p:animEffect transition="in" filter="wipe(left)">
                                      <p:cBhvr>
                                        <p:cTn id="11" dur="500"/>
                                        <p:tgtEl>
                                          <p:spTgt spid="1447940">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47940">
                                            <p:txEl>
                                              <p:pRg st="1" end="1"/>
                                            </p:txEl>
                                          </p:spTgt>
                                        </p:tgtEl>
                                        <p:attrNameLst>
                                          <p:attrName>style.visibility</p:attrName>
                                        </p:attrNameLst>
                                      </p:cBhvr>
                                      <p:to>
                                        <p:strVal val="visible"/>
                                      </p:to>
                                    </p:set>
                                    <p:animEffect transition="in" filter="wipe(left)">
                                      <p:cBhvr>
                                        <p:cTn id="15" dur="500"/>
                                        <p:tgtEl>
                                          <p:spTgt spid="1447940">
                                            <p:txEl>
                                              <p:pRg st="1" end="1"/>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animEffect transition="in" filter="wipe(left)">
                                      <p:cBhvr>
                                        <p:cTn id="23" dur="500"/>
                                        <p:tgtEl>
                                          <p:spTgt spid="2">
                                            <p:txEl>
                                              <p:pRg st="0" end="0"/>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wipe(left)">
                                      <p:cBhvr>
                                        <p:cTn id="2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940" grpId="0" build="p"/>
      <p:bldP spid="6" grpId="0" animBg="1"/>
      <p:bldP spid="7" grpId="0" animBg="1"/>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1304</Words>
  <Application>Microsoft Office PowerPoint</Application>
  <PresentationFormat>Widescreen</PresentationFormat>
  <Paragraphs>180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Calibri</vt:lpstr>
      <vt:lpstr>Calibri Light</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Macro Economic Aggregates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Run Cost Curves</dc:title>
  <dc:creator>HP</dc:creator>
  <cp:lastModifiedBy>800 ELITE</cp:lastModifiedBy>
  <cp:revision>9</cp:revision>
  <dcterms:created xsi:type="dcterms:W3CDTF">2016-01-20T05:12:08Z</dcterms:created>
  <dcterms:modified xsi:type="dcterms:W3CDTF">2018-01-22T04:15:12Z</dcterms:modified>
</cp:coreProperties>
</file>