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95" r:id="rId2"/>
    <p:sldId id="296" r:id="rId3"/>
    <p:sldId id="297" r:id="rId4"/>
    <p:sldId id="298" r:id="rId5"/>
    <p:sldId id="299" r:id="rId6"/>
    <p:sldId id="274" r:id="rId7"/>
    <p:sldId id="275" r:id="rId8"/>
    <p:sldId id="276" r:id="rId9"/>
    <p:sldId id="277" r:id="rId10"/>
    <p:sldId id="278" r:id="rId11"/>
    <p:sldId id="280" r:id="rId12"/>
    <p:sldId id="281" r:id="rId13"/>
    <p:sldId id="282" r:id="rId14"/>
    <p:sldId id="285" r:id="rId15"/>
    <p:sldId id="283" r:id="rId16"/>
    <p:sldId id="287" r:id="rId17"/>
    <p:sldId id="286" r:id="rId18"/>
    <p:sldId id="289" r:id="rId19"/>
    <p:sldId id="290" r:id="rId20"/>
    <p:sldId id="291" r:id="rId21"/>
    <p:sldId id="292" r:id="rId22"/>
    <p:sldId id="293" r:id="rId23"/>
    <p:sldId id="29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FE3FAE-07AC-4DBB-897D-764BDEA8FE4C}" type="datetimeFigureOut">
              <a:rPr lang="en-US" smtClean="0"/>
              <a:t>1/24/2018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7B2B51-BF61-44C3-8B55-5DC0FD563150}" type="slidenum">
              <a:rPr lang="en-US" smtClean="0"/>
              <a:t>‹#›</a:t>
            </a:fld>
            <a:endParaRPr lang="en-US"/>
          </a:p>
        </p:txBody>
      </p:sp>
    </p:spTree>
    <p:extLst>
      <p:ext uri="{BB962C8B-B14F-4D97-AF65-F5344CB8AC3E}">
        <p14:creationId xmlns:p14="http://schemas.microsoft.com/office/powerpoint/2010/main" val="73174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
        <p:nvSpPr>
          <p:cNvPr id="3584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eaLnBrk="1" hangingPunct="1"/>
            <a:fld id="{5D598B96-A70E-4E81-97D6-1ACC60223DD8}" type="slidenum">
              <a:rPr lang="en-US" altLang="en-US">
                <a:solidFill>
                  <a:schemeClr val="tx1"/>
                </a:solidFill>
                <a:latin typeface="Times New Roman" panose="02020603050405020304" pitchFamily="18" charset="0"/>
              </a:rPr>
              <a:pPr eaLnBrk="1" hangingPunct="1"/>
              <a:t>7</a:t>
            </a:fld>
            <a:endParaRPr lang="en-US" altLang="en-US">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409161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B05BD3-70F9-4D29-80C5-8082B0B363C1}"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A7252-507D-4385-A6DD-72E67BCEA3D5}" type="slidenum">
              <a:rPr lang="en-US" smtClean="0"/>
              <a:t>‹#›</a:t>
            </a:fld>
            <a:endParaRPr lang="en-US"/>
          </a:p>
        </p:txBody>
      </p:sp>
    </p:spTree>
    <p:extLst>
      <p:ext uri="{BB962C8B-B14F-4D97-AF65-F5344CB8AC3E}">
        <p14:creationId xmlns:p14="http://schemas.microsoft.com/office/powerpoint/2010/main" val="446470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05BD3-70F9-4D29-80C5-8082B0B363C1}"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A7252-507D-4385-A6DD-72E67BCEA3D5}" type="slidenum">
              <a:rPr lang="en-US" smtClean="0"/>
              <a:t>‹#›</a:t>
            </a:fld>
            <a:endParaRPr lang="en-US"/>
          </a:p>
        </p:txBody>
      </p:sp>
    </p:spTree>
    <p:extLst>
      <p:ext uri="{BB962C8B-B14F-4D97-AF65-F5344CB8AC3E}">
        <p14:creationId xmlns:p14="http://schemas.microsoft.com/office/powerpoint/2010/main" val="508101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05BD3-70F9-4D29-80C5-8082B0B363C1}"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A7252-507D-4385-A6DD-72E67BCEA3D5}" type="slidenum">
              <a:rPr lang="en-US" smtClean="0"/>
              <a:t>‹#›</a:t>
            </a:fld>
            <a:endParaRPr lang="en-US"/>
          </a:p>
        </p:txBody>
      </p:sp>
    </p:spTree>
    <p:extLst>
      <p:ext uri="{BB962C8B-B14F-4D97-AF65-F5344CB8AC3E}">
        <p14:creationId xmlns:p14="http://schemas.microsoft.com/office/powerpoint/2010/main" val="3447090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2821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05BD3-70F9-4D29-80C5-8082B0B363C1}"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A7252-507D-4385-A6DD-72E67BCEA3D5}" type="slidenum">
              <a:rPr lang="en-US" smtClean="0"/>
              <a:t>‹#›</a:t>
            </a:fld>
            <a:endParaRPr lang="en-US"/>
          </a:p>
        </p:txBody>
      </p:sp>
    </p:spTree>
    <p:extLst>
      <p:ext uri="{BB962C8B-B14F-4D97-AF65-F5344CB8AC3E}">
        <p14:creationId xmlns:p14="http://schemas.microsoft.com/office/powerpoint/2010/main" val="1763234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B05BD3-70F9-4D29-80C5-8082B0B363C1}"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A7252-507D-4385-A6DD-72E67BCEA3D5}" type="slidenum">
              <a:rPr lang="en-US" smtClean="0"/>
              <a:t>‹#›</a:t>
            </a:fld>
            <a:endParaRPr lang="en-US"/>
          </a:p>
        </p:txBody>
      </p:sp>
    </p:spTree>
    <p:extLst>
      <p:ext uri="{BB962C8B-B14F-4D97-AF65-F5344CB8AC3E}">
        <p14:creationId xmlns:p14="http://schemas.microsoft.com/office/powerpoint/2010/main" val="2542854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B05BD3-70F9-4D29-80C5-8082B0B363C1}"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A7252-507D-4385-A6DD-72E67BCEA3D5}" type="slidenum">
              <a:rPr lang="en-US" smtClean="0"/>
              <a:t>‹#›</a:t>
            </a:fld>
            <a:endParaRPr lang="en-US"/>
          </a:p>
        </p:txBody>
      </p:sp>
    </p:spTree>
    <p:extLst>
      <p:ext uri="{BB962C8B-B14F-4D97-AF65-F5344CB8AC3E}">
        <p14:creationId xmlns:p14="http://schemas.microsoft.com/office/powerpoint/2010/main" val="3762176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B05BD3-70F9-4D29-80C5-8082B0B363C1}" type="datetimeFigureOut">
              <a:rPr lang="en-US" smtClean="0"/>
              <a:t>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AA7252-507D-4385-A6DD-72E67BCEA3D5}" type="slidenum">
              <a:rPr lang="en-US" smtClean="0"/>
              <a:t>‹#›</a:t>
            </a:fld>
            <a:endParaRPr lang="en-US"/>
          </a:p>
        </p:txBody>
      </p:sp>
    </p:spTree>
    <p:extLst>
      <p:ext uri="{BB962C8B-B14F-4D97-AF65-F5344CB8AC3E}">
        <p14:creationId xmlns:p14="http://schemas.microsoft.com/office/powerpoint/2010/main" val="494543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B05BD3-70F9-4D29-80C5-8082B0B363C1}" type="datetimeFigureOut">
              <a:rPr lang="en-US" smtClean="0"/>
              <a:t>1/24/2018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AA7252-507D-4385-A6DD-72E67BCEA3D5}" type="slidenum">
              <a:rPr lang="en-US" smtClean="0"/>
              <a:t>‹#›</a:t>
            </a:fld>
            <a:endParaRPr lang="en-US"/>
          </a:p>
        </p:txBody>
      </p:sp>
    </p:spTree>
    <p:extLst>
      <p:ext uri="{BB962C8B-B14F-4D97-AF65-F5344CB8AC3E}">
        <p14:creationId xmlns:p14="http://schemas.microsoft.com/office/powerpoint/2010/main" val="1246941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05BD3-70F9-4D29-80C5-8082B0B363C1}" type="datetimeFigureOut">
              <a:rPr lang="en-US" smtClean="0"/>
              <a:t>1/24/2018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AA7252-507D-4385-A6DD-72E67BCEA3D5}" type="slidenum">
              <a:rPr lang="en-US" smtClean="0"/>
              <a:t>‹#›</a:t>
            </a:fld>
            <a:endParaRPr lang="en-US"/>
          </a:p>
        </p:txBody>
      </p:sp>
    </p:spTree>
    <p:extLst>
      <p:ext uri="{BB962C8B-B14F-4D97-AF65-F5344CB8AC3E}">
        <p14:creationId xmlns:p14="http://schemas.microsoft.com/office/powerpoint/2010/main" val="1148004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B05BD3-70F9-4D29-80C5-8082B0B363C1}"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A7252-507D-4385-A6DD-72E67BCEA3D5}" type="slidenum">
              <a:rPr lang="en-US" smtClean="0"/>
              <a:t>‹#›</a:t>
            </a:fld>
            <a:endParaRPr lang="en-US"/>
          </a:p>
        </p:txBody>
      </p:sp>
    </p:spTree>
    <p:extLst>
      <p:ext uri="{BB962C8B-B14F-4D97-AF65-F5344CB8AC3E}">
        <p14:creationId xmlns:p14="http://schemas.microsoft.com/office/powerpoint/2010/main" val="3980236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B05BD3-70F9-4D29-80C5-8082B0B363C1}"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A7252-507D-4385-A6DD-72E67BCEA3D5}" type="slidenum">
              <a:rPr lang="en-US" smtClean="0"/>
              <a:t>‹#›</a:t>
            </a:fld>
            <a:endParaRPr lang="en-US"/>
          </a:p>
        </p:txBody>
      </p:sp>
    </p:spTree>
    <p:extLst>
      <p:ext uri="{BB962C8B-B14F-4D97-AF65-F5344CB8AC3E}">
        <p14:creationId xmlns:p14="http://schemas.microsoft.com/office/powerpoint/2010/main" val="3332922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B05BD3-70F9-4D29-80C5-8082B0B363C1}" type="datetimeFigureOut">
              <a:rPr lang="en-US" smtClean="0"/>
              <a:t>1/24/2018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A7252-507D-4385-A6DD-72E67BCEA3D5}" type="slidenum">
              <a:rPr lang="en-US" smtClean="0"/>
              <a:t>‹#›</a:t>
            </a:fld>
            <a:endParaRPr lang="en-US"/>
          </a:p>
        </p:txBody>
      </p:sp>
    </p:spTree>
    <p:extLst>
      <p:ext uri="{BB962C8B-B14F-4D97-AF65-F5344CB8AC3E}">
        <p14:creationId xmlns:p14="http://schemas.microsoft.com/office/powerpoint/2010/main" val="618651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Macro Economic Aggregates</a:t>
            </a:r>
            <a:endParaRPr lang="en-US" sz="36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92308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Rectangle 7"/>
          <p:cNvSpPr>
            <a:spLocks noChangeArrowheads="1"/>
          </p:cNvSpPr>
          <p:nvPr/>
        </p:nvSpPr>
        <p:spPr bwMode="auto">
          <a:xfrm>
            <a:off x="1981200" y="295275"/>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eaLnBrk="1" hangingPunct="1"/>
            <a:r>
              <a:rPr lang="en-US" altLang="en-US" sz="1800">
                <a:solidFill>
                  <a:srgbClr val="593000"/>
                </a:solidFill>
              </a:rPr>
              <a:t>Personal Consumption Expenditures (</a:t>
            </a:r>
            <a:r>
              <a:rPr lang="en-US" altLang="en-US" sz="1800" i="1">
                <a:solidFill>
                  <a:srgbClr val="593000"/>
                </a:solidFill>
              </a:rPr>
              <a:t>C</a:t>
            </a:r>
            <a:r>
              <a:rPr lang="en-US" altLang="en-US" sz="1800">
                <a:solidFill>
                  <a:srgbClr val="593000"/>
                </a:solidFill>
              </a:rPr>
              <a:t>)</a:t>
            </a:r>
          </a:p>
        </p:txBody>
      </p:sp>
      <p:sp>
        <p:nvSpPr>
          <p:cNvPr id="12" name="Rectangle 128"/>
          <p:cNvSpPr>
            <a:spLocks noChangeArrowheads="1"/>
          </p:cNvSpPr>
          <p:nvPr/>
        </p:nvSpPr>
        <p:spPr bwMode="auto">
          <a:xfrm>
            <a:off x="1981200" y="132556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b="1">
                <a:solidFill>
                  <a:schemeClr val="tx1"/>
                </a:solidFill>
              </a:rPr>
              <a:t>personal consumption expenditures (</a:t>
            </a:r>
            <a:r>
              <a:rPr lang="en-US" altLang="en-US" sz="1800" b="1" i="1">
                <a:solidFill>
                  <a:schemeClr val="tx1"/>
                </a:solidFill>
              </a:rPr>
              <a:t>C</a:t>
            </a:r>
            <a:r>
              <a:rPr lang="en-US" altLang="en-US" sz="1800" b="1">
                <a:solidFill>
                  <a:schemeClr val="tx1"/>
                </a:solidFill>
              </a:rPr>
              <a:t>)</a:t>
            </a:r>
            <a:r>
              <a:rPr lang="en-US" altLang="en-US" sz="1800" b="1">
                <a:solidFill>
                  <a:srgbClr val="006668"/>
                </a:solidFill>
              </a:rPr>
              <a:t>  </a:t>
            </a:r>
            <a:r>
              <a:rPr lang="en-US" altLang="en-US" sz="1800">
                <a:solidFill>
                  <a:schemeClr val="tx1"/>
                </a:solidFill>
              </a:rPr>
              <a:t>Expenditures by consumers on goods and services.</a:t>
            </a:r>
          </a:p>
        </p:txBody>
      </p:sp>
      <p:sp>
        <p:nvSpPr>
          <p:cNvPr id="13" name="Rectangle 129"/>
          <p:cNvSpPr>
            <a:spLocks noChangeArrowheads="1"/>
          </p:cNvSpPr>
          <p:nvPr/>
        </p:nvSpPr>
        <p:spPr bwMode="auto">
          <a:xfrm>
            <a:off x="1981200" y="2619376"/>
            <a:ext cx="8229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b="1">
                <a:solidFill>
                  <a:schemeClr val="tx1"/>
                </a:solidFill>
              </a:rPr>
              <a:t>durable goods</a:t>
            </a:r>
            <a:r>
              <a:rPr lang="en-US" altLang="en-US" sz="1800" b="1">
                <a:solidFill>
                  <a:srgbClr val="006668"/>
                </a:solidFill>
              </a:rPr>
              <a:t>  </a:t>
            </a:r>
            <a:r>
              <a:rPr lang="en-US" altLang="en-US" sz="1800">
                <a:solidFill>
                  <a:schemeClr val="tx1"/>
                </a:solidFill>
              </a:rPr>
              <a:t>Goods that last a relatively long time, such as cars and household appliances. </a:t>
            </a:r>
          </a:p>
        </p:txBody>
      </p:sp>
      <p:sp>
        <p:nvSpPr>
          <p:cNvPr id="14" name="Rectangle 130"/>
          <p:cNvSpPr>
            <a:spLocks noChangeArrowheads="1"/>
          </p:cNvSpPr>
          <p:nvPr/>
        </p:nvSpPr>
        <p:spPr bwMode="auto">
          <a:xfrm>
            <a:off x="1981200" y="3914776"/>
            <a:ext cx="8229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b="1">
                <a:solidFill>
                  <a:schemeClr val="tx1"/>
                </a:solidFill>
              </a:rPr>
              <a:t>nondurable goods</a:t>
            </a:r>
            <a:r>
              <a:rPr lang="en-US" altLang="en-US" sz="1800" b="1">
                <a:solidFill>
                  <a:srgbClr val="006668"/>
                </a:solidFill>
              </a:rPr>
              <a:t>  </a:t>
            </a:r>
            <a:r>
              <a:rPr lang="en-US" altLang="en-US" sz="1800">
                <a:solidFill>
                  <a:schemeClr val="tx1"/>
                </a:solidFill>
              </a:rPr>
              <a:t>Goods that are used up fairly quickly, such as food and clothing.</a:t>
            </a:r>
          </a:p>
        </p:txBody>
      </p:sp>
      <p:sp>
        <p:nvSpPr>
          <p:cNvPr id="15" name="Rectangle 131"/>
          <p:cNvSpPr>
            <a:spLocks noChangeArrowheads="1"/>
          </p:cNvSpPr>
          <p:nvPr/>
        </p:nvSpPr>
        <p:spPr bwMode="auto">
          <a:xfrm>
            <a:off x="1981200" y="5210176"/>
            <a:ext cx="8229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b="1">
                <a:solidFill>
                  <a:schemeClr val="tx1"/>
                </a:solidFill>
              </a:rPr>
              <a:t>services</a:t>
            </a:r>
            <a:r>
              <a:rPr lang="en-US" altLang="en-US" sz="1800" b="1">
                <a:solidFill>
                  <a:srgbClr val="006668"/>
                </a:solidFill>
              </a:rPr>
              <a:t>  </a:t>
            </a:r>
            <a:r>
              <a:rPr lang="en-US" altLang="en-US" sz="1800">
                <a:solidFill>
                  <a:schemeClr val="tx1"/>
                </a:solidFill>
              </a:rPr>
              <a:t>The things we buy that do not involve the production of physical things, such as legal and medical services and education. </a:t>
            </a:r>
          </a:p>
        </p:txBody>
      </p:sp>
    </p:spTree>
    <p:extLst>
      <p:ext uri="{BB962C8B-B14F-4D97-AF65-F5344CB8AC3E}">
        <p14:creationId xmlns:p14="http://schemas.microsoft.com/office/powerpoint/2010/main" val="20465534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utoUpdateAnimBg="0"/>
      <p:bldP spid="13" grpId="0" autoUpdateAnimBg="0"/>
      <p:bldP spid="14" grpId="0" autoUpdateAnimBg="0"/>
      <p:bldP spid="1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76325" name="Rectangle 5"/>
          <p:cNvSpPr>
            <a:spLocks noChangeArrowheads="1"/>
          </p:cNvSpPr>
          <p:nvPr/>
        </p:nvSpPr>
        <p:spPr bwMode="auto">
          <a:xfrm>
            <a:off x="1981200" y="998539"/>
            <a:ext cx="8229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b="1">
                <a:solidFill>
                  <a:schemeClr val="tx1"/>
                </a:solidFill>
              </a:rPr>
              <a:t>gross private domestic investment (</a:t>
            </a:r>
            <a:r>
              <a:rPr lang="en-US" altLang="en-US" sz="1800" b="1" i="1">
                <a:solidFill>
                  <a:schemeClr val="tx1"/>
                </a:solidFill>
              </a:rPr>
              <a:t>I</a:t>
            </a:r>
            <a:r>
              <a:rPr lang="en-US" altLang="en-US" sz="1800" b="1">
                <a:solidFill>
                  <a:schemeClr val="tx1"/>
                </a:solidFill>
              </a:rPr>
              <a:t>)</a:t>
            </a:r>
            <a:r>
              <a:rPr lang="en-US" altLang="en-US" sz="1800" b="1">
                <a:solidFill>
                  <a:srgbClr val="006668"/>
                </a:solidFill>
              </a:rPr>
              <a:t>  </a:t>
            </a:r>
            <a:r>
              <a:rPr lang="en-US" altLang="en-US" sz="1800">
                <a:solidFill>
                  <a:schemeClr val="tx1"/>
                </a:solidFill>
              </a:rPr>
              <a:t>Total investment in capital—that is, the purchase of new housing, plants, equipment, and inventory by the private (or nongovernment) sector.  </a:t>
            </a:r>
          </a:p>
        </p:txBody>
      </p:sp>
      <p:sp>
        <p:nvSpPr>
          <p:cNvPr id="1976326" name="Rectangle 6"/>
          <p:cNvSpPr>
            <a:spLocks noChangeArrowheads="1"/>
          </p:cNvSpPr>
          <p:nvPr/>
        </p:nvSpPr>
        <p:spPr bwMode="auto">
          <a:xfrm>
            <a:off x="1981200" y="2244726"/>
            <a:ext cx="8229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b="1">
                <a:solidFill>
                  <a:schemeClr val="tx1"/>
                </a:solidFill>
              </a:rPr>
              <a:t>nonresidential investment</a:t>
            </a:r>
            <a:r>
              <a:rPr lang="en-US" altLang="en-US" sz="1800" b="1">
                <a:solidFill>
                  <a:srgbClr val="006668"/>
                </a:solidFill>
              </a:rPr>
              <a:t>  </a:t>
            </a:r>
            <a:r>
              <a:rPr lang="en-US" altLang="en-US" sz="1800">
                <a:solidFill>
                  <a:schemeClr val="tx1"/>
                </a:solidFill>
              </a:rPr>
              <a:t>Expenditures by firms for machines, tools, plants, and so on. </a:t>
            </a:r>
          </a:p>
        </p:txBody>
      </p:sp>
      <p:sp>
        <p:nvSpPr>
          <p:cNvPr id="1976327" name="Rectangle 7"/>
          <p:cNvSpPr>
            <a:spLocks noChangeArrowheads="1"/>
          </p:cNvSpPr>
          <p:nvPr/>
        </p:nvSpPr>
        <p:spPr bwMode="auto">
          <a:xfrm>
            <a:off x="1981200" y="3214688"/>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b="1">
                <a:solidFill>
                  <a:schemeClr val="tx1"/>
                </a:solidFill>
              </a:rPr>
              <a:t>residential investment</a:t>
            </a:r>
            <a:r>
              <a:rPr lang="en-US" altLang="en-US" sz="1800" b="1">
                <a:solidFill>
                  <a:srgbClr val="006668"/>
                </a:solidFill>
              </a:rPr>
              <a:t>  </a:t>
            </a:r>
            <a:r>
              <a:rPr lang="en-US" altLang="en-US" sz="1800">
                <a:solidFill>
                  <a:schemeClr val="tx1"/>
                </a:solidFill>
              </a:rPr>
              <a:t>Expenditures by households and firms on new houses and apartment buildings. </a:t>
            </a:r>
          </a:p>
        </p:txBody>
      </p:sp>
      <p:sp>
        <p:nvSpPr>
          <p:cNvPr id="10" name="Rectangle 7"/>
          <p:cNvSpPr>
            <a:spLocks noChangeArrowheads="1"/>
          </p:cNvSpPr>
          <p:nvPr/>
        </p:nvSpPr>
        <p:spPr bwMode="auto">
          <a:xfrm>
            <a:off x="1981200" y="295275"/>
            <a:ext cx="6400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eaLnBrk="1" hangingPunct="1"/>
            <a:r>
              <a:rPr lang="en-US" altLang="en-US" sz="1800">
                <a:solidFill>
                  <a:srgbClr val="593000"/>
                </a:solidFill>
              </a:rPr>
              <a:t>Gross Private Domestic Investment (</a:t>
            </a:r>
            <a:r>
              <a:rPr lang="en-US" altLang="en-US" sz="1800" i="1">
                <a:solidFill>
                  <a:srgbClr val="593000"/>
                </a:solidFill>
              </a:rPr>
              <a:t>I</a:t>
            </a:r>
            <a:r>
              <a:rPr lang="en-US" altLang="en-US" sz="1800">
                <a:solidFill>
                  <a:srgbClr val="593000"/>
                </a:solidFill>
              </a:rPr>
              <a:t>)</a:t>
            </a:r>
          </a:p>
        </p:txBody>
      </p:sp>
      <p:sp>
        <p:nvSpPr>
          <p:cNvPr id="11" name="Rectangle 8"/>
          <p:cNvSpPr>
            <a:spLocks noChangeArrowheads="1"/>
          </p:cNvSpPr>
          <p:nvPr/>
        </p:nvSpPr>
        <p:spPr bwMode="auto">
          <a:xfrm>
            <a:off x="1981200" y="4183063"/>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b="1">
                <a:solidFill>
                  <a:schemeClr val="tx1"/>
                </a:solidFill>
              </a:rPr>
              <a:t>change in business inventories</a:t>
            </a:r>
            <a:r>
              <a:rPr lang="en-US" altLang="en-US" sz="1800" b="1">
                <a:solidFill>
                  <a:srgbClr val="006668"/>
                </a:solidFill>
              </a:rPr>
              <a:t>  </a:t>
            </a:r>
            <a:r>
              <a:rPr lang="en-US" altLang="en-US" sz="1800">
                <a:solidFill>
                  <a:schemeClr val="tx1"/>
                </a:solidFill>
              </a:rPr>
              <a:t>The amount by which firms’ inventories change during a period. Inventories are the goods that firms produce now but intend to sell later. </a:t>
            </a:r>
          </a:p>
        </p:txBody>
      </p:sp>
      <p:sp>
        <p:nvSpPr>
          <p:cNvPr id="12" name="Rectangle 9"/>
          <p:cNvSpPr>
            <a:spLocks noChangeArrowheads="1"/>
          </p:cNvSpPr>
          <p:nvPr/>
        </p:nvSpPr>
        <p:spPr bwMode="auto">
          <a:xfrm>
            <a:off x="3124200" y="6124575"/>
            <a:ext cx="5943600" cy="381000"/>
          </a:xfrm>
          <a:prstGeom prst="rect">
            <a:avLst/>
          </a:prstGeom>
          <a:solidFill>
            <a:srgbClr val="DDECE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350838" indent="-350838"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algn="ctr" eaLnBrk="1" hangingPunct="1">
              <a:spcBef>
                <a:spcPct val="0"/>
              </a:spcBef>
              <a:spcAft>
                <a:spcPct val="0"/>
              </a:spcAft>
            </a:pPr>
            <a:r>
              <a:rPr lang="en-US" altLang="en-US" sz="1800">
                <a:solidFill>
                  <a:schemeClr val="tx1"/>
                </a:solidFill>
              </a:rPr>
              <a:t>GDP = Final sales + Change in business inventories</a:t>
            </a:r>
          </a:p>
        </p:txBody>
      </p:sp>
      <p:sp>
        <p:nvSpPr>
          <p:cNvPr id="13" name="Rectangle 10"/>
          <p:cNvSpPr>
            <a:spLocks noChangeArrowheads="1"/>
          </p:cNvSpPr>
          <p:nvPr/>
        </p:nvSpPr>
        <p:spPr bwMode="auto">
          <a:xfrm>
            <a:off x="1981200" y="5421313"/>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eaLnBrk="1" hangingPunct="1"/>
            <a:r>
              <a:rPr lang="en-US" altLang="en-US" sz="1800" b="1" i="1">
                <a:solidFill>
                  <a:schemeClr val="tx1"/>
                </a:solidFill>
              </a:rPr>
              <a:t>Change in Business Inventories</a:t>
            </a:r>
          </a:p>
        </p:txBody>
      </p:sp>
    </p:spTree>
    <p:extLst>
      <p:ext uri="{BB962C8B-B14F-4D97-AF65-F5344CB8AC3E}">
        <p14:creationId xmlns:p14="http://schemas.microsoft.com/office/powerpoint/2010/main" val="14571945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76325"/>
                                        </p:tgtEl>
                                        <p:attrNameLst>
                                          <p:attrName>style.visibility</p:attrName>
                                        </p:attrNameLst>
                                      </p:cBhvr>
                                      <p:to>
                                        <p:strVal val="visible"/>
                                      </p:to>
                                    </p:set>
                                    <p:animEffect transition="in" filter="wipe(left)">
                                      <p:cBhvr>
                                        <p:cTn id="11" dur="500"/>
                                        <p:tgtEl>
                                          <p:spTgt spid="1976325"/>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976326"/>
                                        </p:tgtEl>
                                        <p:attrNameLst>
                                          <p:attrName>style.visibility</p:attrName>
                                        </p:attrNameLst>
                                      </p:cBhvr>
                                      <p:to>
                                        <p:strVal val="visible"/>
                                      </p:to>
                                    </p:set>
                                    <p:animEffect transition="in" filter="wipe(left)">
                                      <p:cBhvr>
                                        <p:cTn id="15" dur="500"/>
                                        <p:tgtEl>
                                          <p:spTgt spid="1976326"/>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976327"/>
                                        </p:tgtEl>
                                        <p:attrNameLst>
                                          <p:attrName>style.visibility</p:attrName>
                                        </p:attrNameLst>
                                      </p:cBhvr>
                                      <p:to>
                                        <p:strVal val="visible"/>
                                      </p:to>
                                    </p:set>
                                    <p:animEffect transition="in" filter="wipe(left)">
                                      <p:cBhvr>
                                        <p:cTn id="19" dur="500"/>
                                        <p:tgtEl>
                                          <p:spTgt spid="1976327"/>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par>
                          <p:cTn id="28" fill="hold" nodeType="afterGroup">
                            <p:stCondLst>
                              <p:cond delay="3000"/>
                            </p:stCondLst>
                            <p:childTnLst>
                              <p:par>
                                <p:cTn id="29" presetID="17" presetClass="entr" presetSubtype="1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25" grpId="0" autoUpdateAnimBg="0"/>
      <p:bldP spid="1976326" grpId="0" autoUpdateAnimBg="0"/>
      <p:bldP spid="1976327" grpId="0" autoUpdateAnimBg="0"/>
      <p:bldP spid="10" grpId="0"/>
      <p:bldP spid="11" grpId="0" autoUpdateAnimBg="0"/>
      <p:bldP spid="12" grpId="0" animBg="1"/>
      <p:bldP spid="1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74277" name="Rectangle 5"/>
          <p:cNvSpPr>
            <a:spLocks noChangeArrowheads="1"/>
          </p:cNvSpPr>
          <p:nvPr/>
        </p:nvSpPr>
        <p:spPr bwMode="auto">
          <a:xfrm>
            <a:off x="1981200" y="1463675"/>
            <a:ext cx="8229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b="1">
                <a:solidFill>
                  <a:schemeClr val="tx1"/>
                </a:solidFill>
              </a:rPr>
              <a:t>depreciation</a:t>
            </a:r>
            <a:r>
              <a:rPr lang="en-US" altLang="en-US" sz="1800" b="1">
                <a:solidFill>
                  <a:srgbClr val="006668"/>
                </a:solidFill>
              </a:rPr>
              <a:t>  </a:t>
            </a:r>
            <a:r>
              <a:rPr lang="en-US" altLang="en-US" sz="1800">
                <a:solidFill>
                  <a:schemeClr val="tx1"/>
                </a:solidFill>
              </a:rPr>
              <a:t>The amount by which an asset’s value falls in a given period.</a:t>
            </a:r>
          </a:p>
        </p:txBody>
      </p:sp>
      <p:sp>
        <p:nvSpPr>
          <p:cNvPr id="1974280" name="Rectangle 8"/>
          <p:cNvSpPr>
            <a:spLocks noChangeArrowheads="1"/>
          </p:cNvSpPr>
          <p:nvPr/>
        </p:nvSpPr>
        <p:spPr bwMode="auto">
          <a:xfrm>
            <a:off x="1981200" y="2619376"/>
            <a:ext cx="8229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b="1">
                <a:solidFill>
                  <a:schemeClr val="tx1"/>
                </a:solidFill>
              </a:rPr>
              <a:t>gross investment</a:t>
            </a:r>
            <a:r>
              <a:rPr lang="en-US" altLang="en-US" sz="1800" b="1">
                <a:solidFill>
                  <a:srgbClr val="006668"/>
                </a:solidFill>
              </a:rPr>
              <a:t>  </a:t>
            </a:r>
            <a:r>
              <a:rPr lang="en-US" altLang="en-US" sz="1800">
                <a:solidFill>
                  <a:schemeClr val="tx1"/>
                </a:solidFill>
              </a:rPr>
              <a:t>The total value of all newly produced capital goods (plant, equipment, housing, and inventory) produced in a given period.</a:t>
            </a:r>
          </a:p>
        </p:txBody>
      </p:sp>
      <p:sp>
        <p:nvSpPr>
          <p:cNvPr id="1974281" name="Rectangle 9"/>
          <p:cNvSpPr>
            <a:spLocks noChangeArrowheads="1"/>
          </p:cNvSpPr>
          <p:nvPr/>
        </p:nvSpPr>
        <p:spPr bwMode="auto">
          <a:xfrm>
            <a:off x="1981200" y="4052889"/>
            <a:ext cx="822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b="1">
                <a:solidFill>
                  <a:schemeClr val="tx1"/>
                </a:solidFill>
              </a:rPr>
              <a:t>net investment</a:t>
            </a:r>
            <a:r>
              <a:rPr lang="en-US" altLang="en-US" sz="1800" b="1">
                <a:solidFill>
                  <a:srgbClr val="006668"/>
                </a:solidFill>
              </a:rPr>
              <a:t>  </a:t>
            </a:r>
            <a:r>
              <a:rPr lang="en-US" altLang="en-US" sz="1800">
                <a:solidFill>
                  <a:schemeClr val="tx1"/>
                </a:solidFill>
              </a:rPr>
              <a:t>Gross investment minus depreciation.</a:t>
            </a:r>
          </a:p>
        </p:txBody>
      </p:sp>
      <p:sp>
        <p:nvSpPr>
          <p:cNvPr id="1974282" name="Rectangle 10"/>
          <p:cNvSpPr>
            <a:spLocks noChangeArrowheads="1"/>
          </p:cNvSpPr>
          <p:nvPr/>
        </p:nvSpPr>
        <p:spPr bwMode="auto">
          <a:xfrm>
            <a:off x="3200400" y="5210175"/>
            <a:ext cx="5791200" cy="368300"/>
          </a:xfrm>
          <a:prstGeom prst="rect">
            <a:avLst/>
          </a:prstGeom>
          <a:solidFill>
            <a:srgbClr val="DDECE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0838" indent="-350838"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algn="ctr" eaLnBrk="1" hangingPunct="1">
              <a:spcBef>
                <a:spcPct val="0"/>
              </a:spcBef>
              <a:spcAft>
                <a:spcPct val="0"/>
              </a:spcAft>
            </a:pPr>
            <a:r>
              <a:rPr lang="en-US" altLang="en-US" sz="1800">
                <a:solidFill>
                  <a:schemeClr val="tx1"/>
                </a:solidFill>
              </a:rPr>
              <a:t>capital</a:t>
            </a:r>
            <a:r>
              <a:rPr lang="en-US" altLang="en-US" sz="1800" baseline="-25000">
                <a:solidFill>
                  <a:schemeClr val="tx1"/>
                </a:solidFill>
              </a:rPr>
              <a:t>end</a:t>
            </a:r>
            <a:r>
              <a:rPr lang="en-US" altLang="en-US" sz="1800">
                <a:solidFill>
                  <a:schemeClr val="tx1"/>
                </a:solidFill>
              </a:rPr>
              <a:t> </a:t>
            </a:r>
            <a:r>
              <a:rPr lang="en-US" altLang="en-US" sz="1800" baseline="-25000">
                <a:solidFill>
                  <a:schemeClr val="tx1"/>
                </a:solidFill>
              </a:rPr>
              <a:t>of period</a:t>
            </a:r>
            <a:r>
              <a:rPr lang="en-US" altLang="en-US" sz="1800">
                <a:solidFill>
                  <a:schemeClr val="tx1"/>
                </a:solidFill>
              </a:rPr>
              <a:t> = capital</a:t>
            </a:r>
            <a:r>
              <a:rPr lang="en-US" altLang="en-US" sz="1800" baseline="-25000">
                <a:solidFill>
                  <a:schemeClr val="tx1"/>
                </a:solidFill>
              </a:rPr>
              <a:t>beginning</a:t>
            </a:r>
            <a:r>
              <a:rPr lang="en-US" altLang="en-US" sz="1800">
                <a:solidFill>
                  <a:schemeClr val="tx1"/>
                </a:solidFill>
              </a:rPr>
              <a:t> </a:t>
            </a:r>
            <a:r>
              <a:rPr lang="en-US" altLang="en-US" sz="1800" baseline="-25000">
                <a:solidFill>
                  <a:schemeClr val="tx1"/>
                </a:solidFill>
              </a:rPr>
              <a:t>of period</a:t>
            </a:r>
            <a:r>
              <a:rPr lang="en-US" altLang="en-US" sz="1800">
                <a:solidFill>
                  <a:schemeClr val="tx1"/>
                </a:solidFill>
              </a:rPr>
              <a:t> + net investment</a:t>
            </a:r>
          </a:p>
        </p:txBody>
      </p:sp>
      <p:sp>
        <p:nvSpPr>
          <p:cNvPr id="12" name="Rectangle 10"/>
          <p:cNvSpPr>
            <a:spLocks noChangeArrowheads="1"/>
          </p:cNvSpPr>
          <p:nvPr/>
        </p:nvSpPr>
        <p:spPr bwMode="auto">
          <a:xfrm>
            <a:off x="1981200" y="295275"/>
            <a:ext cx="701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eaLnBrk="1" hangingPunct="1"/>
            <a:r>
              <a:rPr lang="en-US" altLang="en-US" sz="1800" b="1" i="1">
                <a:solidFill>
                  <a:schemeClr val="tx1"/>
                </a:solidFill>
              </a:rPr>
              <a:t>Gross Investment versus Net Investment</a:t>
            </a:r>
          </a:p>
        </p:txBody>
      </p:sp>
    </p:spTree>
    <p:extLst>
      <p:ext uri="{BB962C8B-B14F-4D97-AF65-F5344CB8AC3E}">
        <p14:creationId xmlns:p14="http://schemas.microsoft.com/office/powerpoint/2010/main" val="3184654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74277"/>
                                        </p:tgtEl>
                                        <p:attrNameLst>
                                          <p:attrName>style.visibility</p:attrName>
                                        </p:attrNameLst>
                                      </p:cBhvr>
                                      <p:to>
                                        <p:strVal val="visible"/>
                                      </p:to>
                                    </p:set>
                                    <p:animEffect transition="in" filter="wipe(left)">
                                      <p:cBhvr>
                                        <p:cTn id="11" dur="500"/>
                                        <p:tgtEl>
                                          <p:spTgt spid="1974277"/>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974280"/>
                                        </p:tgtEl>
                                        <p:attrNameLst>
                                          <p:attrName>style.visibility</p:attrName>
                                        </p:attrNameLst>
                                      </p:cBhvr>
                                      <p:to>
                                        <p:strVal val="visible"/>
                                      </p:to>
                                    </p:set>
                                    <p:animEffect transition="in" filter="wipe(left)">
                                      <p:cBhvr>
                                        <p:cTn id="15" dur="500"/>
                                        <p:tgtEl>
                                          <p:spTgt spid="1974280"/>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974281"/>
                                        </p:tgtEl>
                                        <p:attrNameLst>
                                          <p:attrName>style.visibility</p:attrName>
                                        </p:attrNameLst>
                                      </p:cBhvr>
                                      <p:to>
                                        <p:strVal val="visible"/>
                                      </p:to>
                                    </p:set>
                                    <p:animEffect transition="in" filter="wipe(left)">
                                      <p:cBhvr>
                                        <p:cTn id="19" dur="500"/>
                                        <p:tgtEl>
                                          <p:spTgt spid="1974281"/>
                                        </p:tgtEl>
                                      </p:cBhvr>
                                    </p:animEffect>
                                  </p:childTnLst>
                                </p:cTn>
                              </p:par>
                            </p:childTnLst>
                          </p:cTn>
                        </p:par>
                        <p:par>
                          <p:cTn id="20" fill="hold" nodeType="afterGroup">
                            <p:stCondLst>
                              <p:cond delay="2000"/>
                            </p:stCondLst>
                            <p:childTnLst>
                              <p:par>
                                <p:cTn id="21" presetID="17" presetClass="entr" presetSubtype="10" fill="hold" grpId="0" nodeType="afterEffect">
                                  <p:stCondLst>
                                    <p:cond delay="0"/>
                                  </p:stCondLst>
                                  <p:childTnLst>
                                    <p:set>
                                      <p:cBhvr>
                                        <p:cTn id="22" dur="1" fill="hold">
                                          <p:stCondLst>
                                            <p:cond delay="0"/>
                                          </p:stCondLst>
                                        </p:cTn>
                                        <p:tgtEl>
                                          <p:spTgt spid="1974282"/>
                                        </p:tgtEl>
                                        <p:attrNameLst>
                                          <p:attrName>style.visibility</p:attrName>
                                        </p:attrNameLst>
                                      </p:cBhvr>
                                      <p:to>
                                        <p:strVal val="visible"/>
                                      </p:to>
                                    </p:set>
                                    <p:anim calcmode="lin" valueType="num">
                                      <p:cBhvr>
                                        <p:cTn id="23" dur="500" fill="hold"/>
                                        <p:tgtEl>
                                          <p:spTgt spid="1974282"/>
                                        </p:tgtEl>
                                        <p:attrNameLst>
                                          <p:attrName>ppt_w</p:attrName>
                                        </p:attrNameLst>
                                      </p:cBhvr>
                                      <p:tavLst>
                                        <p:tav tm="0">
                                          <p:val>
                                            <p:fltVal val="0"/>
                                          </p:val>
                                        </p:tav>
                                        <p:tav tm="100000">
                                          <p:val>
                                            <p:strVal val="#ppt_w"/>
                                          </p:val>
                                        </p:tav>
                                      </p:tavLst>
                                    </p:anim>
                                    <p:anim calcmode="lin" valueType="num">
                                      <p:cBhvr>
                                        <p:cTn id="24" dur="500" fill="hold"/>
                                        <p:tgtEl>
                                          <p:spTgt spid="197428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4277" grpId="0" autoUpdateAnimBg="0"/>
      <p:bldP spid="1974280" grpId="0" autoUpdateAnimBg="0"/>
      <p:bldP spid="1974281" grpId="0" autoUpdateAnimBg="0"/>
      <p:bldP spid="1974282" grpId="0" animBg="1"/>
      <p:bldP spid="12"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75301" name="Rectangle 5"/>
          <p:cNvSpPr>
            <a:spLocks noChangeArrowheads="1"/>
          </p:cNvSpPr>
          <p:nvPr/>
        </p:nvSpPr>
        <p:spPr bwMode="auto">
          <a:xfrm>
            <a:off x="1981200" y="1581151"/>
            <a:ext cx="8229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b="1">
                <a:solidFill>
                  <a:schemeClr val="tx1"/>
                </a:solidFill>
              </a:rPr>
              <a:t>government consumption and gross investment (</a:t>
            </a:r>
            <a:r>
              <a:rPr lang="en-US" altLang="en-US" sz="1800" b="1" i="1">
                <a:solidFill>
                  <a:schemeClr val="tx1"/>
                </a:solidFill>
              </a:rPr>
              <a:t>G</a:t>
            </a:r>
            <a:r>
              <a:rPr lang="en-US" altLang="en-US" sz="1800" b="1">
                <a:solidFill>
                  <a:schemeClr val="tx1"/>
                </a:solidFill>
              </a:rPr>
              <a:t>)</a:t>
            </a:r>
            <a:r>
              <a:rPr lang="en-US" altLang="en-US" sz="1800" b="1">
                <a:solidFill>
                  <a:srgbClr val="006668"/>
                </a:solidFill>
              </a:rPr>
              <a:t>  </a:t>
            </a:r>
            <a:r>
              <a:rPr lang="en-US" altLang="en-US" sz="1800">
                <a:solidFill>
                  <a:schemeClr val="tx1"/>
                </a:solidFill>
              </a:rPr>
              <a:t>Expenditures by federal, state, and local governments for final goods and services.</a:t>
            </a:r>
          </a:p>
        </p:txBody>
      </p:sp>
      <p:sp>
        <p:nvSpPr>
          <p:cNvPr id="1975307" name="Rectangle 11"/>
          <p:cNvSpPr>
            <a:spLocks noChangeArrowheads="1"/>
          </p:cNvSpPr>
          <p:nvPr/>
        </p:nvSpPr>
        <p:spPr bwMode="auto">
          <a:xfrm>
            <a:off x="1981200" y="4419601"/>
            <a:ext cx="8229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b="1">
                <a:solidFill>
                  <a:schemeClr val="tx1"/>
                </a:solidFill>
              </a:rPr>
              <a:t>net exports (</a:t>
            </a:r>
            <a:r>
              <a:rPr lang="en-US" altLang="en-US" sz="1800" b="1" i="1">
                <a:solidFill>
                  <a:schemeClr val="tx1"/>
                </a:solidFill>
              </a:rPr>
              <a:t>EX</a:t>
            </a:r>
            <a:r>
              <a:rPr lang="en-US" altLang="en-US" sz="1800" b="1">
                <a:solidFill>
                  <a:schemeClr val="tx1"/>
                </a:solidFill>
              </a:rPr>
              <a:t> </a:t>
            </a:r>
            <a:r>
              <a:rPr lang="en-US" altLang="en-US" sz="1800" b="1">
                <a:solidFill>
                  <a:schemeClr val="tx1"/>
                </a:solidFill>
                <a:cs typeface="Arial" panose="020B0604020202020204" pitchFamily="34" charset="0"/>
                <a:sym typeface="Symbol" panose="05050102010706020507" pitchFamily="18" charset="2"/>
              </a:rPr>
              <a:t>−</a:t>
            </a:r>
            <a:r>
              <a:rPr lang="en-US" altLang="en-US" sz="1800" b="1" i="1">
                <a:solidFill>
                  <a:schemeClr val="tx1"/>
                </a:solidFill>
              </a:rPr>
              <a:t> IM</a:t>
            </a:r>
            <a:r>
              <a:rPr lang="en-US" altLang="en-US" sz="1800" b="1">
                <a:solidFill>
                  <a:schemeClr val="tx1"/>
                </a:solidFill>
              </a:rPr>
              <a:t>)</a:t>
            </a:r>
            <a:r>
              <a:rPr lang="en-US" altLang="en-US" sz="1800" b="1">
                <a:solidFill>
                  <a:srgbClr val="006668"/>
                </a:solidFill>
              </a:rPr>
              <a:t>  </a:t>
            </a:r>
            <a:r>
              <a:rPr lang="en-US" altLang="en-US" sz="1800">
                <a:solidFill>
                  <a:schemeClr val="tx1"/>
                </a:solidFill>
              </a:rPr>
              <a:t>The difference between exports (sales to foreigners of U.S.-produced goods and services) and imports (U.S. purchases of goods and services from abroad). The figure can be positive or negative. </a:t>
            </a:r>
          </a:p>
        </p:txBody>
      </p:sp>
      <p:sp>
        <p:nvSpPr>
          <p:cNvPr id="10" name="Rectangle 7"/>
          <p:cNvSpPr>
            <a:spLocks noChangeArrowheads="1"/>
          </p:cNvSpPr>
          <p:nvPr/>
        </p:nvSpPr>
        <p:spPr bwMode="auto">
          <a:xfrm>
            <a:off x="1981200" y="295275"/>
            <a:ext cx="7315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eaLnBrk="1" hangingPunct="1"/>
            <a:r>
              <a:rPr lang="en-US" altLang="en-US" sz="1800">
                <a:solidFill>
                  <a:srgbClr val="593000"/>
                </a:solidFill>
              </a:rPr>
              <a:t>Government Consumption and Gross Investment (</a:t>
            </a:r>
            <a:r>
              <a:rPr lang="en-US" altLang="en-US" sz="1800" i="1">
                <a:solidFill>
                  <a:srgbClr val="593000"/>
                </a:solidFill>
              </a:rPr>
              <a:t>G</a:t>
            </a:r>
            <a:r>
              <a:rPr lang="en-US" altLang="en-US" sz="1800">
                <a:solidFill>
                  <a:srgbClr val="593000"/>
                </a:solidFill>
              </a:rPr>
              <a:t>)</a:t>
            </a:r>
          </a:p>
        </p:txBody>
      </p:sp>
      <p:sp>
        <p:nvSpPr>
          <p:cNvPr id="11" name="Rectangle 7"/>
          <p:cNvSpPr>
            <a:spLocks noChangeArrowheads="1"/>
          </p:cNvSpPr>
          <p:nvPr/>
        </p:nvSpPr>
        <p:spPr bwMode="auto">
          <a:xfrm>
            <a:off x="1981200" y="3133725"/>
            <a:ext cx="7315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eaLnBrk="1" hangingPunct="1"/>
            <a:r>
              <a:rPr lang="en-US" altLang="en-US" sz="1800">
                <a:solidFill>
                  <a:srgbClr val="593000"/>
                </a:solidFill>
              </a:rPr>
              <a:t>Net Exports (</a:t>
            </a:r>
            <a:r>
              <a:rPr lang="en-US" altLang="en-US" sz="1800" i="1">
                <a:solidFill>
                  <a:srgbClr val="593000"/>
                </a:solidFill>
              </a:rPr>
              <a:t>EX </a:t>
            </a:r>
            <a:r>
              <a:rPr lang="en-US" altLang="en-US" sz="1800" i="1">
                <a:solidFill>
                  <a:srgbClr val="593000"/>
                </a:solidFill>
                <a:cs typeface="Arial" panose="020B0604020202020204" pitchFamily="34" charset="0"/>
                <a:sym typeface="Symbol" panose="05050102010706020507" pitchFamily="18" charset="2"/>
              </a:rPr>
              <a:t>−</a:t>
            </a:r>
            <a:r>
              <a:rPr lang="en-US" altLang="en-US" sz="1800" i="1">
                <a:solidFill>
                  <a:srgbClr val="593000"/>
                </a:solidFill>
              </a:rPr>
              <a:t> IM</a:t>
            </a:r>
            <a:r>
              <a:rPr lang="en-US" altLang="en-US" sz="1800">
                <a:solidFill>
                  <a:srgbClr val="593000"/>
                </a:solidFill>
              </a:rPr>
              <a:t>)</a:t>
            </a:r>
          </a:p>
        </p:txBody>
      </p:sp>
    </p:spTree>
    <p:extLst>
      <p:ext uri="{BB962C8B-B14F-4D97-AF65-F5344CB8AC3E}">
        <p14:creationId xmlns:p14="http://schemas.microsoft.com/office/powerpoint/2010/main" val="20866423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75301"/>
                                        </p:tgtEl>
                                        <p:attrNameLst>
                                          <p:attrName>style.visibility</p:attrName>
                                        </p:attrNameLst>
                                      </p:cBhvr>
                                      <p:to>
                                        <p:strVal val="visible"/>
                                      </p:to>
                                    </p:set>
                                    <p:animEffect transition="in" filter="wipe(left)">
                                      <p:cBhvr>
                                        <p:cTn id="11" dur="500"/>
                                        <p:tgtEl>
                                          <p:spTgt spid="1975301"/>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975307"/>
                                        </p:tgtEl>
                                        <p:attrNameLst>
                                          <p:attrName>style.visibility</p:attrName>
                                        </p:attrNameLst>
                                      </p:cBhvr>
                                      <p:to>
                                        <p:strVal val="visible"/>
                                      </p:to>
                                    </p:set>
                                    <p:animEffect transition="in" filter="wipe(left)">
                                      <p:cBhvr>
                                        <p:cTn id="19" dur="500"/>
                                        <p:tgtEl>
                                          <p:spTgt spid="1975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5301" grpId="0" autoUpdateAnimBg="0"/>
      <p:bldP spid="1975307" grpId="0" autoUpdateAnimBg="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Rectangle 68"/>
          <p:cNvSpPr>
            <a:spLocks noChangeArrowheads="1"/>
          </p:cNvSpPr>
          <p:nvPr/>
        </p:nvSpPr>
        <p:spPr bwMode="auto">
          <a:xfrm>
            <a:off x="1981200" y="352425"/>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b="1">
                <a:solidFill>
                  <a:schemeClr val="tx1"/>
                </a:solidFill>
              </a:rPr>
              <a:t>net national product (NNP)</a:t>
            </a:r>
            <a:r>
              <a:rPr lang="en-US" altLang="en-US" sz="1800" b="1">
                <a:solidFill>
                  <a:srgbClr val="006668"/>
                </a:solidFill>
              </a:rPr>
              <a:t> </a:t>
            </a:r>
            <a:r>
              <a:rPr lang="en-US" altLang="en-US" sz="1800">
                <a:solidFill>
                  <a:schemeClr val="tx1"/>
                </a:solidFill>
              </a:rPr>
              <a:t>Gross national product minus depreciation; a nation’s total product minus what is required to maintain the value of its capital stock.</a:t>
            </a:r>
          </a:p>
        </p:txBody>
      </p:sp>
      <p:graphicFrame>
        <p:nvGraphicFramePr>
          <p:cNvPr id="9" name="Group 40"/>
          <p:cNvGraphicFramePr>
            <a:graphicFrameLocks noGrp="1"/>
          </p:cNvGraphicFramePr>
          <p:nvPr>
            <p:extLst>
              <p:ext uri="{D42A27DB-BD31-4B8C-83A1-F6EECF244321}">
                <p14:modId xmlns:p14="http://schemas.microsoft.com/office/powerpoint/2010/main" val="1252498543"/>
              </p:ext>
            </p:extLst>
          </p:nvPr>
        </p:nvGraphicFramePr>
        <p:xfrm>
          <a:off x="1981200" y="2128235"/>
          <a:ext cx="7315199" cy="2998825"/>
        </p:xfrm>
        <a:graphic>
          <a:graphicData uri="http://schemas.openxmlformats.org/drawingml/2006/table">
            <a:tbl>
              <a:tblPr/>
              <a:tblGrid>
                <a:gridCol w="186447"/>
                <a:gridCol w="202659"/>
                <a:gridCol w="2827506"/>
                <a:gridCol w="2697804"/>
                <a:gridCol w="1400783"/>
              </a:tblGrid>
              <a:tr h="356994">
                <a:tc gridSpan="5">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smtClean="0">
                          <a:ln>
                            <a:noFill/>
                          </a:ln>
                          <a:solidFill>
                            <a:schemeClr val="bg1"/>
                          </a:solidFill>
                          <a:effectLst/>
                          <a:latin typeface="Arial" charset="0"/>
                          <a:cs typeface="Arial" charset="0"/>
                          <a:sym typeface="Wingdings 3" pitchFamily="18" charset="2"/>
                        </a:rPr>
                        <a:t>TABLE 6.4  GDP, GNP, NNP, and National Income, 2012</a:t>
                      </a:r>
                    </a:p>
                  </a:txBody>
                  <a:tcPr marT="45680" marB="45680" anchor="ctr" horzOverflow="overflow">
                    <a:lnL>
                      <a:noFill/>
                    </a:lnL>
                    <a:lnR>
                      <a:noFill/>
                    </a:lnR>
                    <a:lnT>
                      <a:noFill/>
                    </a:lnT>
                    <a:lnB>
                      <a:noFill/>
                    </a:lnB>
                    <a:lnTlToBr>
                      <a:noFill/>
                    </a:lnTlToBr>
                    <a:lnBlToTr>
                      <a:noFill/>
                    </a:lnBlToTr>
                    <a:solidFill>
                      <a:srgbClr val="00758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031">
                <a:tc gridSpan="3">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1" i="0" u="none" strike="noStrike" cap="none" normalizeH="0" baseline="0" dirty="0" smtClean="0">
                        <a:ln>
                          <a:noFill/>
                        </a:ln>
                        <a:solidFill>
                          <a:schemeClr val="tx1"/>
                        </a:solidFill>
                        <a:effectLst/>
                        <a:latin typeface="Arial" charset="0"/>
                        <a:sym typeface="Wingdings 3" pitchFamily="18" charset="2"/>
                      </a:endParaRPr>
                    </a:p>
                  </a:txBody>
                  <a:tcPr marT="45680" marB="4568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alpha val="50195"/>
                      </a:schemeClr>
                    </a:solidFill>
                  </a:tcPr>
                </a:tc>
                <a:tc hMerge="1">
                  <a:txBody>
                    <a:bodyPr/>
                    <a:lstStyle/>
                    <a:p>
                      <a:endParaRPr lang="en-US"/>
                    </a:p>
                  </a:txBody>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sz="1600" b="1" i="0" u="none" strike="noStrike" cap="none" normalizeH="0" baseline="0" smtClean="0">
                        <a:ln>
                          <a:noFill/>
                        </a:ln>
                        <a:solidFill>
                          <a:srgbClr val="333399"/>
                        </a:solidFill>
                        <a:effectLst/>
                        <a:latin typeface="Arial" charset="0"/>
                        <a:sym typeface="Wingdings 3" pitchFamily="18" charset="2"/>
                      </a:endParaRPr>
                    </a:p>
                  </a:txBody>
                  <a:tcPr marL="0" marR="0" marT="45680" marB="4568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alpha val="50195"/>
                      </a:schemeClr>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smtClean="0">
                          <a:ln>
                            <a:noFill/>
                          </a:ln>
                          <a:solidFill>
                            <a:schemeClr val="tx1"/>
                          </a:solidFill>
                          <a:effectLst/>
                          <a:latin typeface="Arial" charset="0"/>
                          <a:sym typeface="Wingdings 3" pitchFamily="18" charset="2"/>
                        </a:rPr>
                        <a:t>Dollars</a:t>
                      </a:r>
                      <a:br>
                        <a:rPr kumimoji="0" lang="en-US" sz="1600" b="1" i="0" u="none" strike="noStrike" cap="none" normalizeH="0" baseline="0" smtClean="0">
                          <a:ln>
                            <a:noFill/>
                          </a:ln>
                          <a:solidFill>
                            <a:schemeClr val="tx1"/>
                          </a:solidFill>
                          <a:effectLst/>
                          <a:latin typeface="Arial" charset="0"/>
                          <a:sym typeface="Wingdings 3" pitchFamily="18" charset="2"/>
                        </a:rPr>
                      </a:br>
                      <a:r>
                        <a:rPr kumimoji="0" lang="en-US" sz="1600" b="1" i="0" u="none" strike="noStrike" cap="none" normalizeH="0" baseline="0" smtClean="0">
                          <a:ln>
                            <a:noFill/>
                          </a:ln>
                          <a:solidFill>
                            <a:schemeClr val="tx1"/>
                          </a:solidFill>
                          <a:effectLst/>
                          <a:latin typeface="Arial" charset="0"/>
                          <a:sym typeface="Wingdings 3" pitchFamily="18" charset="2"/>
                        </a:rPr>
                        <a:t>(Billions)</a:t>
                      </a:r>
                    </a:p>
                  </a:txBody>
                  <a:tcPr marL="0" marR="0" marT="45680" marB="4568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alpha val="50195"/>
                      </a:schemeClr>
                    </a:solidFill>
                  </a:tcPr>
                </a:tc>
              </a:tr>
              <a:tr h="243835">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1" i="0" u="none" strike="noStrike" cap="none" normalizeH="0" baseline="0" dirty="0" smtClean="0">
                        <a:ln>
                          <a:noFill/>
                        </a:ln>
                        <a:solidFill>
                          <a:schemeClr val="tx1"/>
                        </a:solidFill>
                        <a:effectLst/>
                        <a:latin typeface="Arial" charset="0"/>
                        <a:sym typeface="Wingdings 3" pitchFamily="18" charset="2"/>
                      </a:endParaRPr>
                    </a:p>
                  </a:txBody>
                  <a:tcPr marL="0" marR="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gridSpan="3">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smtClean="0">
                          <a:ln>
                            <a:noFill/>
                          </a:ln>
                          <a:solidFill>
                            <a:schemeClr val="tx1"/>
                          </a:solidFill>
                          <a:effectLst/>
                          <a:latin typeface="Arial" charset="0"/>
                          <a:sym typeface="Wingdings 3" pitchFamily="18" charset="2"/>
                        </a:rPr>
                        <a:t>GDP</a:t>
                      </a:r>
                    </a:p>
                  </a:txBody>
                  <a:tcPr marL="0" marR="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15,676.0</a:t>
                      </a:r>
                    </a:p>
                  </a:txBody>
                  <a:tcPr marL="0" marR="41148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82423">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L="0" marR="0" marT="0" marB="0"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Plus:  Receipts of factor income from the rest of the world</a:t>
                      </a:r>
                    </a:p>
                  </a:txBody>
                  <a:tcPr marL="0" marR="0" marT="0" marB="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+774.1</a:t>
                      </a:r>
                    </a:p>
                  </a:txBody>
                  <a:tcPr marL="0" marR="411480" marT="0" marB="0" horzOverflow="overflow">
                    <a:lnL>
                      <a:noFill/>
                    </a:lnL>
                    <a:lnR>
                      <a:noFill/>
                    </a:lnR>
                    <a:lnT>
                      <a:noFill/>
                    </a:lnT>
                    <a:lnB>
                      <a:noFill/>
                    </a:lnB>
                    <a:lnTlToBr>
                      <a:noFill/>
                    </a:lnTlToBr>
                    <a:lnBlToTr>
                      <a:noFill/>
                    </a:lnBlToTr>
                    <a:noFill/>
                  </a:tcPr>
                </a:tc>
              </a:tr>
              <a:tr h="243835">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marL="0" marR="0" marT="0" marB="0"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smtClean="0">
                          <a:ln>
                            <a:noFill/>
                          </a:ln>
                          <a:solidFill>
                            <a:schemeClr val="tx1"/>
                          </a:solidFill>
                          <a:effectLst/>
                          <a:latin typeface="Arial" charset="0"/>
                          <a:sym typeface="Wingdings 3" pitchFamily="18" charset="2"/>
                        </a:rPr>
                        <a:t>Less:  Payments of factor income to the rest of the world</a:t>
                      </a:r>
                    </a:p>
                  </a:txBody>
                  <a:tcPr marL="0" marR="0" marT="0" marB="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sng" strike="noStrike" cap="none" normalizeH="0" baseline="0" dirty="0" smtClean="0">
                          <a:ln>
                            <a:noFill/>
                          </a:ln>
                          <a:solidFill>
                            <a:schemeClr val="tx1"/>
                          </a:solidFill>
                          <a:effectLst/>
                          <a:latin typeface="Symbol" pitchFamily="18" charset="2"/>
                          <a:sym typeface="Wingdings 3" pitchFamily="18" charset="2"/>
                        </a:rPr>
                        <a:t>   </a:t>
                      </a:r>
                      <a:r>
                        <a:rPr kumimoji="0" lang="en-US" sz="1600" b="0" i="0" u="sng" strike="noStrike" cap="none" normalizeH="0" baseline="0" dirty="0" smtClean="0">
                          <a:ln>
                            <a:noFill/>
                          </a:ln>
                          <a:solidFill>
                            <a:schemeClr val="tx1"/>
                          </a:solidFill>
                          <a:effectLst/>
                          <a:latin typeface="Arial"/>
                          <a:cs typeface="Arial"/>
                          <a:sym typeface="Wingdings 3" pitchFamily="18" charset="2"/>
                        </a:rPr>
                        <a:t>−</a:t>
                      </a:r>
                      <a:r>
                        <a:rPr kumimoji="0" lang="en-US" sz="1600" b="0" i="0" u="sng" strike="noStrike" cap="none" normalizeH="0" baseline="0" dirty="0" smtClean="0">
                          <a:ln>
                            <a:noFill/>
                          </a:ln>
                          <a:solidFill>
                            <a:schemeClr val="tx1"/>
                          </a:solidFill>
                          <a:effectLst/>
                          <a:latin typeface="Arial" charset="0"/>
                          <a:sym typeface="Wingdings 3" pitchFamily="18" charset="2"/>
                        </a:rPr>
                        <a:t>537.0</a:t>
                      </a:r>
                    </a:p>
                  </a:txBody>
                  <a:tcPr marL="0" marR="411480" marT="0" marB="0" horzOverflow="overflow">
                    <a:lnL>
                      <a:noFill/>
                    </a:lnL>
                    <a:lnR>
                      <a:noFill/>
                    </a:lnR>
                    <a:lnT>
                      <a:noFill/>
                    </a:lnT>
                    <a:lnB>
                      <a:noFill/>
                    </a:lnB>
                    <a:lnTlToBr>
                      <a:noFill/>
                    </a:lnTlToBr>
                    <a:lnBlToTr>
                      <a:noFill/>
                    </a:lnBlToTr>
                    <a:noFill/>
                  </a:tcPr>
                </a:tc>
              </a:tr>
              <a:tr h="243835">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1" i="0" u="none" strike="noStrike" cap="none" normalizeH="0" baseline="0" smtClean="0">
                        <a:ln>
                          <a:noFill/>
                        </a:ln>
                        <a:solidFill>
                          <a:schemeClr val="tx1"/>
                        </a:solidFill>
                        <a:effectLst/>
                        <a:latin typeface="Arial" charset="0"/>
                        <a:sym typeface="Wingdings 3" pitchFamily="18" charset="2"/>
                      </a:endParaRPr>
                    </a:p>
                  </a:txBody>
                  <a:tcPr marL="0" marR="0" marT="0" marB="0" horzOverflow="overflow">
                    <a:lnL>
                      <a:noFill/>
                    </a:lnL>
                    <a:lnR>
                      <a:noFill/>
                    </a:lnR>
                    <a:lnT>
                      <a:noFill/>
                    </a:lnT>
                    <a:lnB>
                      <a:noFill/>
                    </a:lnB>
                    <a:lnTlToBr>
                      <a:noFill/>
                    </a:lnTlToBr>
                    <a:lnBlToTr>
                      <a:noFill/>
                    </a:lnBlToTr>
                    <a:noFill/>
                  </a:tcPr>
                </a:tc>
                <a:tc gridSpan="3">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Equals:  </a:t>
                      </a:r>
                      <a:r>
                        <a:rPr kumimoji="0" lang="en-US" sz="1600" b="1" i="0" u="none" strike="noStrike" cap="none" normalizeH="0" baseline="0" dirty="0" smtClean="0">
                          <a:ln>
                            <a:noFill/>
                          </a:ln>
                          <a:solidFill>
                            <a:schemeClr val="tx1"/>
                          </a:solidFill>
                          <a:effectLst/>
                          <a:latin typeface="Arial" charset="0"/>
                          <a:sym typeface="Wingdings 3" pitchFamily="18" charset="2"/>
                        </a:rPr>
                        <a:t>GNP</a:t>
                      </a:r>
                    </a:p>
                  </a:txBody>
                  <a:tcPr marL="0" marR="0" marT="0" marB="0"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15,913.1</a:t>
                      </a:r>
                    </a:p>
                  </a:txBody>
                  <a:tcPr marL="0" marR="411480" marT="0" marB="0" horzOverflow="overflow">
                    <a:lnL>
                      <a:noFill/>
                    </a:lnL>
                    <a:lnR>
                      <a:noFill/>
                    </a:lnR>
                    <a:lnT>
                      <a:noFill/>
                    </a:lnT>
                    <a:lnB>
                      <a:noFill/>
                    </a:lnB>
                    <a:lnTlToBr>
                      <a:noFill/>
                    </a:lnTlToBr>
                    <a:lnBlToTr>
                      <a:noFill/>
                    </a:lnBlToTr>
                    <a:noFill/>
                  </a:tcPr>
                </a:tc>
              </a:tr>
              <a:tr h="243835">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marL="0" marR="0" marT="0" marB="0"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smtClean="0">
                          <a:ln>
                            <a:noFill/>
                          </a:ln>
                          <a:solidFill>
                            <a:schemeClr val="tx1"/>
                          </a:solidFill>
                          <a:effectLst/>
                          <a:latin typeface="Arial" charset="0"/>
                          <a:sym typeface="Wingdings 3" pitchFamily="18" charset="2"/>
                        </a:rPr>
                        <a:t>Less:  Depreciation</a:t>
                      </a:r>
                    </a:p>
                  </a:txBody>
                  <a:tcPr marL="0" marR="0" marT="0" marB="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sng" strike="noStrike" cap="none" normalizeH="0" baseline="0" dirty="0" smtClean="0">
                          <a:ln>
                            <a:noFill/>
                          </a:ln>
                          <a:solidFill>
                            <a:schemeClr val="tx1"/>
                          </a:solidFill>
                          <a:effectLst/>
                          <a:latin typeface="Arial"/>
                          <a:cs typeface="Arial"/>
                          <a:sym typeface="Wingdings 3" pitchFamily="18" charset="2"/>
                        </a:rPr>
                        <a:t>−</a:t>
                      </a:r>
                      <a:r>
                        <a:rPr kumimoji="0" lang="en-US" sz="1600" b="0" i="0" u="sng" strike="noStrike" cap="none" normalizeH="0" baseline="0" dirty="0" smtClean="0">
                          <a:ln>
                            <a:noFill/>
                          </a:ln>
                          <a:solidFill>
                            <a:schemeClr val="tx1"/>
                          </a:solidFill>
                          <a:effectLst/>
                          <a:latin typeface="Arial" charset="0"/>
                          <a:sym typeface="Wingdings 3" pitchFamily="18" charset="2"/>
                        </a:rPr>
                        <a:t>2,011.4</a:t>
                      </a:r>
                    </a:p>
                  </a:txBody>
                  <a:tcPr marL="0" marR="411480" marT="0" marB="0" horzOverflow="overflow">
                    <a:lnL>
                      <a:noFill/>
                    </a:lnL>
                    <a:lnR>
                      <a:noFill/>
                    </a:lnR>
                    <a:lnT>
                      <a:noFill/>
                    </a:lnT>
                    <a:lnB>
                      <a:noFill/>
                    </a:lnB>
                    <a:lnTlToBr>
                      <a:noFill/>
                    </a:lnTlToBr>
                    <a:lnBlToTr>
                      <a:noFill/>
                    </a:lnBlToTr>
                    <a:noFill/>
                  </a:tcPr>
                </a:tc>
              </a:tr>
              <a:tr h="243835">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1" i="0" u="none" strike="noStrike" cap="none" normalizeH="0" baseline="0" smtClean="0">
                        <a:ln>
                          <a:noFill/>
                        </a:ln>
                        <a:solidFill>
                          <a:schemeClr val="tx1"/>
                        </a:solidFill>
                        <a:effectLst/>
                        <a:latin typeface="Arial" charset="0"/>
                        <a:sym typeface="Wingdings 3" pitchFamily="18" charset="2"/>
                      </a:endParaRPr>
                    </a:p>
                  </a:txBody>
                  <a:tcPr marL="0" marR="0" marT="0" marB="0" horzOverflow="overflow">
                    <a:lnL>
                      <a:noFill/>
                    </a:lnL>
                    <a:lnR>
                      <a:noFill/>
                    </a:lnR>
                    <a:lnT>
                      <a:noFill/>
                    </a:lnT>
                    <a:lnB>
                      <a:noFill/>
                    </a:lnB>
                    <a:lnTlToBr>
                      <a:noFill/>
                    </a:lnTlToBr>
                    <a:lnBlToTr>
                      <a:noFill/>
                    </a:lnBlToTr>
                    <a:noFill/>
                  </a:tcPr>
                </a:tc>
                <a:tc gridSpan="3">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Equals:  </a:t>
                      </a:r>
                      <a:r>
                        <a:rPr kumimoji="0" lang="en-US" sz="1600" b="1" i="0" u="none" strike="noStrike" cap="none" normalizeH="0" baseline="0" dirty="0" smtClean="0">
                          <a:ln>
                            <a:noFill/>
                          </a:ln>
                          <a:solidFill>
                            <a:schemeClr val="tx1"/>
                          </a:solidFill>
                          <a:effectLst/>
                          <a:latin typeface="Arial" charset="0"/>
                          <a:sym typeface="Wingdings 3" pitchFamily="18" charset="2"/>
                        </a:rPr>
                        <a:t>Net national product (NNP)</a:t>
                      </a:r>
                    </a:p>
                  </a:txBody>
                  <a:tcPr marL="0" marR="0" marT="0" marB="0"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13,901.7</a:t>
                      </a:r>
                    </a:p>
                  </a:txBody>
                  <a:tcPr marL="0" marR="411480" marT="0" marB="0" horzOverflow="overflow">
                    <a:lnL>
                      <a:noFill/>
                    </a:lnL>
                    <a:lnR>
                      <a:noFill/>
                    </a:lnR>
                    <a:lnT>
                      <a:noFill/>
                    </a:lnT>
                    <a:lnB>
                      <a:noFill/>
                    </a:lnB>
                    <a:lnTlToBr>
                      <a:noFill/>
                    </a:lnTlToBr>
                    <a:lnBlToTr>
                      <a:noFill/>
                    </a:lnBlToTr>
                    <a:noFill/>
                  </a:tcPr>
                </a:tc>
              </a:tr>
              <a:tr h="243835">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marL="0" marR="0" marT="0" marB="0"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Less:  Indirect business tax</a:t>
                      </a:r>
                    </a:p>
                  </a:txBody>
                  <a:tcPr marL="0" marR="0" marT="0" marB="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sng" strike="noStrike" cap="none" normalizeH="0" baseline="0" dirty="0" smtClean="0">
                          <a:ln>
                            <a:noFill/>
                          </a:ln>
                          <a:solidFill>
                            <a:schemeClr val="tx1"/>
                          </a:solidFill>
                          <a:effectLst/>
                          <a:latin typeface="Symbol" pitchFamily="18" charset="2"/>
                          <a:sym typeface="Wingdings 3" pitchFamily="18" charset="2"/>
                        </a:rPr>
                        <a:t>     </a:t>
                      </a:r>
                      <a:r>
                        <a:rPr kumimoji="0" lang="en-US" sz="1600" b="0" i="0" u="sng" strike="noStrike" cap="none" normalizeH="0" baseline="0" dirty="0" smtClean="0">
                          <a:ln>
                            <a:noFill/>
                          </a:ln>
                          <a:solidFill>
                            <a:schemeClr val="tx1"/>
                          </a:solidFill>
                          <a:effectLst/>
                          <a:latin typeface="Arial"/>
                          <a:cs typeface="Arial"/>
                          <a:sym typeface="Wingdings 3" pitchFamily="18" charset="2"/>
                        </a:rPr>
                        <a:t>−</a:t>
                      </a:r>
                      <a:r>
                        <a:rPr kumimoji="0" lang="en-US" sz="1600" b="0" i="0" u="sng" strike="noStrike" cap="none" normalizeH="0" baseline="0" dirty="0" smtClean="0">
                          <a:ln>
                            <a:noFill/>
                          </a:ln>
                          <a:solidFill>
                            <a:schemeClr val="tx1"/>
                          </a:solidFill>
                          <a:effectLst/>
                          <a:latin typeface="Arial" charset="0"/>
                          <a:sym typeface="Wingdings 3" pitchFamily="18" charset="2"/>
                        </a:rPr>
                        <a:t>68.5 </a:t>
                      </a:r>
                    </a:p>
                  </a:txBody>
                  <a:tcPr marL="0" marR="411480" marT="0" marB="0" horzOverflow="overflow">
                    <a:lnL>
                      <a:noFill/>
                    </a:lnL>
                    <a:lnR>
                      <a:noFill/>
                    </a:lnR>
                    <a:lnT>
                      <a:noFill/>
                    </a:lnT>
                    <a:lnB>
                      <a:noFill/>
                    </a:lnB>
                    <a:lnTlToBr>
                      <a:noFill/>
                    </a:lnTlToBr>
                    <a:lnBlToTr>
                      <a:noFill/>
                    </a:lnBlToTr>
                    <a:noFill/>
                  </a:tcPr>
                </a:tc>
              </a:tr>
              <a:tr h="317328">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1" i="0" u="none" strike="noStrike" cap="none" normalizeH="0" baseline="0" dirty="0" smtClean="0">
                        <a:ln>
                          <a:noFill/>
                        </a:ln>
                        <a:solidFill>
                          <a:schemeClr val="tx1"/>
                        </a:solidFill>
                        <a:effectLst/>
                        <a:latin typeface="Arial" charset="0"/>
                        <a:sym typeface="Wingdings 3" pitchFamily="18" charset="2"/>
                      </a:endParaRPr>
                    </a:p>
                  </a:txBody>
                  <a:tcPr marL="0" marR="0" marT="0" marB="0" horzOverflow="overflow">
                    <a:lnL>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Equals:  </a:t>
                      </a:r>
                      <a:r>
                        <a:rPr kumimoji="0" lang="en-US" sz="1600" b="1" i="0" u="none" strike="noStrike" cap="none" normalizeH="0" baseline="0" dirty="0" smtClean="0">
                          <a:ln>
                            <a:noFill/>
                          </a:ln>
                          <a:solidFill>
                            <a:schemeClr val="tx1"/>
                          </a:solidFill>
                          <a:effectLst/>
                          <a:latin typeface="Arial" charset="0"/>
                          <a:sym typeface="Wingdings 3" pitchFamily="18" charset="2"/>
                        </a:rPr>
                        <a:t>National income</a:t>
                      </a:r>
                    </a:p>
                  </a:txBody>
                  <a:tcPr marL="0" marR="0" marT="0" marB="0" horzOverflow="overflow">
                    <a:lnL>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13,833.2</a:t>
                      </a:r>
                    </a:p>
                  </a:txBody>
                  <a:tcPr marL="0" marR="411480" marT="0" marB="0" horzOverflow="overflow">
                    <a:lnL>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051764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Rectangle 4"/>
          <p:cNvSpPr txBox="1">
            <a:spLocks noChangeArrowheads="1"/>
          </p:cNvSpPr>
          <p:nvPr/>
        </p:nvSpPr>
        <p:spPr bwMode="auto">
          <a:xfrm>
            <a:off x="1981200" y="269875"/>
            <a:ext cx="6400800" cy="400050"/>
          </a:xfrm>
          <a:prstGeom prst="rect">
            <a:avLst/>
          </a:prstGeom>
          <a:noFill/>
          <a:ln>
            <a:miter lim="800000"/>
            <a:headEnd/>
            <a:tailEnd/>
          </a:ln>
        </p:spPr>
        <p:txBody>
          <a:bodyPr>
            <a:spAutoFit/>
          </a:bodyPr>
          <a:lstStyle/>
          <a:p>
            <a:pPr marL="457200" indent="-457200">
              <a:defRPr/>
            </a:pPr>
            <a:r>
              <a:rPr lang="en-US" sz="2000" kern="0" dirty="0">
                <a:solidFill>
                  <a:srgbClr val="55367D"/>
                </a:solidFill>
              </a:rPr>
              <a:t>The Income Approach</a:t>
            </a:r>
          </a:p>
        </p:txBody>
      </p:sp>
      <p:sp>
        <p:nvSpPr>
          <p:cNvPr id="12" name="Rectangle 4"/>
          <p:cNvSpPr>
            <a:spLocks noChangeArrowheads="1"/>
          </p:cNvSpPr>
          <p:nvPr/>
        </p:nvSpPr>
        <p:spPr bwMode="auto">
          <a:xfrm>
            <a:off x="1981200" y="2184401"/>
            <a:ext cx="8229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b="1">
                <a:solidFill>
                  <a:schemeClr val="tx1"/>
                </a:solidFill>
              </a:rPr>
              <a:t>compensation of employees</a:t>
            </a:r>
            <a:r>
              <a:rPr lang="en-US" altLang="en-US" sz="1800" b="1">
                <a:solidFill>
                  <a:srgbClr val="006668"/>
                </a:solidFill>
              </a:rPr>
              <a:t>  </a:t>
            </a:r>
            <a:r>
              <a:rPr lang="en-US" altLang="en-US" sz="1800">
                <a:solidFill>
                  <a:schemeClr val="tx1"/>
                </a:solidFill>
              </a:rPr>
              <a:t>Includes wages, salaries, and various supplements—employer contributions to social insurance and pension funds, for example—paid to households by firms and by the government.  </a:t>
            </a:r>
          </a:p>
        </p:txBody>
      </p:sp>
      <p:sp>
        <p:nvSpPr>
          <p:cNvPr id="13" name="Rectangle 85"/>
          <p:cNvSpPr>
            <a:spLocks noChangeArrowheads="1"/>
          </p:cNvSpPr>
          <p:nvPr/>
        </p:nvSpPr>
        <p:spPr bwMode="auto">
          <a:xfrm>
            <a:off x="1981200" y="35306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b="1">
                <a:solidFill>
                  <a:schemeClr val="tx1"/>
                </a:solidFill>
              </a:rPr>
              <a:t>proprietors’ income</a:t>
            </a:r>
            <a:r>
              <a:rPr lang="en-US" altLang="en-US" sz="1800" b="1">
                <a:solidFill>
                  <a:srgbClr val="006668"/>
                </a:solidFill>
              </a:rPr>
              <a:t>  </a:t>
            </a:r>
            <a:r>
              <a:rPr lang="en-US" altLang="en-US" sz="1800">
                <a:solidFill>
                  <a:schemeClr val="tx1"/>
                </a:solidFill>
              </a:rPr>
              <a:t>The income of unincorporated businesses. </a:t>
            </a:r>
          </a:p>
        </p:txBody>
      </p:sp>
      <p:sp>
        <p:nvSpPr>
          <p:cNvPr id="14" name="Rectangle 86"/>
          <p:cNvSpPr>
            <a:spLocks noChangeArrowheads="1"/>
          </p:cNvSpPr>
          <p:nvPr/>
        </p:nvSpPr>
        <p:spPr bwMode="auto">
          <a:xfrm>
            <a:off x="1981200" y="4333875"/>
            <a:ext cx="822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b="1">
                <a:solidFill>
                  <a:schemeClr val="tx1"/>
                </a:solidFill>
              </a:rPr>
              <a:t>rental income</a:t>
            </a:r>
            <a:r>
              <a:rPr lang="en-US" altLang="en-US" sz="1800" b="1">
                <a:solidFill>
                  <a:srgbClr val="006668"/>
                </a:solidFill>
              </a:rPr>
              <a:t>  </a:t>
            </a:r>
            <a:r>
              <a:rPr lang="en-US" altLang="en-US" sz="1800">
                <a:solidFill>
                  <a:schemeClr val="tx1"/>
                </a:solidFill>
              </a:rPr>
              <a:t>The income received by property owners in the form of rent.</a:t>
            </a:r>
          </a:p>
        </p:txBody>
      </p:sp>
      <p:sp>
        <p:nvSpPr>
          <p:cNvPr id="15" name="Rectangle 87"/>
          <p:cNvSpPr>
            <a:spLocks noChangeArrowheads="1"/>
          </p:cNvSpPr>
          <p:nvPr/>
        </p:nvSpPr>
        <p:spPr bwMode="auto">
          <a:xfrm>
            <a:off x="1981200" y="5126038"/>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b="1">
                <a:solidFill>
                  <a:schemeClr val="tx1"/>
                </a:solidFill>
              </a:rPr>
              <a:t>corporate profits</a:t>
            </a:r>
            <a:r>
              <a:rPr lang="en-US" altLang="en-US" sz="1800" b="1">
                <a:solidFill>
                  <a:srgbClr val="006668"/>
                </a:solidFill>
              </a:rPr>
              <a:t>  </a:t>
            </a:r>
            <a:r>
              <a:rPr lang="en-US" altLang="en-US" sz="1800">
                <a:solidFill>
                  <a:schemeClr val="tx1"/>
                </a:solidFill>
              </a:rPr>
              <a:t>The income of corporations.</a:t>
            </a:r>
          </a:p>
        </p:txBody>
      </p:sp>
      <p:sp>
        <p:nvSpPr>
          <p:cNvPr id="16" name="Rectangle 5"/>
          <p:cNvSpPr>
            <a:spLocks noChangeArrowheads="1"/>
          </p:cNvSpPr>
          <p:nvPr/>
        </p:nvSpPr>
        <p:spPr bwMode="auto">
          <a:xfrm>
            <a:off x="1981200" y="1103313"/>
            <a:ext cx="8229600"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b="1">
                <a:solidFill>
                  <a:schemeClr val="tx1"/>
                </a:solidFill>
              </a:rPr>
              <a:t>national income</a:t>
            </a:r>
            <a:r>
              <a:rPr lang="en-US" altLang="en-US" sz="1800" b="1">
                <a:solidFill>
                  <a:srgbClr val="006668"/>
                </a:solidFill>
              </a:rPr>
              <a:t>  </a:t>
            </a:r>
            <a:r>
              <a:rPr lang="en-US" altLang="en-US" sz="1800">
                <a:solidFill>
                  <a:schemeClr val="tx1"/>
                </a:solidFill>
              </a:rPr>
              <a:t>The total income earned by the factors of production owned by a country’s citizens.</a:t>
            </a:r>
          </a:p>
        </p:txBody>
      </p:sp>
      <p:sp>
        <p:nvSpPr>
          <p:cNvPr id="19" name="Rectangle 88"/>
          <p:cNvSpPr>
            <a:spLocks noChangeArrowheads="1"/>
          </p:cNvSpPr>
          <p:nvPr/>
        </p:nvSpPr>
        <p:spPr bwMode="auto">
          <a:xfrm>
            <a:off x="1981200" y="59309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b="1">
                <a:solidFill>
                  <a:schemeClr val="tx1"/>
                </a:solidFill>
              </a:rPr>
              <a:t>net interest</a:t>
            </a:r>
            <a:r>
              <a:rPr lang="en-US" altLang="en-US" sz="1800" b="1">
                <a:solidFill>
                  <a:srgbClr val="006668"/>
                </a:solidFill>
              </a:rPr>
              <a:t>  </a:t>
            </a:r>
            <a:r>
              <a:rPr lang="en-US" altLang="en-US" sz="1800">
                <a:solidFill>
                  <a:schemeClr val="tx1"/>
                </a:solidFill>
              </a:rPr>
              <a:t>The interest paid by business. </a:t>
            </a:r>
          </a:p>
        </p:txBody>
      </p:sp>
    </p:spTree>
    <p:extLst>
      <p:ext uri="{BB962C8B-B14F-4D97-AF65-F5344CB8AC3E}">
        <p14:creationId xmlns:p14="http://schemas.microsoft.com/office/powerpoint/2010/main" val="39814644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utoUpdateAnimBg="0"/>
      <p:bldP spid="13" grpId="0" autoUpdateAnimBg="0"/>
      <p:bldP spid="14" grpId="0" autoUpdateAnimBg="0"/>
      <p:bldP spid="15" grpId="0" autoUpdateAnimBg="0"/>
      <p:bldP spid="16" grpId="0" autoUpdateAnimBg="0"/>
      <p:bldP spid="1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982560" name="Group 96"/>
          <p:cNvGraphicFramePr>
            <a:graphicFrameLocks noGrp="1"/>
          </p:cNvGraphicFramePr>
          <p:nvPr>
            <p:ph idx="4294967295"/>
            <p:extLst>
              <p:ext uri="{D42A27DB-BD31-4B8C-83A1-F6EECF244321}">
                <p14:modId xmlns:p14="http://schemas.microsoft.com/office/powerpoint/2010/main" val="1127921520"/>
              </p:ext>
            </p:extLst>
          </p:nvPr>
        </p:nvGraphicFramePr>
        <p:xfrm>
          <a:off x="2209800" y="762001"/>
          <a:ext cx="7772401" cy="3736978"/>
        </p:xfrm>
        <a:graphic>
          <a:graphicData uri="http://schemas.openxmlformats.org/drawingml/2006/table">
            <a:tbl>
              <a:tblPr/>
              <a:tblGrid>
                <a:gridCol w="202268"/>
                <a:gridCol w="198752"/>
                <a:gridCol w="2910912"/>
                <a:gridCol w="3273239"/>
                <a:gridCol w="1187230"/>
              </a:tblGrid>
              <a:tr h="579366">
                <a:tc gridSpan="5">
                  <a:txBody>
                    <a:bodyPr/>
                    <a:lstStyle/>
                    <a:p>
                      <a:pPr marL="1123950" marR="0" lvl="0" indent="-1123950" algn="l"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smtClean="0">
                          <a:ln>
                            <a:noFill/>
                          </a:ln>
                          <a:solidFill>
                            <a:schemeClr val="bg1"/>
                          </a:solidFill>
                          <a:effectLst/>
                          <a:latin typeface="Arial" charset="0"/>
                          <a:cs typeface="Arial" charset="0"/>
                          <a:sym typeface="Wingdings 3" pitchFamily="18" charset="2"/>
                        </a:rPr>
                        <a:t>TABLE 6.5  National Income, Personal Income, Disposable Personal Income,          and Personal Saving</a:t>
                      </a:r>
                    </a:p>
                  </a:txBody>
                  <a:tcPr marT="45739" marB="45739" anchor="ctr" horzOverflow="overflow">
                    <a:lnL>
                      <a:noFill/>
                    </a:lnL>
                    <a:lnR>
                      <a:noFill/>
                    </a:lnR>
                    <a:lnT>
                      <a:noFill/>
                    </a:lnT>
                    <a:lnB>
                      <a:noFill/>
                    </a:lnB>
                    <a:lnTlToBr>
                      <a:noFill/>
                    </a:lnTlToBr>
                    <a:lnBlToTr>
                      <a:noFill/>
                    </a:lnBlToTr>
                    <a:solidFill>
                      <a:srgbClr val="00758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81271">
                <a:tc gridSpan="3">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1" i="0" u="none" strike="noStrike" cap="none" normalizeH="0" baseline="0" dirty="0" smtClean="0">
                        <a:ln>
                          <a:noFill/>
                        </a:ln>
                        <a:solidFill>
                          <a:schemeClr val="tx1"/>
                        </a:solidFill>
                        <a:effectLst/>
                        <a:latin typeface="Arial" charset="0"/>
                        <a:sym typeface="Wingdings 3" pitchFamily="18" charset="2"/>
                      </a:endParaRPr>
                    </a:p>
                  </a:txBody>
                  <a:tcPr marT="45739" marB="45739"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alpha val="50195"/>
                      </a:schemeClr>
                    </a:solidFill>
                  </a:tcPr>
                </a:tc>
                <a:tc hMerge="1">
                  <a:txBody>
                    <a:bodyPr/>
                    <a:lstStyle/>
                    <a:p>
                      <a:endParaRPr lang="en-US"/>
                    </a:p>
                  </a:txBody>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sz="1600" b="1" i="0" u="none" strike="noStrike" cap="none" normalizeH="0" baseline="0" smtClean="0">
                        <a:ln>
                          <a:noFill/>
                        </a:ln>
                        <a:solidFill>
                          <a:srgbClr val="333399"/>
                        </a:solidFill>
                        <a:effectLst/>
                        <a:latin typeface="Arial" charset="0"/>
                        <a:sym typeface="Wingdings 3" pitchFamily="18" charset="2"/>
                      </a:endParaRPr>
                    </a:p>
                  </a:txBody>
                  <a:tcPr marL="0" marR="0" marT="45739" marB="45739"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alpha val="50195"/>
                      </a:schemeClr>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smtClean="0">
                          <a:ln>
                            <a:noFill/>
                          </a:ln>
                          <a:solidFill>
                            <a:schemeClr val="tx1"/>
                          </a:solidFill>
                          <a:effectLst/>
                          <a:latin typeface="Arial" charset="0"/>
                          <a:sym typeface="Wingdings 3" pitchFamily="18" charset="2"/>
                        </a:rPr>
                        <a:t>Dollars</a:t>
                      </a:r>
                      <a:br>
                        <a:rPr kumimoji="0" lang="en-US" sz="1600" b="1" i="0" u="none" strike="noStrike" cap="none" normalizeH="0" baseline="0" smtClean="0">
                          <a:ln>
                            <a:noFill/>
                          </a:ln>
                          <a:solidFill>
                            <a:schemeClr val="tx1"/>
                          </a:solidFill>
                          <a:effectLst/>
                          <a:latin typeface="Arial" charset="0"/>
                          <a:sym typeface="Wingdings 3" pitchFamily="18" charset="2"/>
                        </a:rPr>
                      </a:br>
                      <a:r>
                        <a:rPr kumimoji="0" lang="en-US" sz="1600" b="1" i="0" u="none" strike="noStrike" cap="none" normalizeH="0" baseline="0" smtClean="0">
                          <a:ln>
                            <a:noFill/>
                          </a:ln>
                          <a:solidFill>
                            <a:schemeClr val="tx1"/>
                          </a:solidFill>
                          <a:effectLst/>
                          <a:latin typeface="Arial" charset="0"/>
                          <a:sym typeface="Wingdings 3" pitchFamily="18" charset="2"/>
                        </a:rPr>
                        <a:t>(Billions)</a:t>
                      </a:r>
                    </a:p>
                  </a:txBody>
                  <a:tcPr marL="0" marR="0" marT="45739" marB="45739"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alpha val="50195"/>
                      </a:schemeClr>
                    </a:solidFill>
                  </a:tcPr>
                </a:tc>
              </a:tr>
              <a:tr h="243944">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1" i="0" u="none" strike="noStrike" cap="none" normalizeH="0" baseline="0" smtClean="0">
                        <a:ln>
                          <a:noFill/>
                        </a:ln>
                        <a:solidFill>
                          <a:schemeClr val="tx1"/>
                        </a:solidFill>
                        <a:effectLst/>
                        <a:latin typeface="Arial" charset="0"/>
                        <a:sym typeface="Wingdings 3" pitchFamily="18" charset="2"/>
                      </a:endParaRPr>
                    </a:p>
                  </a:txBody>
                  <a:tcPr marL="0" marR="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gridSpan="3">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smtClean="0">
                          <a:ln>
                            <a:noFill/>
                          </a:ln>
                          <a:solidFill>
                            <a:schemeClr val="tx1"/>
                          </a:solidFill>
                          <a:effectLst/>
                          <a:latin typeface="Arial" charset="0"/>
                          <a:sym typeface="Wingdings 3" pitchFamily="18" charset="2"/>
                        </a:rPr>
                        <a:t>National income</a:t>
                      </a:r>
                    </a:p>
                  </a:txBody>
                  <a:tcPr marL="0" marR="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13,833.2</a:t>
                      </a:r>
                    </a:p>
                  </a:txBody>
                  <a:tcPr marL="0" marR="13716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43944">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marL="0" marR="0" marT="0" marB="0"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Less:  Amount of national income not going to households</a:t>
                      </a:r>
                    </a:p>
                  </a:txBody>
                  <a:tcPr marL="0" marR="0" marT="0" marB="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sng" strike="noStrike" cap="none" normalizeH="0" baseline="0" dirty="0" smtClean="0">
                          <a:ln>
                            <a:noFill/>
                          </a:ln>
                          <a:solidFill>
                            <a:schemeClr val="tx1"/>
                          </a:solidFill>
                          <a:effectLst/>
                          <a:latin typeface="Symbol" pitchFamily="18" charset="2"/>
                          <a:sym typeface="Wingdings 3" pitchFamily="18" charset="2"/>
                        </a:rPr>
                        <a:t>      </a:t>
                      </a:r>
                      <a:r>
                        <a:rPr kumimoji="0" lang="en-US" sz="1600" b="0" i="0" u="sng" strike="noStrike" cap="none" normalizeH="0" baseline="0" dirty="0" smtClean="0">
                          <a:ln>
                            <a:noFill/>
                          </a:ln>
                          <a:solidFill>
                            <a:schemeClr val="tx1"/>
                          </a:solidFill>
                          <a:effectLst/>
                          <a:latin typeface="Arial"/>
                          <a:cs typeface="Arial"/>
                          <a:sym typeface="Wingdings 3" pitchFamily="18" charset="2"/>
                        </a:rPr>
                        <a:t>−</a:t>
                      </a:r>
                      <a:r>
                        <a:rPr kumimoji="0" lang="en-US" sz="1600" b="0" i="0" u="sng" strike="noStrike" cap="none" normalizeH="0" baseline="0" dirty="0" smtClean="0">
                          <a:ln>
                            <a:noFill/>
                          </a:ln>
                          <a:solidFill>
                            <a:schemeClr val="tx1"/>
                          </a:solidFill>
                          <a:effectLst/>
                          <a:latin typeface="Arial" charset="0"/>
                          <a:sym typeface="Wingdings 3" pitchFamily="18" charset="2"/>
                        </a:rPr>
                        <a:t>430.8</a:t>
                      </a:r>
                    </a:p>
                  </a:txBody>
                  <a:tcPr marL="0" marR="137160" marT="0" marB="0" horzOverflow="overflow">
                    <a:lnL>
                      <a:noFill/>
                    </a:lnL>
                    <a:lnR>
                      <a:noFill/>
                    </a:lnR>
                    <a:lnT>
                      <a:noFill/>
                    </a:lnT>
                    <a:lnB>
                      <a:noFill/>
                    </a:lnB>
                    <a:lnTlToBr>
                      <a:noFill/>
                    </a:lnTlToBr>
                    <a:lnBlToTr>
                      <a:noFill/>
                    </a:lnBlToTr>
                    <a:noFill/>
                  </a:tcPr>
                </a:tc>
              </a:tr>
              <a:tr h="243944">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1" i="0" u="none" strike="noStrike" cap="none" normalizeH="0" baseline="0" dirty="0" smtClean="0">
                        <a:ln>
                          <a:noFill/>
                        </a:ln>
                        <a:solidFill>
                          <a:schemeClr val="tx1"/>
                        </a:solidFill>
                        <a:effectLst/>
                        <a:latin typeface="Arial" charset="0"/>
                        <a:sym typeface="Wingdings 3" pitchFamily="18" charset="2"/>
                      </a:endParaRPr>
                    </a:p>
                  </a:txBody>
                  <a:tcPr marL="0" marR="0" marT="0" marB="0" horzOverflow="overflow">
                    <a:lnL>
                      <a:noFill/>
                    </a:lnL>
                    <a:lnR>
                      <a:noFill/>
                    </a:lnR>
                    <a:lnT>
                      <a:noFill/>
                    </a:lnT>
                    <a:lnB>
                      <a:noFill/>
                    </a:lnB>
                    <a:lnTlToBr>
                      <a:noFill/>
                    </a:lnTlToBr>
                    <a:lnBlToTr>
                      <a:noFill/>
                    </a:lnBlToTr>
                    <a:noFill/>
                  </a:tcPr>
                </a:tc>
                <a:tc gridSpan="3">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Equals:  </a:t>
                      </a:r>
                      <a:r>
                        <a:rPr kumimoji="0" lang="en-US" sz="1600" b="1" i="0" u="none" strike="noStrike" cap="none" normalizeH="0" baseline="0" dirty="0" smtClean="0">
                          <a:ln>
                            <a:noFill/>
                          </a:ln>
                          <a:solidFill>
                            <a:schemeClr val="tx1"/>
                          </a:solidFill>
                          <a:effectLst/>
                          <a:latin typeface="Arial" charset="0"/>
                          <a:sym typeface="Wingdings 3" pitchFamily="18" charset="2"/>
                        </a:rPr>
                        <a:t>Personal income</a:t>
                      </a:r>
                    </a:p>
                  </a:txBody>
                  <a:tcPr marL="0" marR="0" marT="0" marB="0"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13,402.4</a:t>
                      </a:r>
                    </a:p>
                  </a:txBody>
                  <a:tcPr marL="0" marR="137160" marT="0" marB="0" horzOverflow="overflow">
                    <a:lnL>
                      <a:noFill/>
                    </a:lnL>
                    <a:lnR>
                      <a:noFill/>
                    </a:lnR>
                    <a:lnT>
                      <a:noFill/>
                    </a:lnT>
                    <a:lnB>
                      <a:noFill/>
                    </a:lnB>
                    <a:lnTlToBr>
                      <a:noFill/>
                    </a:lnTlToBr>
                    <a:lnBlToTr>
                      <a:noFill/>
                    </a:lnBlToTr>
                    <a:noFill/>
                  </a:tcPr>
                </a:tc>
              </a:tr>
              <a:tr h="268402">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L="0" marR="0" marT="0" marB="0"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Less:  Personal income taxes</a:t>
                      </a:r>
                    </a:p>
                  </a:txBody>
                  <a:tcPr marL="0" marR="0" marT="0" marB="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sng" strike="noStrike" cap="none" normalizeH="0" baseline="0" dirty="0" smtClean="0">
                          <a:ln>
                            <a:noFill/>
                          </a:ln>
                          <a:solidFill>
                            <a:schemeClr val="tx1"/>
                          </a:solidFill>
                          <a:effectLst/>
                          <a:latin typeface="Arial"/>
                          <a:cs typeface="Arial"/>
                          <a:sym typeface="Wingdings 3" pitchFamily="18" charset="2"/>
                        </a:rPr>
                        <a:t>  −</a:t>
                      </a:r>
                      <a:r>
                        <a:rPr kumimoji="0" lang="en-US" sz="1600" b="0" i="0" u="sng" strike="noStrike" cap="none" normalizeH="0" baseline="0" dirty="0" smtClean="0">
                          <a:ln>
                            <a:noFill/>
                          </a:ln>
                          <a:solidFill>
                            <a:schemeClr val="tx1"/>
                          </a:solidFill>
                          <a:effectLst/>
                          <a:latin typeface="Arial" charset="0"/>
                          <a:sym typeface="Wingdings 3" pitchFamily="18" charset="2"/>
                        </a:rPr>
                        <a:t>1,471.9</a:t>
                      </a:r>
                    </a:p>
                  </a:txBody>
                  <a:tcPr marL="0" marR="137160" marT="0" marB="0" horzOverflow="overflow">
                    <a:lnL>
                      <a:noFill/>
                    </a:lnL>
                    <a:lnR>
                      <a:noFill/>
                    </a:lnR>
                    <a:lnT>
                      <a:noFill/>
                    </a:lnT>
                    <a:lnB>
                      <a:noFill/>
                    </a:lnB>
                    <a:lnTlToBr>
                      <a:noFill/>
                    </a:lnTlToBr>
                    <a:lnBlToTr>
                      <a:noFill/>
                    </a:lnBlToTr>
                    <a:noFill/>
                  </a:tcPr>
                </a:tc>
              </a:tr>
              <a:tr h="281107">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1" i="0" u="none" strike="noStrike" cap="none" normalizeH="0" baseline="0" smtClean="0">
                        <a:ln>
                          <a:noFill/>
                        </a:ln>
                        <a:solidFill>
                          <a:schemeClr val="tx1"/>
                        </a:solidFill>
                        <a:effectLst/>
                        <a:latin typeface="Arial" charset="0"/>
                        <a:sym typeface="Wingdings 3" pitchFamily="18" charset="2"/>
                      </a:endParaRPr>
                    </a:p>
                  </a:txBody>
                  <a:tcPr marL="0" marR="0" marT="0" marB="0" horzOverflow="overflow">
                    <a:lnL>
                      <a:noFill/>
                    </a:lnL>
                    <a:lnR>
                      <a:noFill/>
                    </a:lnR>
                    <a:lnT>
                      <a:noFill/>
                    </a:lnT>
                    <a:lnB>
                      <a:noFill/>
                    </a:lnB>
                    <a:lnTlToBr>
                      <a:noFill/>
                    </a:lnTlToBr>
                    <a:lnBlToTr>
                      <a:noFill/>
                    </a:lnBlToTr>
                    <a:noFill/>
                  </a:tcPr>
                </a:tc>
                <a:tc gridSpan="3">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Equals:  </a:t>
                      </a:r>
                      <a:r>
                        <a:rPr kumimoji="0" lang="en-US" sz="1600" b="1" i="0" u="none" strike="noStrike" cap="none" normalizeH="0" baseline="0" dirty="0" smtClean="0">
                          <a:ln>
                            <a:noFill/>
                          </a:ln>
                          <a:solidFill>
                            <a:schemeClr val="tx1"/>
                          </a:solidFill>
                          <a:effectLst/>
                          <a:latin typeface="Arial" charset="0"/>
                          <a:sym typeface="Wingdings 3" pitchFamily="18" charset="2"/>
                        </a:rPr>
                        <a:t>Disposable personal income</a:t>
                      </a:r>
                    </a:p>
                  </a:txBody>
                  <a:tcPr marL="0" marR="0" marT="0" marB="0"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11,930.6</a:t>
                      </a:r>
                    </a:p>
                  </a:txBody>
                  <a:tcPr marL="0" marR="137160" marT="0" marB="0" horzOverflow="overflow">
                    <a:lnL>
                      <a:noFill/>
                    </a:lnL>
                    <a:lnR>
                      <a:noFill/>
                    </a:lnR>
                    <a:lnT>
                      <a:noFill/>
                    </a:lnT>
                    <a:lnB>
                      <a:noFill/>
                    </a:lnB>
                    <a:lnTlToBr>
                      <a:noFill/>
                    </a:lnTlToBr>
                    <a:lnBlToTr>
                      <a:noFill/>
                    </a:lnBlToTr>
                    <a:noFill/>
                  </a:tcPr>
                </a:tc>
              </a:tr>
              <a:tr h="243944">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L="0" marR="0" marT="0" marB="0"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Less:  Personal consumption expenditures</a:t>
                      </a:r>
                    </a:p>
                  </a:txBody>
                  <a:tcPr marL="0" marR="0" marT="0" marB="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a:cs typeface="Arial"/>
                          <a:sym typeface="Wingdings 3" pitchFamily="18" charset="2"/>
                        </a:rPr>
                        <a:t>−</a:t>
                      </a:r>
                      <a:r>
                        <a:rPr kumimoji="0" lang="en-US" sz="1600" b="0" i="0" u="none" strike="noStrike" cap="none" normalizeH="0" baseline="0" dirty="0" smtClean="0">
                          <a:ln>
                            <a:noFill/>
                          </a:ln>
                          <a:solidFill>
                            <a:schemeClr val="tx1"/>
                          </a:solidFill>
                          <a:effectLst/>
                          <a:latin typeface="Arial" charset="0"/>
                          <a:sym typeface="Wingdings 3" pitchFamily="18" charset="2"/>
                        </a:rPr>
                        <a:t>11,119.5</a:t>
                      </a:r>
                    </a:p>
                  </a:txBody>
                  <a:tcPr marL="0" marR="137160" marT="0" marB="0" horzOverflow="overflow">
                    <a:lnL>
                      <a:noFill/>
                    </a:lnL>
                    <a:lnR>
                      <a:noFill/>
                    </a:lnR>
                    <a:lnT>
                      <a:noFill/>
                    </a:lnT>
                    <a:lnB>
                      <a:noFill/>
                    </a:lnB>
                    <a:lnTlToBr>
                      <a:noFill/>
                    </a:lnTlToBr>
                    <a:lnBlToTr>
                      <a:noFill/>
                    </a:lnBlToTr>
                    <a:noFill/>
                  </a:tcPr>
                </a:tc>
              </a:tr>
              <a:tr h="243944">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L="0" marR="0" marT="0" marB="0"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           Personal interest payments</a:t>
                      </a:r>
                    </a:p>
                  </a:txBody>
                  <a:tcPr marL="0" marR="0" marT="0" marB="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a:cs typeface="Arial"/>
                          <a:sym typeface="Wingdings 3" pitchFamily="18" charset="2"/>
                        </a:rPr>
                        <a:t>−</a:t>
                      </a:r>
                      <a:r>
                        <a:rPr kumimoji="0" lang="en-US" sz="1600" b="0" i="0" u="none" strike="noStrike" cap="none" normalizeH="0" baseline="0" dirty="0" smtClean="0">
                          <a:ln>
                            <a:noFill/>
                          </a:ln>
                          <a:solidFill>
                            <a:schemeClr val="tx1"/>
                          </a:solidFill>
                          <a:effectLst/>
                          <a:latin typeface="Arial" charset="0"/>
                          <a:sym typeface="Wingdings 3" pitchFamily="18" charset="2"/>
                        </a:rPr>
                        <a:t>172.3</a:t>
                      </a:r>
                      <a:endParaRPr kumimoji="0" lang="en-US" sz="1600" b="0" i="0" u="none" strike="noStrike" cap="none" normalizeH="0" baseline="0" dirty="0" smtClean="0">
                        <a:ln>
                          <a:noFill/>
                        </a:ln>
                        <a:solidFill>
                          <a:schemeClr val="tx1"/>
                        </a:solidFill>
                        <a:effectLst/>
                        <a:latin typeface="Symbol" pitchFamily="18" charset="2"/>
                        <a:sym typeface="Wingdings 3" pitchFamily="18" charset="2"/>
                      </a:endParaRPr>
                    </a:p>
                  </a:txBody>
                  <a:tcPr marL="0" marR="137160" marT="0" marB="0" horzOverflow="overflow">
                    <a:lnL>
                      <a:noFill/>
                    </a:lnL>
                    <a:lnR>
                      <a:noFill/>
                    </a:lnR>
                    <a:lnT>
                      <a:noFill/>
                    </a:lnT>
                    <a:lnB>
                      <a:noFill/>
                    </a:lnB>
                    <a:lnTlToBr>
                      <a:noFill/>
                    </a:lnTlToBr>
                    <a:lnBlToTr>
                      <a:noFill/>
                    </a:lnBlToTr>
                    <a:noFill/>
                  </a:tcPr>
                </a:tc>
              </a:tr>
              <a:tr h="243944">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L="0" marR="0" marT="0" marB="0"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           Transfer payments made by households</a:t>
                      </a:r>
                    </a:p>
                  </a:txBody>
                  <a:tcPr marL="0" marR="0" marT="0" marB="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sng" strike="noStrike" cap="none" normalizeH="0" baseline="0" dirty="0" smtClean="0">
                          <a:ln>
                            <a:noFill/>
                          </a:ln>
                          <a:solidFill>
                            <a:schemeClr val="tx1"/>
                          </a:solidFill>
                          <a:effectLst/>
                          <a:latin typeface="Arial"/>
                          <a:cs typeface="Arial"/>
                          <a:sym typeface="Wingdings 3" pitchFamily="18" charset="2"/>
                        </a:rPr>
                        <a:t>     −</a:t>
                      </a:r>
                      <a:r>
                        <a:rPr kumimoji="0" lang="en-US" sz="1600" b="0" i="0" u="sng" strike="noStrike" cap="none" normalizeH="0" baseline="0" dirty="0" smtClean="0">
                          <a:ln>
                            <a:noFill/>
                          </a:ln>
                          <a:solidFill>
                            <a:schemeClr val="tx1"/>
                          </a:solidFill>
                          <a:effectLst/>
                          <a:latin typeface="Arial" charset="0"/>
                          <a:sym typeface="Wingdings 3" pitchFamily="18" charset="2"/>
                        </a:rPr>
                        <a:t>168.1</a:t>
                      </a:r>
                    </a:p>
                  </a:txBody>
                  <a:tcPr marL="0" marR="137160" marT="0" marB="0" horzOverflow="overflow">
                    <a:lnL>
                      <a:noFill/>
                    </a:lnL>
                    <a:lnR>
                      <a:noFill/>
                    </a:lnR>
                    <a:lnT>
                      <a:noFill/>
                    </a:lnT>
                    <a:lnB>
                      <a:noFill/>
                    </a:lnB>
                    <a:lnTlToBr>
                      <a:noFill/>
                    </a:lnTlToBr>
                    <a:lnBlToTr>
                      <a:noFill/>
                    </a:lnBlToTr>
                    <a:noFill/>
                  </a:tcPr>
                </a:tc>
              </a:tr>
              <a:tr h="243944">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1" i="0" u="none" strike="noStrike" cap="none" normalizeH="0" baseline="0" smtClean="0">
                        <a:ln>
                          <a:noFill/>
                        </a:ln>
                        <a:solidFill>
                          <a:schemeClr val="tx1"/>
                        </a:solidFill>
                        <a:effectLst/>
                        <a:latin typeface="Arial" charset="0"/>
                        <a:sym typeface="Wingdings 3" pitchFamily="18" charset="2"/>
                      </a:endParaRPr>
                    </a:p>
                  </a:txBody>
                  <a:tcPr marL="0" marR="0" marT="0" marB="0" horzOverflow="overflow">
                    <a:lnL>
                      <a:noFill/>
                    </a:lnL>
                    <a:lnR>
                      <a:noFill/>
                    </a:lnR>
                    <a:lnT>
                      <a:noFill/>
                    </a:lnT>
                    <a:lnB>
                      <a:noFill/>
                    </a:lnB>
                    <a:lnTlToBr>
                      <a:noFill/>
                    </a:lnTlToBr>
                    <a:lnBlToTr>
                      <a:noFill/>
                    </a:lnBlToTr>
                    <a:noFill/>
                  </a:tcPr>
                </a:tc>
                <a:tc gridSpan="3">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Equals:  </a:t>
                      </a:r>
                      <a:r>
                        <a:rPr kumimoji="0" lang="en-US" sz="1600" b="1" i="0" u="none" strike="noStrike" cap="none" normalizeH="0" baseline="0" dirty="0" smtClean="0">
                          <a:ln>
                            <a:noFill/>
                          </a:ln>
                          <a:solidFill>
                            <a:schemeClr val="tx1"/>
                          </a:solidFill>
                          <a:effectLst/>
                          <a:latin typeface="Arial" charset="0"/>
                          <a:sym typeface="Wingdings 3" pitchFamily="18" charset="2"/>
                        </a:rPr>
                        <a:t>Personal saving</a:t>
                      </a:r>
                    </a:p>
                  </a:txBody>
                  <a:tcPr marL="0" marR="0" marT="0" marB="0"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470.8</a:t>
                      </a:r>
                    </a:p>
                  </a:txBody>
                  <a:tcPr marL="0" marR="137160" marT="0" marB="0" horzOverflow="overflow">
                    <a:lnL>
                      <a:noFill/>
                    </a:lnL>
                    <a:lnR>
                      <a:noFill/>
                    </a:lnR>
                    <a:lnT>
                      <a:noFill/>
                    </a:lnT>
                    <a:lnB>
                      <a:noFill/>
                    </a:lnB>
                    <a:lnTlToBr>
                      <a:noFill/>
                    </a:lnTlToBr>
                    <a:lnBlToTr>
                      <a:noFill/>
                    </a:lnBlToTr>
                    <a:noFill/>
                  </a:tcPr>
                </a:tc>
              </a:tr>
              <a:tr h="319224">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1" i="0" u="none" strike="noStrike" cap="none" normalizeH="0" baseline="0" dirty="0" smtClean="0">
                        <a:ln>
                          <a:noFill/>
                        </a:ln>
                        <a:solidFill>
                          <a:schemeClr val="tx1"/>
                        </a:solidFill>
                        <a:effectLst/>
                        <a:latin typeface="Arial" charset="0"/>
                        <a:sym typeface="Wingdings 3" pitchFamily="18" charset="2"/>
                      </a:endParaRPr>
                    </a:p>
                  </a:txBody>
                  <a:tcPr marL="0" marR="0" marT="0" marB="0" horzOverflow="overflow">
                    <a:lnL>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smtClean="0">
                          <a:ln>
                            <a:noFill/>
                          </a:ln>
                          <a:solidFill>
                            <a:schemeClr val="tx1"/>
                          </a:solidFill>
                          <a:effectLst/>
                          <a:latin typeface="Arial" charset="0"/>
                          <a:sym typeface="Wingdings 3" pitchFamily="18" charset="2"/>
                        </a:rPr>
                        <a:t>Personal saving as a percentage of disposable personal income:</a:t>
                      </a:r>
                    </a:p>
                  </a:txBody>
                  <a:tcPr marL="0" marR="0" marT="0" marB="0" horzOverflow="overflow">
                    <a:lnL>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3.9%</a:t>
                      </a:r>
                    </a:p>
                  </a:txBody>
                  <a:tcPr marL="0" marR="137160" marT="0" marB="0" horzOverflow="overflow">
                    <a:lnL>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4891540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982560"/>
                                        </p:tgtEl>
                                        <p:attrNameLst>
                                          <p:attrName>style.visibility</p:attrName>
                                        </p:attrNameLst>
                                      </p:cBhvr>
                                      <p:to>
                                        <p:strVal val="visible"/>
                                      </p:to>
                                    </p:set>
                                    <p:animEffect transition="in" filter="wipe(up)">
                                      <p:cBhvr>
                                        <p:cTn id="7" dur="1000"/>
                                        <p:tgtEl>
                                          <p:spTgt spid="1982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1981200" y="1085850"/>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b="1">
                <a:solidFill>
                  <a:schemeClr val="tx1"/>
                </a:solidFill>
              </a:rPr>
              <a:t>disposable personal income </a:t>
            </a:r>
            <a:r>
              <a:rPr lang="en-US" altLang="en-US" sz="1800" b="1" i="1">
                <a:solidFill>
                  <a:schemeClr val="tx1"/>
                </a:solidFill>
              </a:rPr>
              <a:t>or</a:t>
            </a:r>
            <a:r>
              <a:rPr lang="en-US" altLang="en-US" sz="1800" b="1">
                <a:solidFill>
                  <a:schemeClr val="tx1"/>
                </a:solidFill>
              </a:rPr>
              <a:t> after-tax income</a:t>
            </a:r>
            <a:r>
              <a:rPr lang="en-US" altLang="en-US" sz="1800" b="1">
                <a:solidFill>
                  <a:srgbClr val="006668"/>
                </a:solidFill>
              </a:rPr>
              <a:t>  </a:t>
            </a:r>
            <a:r>
              <a:rPr lang="en-US" altLang="en-US" sz="1800">
                <a:solidFill>
                  <a:schemeClr val="tx1"/>
                </a:solidFill>
              </a:rPr>
              <a:t>Personal income minus personal income taxes. The amount that households have to spend or save.</a:t>
            </a:r>
          </a:p>
        </p:txBody>
      </p:sp>
      <p:sp>
        <p:nvSpPr>
          <p:cNvPr id="10" name="Rectangle 9"/>
          <p:cNvSpPr>
            <a:spLocks noChangeArrowheads="1"/>
          </p:cNvSpPr>
          <p:nvPr/>
        </p:nvSpPr>
        <p:spPr bwMode="auto">
          <a:xfrm>
            <a:off x="1981200" y="2819401"/>
            <a:ext cx="8229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b="1">
                <a:solidFill>
                  <a:schemeClr val="tx1"/>
                </a:solidFill>
              </a:rPr>
              <a:t>personal saving</a:t>
            </a:r>
            <a:r>
              <a:rPr lang="en-US" altLang="en-US" sz="1800" b="1">
                <a:solidFill>
                  <a:srgbClr val="006668"/>
                </a:solidFill>
              </a:rPr>
              <a:t>  </a:t>
            </a:r>
            <a:r>
              <a:rPr lang="en-US" altLang="en-US" sz="1800">
                <a:solidFill>
                  <a:schemeClr val="tx1"/>
                </a:solidFill>
              </a:rPr>
              <a:t>The amount of disposable income that is left after total personal spending in a given period. </a:t>
            </a:r>
          </a:p>
        </p:txBody>
      </p:sp>
      <p:sp>
        <p:nvSpPr>
          <p:cNvPr id="11" name="Rectangle 10"/>
          <p:cNvSpPr>
            <a:spLocks noChangeArrowheads="1"/>
          </p:cNvSpPr>
          <p:nvPr/>
        </p:nvSpPr>
        <p:spPr bwMode="auto">
          <a:xfrm>
            <a:off x="1981200" y="4552950"/>
            <a:ext cx="8229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b="1">
                <a:solidFill>
                  <a:schemeClr val="tx1"/>
                </a:solidFill>
              </a:rPr>
              <a:t>personal saving rate</a:t>
            </a:r>
            <a:r>
              <a:rPr lang="en-US" altLang="en-US" sz="1800" b="1">
                <a:solidFill>
                  <a:srgbClr val="006668"/>
                </a:solidFill>
              </a:rPr>
              <a:t>  </a:t>
            </a:r>
            <a:r>
              <a:rPr lang="en-US" altLang="en-US" sz="1800">
                <a:solidFill>
                  <a:schemeClr val="tx1"/>
                </a:solidFill>
              </a:rPr>
              <a:t>The percentage of disposable personal income that is saved. If the personal saving rate is low, households are spending a large amount relative to their incomes; if it is high, households are spending cautiously. </a:t>
            </a:r>
          </a:p>
        </p:txBody>
      </p:sp>
    </p:spTree>
    <p:extLst>
      <p:ext uri="{BB962C8B-B14F-4D97-AF65-F5344CB8AC3E}">
        <p14:creationId xmlns:p14="http://schemas.microsoft.com/office/powerpoint/2010/main" val="27179278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utoUpdateAnimBg="0"/>
      <p:bldP spid="11"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86567" name="Rectangle 7"/>
          <p:cNvSpPr>
            <a:spLocks noChangeArrowheads="1"/>
          </p:cNvSpPr>
          <p:nvPr/>
        </p:nvSpPr>
        <p:spPr bwMode="auto">
          <a:xfrm>
            <a:off x="1981200" y="1727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b="1" dirty="0">
                <a:solidFill>
                  <a:schemeClr val="tx1"/>
                </a:solidFill>
              </a:rPr>
              <a:t>current </a:t>
            </a:r>
            <a:r>
              <a:rPr lang="en-US" altLang="en-US" sz="1800" b="1" dirty="0" smtClean="0">
                <a:solidFill>
                  <a:schemeClr val="tx1"/>
                </a:solidFill>
              </a:rPr>
              <a:t>prices</a:t>
            </a:r>
            <a:r>
              <a:rPr lang="en-US" altLang="en-US" sz="1800" b="1" dirty="0" smtClean="0">
                <a:solidFill>
                  <a:srgbClr val="006668"/>
                </a:solidFill>
              </a:rPr>
              <a:t>  </a:t>
            </a:r>
            <a:r>
              <a:rPr lang="en-US" altLang="en-US" sz="1800" dirty="0">
                <a:solidFill>
                  <a:schemeClr val="tx1"/>
                </a:solidFill>
              </a:rPr>
              <a:t>The current prices that we pay for goods and services.</a:t>
            </a:r>
          </a:p>
        </p:txBody>
      </p:sp>
      <p:sp>
        <p:nvSpPr>
          <p:cNvPr id="1986568" name="Rectangle 8"/>
          <p:cNvSpPr>
            <a:spLocks noChangeArrowheads="1"/>
          </p:cNvSpPr>
          <p:nvPr/>
        </p:nvSpPr>
        <p:spPr bwMode="auto">
          <a:xfrm>
            <a:off x="1981200" y="3160713"/>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b="1" dirty="0">
                <a:solidFill>
                  <a:schemeClr val="tx1"/>
                </a:solidFill>
              </a:rPr>
              <a:t>nominal GDP</a:t>
            </a:r>
            <a:r>
              <a:rPr lang="en-US" altLang="en-US" sz="1800" b="1" dirty="0">
                <a:solidFill>
                  <a:srgbClr val="006668"/>
                </a:solidFill>
              </a:rPr>
              <a:t>  </a:t>
            </a:r>
            <a:r>
              <a:rPr lang="en-US" altLang="en-US" sz="1800" dirty="0">
                <a:solidFill>
                  <a:schemeClr val="tx1"/>
                </a:solidFill>
              </a:rPr>
              <a:t>Gross domestic product measured in current </a:t>
            </a:r>
            <a:r>
              <a:rPr lang="en-US" altLang="en-US" sz="1800" dirty="0" smtClean="0">
                <a:solidFill>
                  <a:schemeClr val="tx1"/>
                </a:solidFill>
              </a:rPr>
              <a:t>prices.</a:t>
            </a:r>
            <a:endParaRPr lang="en-US" altLang="en-US" sz="1800" dirty="0">
              <a:solidFill>
                <a:schemeClr val="tx1"/>
              </a:solidFill>
            </a:endParaRPr>
          </a:p>
        </p:txBody>
      </p:sp>
      <p:sp>
        <p:nvSpPr>
          <p:cNvPr id="1986569" name="Rectangle 9"/>
          <p:cNvSpPr>
            <a:spLocks noChangeArrowheads="1"/>
          </p:cNvSpPr>
          <p:nvPr/>
        </p:nvSpPr>
        <p:spPr bwMode="auto">
          <a:xfrm>
            <a:off x="1981200" y="4592638"/>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b="1">
                <a:solidFill>
                  <a:schemeClr val="tx1"/>
                </a:solidFill>
              </a:rPr>
              <a:t>weight</a:t>
            </a:r>
            <a:r>
              <a:rPr lang="en-US" altLang="en-US" sz="1800" b="1">
                <a:solidFill>
                  <a:srgbClr val="006668"/>
                </a:solidFill>
              </a:rPr>
              <a:t>  </a:t>
            </a:r>
            <a:r>
              <a:rPr lang="en-US" altLang="en-US" sz="1800">
                <a:solidFill>
                  <a:schemeClr val="tx1"/>
                </a:solidFill>
              </a:rPr>
              <a:t>The importance attached to an item within a group of items.</a:t>
            </a:r>
          </a:p>
        </p:txBody>
      </p:sp>
      <p:sp>
        <p:nvSpPr>
          <p:cNvPr id="6" name="Rectangle 6"/>
          <p:cNvSpPr txBox="1">
            <a:spLocks noChangeArrowheads="1"/>
          </p:cNvSpPr>
          <p:nvPr/>
        </p:nvSpPr>
        <p:spPr bwMode="auto">
          <a:xfrm>
            <a:off x="1981200" y="219075"/>
            <a:ext cx="8382000" cy="457200"/>
          </a:xfrm>
          <a:prstGeom prst="rect">
            <a:avLst/>
          </a:prstGeom>
          <a:noFill/>
          <a:ln>
            <a:miter lim="800000"/>
            <a:headEnd/>
            <a:tailEnd/>
          </a:ln>
        </p:spPr>
        <p:txBody>
          <a:bodyPr>
            <a:spAutoFit/>
          </a:bodyPr>
          <a:lstStyle/>
          <a:p>
            <a:pPr>
              <a:defRPr/>
            </a:pPr>
            <a:r>
              <a:rPr lang="en-US" sz="2400" kern="0" dirty="0">
                <a:solidFill>
                  <a:srgbClr val="8A1636"/>
                </a:solidFill>
                <a:latin typeface="+mj-lt"/>
                <a:ea typeface="+mj-ea"/>
                <a:cs typeface="+mj-cs"/>
              </a:rPr>
              <a:t>Nominal versus Real GDP</a:t>
            </a:r>
          </a:p>
        </p:txBody>
      </p:sp>
    </p:spTree>
    <p:extLst>
      <p:ext uri="{BB962C8B-B14F-4D97-AF65-F5344CB8AC3E}">
        <p14:creationId xmlns:p14="http://schemas.microsoft.com/office/powerpoint/2010/main" val="27757295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86567"/>
                                        </p:tgtEl>
                                        <p:attrNameLst>
                                          <p:attrName>style.visibility</p:attrName>
                                        </p:attrNameLst>
                                      </p:cBhvr>
                                      <p:to>
                                        <p:strVal val="visible"/>
                                      </p:to>
                                    </p:set>
                                    <p:animEffect transition="in" filter="wipe(left)">
                                      <p:cBhvr>
                                        <p:cTn id="11" dur="500"/>
                                        <p:tgtEl>
                                          <p:spTgt spid="1986567"/>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986568"/>
                                        </p:tgtEl>
                                        <p:attrNameLst>
                                          <p:attrName>style.visibility</p:attrName>
                                        </p:attrNameLst>
                                      </p:cBhvr>
                                      <p:to>
                                        <p:strVal val="visible"/>
                                      </p:to>
                                    </p:set>
                                    <p:animEffect transition="in" filter="wipe(left)">
                                      <p:cBhvr>
                                        <p:cTn id="15" dur="500"/>
                                        <p:tgtEl>
                                          <p:spTgt spid="1986568"/>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986569"/>
                                        </p:tgtEl>
                                        <p:attrNameLst>
                                          <p:attrName>style.visibility</p:attrName>
                                        </p:attrNameLst>
                                      </p:cBhvr>
                                      <p:to>
                                        <p:strVal val="visible"/>
                                      </p:to>
                                    </p:set>
                                    <p:animEffect transition="in" filter="wipe(left)">
                                      <p:cBhvr>
                                        <p:cTn id="19" dur="500"/>
                                        <p:tgtEl>
                                          <p:spTgt spid="1986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67" grpId="0" autoUpdateAnimBg="0"/>
      <p:bldP spid="1986568" grpId="0" autoUpdateAnimBg="0"/>
      <p:bldP spid="1986569" grpId="0" autoUpdateAnimBg="0"/>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0885" name="Group 165"/>
          <p:cNvGraphicFramePr>
            <a:graphicFrameLocks noGrp="1"/>
          </p:cNvGraphicFramePr>
          <p:nvPr>
            <p:ph idx="4294967295"/>
          </p:nvPr>
        </p:nvGraphicFramePr>
        <p:xfrm>
          <a:off x="1797050" y="914400"/>
          <a:ext cx="8597902" cy="4099020"/>
        </p:xfrm>
        <a:graphic>
          <a:graphicData uri="http://schemas.openxmlformats.org/drawingml/2006/table">
            <a:tbl>
              <a:tblPr/>
              <a:tblGrid>
                <a:gridCol w="909593"/>
                <a:gridCol w="525189"/>
                <a:gridCol w="257894"/>
                <a:gridCol w="142772"/>
                <a:gridCol w="525233"/>
                <a:gridCol w="211374"/>
                <a:gridCol w="640528"/>
                <a:gridCol w="210109"/>
                <a:gridCol w="196962"/>
                <a:gridCol w="419545"/>
                <a:gridCol w="210109"/>
                <a:gridCol w="928766"/>
                <a:gridCol w="210109"/>
                <a:gridCol w="848700"/>
                <a:gridCol w="221550"/>
                <a:gridCol w="838525"/>
                <a:gridCol w="210109"/>
                <a:gridCol w="880726"/>
                <a:gridCol w="210109"/>
              </a:tblGrid>
              <a:tr h="335201">
                <a:tc gridSpan="19">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smtClean="0">
                          <a:ln>
                            <a:noFill/>
                          </a:ln>
                          <a:solidFill>
                            <a:schemeClr val="bg1"/>
                          </a:solidFill>
                          <a:effectLst/>
                          <a:latin typeface="Arial" charset="0"/>
                          <a:cs typeface="Arial" charset="0"/>
                          <a:sym typeface="Wingdings 3" pitchFamily="18" charset="2"/>
                        </a:rPr>
                        <a:t>TABLE 6.6  A Three-Good Economy</a:t>
                      </a:r>
                    </a:p>
                  </a:txBody>
                  <a:tcPr marL="91443" marR="91443" marT="45684" marB="45684" anchor="ctr" horzOverflow="overflow">
                    <a:lnL>
                      <a:noFill/>
                    </a:lnL>
                    <a:lnR>
                      <a:noFill/>
                    </a:lnR>
                    <a:lnT>
                      <a:noFill/>
                    </a:lnT>
                    <a:lnB>
                      <a:noFill/>
                    </a:lnB>
                    <a:lnTlToBr>
                      <a:noFill/>
                    </a:lnTlToBr>
                    <a:lnBlToTr>
                      <a:noFill/>
                    </a:lnBlToTr>
                    <a:solidFill>
                      <a:srgbClr val="00758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35201">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endParaRPr kumimoji="0" lang="en-US" sz="1600" b="1" i="0" u="none" strike="noStrike" cap="none" normalizeH="0" baseline="0" dirty="0" smtClean="0">
                        <a:ln>
                          <a:noFill/>
                        </a:ln>
                        <a:solidFill>
                          <a:schemeClr val="tx1"/>
                        </a:solidFill>
                        <a:effectLst/>
                        <a:latin typeface="Arial" charset="0"/>
                        <a:sym typeface="Wingdings 3" pitchFamily="18" charset="2"/>
                      </a:endParaRPr>
                    </a:p>
                  </a:txBody>
                  <a:tcPr marL="91443" marR="91443" marT="45684" marB="45684" horzOverflow="overflow">
                    <a:lnL>
                      <a:noFill/>
                    </a:lnL>
                    <a:lnR>
                      <a:noFill/>
                    </a:lnR>
                    <a:lnT>
                      <a:noFill/>
                    </a:lnT>
                    <a:lnB>
                      <a:noFill/>
                    </a:lnB>
                    <a:lnTlToBr>
                      <a:noFill/>
                    </a:lnTlToBr>
                    <a:lnBlToTr>
                      <a:noFill/>
                    </a:lnBlToTr>
                    <a:solidFill>
                      <a:schemeClr val="bg1">
                        <a:alpha val="50195"/>
                      </a:schemeClr>
                    </a:solidFill>
                  </a:tcPr>
                </a:tc>
                <a:tc gridSpan="3">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smtClean="0">
                          <a:ln>
                            <a:noFill/>
                          </a:ln>
                          <a:solidFill>
                            <a:schemeClr val="tx1"/>
                          </a:solidFill>
                          <a:effectLst/>
                          <a:latin typeface="Arial" charset="0"/>
                          <a:sym typeface="Wingdings 3" pitchFamily="18" charset="2"/>
                        </a:rPr>
                        <a:t>    (1)</a:t>
                      </a:r>
                    </a:p>
                  </a:txBody>
                  <a:tcPr marL="91443" marR="91443" marT="45684" marB="45684" horzOverflow="overflow">
                    <a:lnL>
                      <a:noFill/>
                    </a:lnL>
                    <a:lnR>
                      <a:noFill/>
                    </a:lnR>
                    <a:lnT>
                      <a:noFill/>
                    </a:lnT>
                    <a:lnB>
                      <a:noFill/>
                    </a:lnB>
                    <a:lnTlToBr>
                      <a:noFill/>
                    </a:lnTlToBr>
                    <a:lnBlToTr>
                      <a:noFill/>
                    </a:lnBlToTr>
                    <a:solidFill>
                      <a:schemeClr val="bg1">
                        <a:alpha val="50195"/>
                      </a:schemeClr>
                    </a:solidFill>
                  </a:tcPr>
                </a:tc>
                <a:tc hMerge="1">
                  <a:txBody>
                    <a:bodyPr/>
                    <a:lstStyle/>
                    <a:p>
                      <a:endParaRPr lang="en-US"/>
                    </a:p>
                  </a:txBody>
                  <a:tcPr/>
                </a:tc>
                <a:tc hMerge="1">
                  <a:txBody>
                    <a:bodyPr/>
                    <a:lstStyle/>
                    <a:p>
                      <a:endParaRPr lang="en-US"/>
                    </a:p>
                  </a:txBody>
                  <a:tcPr/>
                </a:tc>
                <a:tc gridSpan="2">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smtClean="0">
                          <a:ln>
                            <a:noFill/>
                          </a:ln>
                          <a:solidFill>
                            <a:schemeClr val="tx1"/>
                          </a:solidFill>
                          <a:effectLst/>
                          <a:latin typeface="Arial" charset="0"/>
                          <a:sym typeface="Wingdings 3" pitchFamily="18" charset="2"/>
                        </a:rPr>
                        <a:t> (2)</a:t>
                      </a:r>
                    </a:p>
                  </a:txBody>
                  <a:tcPr marL="91443" marR="91443" marT="45684" marB="45684" horzOverflow="overflow">
                    <a:lnL>
                      <a:noFill/>
                    </a:lnL>
                    <a:lnR>
                      <a:noFill/>
                    </a:lnR>
                    <a:lnT>
                      <a:noFill/>
                    </a:lnT>
                    <a:lnB>
                      <a:noFill/>
                    </a:lnB>
                    <a:lnTlToBr>
                      <a:noFill/>
                    </a:lnTlToBr>
                    <a:lnBlToTr>
                      <a:noFill/>
                    </a:lnBlToTr>
                    <a:solidFill>
                      <a:schemeClr val="bg1">
                        <a:alpha val="50195"/>
                      </a:schemeClr>
                    </a:solidFill>
                  </a:tcPr>
                </a:tc>
                <a:tc hMerge="1">
                  <a:txBody>
                    <a:bodyPr/>
                    <a:lstStyle/>
                    <a:p>
                      <a:endParaRPr lang="en-US"/>
                    </a:p>
                  </a:txBody>
                  <a:tcPr/>
                </a:tc>
                <a:tc gridSpan="3">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smtClean="0">
                          <a:ln>
                            <a:noFill/>
                          </a:ln>
                          <a:solidFill>
                            <a:schemeClr val="tx1"/>
                          </a:solidFill>
                          <a:effectLst/>
                          <a:latin typeface="Arial" charset="0"/>
                          <a:sym typeface="Wingdings 3" pitchFamily="18" charset="2"/>
                        </a:rPr>
                        <a:t>   (3)</a:t>
                      </a:r>
                    </a:p>
                  </a:txBody>
                  <a:tcPr marL="91443" marR="91443" marT="45684" marB="45684" horzOverflow="overflow">
                    <a:lnL>
                      <a:noFill/>
                    </a:lnL>
                    <a:lnR>
                      <a:noFill/>
                    </a:lnR>
                    <a:lnT>
                      <a:noFill/>
                    </a:lnT>
                    <a:lnB>
                      <a:noFill/>
                    </a:lnB>
                    <a:lnTlToBr>
                      <a:noFill/>
                    </a:lnTlToBr>
                    <a:lnBlToTr>
                      <a:noFill/>
                    </a:lnBlToTr>
                    <a:solidFill>
                      <a:schemeClr val="bg1">
                        <a:alpha val="50195"/>
                      </a:schemeClr>
                    </a:solidFill>
                  </a:tcPr>
                </a:tc>
                <a:tc hMerge="1">
                  <a:txBody>
                    <a:bodyPr/>
                    <a:lstStyle/>
                    <a:p>
                      <a:endParaRPr lang="en-US"/>
                    </a:p>
                  </a:txBody>
                  <a:tcPr/>
                </a:tc>
                <a:tc hMerge="1">
                  <a:txBody>
                    <a:bodyPr/>
                    <a:lstStyle/>
                    <a:p>
                      <a:endParaRPr lang="en-US"/>
                    </a:p>
                  </a:txBody>
                  <a:tcPr/>
                </a:tc>
                <a:tc gridSpan="2">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smtClean="0">
                          <a:ln>
                            <a:noFill/>
                          </a:ln>
                          <a:solidFill>
                            <a:schemeClr val="tx1"/>
                          </a:solidFill>
                          <a:effectLst/>
                          <a:latin typeface="Arial" charset="0"/>
                          <a:sym typeface="Wingdings 3" pitchFamily="18" charset="2"/>
                        </a:rPr>
                        <a:t>(4)</a:t>
                      </a:r>
                    </a:p>
                  </a:txBody>
                  <a:tcPr marL="91443" marR="91443" marT="45684" marB="45684" horzOverflow="overflow">
                    <a:lnL>
                      <a:noFill/>
                    </a:lnL>
                    <a:lnR>
                      <a:noFill/>
                    </a:lnR>
                    <a:lnT>
                      <a:noFill/>
                    </a:lnT>
                    <a:lnB>
                      <a:noFill/>
                    </a:lnB>
                    <a:lnTlToBr>
                      <a:noFill/>
                    </a:lnTlToBr>
                    <a:lnBlToTr>
                      <a:noFill/>
                    </a:lnBlToTr>
                    <a:solidFill>
                      <a:schemeClr val="bg1">
                        <a:alpha val="50195"/>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smtClean="0">
                          <a:ln>
                            <a:noFill/>
                          </a:ln>
                          <a:solidFill>
                            <a:schemeClr val="tx1"/>
                          </a:solidFill>
                          <a:effectLst/>
                          <a:latin typeface="Arial" charset="0"/>
                          <a:sym typeface="Wingdings 3" pitchFamily="18" charset="2"/>
                        </a:rPr>
                        <a:t>(5)</a:t>
                      </a:r>
                    </a:p>
                  </a:txBody>
                  <a:tcPr marL="91443" marR="91443" marT="45684" marB="45684" horzOverflow="overflow">
                    <a:lnL>
                      <a:noFill/>
                    </a:lnL>
                    <a:lnR>
                      <a:noFill/>
                    </a:lnR>
                    <a:lnT>
                      <a:noFill/>
                    </a:lnT>
                    <a:lnB>
                      <a:noFill/>
                    </a:lnB>
                    <a:lnTlToBr>
                      <a:noFill/>
                    </a:lnTlToBr>
                    <a:lnBlToTr>
                      <a:noFill/>
                    </a:lnBlToTr>
                    <a:solidFill>
                      <a:schemeClr val="bg1">
                        <a:alpha val="50195"/>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smtClean="0">
                          <a:ln>
                            <a:noFill/>
                          </a:ln>
                          <a:solidFill>
                            <a:schemeClr val="tx1"/>
                          </a:solidFill>
                          <a:effectLst/>
                          <a:latin typeface="Arial" charset="0"/>
                          <a:sym typeface="Wingdings 3" pitchFamily="18" charset="2"/>
                        </a:rPr>
                        <a:t>(6)</a:t>
                      </a:r>
                    </a:p>
                  </a:txBody>
                  <a:tcPr marL="91443" marR="91443" marT="45684" marB="45684" horzOverflow="overflow">
                    <a:lnL>
                      <a:noFill/>
                    </a:lnL>
                    <a:lnR>
                      <a:noFill/>
                    </a:lnR>
                    <a:lnT>
                      <a:noFill/>
                    </a:lnT>
                    <a:lnB>
                      <a:noFill/>
                    </a:lnB>
                    <a:lnTlToBr>
                      <a:noFill/>
                    </a:lnTlToBr>
                    <a:lnBlToTr>
                      <a:noFill/>
                    </a:lnBlToTr>
                    <a:solidFill>
                      <a:schemeClr val="bg1">
                        <a:alpha val="50195"/>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smtClean="0">
                          <a:ln>
                            <a:noFill/>
                          </a:ln>
                          <a:solidFill>
                            <a:schemeClr val="tx1"/>
                          </a:solidFill>
                          <a:effectLst/>
                          <a:latin typeface="Arial" charset="0"/>
                          <a:sym typeface="Wingdings 3" pitchFamily="18" charset="2"/>
                        </a:rPr>
                        <a:t>(7)</a:t>
                      </a:r>
                    </a:p>
                  </a:txBody>
                  <a:tcPr marL="91443" marR="91443" marT="45684" marB="45684" horzOverflow="overflow">
                    <a:lnL>
                      <a:noFill/>
                    </a:lnL>
                    <a:lnR>
                      <a:noFill/>
                    </a:lnR>
                    <a:lnT>
                      <a:noFill/>
                    </a:lnT>
                    <a:lnB>
                      <a:noFill/>
                    </a:lnB>
                    <a:lnTlToBr>
                      <a:noFill/>
                    </a:lnTlToBr>
                    <a:lnBlToTr>
                      <a:noFill/>
                    </a:lnBlToTr>
                    <a:solidFill>
                      <a:schemeClr val="bg1">
                        <a:alpha val="50195"/>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smtClean="0">
                          <a:ln>
                            <a:noFill/>
                          </a:ln>
                          <a:solidFill>
                            <a:schemeClr val="tx1"/>
                          </a:solidFill>
                          <a:effectLst/>
                          <a:latin typeface="Arial" charset="0"/>
                          <a:sym typeface="Wingdings 3" pitchFamily="18" charset="2"/>
                        </a:rPr>
                        <a:t>(8)</a:t>
                      </a:r>
                    </a:p>
                  </a:txBody>
                  <a:tcPr marL="91443" marR="91443" marT="45684" marB="45684" horzOverflow="overflow">
                    <a:lnL>
                      <a:noFill/>
                    </a:lnL>
                    <a:lnR>
                      <a:noFill/>
                    </a:lnR>
                    <a:lnT>
                      <a:noFill/>
                    </a:lnT>
                    <a:lnB>
                      <a:noFill/>
                    </a:lnB>
                    <a:lnTlToBr>
                      <a:noFill/>
                    </a:lnTlToBr>
                    <a:lnBlToTr>
                      <a:noFill/>
                    </a:lnBlToTr>
                    <a:solidFill>
                      <a:schemeClr val="bg1">
                        <a:alpha val="50195"/>
                      </a:schemeClr>
                    </a:solidFill>
                  </a:tcPr>
                </a:tc>
                <a:tc hMerge="1">
                  <a:txBody>
                    <a:bodyPr/>
                    <a:lstStyle/>
                    <a:p>
                      <a:endParaRPr lang="en-US"/>
                    </a:p>
                  </a:txBody>
                  <a:tcPr/>
                </a:tc>
              </a:tr>
              <a:tr h="243833">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1" i="0" u="none" strike="noStrike" cap="none" normalizeH="0" baseline="0" smtClean="0">
                        <a:ln>
                          <a:noFill/>
                        </a:ln>
                        <a:solidFill>
                          <a:schemeClr val="tx1"/>
                        </a:solidFill>
                        <a:effectLst/>
                        <a:latin typeface="Arial" charset="0"/>
                        <a:sym typeface="Wingdings 3" pitchFamily="18" charset="2"/>
                      </a:endParaRPr>
                    </a:p>
                  </a:txBody>
                  <a:tcPr marL="91443" marR="91443" marT="0" marB="0" horzOverflow="overflow">
                    <a:lnL>
                      <a:noFill/>
                    </a:lnL>
                    <a:lnR>
                      <a:noFill/>
                    </a:lnR>
                    <a:lnT>
                      <a:noFill/>
                    </a:lnT>
                    <a:lnB>
                      <a:noFill/>
                    </a:lnB>
                    <a:lnTlToBr>
                      <a:noFill/>
                    </a:lnTlToBr>
                    <a:lnBlToTr>
                      <a:noFill/>
                    </a:lnBlToTr>
                    <a:solidFill>
                      <a:schemeClr val="bg1">
                        <a:alpha val="50195"/>
                      </a:schemeClr>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1" i="0" u="none" strike="noStrike" cap="none" normalizeH="0" baseline="0" smtClean="0">
                        <a:ln>
                          <a:noFill/>
                        </a:ln>
                        <a:solidFill>
                          <a:schemeClr val="tx1"/>
                        </a:solidFill>
                        <a:effectLst/>
                        <a:latin typeface="Arial" charset="0"/>
                        <a:sym typeface="Wingdings 3" pitchFamily="18" charset="2"/>
                      </a:endParaRPr>
                    </a:p>
                  </a:txBody>
                  <a:tcPr marL="91443" marR="91443" marT="0" marB="0" horzOverflow="overflow">
                    <a:lnL>
                      <a:noFill/>
                    </a:lnL>
                    <a:lnR>
                      <a:noFill/>
                    </a:lnR>
                    <a:lnT>
                      <a:noFill/>
                    </a:lnT>
                    <a:lnB>
                      <a:noFill/>
                    </a:lnB>
                    <a:lnTlToBr>
                      <a:noFill/>
                    </a:lnTlToBr>
                    <a:lnBlToTr>
                      <a:noFill/>
                    </a:lnBlToTr>
                    <a:solidFill>
                      <a:schemeClr val="bg1">
                        <a:alpha val="50195"/>
                      </a:schemeClr>
                    </a:solidFill>
                  </a:tcPr>
                </a:tc>
                <a:tc gridSpan="2">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1" i="0" u="none" strike="noStrike" cap="none" normalizeH="0" baseline="0" smtClean="0">
                        <a:ln>
                          <a:noFill/>
                        </a:ln>
                        <a:solidFill>
                          <a:schemeClr val="tx1"/>
                        </a:solidFill>
                        <a:effectLst/>
                        <a:latin typeface="Arial" charset="0"/>
                        <a:sym typeface="Wingdings 3" pitchFamily="18" charset="2"/>
                      </a:endParaRPr>
                    </a:p>
                  </a:txBody>
                  <a:tcPr marL="91443" marR="91443" marT="0" marB="0" horzOverflow="overflow">
                    <a:lnL>
                      <a:noFill/>
                    </a:lnL>
                    <a:lnR>
                      <a:noFill/>
                    </a:lnR>
                    <a:lnT>
                      <a:noFill/>
                    </a:lnT>
                    <a:lnB>
                      <a:noFill/>
                    </a:lnB>
                    <a:lnTlToBr>
                      <a:noFill/>
                    </a:lnTlToBr>
                    <a:lnBlToTr>
                      <a:noFill/>
                    </a:lnBlToTr>
                    <a:solidFill>
                      <a:schemeClr val="bg1">
                        <a:alpha val="50195"/>
                      </a:schemeClr>
                    </a:solid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1" i="0" u="none" strike="noStrike" cap="none" normalizeH="0" baseline="0" smtClean="0">
                        <a:ln>
                          <a:noFill/>
                        </a:ln>
                        <a:solidFill>
                          <a:schemeClr val="tx1"/>
                        </a:solidFill>
                        <a:effectLst/>
                        <a:latin typeface="Arial" charset="0"/>
                        <a:sym typeface="Wingdings 3" pitchFamily="18" charset="2"/>
                      </a:endParaRPr>
                    </a:p>
                  </a:txBody>
                  <a:tcPr marL="91443" marR="91443" marT="0" marB="0" horzOverflow="overflow">
                    <a:lnL>
                      <a:noFill/>
                    </a:lnL>
                    <a:lnR>
                      <a:noFill/>
                    </a:lnR>
                    <a:lnT>
                      <a:noFill/>
                    </a:lnT>
                    <a:lnB>
                      <a:noFill/>
                    </a:lnB>
                    <a:lnTlToBr>
                      <a:noFill/>
                    </a:lnTlToBr>
                    <a:lnBlToTr>
                      <a:noFill/>
                    </a:lnBlToTr>
                    <a:solidFill>
                      <a:schemeClr val="bg1">
                        <a:alpha val="50195"/>
                      </a:schemeClr>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1" i="0" u="none" strike="noStrike" cap="none" normalizeH="0" baseline="0" smtClean="0">
                        <a:ln>
                          <a:noFill/>
                        </a:ln>
                        <a:solidFill>
                          <a:schemeClr val="tx1"/>
                        </a:solidFill>
                        <a:effectLst/>
                        <a:latin typeface="Arial" charset="0"/>
                        <a:sym typeface="Wingdings 3" pitchFamily="18" charset="2"/>
                      </a:endParaRPr>
                    </a:p>
                  </a:txBody>
                  <a:tcPr marL="91443" marR="91443" marT="0" marB="0" horzOverflow="overflow">
                    <a:lnL>
                      <a:noFill/>
                    </a:lnL>
                    <a:lnR>
                      <a:noFill/>
                    </a:lnR>
                    <a:lnT>
                      <a:noFill/>
                    </a:lnT>
                    <a:lnB>
                      <a:noFill/>
                    </a:lnB>
                    <a:lnTlToBr>
                      <a:noFill/>
                    </a:lnTlToBr>
                    <a:lnBlToTr>
                      <a:noFill/>
                    </a:lnBlToTr>
                    <a:solidFill>
                      <a:schemeClr val="bg1">
                        <a:alpha val="50195"/>
                      </a:schemeClr>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1" i="0" u="none" strike="noStrike" cap="none" normalizeH="0" baseline="0" smtClean="0">
                        <a:ln>
                          <a:noFill/>
                        </a:ln>
                        <a:solidFill>
                          <a:schemeClr val="tx1"/>
                        </a:solidFill>
                        <a:effectLst/>
                        <a:latin typeface="Arial" charset="0"/>
                        <a:sym typeface="Wingdings 3" pitchFamily="18" charset="2"/>
                      </a:endParaRPr>
                    </a:p>
                  </a:txBody>
                  <a:tcPr marL="91443" marR="91443" marT="0" marB="0" horzOverflow="overflow">
                    <a:lnL>
                      <a:noFill/>
                    </a:lnL>
                    <a:lnR>
                      <a:noFill/>
                    </a:lnR>
                    <a:lnT>
                      <a:noFill/>
                    </a:lnT>
                    <a:lnB>
                      <a:noFill/>
                    </a:lnB>
                    <a:lnTlToBr>
                      <a:noFill/>
                    </a:lnTlToBr>
                    <a:lnBlToTr>
                      <a:noFill/>
                    </a:lnBlToTr>
                    <a:solidFill>
                      <a:schemeClr val="bg1">
                        <a:alpha val="50195"/>
                      </a:schemeClr>
                    </a:solidFill>
                  </a:tcPr>
                </a:tc>
                <a:tc gridSpan="2">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1" i="0" u="none" strike="noStrike" cap="none" normalizeH="0" baseline="0" smtClean="0">
                        <a:ln>
                          <a:noFill/>
                        </a:ln>
                        <a:solidFill>
                          <a:schemeClr val="tx1"/>
                        </a:solidFill>
                        <a:effectLst/>
                        <a:latin typeface="Arial" charset="0"/>
                        <a:sym typeface="Wingdings 3" pitchFamily="18" charset="2"/>
                      </a:endParaRPr>
                    </a:p>
                  </a:txBody>
                  <a:tcPr marL="91443" marR="91443" marT="0" marB="0" horzOverflow="overflow">
                    <a:lnL>
                      <a:noFill/>
                    </a:lnL>
                    <a:lnR>
                      <a:noFill/>
                    </a:lnR>
                    <a:lnT>
                      <a:noFill/>
                    </a:lnT>
                    <a:lnB>
                      <a:noFill/>
                    </a:lnB>
                    <a:lnTlToBr>
                      <a:noFill/>
                    </a:lnTlToBr>
                    <a:lnBlToTr>
                      <a:noFill/>
                    </a:lnBlToTr>
                    <a:solidFill>
                      <a:schemeClr val="bg1">
                        <a:alpha val="50195"/>
                      </a:schemeClr>
                    </a:solid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1" i="0" u="none" strike="noStrike" cap="none" normalizeH="0" baseline="0" smtClean="0">
                        <a:ln>
                          <a:noFill/>
                        </a:ln>
                        <a:solidFill>
                          <a:schemeClr val="tx1"/>
                        </a:solidFill>
                        <a:effectLst/>
                        <a:latin typeface="Arial" charset="0"/>
                        <a:sym typeface="Wingdings 3" pitchFamily="18" charset="2"/>
                      </a:endParaRPr>
                    </a:p>
                  </a:txBody>
                  <a:tcPr marL="91443" marR="91443" marT="0" marB="0" horzOverflow="overflow">
                    <a:lnL>
                      <a:noFill/>
                    </a:lnL>
                    <a:lnR>
                      <a:noFill/>
                    </a:lnR>
                    <a:lnT>
                      <a:noFill/>
                    </a:lnT>
                    <a:lnB>
                      <a:noFill/>
                    </a:lnB>
                    <a:lnTlToBr>
                      <a:noFill/>
                    </a:lnTlToBr>
                    <a:lnBlToTr>
                      <a:noFill/>
                    </a:lnBlToTr>
                    <a:solidFill>
                      <a:schemeClr val="bg1">
                        <a:alpha val="50195"/>
                      </a:schemeClr>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1" i="0" u="none" strike="noStrike" cap="none" normalizeH="0" baseline="0" smtClean="0">
                        <a:ln>
                          <a:noFill/>
                        </a:ln>
                        <a:solidFill>
                          <a:schemeClr val="tx1"/>
                        </a:solidFill>
                        <a:effectLst/>
                        <a:latin typeface="Arial" charset="0"/>
                        <a:sym typeface="Wingdings 3" pitchFamily="18" charset="2"/>
                      </a:endParaRPr>
                    </a:p>
                  </a:txBody>
                  <a:tcPr marL="91443" marR="91443" marT="0" marB="0" horzOverflow="overflow">
                    <a:lnL>
                      <a:noFill/>
                    </a:lnL>
                    <a:lnR>
                      <a:noFill/>
                    </a:lnR>
                    <a:lnT>
                      <a:noFill/>
                    </a:lnT>
                    <a:lnB>
                      <a:noFill/>
                    </a:lnB>
                    <a:lnTlToBr>
                      <a:noFill/>
                    </a:lnTlToBr>
                    <a:lnBlToTr>
                      <a:noFill/>
                    </a:lnBlToTr>
                    <a:solidFill>
                      <a:schemeClr val="bg1">
                        <a:alpha val="50195"/>
                      </a:schemeClr>
                    </a:solidFill>
                  </a:tcPr>
                </a:tc>
                <a:tc gridSpan="2">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smtClean="0">
                          <a:ln>
                            <a:noFill/>
                          </a:ln>
                          <a:solidFill>
                            <a:schemeClr val="tx1"/>
                          </a:solidFill>
                          <a:effectLst/>
                          <a:latin typeface="Arial" charset="0"/>
                          <a:sym typeface="Wingdings 3" pitchFamily="18" charset="2"/>
                        </a:rPr>
                        <a:t>GDP in</a:t>
                      </a:r>
                    </a:p>
                  </a:txBody>
                  <a:tcPr marL="91443" marR="91443" marT="0" marB="0" horzOverflow="overflow">
                    <a:lnL>
                      <a:noFill/>
                    </a:lnL>
                    <a:lnR>
                      <a:noFill/>
                    </a:lnR>
                    <a:lnT>
                      <a:noFill/>
                    </a:lnT>
                    <a:lnB>
                      <a:noFill/>
                    </a:lnB>
                    <a:lnTlToBr>
                      <a:noFill/>
                    </a:lnTlToBr>
                    <a:lnBlToTr>
                      <a:noFill/>
                    </a:lnBlToTr>
                    <a:solidFill>
                      <a:schemeClr val="bg1">
                        <a:alpha val="50195"/>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smtClean="0">
                          <a:ln>
                            <a:noFill/>
                          </a:ln>
                          <a:solidFill>
                            <a:schemeClr val="tx1"/>
                          </a:solidFill>
                          <a:effectLst/>
                          <a:latin typeface="Arial" charset="0"/>
                          <a:sym typeface="Wingdings 3" pitchFamily="18" charset="2"/>
                        </a:rPr>
                        <a:t>GDP in</a:t>
                      </a:r>
                    </a:p>
                  </a:txBody>
                  <a:tcPr marL="91443" marR="91443" marT="0" marB="0" horzOverflow="overflow">
                    <a:lnL>
                      <a:noFill/>
                    </a:lnL>
                    <a:lnR>
                      <a:noFill/>
                    </a:lnR>
                    <a:lnT>
                      <a:noFill/>
                    </a:lnT>
                    <a:lnB>
                      <a:noFill/>
                    </a:lnB>
                    <a:lnTlToBr>
                      <a:noFill/>
                    </a:lnTlToBr>
                    <a:lnBlToTr>
                      <a:noFill/>
                    </a:lnBlToTr>
                    <a:solidFill>
                      <a:schemeClr val="bg1">
                        <a:alpha val="50195"/>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smtClean="0">
                          <a:ln>
                            <a:noFill/>
                          </a:ln>
                          <a:solidFill>
                            <a:schemeClr val="tx1"/>
                          </a:solidFill>
                          <a:effectLst/>
                          <a:latin typeface="Arial" charset="0"/>
                          <a:sym typeface="Wingdings 3" pitchFamily="18" charset="2"/>
                        </a:rPr>
                        <a:t>GDP in</a:t>
                      </a:r>
                    </a:p>
                  </a:txBody>
                  <a:tcPr marL="91443" marR="91443" marT="0" marB="0" horzOverflow="overflow">
                    <a:lnL>
                      <a:noFill/>
                    </a:lnL>
                    <a:lnR>
                      <a:noFill/>
                    </a:lnR>
                    <a:lnT>
                      <a:noFill/>
                    </a:lnT>
                    <a:lnB>
                      <a:noFill/>
                    </a:lnB>
                    <a:lnTlToBr>
                      <a:noFill/>
                    </a:lnTlToBr>
                    <a:lnBlToTr>
                      <a:noFill/>
                    </a:lnBlToTr>
                    <a:solidFill>
                      <a:schemeClr val="bg1">
                        <a:alpha val="50195"/>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smtClean="0">
                          <a:ln>
                            <a:noFill/>
                          </a:ln>
                          <a:solidFill>
                            <a:schemeClr val="tx1"/>
                          </a:solidFill>
                          <a:effectLst/>
                          <a:latin typeface="Arial" charset="0"/>
                          <a:sym typeface="Wingdings 3" pitchFamily="18" charset="2"/>
                        </a:rPr>
                        <a:t>GDP in</a:t>
                      </a:r>
                    </a:p>
                  </a:txBody>
                  <a:tcPr marL="91443" marR="91443" marT="0" marB="0" horzOverflow="overflow">
                    <a:lnL>
                      <a:noFill/>
                    </a:lnL>
                    <a:lnR>
                      <a:noFill/>
                    </a:lnR>
                    <a:lnT>
                      <a:noFill/>
                    </a:lnT>
                    <a:lnB>
                      <a:noFill/>
                    </a:lnB>
                    <a:lnTlToBr>
                      <a:noFill/>
                    </a:lnTlToBr>
                    <a:lnBlToTr>
                      <a:noFill/>
                    </a:lnBlToTr>
                    <a:solidFill>
                      <a:schemeClr val="bg1">
                        <a:alpha val="50195"/>
                      </a:schemeClr>
                    </a:solidFill>
                  </a:tcPr>
                </a:tc>
                <a:tc hMerge="1">
                  <a:txBody>
                    <a:bodyPr/>
                    <a:lstStyle/>
                    <a:p>
                      <a:endParaRPr lang="en-US"/>
                    </a:p>
                  </a:txBody>
                  <a:tcPr/>
                </a:tc>
              </a:tr>
              <a:tr h="243833">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1" i="0" u="none" strike="noStrike" cap="none" normalizeH="0" baseline="0" smtClean="0">
                        <a:ln>
                          <a:noFill/>
                        </a:ln>
                        <a:solidFill>
                          <a:schemeClr val="tx1"/>
                        </a:solidFill>
                        <a:effectLst/>
                        <a:latin typeface="Arial" charset="0"/>
                        <a:sym typeface="Wingdings 3" pitchFamily="18" charset="2"/>
                      </a:endParaRPr>
                    </a:p>
                  </a:txBody>
                  <a:tcPr marL="91443" marR="91443" marT="0" marB="0" horzOverflow="overflow">
                    <a:lnL>
                      <a:noFill/>
                    </a:lnL>
                    <a:lnR>
                      <a:noFill/>
                    </a:lnR>
                    <a:lnT>
                      <a:noFill/>
                    </a:lnT>
                    <a:lnB>
                      <a:noFill/>
                    </a:lnB>
                    <a:lnTlToBr>
                      <a:noFill/>
                    </a:lnTlToBr>
                    <a:lnBlToTr>
                      <a:noFill/>
                    </a:lnBlToTr>
                    <a:solidFill>
                      <a:schemeClr val="bg1">
                        <a:alpha val="50195"/>
                      </a:schemeClr>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1" i="0" u="none" strike="noStrike" cap="none" normalizeH="0" baseline="0" smtClean="0">
                        <a:ln>
                          <a:noFill/>
                        </a:ln>
                        <a:solidFill>
                          <a:schemeClr val="tx1"/>
                        </a:solidFill>
                        <a:effectLst/>
                        <a:latin typeface="Arial" charset="0"/>
                        <a:sym typeface="Wingdings 3" pitchFamily="18" charset="2"/>
                      </a:endParaRPr>
                    </a:p>
                  </a:txBody>
                  <a:tcPr marL="91443" marR="91443" marT="0" marB="0" horzOverflow="overflow">
                    <a:lnL>
                      <a:noFill/>
                    </a:lnL>
                    <a:lnR>
                      <a:noFill/>
                    </a:lnR>
                    <a:lnT>
                      <a:noFill/>
                    </a:lnT>
                    <a:lnB>
                      <a:noFill/>
                    </a:lnB>
                    <a:lnTlToBr>
                      <a:noFill/>
                    </a:lnTlToBr>
                    <a:lnBlToTr>
                      <a:noFill/>
                    </a:lnBlToTr>
                    <a:solidFill>
                      <a:schemeClr val="bg1">
                        <a:alpha val="50195"/>
                      </a:schemeClr>
                    </a:solidFill>
                  </a:tcPr>
                </a:tc>
                <a:tc gridSpan="2">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1" i="0" u="none" strike="noStrike" cap="none" normalizeH="0" baseline="0" smtClean="0">
                        <a:ln>
                          <a:noFill/>
                        </a:ln>
                        <a:solidFill>
                          <a:schemeClr val="tx1"/>
                        </a:solidFill>
                        <a:effectLst/>
                        <a:latin typeface="Arial" charset="0"/>
                        <a:sym typeface="Wingdings 3" pitchFamily="18" charset="2"/>
                      </a:endParaRPr>
                    </a:p>
                  </a:txBody>
                  <a:tcPr marL="91443" marR="91443" marT="0" marB="0" horzOverflow="overflow">
                    <a:lnL>
                      <a:noFill/>
                    </a:lnL>
                    <a:lnR>
                      <a:noFill/>
                    </a:lnR>
                    <a:lnT>
                      <a:noFill/>
                    </a:lnT>
                    <a:lnB>
                      <a:noFill/>
                    </a:lnB>
                    <a:lnTlToBr>
                      <a:noFill/>
                    </a:lnTlToBr>
                    <a:lnBlToTr>
                      <a:noFill/>
                    </a:lnBlToTr>
                    <a:solidFill>
                      <a:schemeClr val="bg1">
                        <a:alpha val="50195"/>
                      </a:schemeClr>
                    </a:solid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1" i="0" u="none" strike="noStrike" cap="none" normalizeH="0" baseline="0" smtClean="0">
                        <a:ln>
                          <a:noFill/>
                        </a:ln>
                        <a:solidFill>
                          <a:schemeClr val="tx1"/>
                        </a:solidFill>
                        <a:effectLst/>
                        <a:latin typeface="Arial" charset="0"/>
                        <a:sym typeface="Wingdings 3" pitchFamily="18" charset="2"/>
                      </a:endParaRPr>
                    </a:p>
                  </a:txBody>
                  <a:tcPr marL="91443" marR="91443" marT="0" marB="0" horzOverflow="overflow">
                    <a:lnL>
                      <a:noFill/>
                    </a:lnL>
                    <a:lnR>
                      <a:noFill/>
                    </a:lnR>
                    <a:lnT>
                      <a:noFill/>
                    </a:lnT>
                    <a:lnB>
                      <a:noFill/>
                    </a:lnB>
                    <a:lnTlToBr>
                      <a:noFill/>
                    </a:lnTlToBr>
                    <a:lnBlToTr>
                      <a:noFill/>
                    </a:lnBlToTr>
                    <a:solidFill>
                      <a:schemeClr val="bg1">
                        <a:alpha val="50195"/>
                      </a:schemeClr>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1" i="0" u="none" strike="noStrike" cap="none" normalizeH="0" baseline="0" smtClean="0">
                        <a:ln>
                          <a:noFill/>
                        </a:ln>
                        <a:solidFill>
                          <a:schemeClr val="tx1"/>
                        </a:solidFill>
                        <a:effectLst/>
                        <a:latin typeface="Arial" charset="0"/>
                        <a:sym typeface="Wingdings 3" pitchFamily="18" charset="2"/>
                      </a:endParaRPr>
                    </a:p>
                  </a:txBody>
                  <a:tcPr marL="91443" marR="91443" marT="0" marB="0" horzOverflow="overflow">
                    <a:lnL>
                      <a:noFill/>
                    </a:lnL>
                    <a:lnR>
                      <a:noFill/>
                    </a:lnR>
                    <a:lnT>
                      <a:noFill/>
                    </a:lnT>
                    <a:lnB>
                      <a:noFill/>
                    </a:lnB>
                    <a:lnTlToBr>
                      <a:noFill/>
                    </a:lnTlToBr>
                    <a:lnBlToTr>
                      <a:noFill/>
                    </a:lnBlToTr>
                    <a:solidFill>
                      <a:schemeClr val="bg1">
                        <a:alpha val="50195"/>
                      </a:schemeClr>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1" i="0" u="none" strike="noStrike" cap="none" normalizeH="0" baseline="0" smtClean="0">
                        <a:ln>
                          <a:noFill/>
                        </a:ln>
                        <a:solidFill>
                          <a:schemeClr val="tx1"/>
                        </a:solidFill>
                        <a:effectLst/>
                        <a:latin typeface="Arial" charset="0"/>
                        <a:sym typeface="Wingdings 3" pitchFamily="18" charset="2"/>
                      </a:endParaRPr>
                    </a:p>
                  </a:txBody>
                  <a:tcPr marL="91443" marR="91443" marT="0" marB="0" horzOverflow="overflow">
                    <a:lnL>
                      <a:noFill/>
                    </a:lnL>
                    <a:lnR>
                      <a:noFill/>
                    </a:lnR>
                    <a:lnT>
                      <a:noFill/>
                    </a:lnT>
                    <a:lnB>
                      <a:noFill/>
                    </a:lnB>
                    <a:lnTlToBr>
                      <a:noFill/>
                    </a:lnTlToBr>
                    <a:lnBlToTr>
                      <a:noFill/>
                    </a:lnBlToTr>
                    <a:solidFill>
                      <a:schemeClr val="bg1">
                        <a:alpha val="50195"/>
                      </a:schemeClr>
                    </a:solidFill>
                  </a:tcPr>
                </a:tc>
                <a:tc gridSpan="2">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1" i="0" u="none" strike="noStrike" cap="none" normalizeH="0" baseline="0" smtClean="0">
                        <a:ln>
                          <a:noFill/>
                        </a:ln>
                        <a:solidFill>
                          <a:schemeClr val="tx1"/>
                        </a:solidFill>
                        <a:effectLst/>
                        <a:latin typeface="Arial" charset="0"/>
                        <a:sym typeface="Wingdings 3" pitchFamily="18" charset="2"/>
                      </a:endParaRPr>
                    </a:p>
                  </a:txBody>
                  <a:tcPr marL="91443" marR="91443" marT="0" marB="0" horzOverflow="overflow">
                    <a:lnL>
                      <a:noFill/>
                    </a:lnL>
                    <a:lnR>
                      <a:noFill/>
                    </a:lnR>
                    <a:lnT>
                      <a:noFill/>
                    </a:lnT>
                    <a:lnB>
                      <a:noFill/>
                    </a:lnB>
                    <a:lnTlToBr>
                      <a:noFill/>
                    </a:lnTlToBr>
                    <a:lnBlToTr>
                      <a:noFill/>
                    </a:lnBlToTr>
                    <a:solidFill>
                      <a:schemeClr val="bg1">
                        <a:alpha val="50195"/>
                      </a:schemeClr>
                    </a:solid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1" i="0" u="none" strike="noStrike" cap="none" normalizeH="0" baseline="0" smtClean="0">
                        <a:ln>
                          <a:noFill/>
                        </a:ln>
                        <a:solidFill>
                          <a:schemeClr val="tx1"/>
                        </a:solidFill>
                        <a:effectLst/>
                        <a:latin typeface="Arial" charset="0"/>
                        <a:sym typeface="Wingdings 3" pitchFamily="18" charset="2"/>
                      </a:endParaRPr>
                    </a:p>
                  </a:txBody>
                  <a:tcPr marL="91443" marR="91443" marT="0" marB="0" horzOverflow="overflow">
                    <a:lnL>
                      <a:noFill/>
                    </a:lnL>
                    <a:lnR>
                      <a:noFill/>
                    </a:lnR>
                    <a:lnT>
                      <a:noFill/>
                    </a:lnT>
                    <a:lnB>
                      <a:noFill/>
                    </a:lnB>
                    <a:lnTlToBr>
                      <a:noFill/>
                    </a:lnTlToBr>
                    <a:lnBlToTr>
                      <a:noFill/>
                    </a:lnBlToTr>
                    <a:solidFill>
                      <a:schemeClr val="bg1">
                        <a:alpha val="50195"/>
                      </a:schemeClr>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1" i="0" u="none" strike="noStrike" cap="none" normalizeH="0" baseline="0" smtClean="0">
                        <a:ln>
                          <a:noFill/>
                        </a:ln>
                        <a:solidFill>
                          <a:schemeClr val="tx1"/>
                        </a:solidFill>
                        <a:effectLst/>
                        <a:latin typeface="Arial" charset="0"/>
                        <a:sym typeface="Wingdings 3" pitchFamily="18" charset="2"/>
                      </a:endParaRPr>
                    </a:p>
                  </a:txBody>
                  <a:tcPr marL="91443" marR="91443" marT="0" marB="0" horzOverflow="overflow">
                    <a:lnL>
                      <a:noFill/>
                    </a:lnL>
                    <a:lnR>
                      <a:noFill/>
                    </a:lnR>
                    <a:lnT>
                      <a:noFill/>
                    </a:lnT>
                    <a:lnB>
                      <a:noFill/>
                    </a:lnB>
                    <a:lnTlToBr>
                      <a:noFill/>
                    </a:lnTlToBr>
                    <a:lnBlToTr>
                      <a:noFill/>
                    </a:lnBlToTr>
                    <a:solidFill>
                      <a:schemeClr val="bg1">
                        <a:alpha val="50195"/>
                      </a:schemeClr>
                    </a:solidFill>
                  </a:tcPr>
                </a:tc>
                <a:tc gridSpan="2">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smtClean="0">
                          <a:ln>
                            <a:noFill/>
                          </a:ln>
                          <a:solidFill>
                            <a:schemeClr val="tx1"/>
                          </a:solidFill>
                          <a:effectLst/>
                          <a:latin typeface="Arial" charset="0"/>
                          <a:sym typeface="Wingdings 3" pitchFamily="18" charset="2"/>
                        </a:rPr>
                        <a:t>Year 1 in</a:t>
                      </a:r>
                    </a:p>
                  </a:txBody>
                  <a:tcPr marL="91443" marR="91443" marT="0" marB="0" horzOverflow="overflow">
                    <a:lnL>
                      <a:noFill/>
                    </a:lnL>
                    <a:lnR>
                      <a:noFill/>
                    </a:lnR>
                    <a:lnT>
                      <a:noFill/>
                    </a:lnT>
                    <a:lnB>
                      <a:noFill/>
                    </a:lnB>
                    <a:lnTlToBr>
                      <a:noFill/>
                    </a:lnTlToBr>
                    <a:lnBlToTr>
                      <a:noFill/>
                    </a:lnBlToTr>
                    <a:solidFill>
                      <a:schemeClr val="bg1">
                        <a:alpha val="50195"/>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smtClean="0">
                          <a:ln>
                            <a:noFill/>
                          </a:ln>
                          <a:solidFill>
                            <a:schemeClr val="tx1"/>
                          </a:solidFill>
                          <a:effectLst/>
                          <a:latin typeface="Arial" charset="0"/>
                          <a:sym typeface="Wingdings 3" pitchFamily="18" charset="2"/>
                        </a:rPr>
                        <a:t>Year 2 in</a:t>
                      </a:r>
                    </a:p>
                  </a:txBody>
                  <a:tcPr marL="91443" marR="91443" marT="0" marB="0" horzOverflow="overflow">
                    <a:lnL>
                      <a:noFill/>
                    </a:lnL>
                    <a:lnR>
                      <a:noFill/>
                    </a:lnR>
                    <a:lnT>
                      <a:noFill/>
                    </a:lnT>
                    <a:lnB>
                      <a:noFill/>
                    </a:lnB>
                    <a:lnTlToBr>
                      <a:noFill/>
                    </a:lnTlToBr>
                    <a:lnBlToTr>
                      <a:noFill/>
                    </a:lnBlToTr>
                    <a:solidFill>
                      <a:schemeClr val="bg1">
                        <a:alpha val="50195"/>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smtClean="0">
                          <a:ln>
                            <a:noFill/>
                          </a:ln>
                          <a:solidFill>
                            <a:schemeClr val="tx1"/>
                          </a:solidFill>
                          <a:effectLst/>
                          <a:latin typeface="Arial" charset="0"/>
                          <a:sym typeface="Wingdings 3" pitchFamily="18" charset="2"/>
                        </a:rPr>
                        <a:t>Year 1 in</a:t>
                      </a:r>
                    </a:p>
                  </a:txBody>
                  <a:tcPr marL="91443" marR="91443" marT="0" marB="0" horzOverflow="overflow">
                    <a:lnL>
                      <a:noFill/>
                    </a:lnL>
                    <a:lnR>
                      <a:noFill/>
                    </a:lnR>
                    <a:lnT>
                      <a:noFill/>
                    </a:lnT>
                    <a:lnB>
                      <a:noFill/>
                    </a:lnB>
                    <a:lnTlToBr>
                      <a:noFill/>
                    </a:lnTlToBr>
                    <a:lnBlToTr>
                      <a:noFill/>
                    </a:lnBlToTr>
                    <a:solidFill>
                      <a:schemeClr val="bg1">
                        <a:alpha val="50195"/>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smtClean="0">
                          <a:ln>
                            <a:noFill/>
                          </a:ln>
                          <a:solidFill>
                            <a:schemeClr val="tx1"/>
                          </a:solidFill>
                          <a:effectLst/>
                          <a:latin typeface="Arial" charset="0"/>
                          <a:sym typeface="Wingdings 3" pitchFamily="18" charset="2"/>
                        </a:rPr>
                        <a:t>Year 2 in</a:t>
                      </a:r>
                    </a:p>
                  </a:txBody>
                  <a:tcPr marL="91443" marR="91443" marT="0" marB="0" horzOverflow="overflow">
                    <a:lnL>
                      <a:noFill/>
                    </a:lnL>
                    <a:lnR>
                      <a:noFill/>
                    </a:lnR>
                    <a:lnT>
                      <a:noFill/>
                    </a:lnT>
                    <a:lnB>
                      <a:noFill/>
                    </a:lnB>
                    <a:lnTlToBr>
                      <a:noFill/>
                    </a:lnTlToBr>
                    <a:lnBlToTr>
                      <a:noFill/>
                    </a:lnBlToTr>
                    <a:solidFill>
                      <a:schemeClr val="bg1">
                        <a:alpha val="50195"/>
                      </a:schemeClr>
                    </a:solidFill>
                  </a:tcPr>
                </a:tc>
                <a:tc hMerge="1">
                  <a:txBody>
                    <a:bodyPr/>
                    <a:lstStyle/>
                    <a:p>
                      <a:endParaRPr lang="en-US"/>
                    </a:p>
                  </a:txBody>
                  <a:tcPr/>
                </a:tc>
              </a:tr>
              <a:tr h="243833">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1" i="0" u="none" strike="noStrike" cap="none" normalizeH="0" baseline="0" dirty="0" smtClean="0">
                        <a:ln>
                          <a:noFill/>
                        </a:ln>
                        <a:solidFill>
                          <a:schemeClr val="tx1"/>
                        </a:solidFill>
                        <a:effectLst/>
                        <a:latin typeface="Arial" charset="0"/>
                        <a:sym typeface="Wingdings 3" pitchFamily="18" charset="2"/>
                      </a:endParaRPr>
                    </a:p>
                  </a:txBody>
                  <a:tcPr marL="91443" marR="91443" marT="0" marB="0" horzOverflow="overflow">
                    <a:lnL>
                      <a:noFill/>
                    </a:lnL>
                    <a:lnR>
                      <a:noFill/>
                    </a:lnR>
                    <a:lnT>
                      <a:noFill/>
                    </a:lnT>
                    <a:lnB>
                      <a:noFill/>
                    </a:lnB>
                    <a:lnTlToBr>
                      <a:noFill/>
                    </a:lnTlToBr>
                    <a:lnBlToTr>
                      <a:noFill/>
                    </a:lnBlToTr>
                    <a:solidFill>
                      <a:schemeClr val="bg1">
                        <a:alpha val="50195"/>
                      </a:schemeClr>
                    </a:solidFill>
                  </a:tcPr>
                </a:tc>
                <a:tc gridSpan="5">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smtClean="0">
                          <a:ln>
                            <a:noFill/>
                          </a:ln>
                          <a:solidFill>
                            <a:schemeClr val="tx1"/>
                          </a:solidFill>
                          <a:effectLst/>
                          <a:latin typeface="Arial" charset="0"/>
                          <a:sym typeface="Wingdings 3" pitchFamily="18" charset="2"/>
                        </a:rPr>
                        <a:t>Production</a:t>
                      </a:r>
                    </a:p>
                  </a:txBody>
                  <a:tcPr marL="91443" marR="91443" marT="0" marB="0" horzOverflow="overflow">
                    <a:lnL>
                      <a:noFill/>
                    </a:lnL>
                    <a:lnR>
                      <a:noFill/>
                    </a:lnR>
                    <a:lnT>
                      <a:noFill/>
                    </a:lnT>
                    <a:lnB>
                      <a:noFill/>
                    </a:lnB>
                    <a:lnTlToBr>
                      <a:noFill/>
                    </a:lnTlToBr>
                    <a:lnBlToTr>
                      <a:noFill/>
                    </a:lnBlToTr>
                    <a:solidFill>
                      <a:schemeClr val="bg1">
                        <a:alpha val="50195"/>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smtClean="0">
                          <a:ln>
                            <a:noFill/>
                          </a:ln>
                          <a:solidFill>
                            <a:schemeClr val="tx1"/>
                          </a:solidFill>
                          <a:effectLst/>
                          <a:latin typeface="Arial" charset="0"/>
                          <a:sym typeface="Wingdings 3" pitchFamily="18" charset="2"/>
                        </a:rPr>
                        <a:t>Price per Unit</a:t>
                      </a:r>
                    </a:p>
                  </a:txBody>
                  <a:tcPr marL="91443" marR="91443" marT="0" marB="0" horzOverflow="overflow">
                    <a:lnL>
                      <a:noFill/>
                    </a:lnL>
                    <a:lnR>
                      <a:noFill/>
                    </a:lnR>
                    <a:lnT>
                      <a:noFill/>
                    </a:lnT>
                    <a:lnB>
                      <a:noFill/>
                    </a:lnB>
                    <a:lnTlToBr>
                      <a:noFill/>
                    </a:lnTlToBr>
                    <a:lnBlToTr>
                      <a:noFill/>
                    </a:lnBlToTr>
                    <a:solidFill>
                      <a:schemeClr val="bg1">
                        <a:alpha val="50195"/>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smtClean="0">
                          <a:ln>
                            <a:noFill/>
                          </a:ln>
                          <a:solidFill>
                            <a:schemeClr val="tx1"/>
                          </a:solidFill>
                          <a:effectLst/>
                          <a:latin typeface="Arial" charset="0"/>
                          <a:sym typeface="Wingdings 3" pitchFamily="18" charset="2"/>
                        </a:rPr>
                        <a:t>Year 1</a:t>
                      </a:r>
                    </a:p>
                  </a:txBody>
                  <a:tcPr marL="91443" marR="91443" marT="0" marB="0" horzOverflow="overflow">
                    <a:lnL>
                      <a:noFill/>
                    </a:lnL>
                    <a:lnR>
                      <a:noFill/>
                    </a:lnR>
                    <a:lnT>
                      <a:noFill/>
                    </a:lnT>
                    <a:lnB>
                      <a:noFill/>
                    </a:lnB>
                    <a:lnTlToBr>
                      <a:noFill/>
                    </a:lnTlToBr>
                    <a:lnBlToTr>
                      <a:noFill/>
                    </a:lnBlToTr>
                    <a:solidFill>
                      <a:schemeClr val="bg1">
                        <a:alpha val="50195"/>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smtClean="0">
                          <a:ln>
                            <a:noFill/>
                          </a:ln>
                          <a:solidFill>
                            <a:schemeClr val="tx1"/>
                          </a:solidFill>
                          <a:effectLst/>
                          <a:latin typeface="Arial" charset="0"/>
                          <a:sym typeface="Wingdings 3" pitchFamily="18" charset="2"/>
                        </a:rPr>
                        <a:t>Year 1</a:t>
                      </a:r>
                    </a:p>
                  </a:txBody>
                  <a:tcPr marL="91443" marR="91443" marT="0" marB="0" horzOverflow="overflow">
                    <a:lnL>
                      <a:noFill/>
                    </a:lnL>
                    <a:lnR>
                      <a:noFill/>
                    </a:lnR>
                    <a:lnT>
                      <a:noFill/>
                    </a:lnT>
                    <a:lnB>
                      <a:noFill/>
                    </a:lnB>
                    <a:lnTlToBr>
                      <a:noFill/>
                    </a:lnTlToBr>
                    <a:lnBlToTr>
                      <a:noFill/>
                    </a:lnBlToTr>
                    <a:solidFill>
                      <a:schemeClr val="bg1">
                        <a:alpha val="50195"/>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smtClean="0">
                          <a:ln>
                            <a:noFill/>
                          </a:ln>
                          <a:solidFill>
                            <a:schemeClr val="tx1"/>
                          </a:solidFill>
                          <a:effectLst/>
                          <a:latin typeface="Arial" charset="0"/>
                          <a:sym typeface="Wingdings 3" pitchFamily="18" charset="2"/>
                        </a:rPr>
                        <a:t>Year 2</a:t>
                      </a:r>
                    </a:p>
                  </a:txBody>
                  <a:tcPr marL="91443" marR="91443" marT="0" marB="0" horzOverflow="overflow">
                    <a:lnL>
                      <a:noFill/>
                    </a:lnL>
                    <a:lnR>
                      <a:noFill/>
                    </a:lnR>
                    <a:lnT>
                      <a:noFill/>
                    </a:lnT>
                    <a:lnB>
                      <a:noFill/>
                    </a:lnB>
                    <a:lnTlToBr>
                      <a:noFill/>
                    </a:lnTlToBr>
                    <a:lnBlToTr>
                      <a:noFill/>
                    </a:lnBlToTr>
                    <a:solidFill>
                      <a:schemeClr val="bg1">
                        <a:alpha val="50195"/>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smtClean="0">
                          <a:ln>
                            <a:noFill/>
                          </a:ln>
                          <a:solidFill>
                            <a:schemeClr val="tx1"/>
                          </a:solidFill>
                          <a:effectLst/>
                          <a:latin typeface="Arial" charset="0"/>
                          <a:sym typeface="Wingdings 3" pitchFamily="18" charset="2"/>
                        </a:rPr>
                        <a:t>Year 2</a:t>
                      </a:r>
                    </a:p>
                  </a:txBody>
                  <a:tcPr marL="91443" marR="91443" marT="0" marB="0" horzOverflow="overflow">
                    <a:lnL>
                      <a:noFill/>
                    </a:lnL>
                    <a:lnR>
                      <a:noFill/>
                    </a:lnR>
                    <a:lnT>
                      <a:noFill/>
                    </a:lnT>
                    <a:lnB>
                      <a:noFill/>
                    </a:lnB>
                    <a:lnTlToBr>
                      <a:noFill/>
                    </a:lnTlToBr>
                    <a:lnBlToTr>
                      <a:noFill/>
                    </a:lnBlToTr>
                    <a:solidFill>
                      <a:schemeClr val="bg1">
                        <a:alpha val="50195"/>
                      </a:schemeClr>
                    </a:solidFill>
                  </a:tcPr>
                </a:tc>
                <a:tc hMerge="1">
                  <a:txBody>
                    <a:bodyPr/>
                    <a:lstStyle/>
                    <a:p>
                      <a:endParaRPr lang="en-US"/>
                    </a:p>
                  </a:txBody>
                  <a:tcPr/>
                </a:tc>
              </a:tr>
              <a:tr h="243833">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1" i="0" u="none" strike="noStrike" cap="none" normalizeH="0" baseline="0" dirty="0" smtClean="0">
                        <a:ln>
                          <a:noFill/>
                        </a:ln>
                        <a:solidFill>
                          <a:schemeClr val="tx1"/>
                        </a:solidFill>
                        <a:effectLst/>
                        <a:latin typeface="Arial" charset="0"/>
                        <a:sym typeface="Wingdings 3" pitchFamily="18" charset="2"/>
                      </a:endParaRPr>
                    </a:p>
                  </a:txBody>
                  <a:tcPr marL="91443" marR="91443" marT="0" marB="0" horzOverflow="overflow">
                    <a:lnL>
                      <a:noFill/>
                    </a:lnL>
                    <a:lnR>
                      <a:noFill/>
                    </a:lnR>
                    <a:lnT>
                      <a:noFill/>
                    </a:lnT>
                    <a:lnB>
                      <a:noFill/>
                    </a:lnB>
                    <a:lnTlToBr>
                      <a:noFill/>
                    </a:lnTlToBr>
                    <a:lnBlToTr>
                      <a:noFill/>
                    </a:lnBlToTr>
                    <a:solidFill>
                      <a:schemeClr val="bg1">
                        <a:alpha val="50195"/>
                      </a:schemeClr>
                    </a:solidFill>
                  </a:tcPr>
                </a:tc>
                <a:tc gridSpan="2">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smtClean="0">
                          <a:ln>
                            <a:noFill/>
                          </a:ln>
                          <a:solidFill>
                            <a:schemeClr val="tx1"/>
                          </a:solidFill>
                          <a:effectLst/>
                          <a:latin typeface="Arial" charset="0"/>
                          <a:sym typeface="Wingdings 3" pitchFamily="18" charset="2"/>
                        </a:rPr>
                        <a:t>Year 1</a:t>
                      </a:r>
                    </a:p>
                  </a:txBody>
                  <a:tcPr marL="91443" marR="91443" marT="0" marB="0" horzOverflow="overflow">
                    <a:lnL>
                      <a:noFill/>
                    </a:lnL>
                    <a:lnR>
                      <a:noFill/>
                    </a:lnR>
                    <a:lnT>
                      <a:noFill/>
                    </a:lnT>
                    <a:lnB>
                      <a:noFill/>
                    </a:lnB>
                    <a:lnTlToBr>
                      <a:noFill/>
                    </a:lnTlToBr>
                    <a:lnBlToTr>
                      <a:noFill/>
                    </a:lnBlToTr>
                    <a:solidFill>
                      <a:schemeClr val="bg1">
                        <a:alpha val="50195"/>
                      </a:schemeClr>
                    </a:solidFill>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smtClean="0">
                          <a:ln>
                            <a:noFill/>
                          </a:ln>
                          <a:solidFill>
                            <a:schemeClr val="tx1"/>
                          </a:solidFill>
                          <a:effectLst/>
                          <a:latin typeface="Arial" charset="0"/>
                          <a:sym typeface="Wingdings 3" pitchFamily="18" charset="2"/>
                        </a:rPr>
                        <a:t>Year 2</a:t>
                      </a:r>
                    </a:p>
                  </a:txBody>
                  <a:tcPr marL="91443" marR="91443" marT="0" marB="0" horzOverflow="overflow">
                    <a:lnL>
                      <a:noFill/>
                    </a:lnL>
                    <a:lnR>
                      <a:noFill/>
                    </a:lnR>
                    <a:lnT>
                      <a:noFill/>
                    </a:lnT>
                    <a:lnB>
                      <a:noFill/>
                    </a:lnB>
                    <a:lnTlToBr>
                      <a:noFill/>
                    </a:lnTlToBr>
                    <a:lnBlToTr>
                      <a:noFill/>
                    </a:lnBlToTr>
                    <a:solidFill>
                      <a:schemeClr val="bg1">
                        <a:alpha val="50195"/>
                      </a:schemeClr>
                    </a:solidFill>
                  </a:tcPr>
                </a:tc>
                <a:tc hMerge="1">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endParaRPr kumimoji="0" lang="en-US" sz="1600" b="1" i="0" u="none" strike="noStrike" cap="none" normalizeH="0" baseline="0" dirty="0" smtClean="0">
                        <a:ln>
                          <a:noFill/>
                        </a:ln>
                        <a:solidFill>
                          <a:schemeClr val="tx1"/>
                        </a:solidFill>
                        <a:effectLst/>
                        <a:latin typeface="Arial" charset="0"/>
                        <a:sym typeface="Wingdings 3" pitchFamily="18" charset="2"/>
                      </a:endParaRPr>
                    </a:p>
                  </a:txBody>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smtClean="0">
                          <a:ln>
                            <a:noFill/>
                          </a:ln>
                          <a:solidFill>
                            <a:schemeClr val="tx1"/>
                          </a:solidFill>
                          <a:effectLst/>
                          <a:latin typeface="Arial" charset="0"/>
                          <a:sym typeface="Wingdings 3" pitchFamily="18" charset="2"/>
                        </a:rPr>
                        <a:t>Year 1</a:t>
                      </a:r>
                    </a:p>
                  </a:txBody>
                  <a:tcPr marL="91443" marR="91443" marT="0" marB="0" horzOverflow="overflow">
                    <a:lnL>
                      <a:noFill/>
                    </a:lnL>
                    <a:lnR>
                      <a:noFill/>
                    </a:lnR>
                    <a:lnT>
                      <a:noFill/>
                    </a:lnT>
                    <a:lnB>
                      <a:noFill/>
                    </a:lnB>
                    <a:lnTlToBr>
                      <a:noFill/>
                    </a:lnTlToBr>
                    <a:lnBlToTr>
                      <a:noFill/>
                    </a:lnBlToTr>
                    <a:solidFill>
                      <a:schemeClr val="bg1">
                        <a:alpha val="50195"/>
                      </a:schemeClr>
                    </a:solidFill>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smtClean="0">
                          <a:ln>
                            <a:noFill/>
                          </a:ln>
                          <a:solidFill>
                            <a:schemeClr val="tx1"/>
                          </a:solidFill>
                          <a:effectLst/>
                          <a:latin typeface="Arial" charset="0"/>
                          <a:sym typeface="Wingdings 3" pitchFamily="18" charset="2"/>
                        </a:rPr>
                        <a:t>Year 2</a:t>
                      </a:r>
                    </a:p>
                  </a:txBody>
                  <a:tcPr marL="91443" marR="91443" marT="0" marB="0" horzOverflow="overflow">
                    <a:lnL>
                      <a:noFill/>
                    </a:lnL>
                    <a:lnR>
                      <a:noFill/>
                    </a:lnR>
                    <a:lnT>
                      <a:noFill/>
                    </a:lnT>
                    <a:lnB>
                      <a:noFill/>
                    </a:lnB>
                    <a:lnTlToBr>
                      <a:noFill/>
                    </a:lnTlToBr>
                    <a:lnBlToTr>
                      <a:noFill/>
                    </a:lnBlToTr>
                    <a:solidFill>
                      <a:schemeClr val="bg1">
                        <a:alpha val="50195"/>
                      </a:schemeClr>
                    </a:solidFill>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smtClean="0">
                          <a:ln>
                            <a:noFill/>
                          </a:ln>
                          <a:solidFill>
                            <a:schemeClr val="tx1"/>
                          </a:solidFill>
                          <a:effectLst/>
                          <a:latin typeface="Arial" charset="0"/>
                          <a:sym typeface="Wingdings 3" pitchFamily="18" charset="2"/>
                        </a:rPr>
                        <a:t>Prices</a:t>
                      </a:r>
                    </a:p>
                  </a:txBody>
                  <a:tcPr marL="91443" marR="91443" marT="0" marB="0" horzOverflow="overflow">
                    <a:lnL>
                      <a:noFill/>
                    </a:lnL>
                    <a:lnR>
                      <a:noFill/>
                    </a:lnR>
                    <a:lnT>
                      <a:noFill/>
                    </a:lnT>
                    <a:lnB>
                      <a:noFill/>
                    </a:lnB>
                    <a:lnTlToBr>
                      <a:noFill/>
                    </a:lnTlToBr>
                    <a:lnBlToTr>
                      <a:noFill/>
                    </a:lnBlToTr>
                    <a:solidFill>
                      <a:schemeClr val="bg1">
                        <a:alpha val="50195"/>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smtClean="0">
                          <a:ln>
                            <a:noFill/>
                          </a:ln>
                          <a:solidFill>
                            <a:schemeClr val="tx1"/>
                          </a:solidFill>
                          <a:effectLst/>
                          <a:latin typeface="Arial" charset="0"/>
                          <a:sym typeface="Wingdings 3" pitchFamily="18" charset="2"/>
                        </a:rPr>
                        <a:t>Prices</a:t>
                      </a:r>
                    </a:p>
                  </a:txBody>
                  <a:tcPr marL="91443" marR="91443" marT="0" marB="0" horzOverflow="overflow">
                    <a:lnL>
                      <a:noFill/>
                    </a:lnL>
                    <a:lnR>
                      <a:noFill/>
                    </a:lnR>
                    <a:lnT>
                      <a:noFill/>
                    </a:lnT>
                    <a:lnB>
                      <a:noFill/>
                    </a:lnB>
                    <a:lnTlToBr>
                      <a:noFill/>
                    </a:lnTlToBr>
                    <a:lnBlToTr>
                      <a:noFill/>
                    </a:lnBlToTr>
                    <a:solidFill>
                      <a:schemeClr val="bg1">
                        <a:alpha val="50195"/>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smtClean="0">
                          <a:ln>
                            <a:noFill/>
                          </a:ln>
                          <a:solidFill>
                            <a:schemeClr val="tx1"/>
                          </a:solidFill>
                          <a:effectLst/>
                          <a:latin typeface="Arial" charset="0"/>
                          <a:sym typeface="Wingdings 3" pitchFamily="18" charset="2"/>
                        </a:rPr>
                        <a:t>Prices</a:t>
                      </a:r>
                    </a:p>
                  </a:txBody>
                  <a:tcPr marL="91443" marR="91443" marT="0" marB="0" horzOverflow="overflow">
                    <a:lnL>
                      <a:noFill/>
                    </a:lnL>
                    <a:lnR>
                      <a:noFill/>
                    </a:lnR>
                    <a:lnT>
                      <a:noFill/>
                    </a:lnT>
                    <a:lnB>
                      <a:noFill/>
                    </a:lnB>
                    <a:lnTlToBr>
                      <a:noFill/>
                    </a:lnTlToBr>
                    <a:lnBlToTr>
                      <a:noFill/>
                    </a:lnBlToTr>
                    <a:solidFill>
                      <a:schemeClr val="bg1">
                        <a:alpha val="50195"/>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smtClean="0">
                          <a:ln>
                            <a:noFill/>
                          </a:ln>
                          <a:solidFill>
                            <a:schemeClr val="tx1"/>
                          </a:solidFill>
                          <a:effectLst/>
                          <a:latin typeface="Arial" charset="0"/>
                          <a:sym typeface="Wingdings 3" pitchFamily="18" charset="2"/>
                        </a:rPr>
                        <a:t>Prices</a:t>
                      </a:r>
                    </a:p>
                  </a:txBody>
                  <a:tcPr marL="91443" marR="91443" marT="0" marB="0" horzOverflow="overflow">
                    <a:lnL>
                      <a:noFill/>
                    </a:lnL>
                    <a:lnR>
                      <a:noFill/>
                    </a:lnR>
                    <a:lnT>
                      <a:noFill/>
                    </a:lnT>
                    <a:lnB>
                      <a:noFill/>
                    </a:lnB>
                    <a:lnTlToBr>
                      <a:noFill/>
                    </a:lnTlToBr>
                    <a:lnBlToTr>
                      <a:noFill/>
                    </a:lnBlToTr>
                    <a:solidFill>
                      <a:schemeClr val="bg1">
                        <a:alpha val="50195"/>
                      </a:schemeClr>
                    </a:solidFill>
                  </a:tcPr>
                </a:tc>
                <a:tc hMerge="1">
                  <a:txBody>
                    <a:bodyPr/>
                    <a:lstStyle/>
                    <a:p>
                      <a:endParaRPr lang="en-US"/>
                    </a:p>
                  </a:txBody>
                  <a:tcPr/>
                </a:tc>
              </a:tr>
              <a:tr h="289517">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1" i="0" u="none" strike="noStrike" cap="none" normalizeH="0" baseline="0" smtClean="0">
                        <a:ln>
                          <a:noFill/>
                        </a:ln>
                        <a:solidFill>
                          <a:schemeClr val="tx1"/>
                        </a:solidFill>
                        <a:effectLst/>
                        <a:latin typeface="Arial" charset="0"/>
                        <a:sym typeface="Wingdings 3" pitchFamily="18" charset="2"/>
                      </a:endParaRPr>
                    </a:p>
                  </a:txBody>
                  <a:tcPr marL="91443" marR="91443" marT="0" marB="45684"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alpha val="50195"/>
                      </a:schemeClr>
                    </a:solidFill>
                  </a:tcPr>
                </a:tc>
                <a:tc gridSpan="2">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1" u="none" strike="noStrike" cap="none" normalizeH="0" baseline="0" smtClean="0">
                          <a:ln>
                            <a:noFill/>
                          </a:ln>
                          <a:solidFill>
                            <a:schemeClr val="tx1"/>
                          </a:solidFill>
                          <a:effectLst/>
                          <a:latin typeface="Arial" charset="0"/>
                          <a:sym typeface="Wingdings 3" pitchFamily="18" charset="2"/>
                        </a:rPr>
                        <a:t>Q</a:t>
                      </a:r>
                      <a:r>
                        <a:rPr kumimoji="0" lang="en-US" sz="1600" b="1" i="0" u="none" strike="noStrike" cap="none" normalizeH="0" baseline="-25000" smtClean="0">
                          <a:ln>
                            <a:noFill/>
                          </a:ln>
                          <a:solidFill>
                            <a:schemeClr val="tx1"/>
                          </a:solidFill>
                          <a:effectLst/>
                          <a:latin typeface="Arial" charset="0"/>
                          <a:sym typeface="Wingdings 3" pitchFamily="18" charset="2"/>
                        </a:rPr>
                        <a:t>1</a:t>
                      </a:r>
                    </a:p>
                  </a:txBody>
                  <a:tcPr marL="91443" marR="91443" marT="0" marB="45684"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alpha val="50195"/>
                      </a:schemeClr>
                    </a:solidFill>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1" u="none" strike="noStrike" cap="none" normalizeH="0" baseline="0" smtClean="0">
                          <a:ln>
                            <a:noFill/>
                          </a:ln>
                          <a:solidFill>
                            <a:schemeClr val="tx1"/>
                          </a:solidFill>
                          <a:effectLst/>
                          <a:latin typeface="Arial" charset="0"/>
                          <a:sym typeface="Wingdings 3" pitchFamily="18" charset="2"/>
                        </a:rPr>
                        <a:t>Q</a:t>
                      </a:r>
                      <a:r>
                        <a:rPr kumimoji="0" lang="en-US" sz="1600" b="1" i="0" u="none" strike="noStrike" cap="none" normalizeH="0" baseline="-25000" smtClean="0">
                          <a:ln>
                            <a:noFill/>
                          </a:ln>
                          <a:solidFill>
                            <a:schemeClr val="tx1"/>
                          </a:solidFill>
                          <a:effectLst/>
                          <a:latin typeface="Arial" charset="0"/>
                          <a:sym typeface="Wingdings 3" pitchFamily="18" charset="2"/>
                        </a:rPr>
                        <a:t>2</a:t>
                      </a:r>
                      <a:endParaRPr kumimoji="0" lang="en-US" sz="1600" b="1" i="0" u="none" strike="noStrike" cap="none" normalizeH="0" baseline="0" smtClean="0">
                        <a:ln>
                          <a:noFill/>
                        </a:ln>
                        <a:solidFill>
                          <a:schemeClr val="tx1"/>
                        </a:solidFill>
                        <a:effectLst/>
                        <a:latin typeface="Arial" charset="0"/>
                        <a:sym typeface="Wingdings 3" pitchFamily="18" charset="2"/>
                      </a:endParaRPr>
                    </a:p>
                  </a:txBody>
                  <a:tcPr marL="91443" marR="91443" marT="0" marB="45684"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alpha val="50195"/>
                      </a:schemeClr>
                    </a:solidFill>
                  </a:tcPr>
                </a:tc>
                <a:tc hMerge="1">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endParaRPr kumimoji="0" lang="en-US" sz="1600" b="1" i="0" u="none" strike="noStrike" cap="none" normalizeH="0" baseline="0" smtClean="0">
                        <a:ln>
                          <a:noFill/>
                        </a:ln>
                        <a:solidFill>
                          <a:schemeClr val="tx1"/>
                        </a:solidFill>
                        <a:effectLst/>
                        <a:latin typeface="Arial" charset="0"/>
                        <a:sym typeface="Wingdings 3" pitchFamily="18" charset="2"/>
                      </a:endParaRPr>
                    </a:p>
                  </a:txBody>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1" u="none" strike="noStrike" cap="none" normalizeH="0" baseline="0" smtClean="0">
                          <a:ln>
                            <a:noFill/>
                          </a:ln>
                          <a:solidFill>
                            <a:schemeClr val="tx1"/>
                          </a:solidFill>
                          <a:effectLst/>
                          <a:latin typeface="Arial" charset="0"/>
                          <a:sym typeface="Wingdings 3" pitchFamily="18" charset="2"/>
                        </a:rPr>
                        <a:t>P</a:t>
                      </a:r>
                      <a:r>
                        <a:rPr kumimoji="0" lang="en-US" sz="1600" b="1" i="0" u="none" strike="noStrike" cap="none" normalizeH="0" baseline="-25000" smtClean="0">
                          <a:ln>
                            <a:noFill/>
                          </a:ln>
                          <a:solidFill>
                            <a:schemeClr val="tx1"/>
                          </a:solidFill>
                          <a:effectLst/>
                          <a:latin typeface="Arial" charset="0"/>
                          <a:sym typeface="Wingdings 3" pitchFamily="18" charset="2"/>
                        </a:rPr>
                        <a:t>1</a:t>
                      </a:r>
                      <a:endParaRPr kumimoji="0" lang="en-US" sz="1600" b="1" i="0" u="none" strike="noStrike" cap="none" normalizeH="0" baseline="0" smtClean="0">
                        <a:ln>
                          <a:noFill/>
                        </a:ln>
                        <a:solidFill>
                          <a:schemeClr val="tx1"/>
                        </a:solidFill>
                        <a:effectLst/>
                        <a:latin typeface="Arial" charset="0"/>
                        <a:sym typeface="Wingdings 3" pitchFamily="18" charset="2"/>
                      </a:endParaRPr>
                    </a:p>
                  </a:txBody>
                  <a:tcPr marL="91443" marR="91443" marT="0" marB="45684"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alpha val="50195"/>
                      </a:schemeClr>
                    </a:solidFill>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1" u="none" strike="noStrike" cap="none" normalizeH="0" baseline="0" smtClean="0">
                          <a:ln>
                            <a:noFill/>
                          </a:ln>
                          <a:solidFill>
                            <a:schemeClr val="tx1"/>
                          </a:solidFill>
                          <a:effectLst/>
                          <a:latin typeface="Arial" charset="0"/>
                          <a:sym typeface="Wingdings 3" pitchFamily="18" charset="2"/>
                        </a:rPr>
                        <a:t>P</a:t>
                      </a:r>
                      <a:r>
                        <a:rPr kumimoji="0" lang="en-US" sz="1600" b="1" i="0" u="none" strike="noStrike" cap="none" normalizeH="0" baseline="-25000" smtClean="0">
                          <a:ln>
                            <a:noFill/>
                          </a:ln>
                          <a:solidFill>
                            <a:schemeClr val="tx1"/>
                          </a:solidFill>
                          <a:effectLst/>
                          <a:latin typeface="Arial" charset="0"/>
                          <a:sym typeface="Wingdings 3" pitchFamily="18" charset="2"/>
                        </a:rPr>
                        <a:t>2</a:t>
                      </a:r>
                      <a:endParaRPr kumimoji="0" lang="en-US" sz="1600" b="1" i="0" u="none" strike="noStrike" cap="none" normalizeH="0" baseline="0" smtClean="0">
                        <a:ln>
                          <a:noFill/>
                        </a:ln>
                        <a:solidFill>
                          <a:schemeClr val="tx1"/>
                        </a:solidFill>
                        <a:effectLst/>
                        <a:latin typeface="Arial" charset="0"/>
                        <a:sym typeface="Wingdings 3" pitchFamily="18" charset="2"/>
                      </a:endParaRPr>
                    </a:p>
                  </a:txBody>
                  <a:tcPr marL="91443" marR="91443" marT="0" marB="45684"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alpha val="50195"/>
                      </a:schemeClr>
                    </a:solidFill>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1" u="none" strike="noStrike" cap="none" normalizeH="0" baseline="0" dirty="0" smtClean="0">
                          <a:ln>
                            <a:noFill/>
                          </a:ln>
                          <a:solidFill>
                            <a:schemeClr val="tx1"/>
                          </a:solidFill>
                          <a:effectLst/>
                          <a:latin typeface="Arial" charset="0"/>
                          <a:sym typeface="Wingdings 3" pitchFamily="18" charset="2"/>
                        </a:rPr>
                        <a:t>P</a:t>
                      </a:r>
                      <a:r>
                        <a:rPr kumimoji="0" lang="en-US" sz="1600" b="1" i="0" u="none" strike="noStrike" cap="none" normalizeH="0" baseline="-25000" dirty="0" smtClean="0">
                          <a:ln>
                            <a:noFill/>
                          </a:ln>
                          <a:solidFill>
                            <a:schemeClr val="tx1"/>
                          </a:solidFill>
                          <a:effectLst/>
                          <a:latin typeface="Arial" charset="0"/>
                          <a:sym typeface="Wingdings 3" pitchFamily="18" charset="2"/>
                        </a:rPr>
                        <a:t>1</a:t>
                      </a:r>
                      <a:r>
                        <a:rPr kumimoji="0" lang="en-US" sz="1600" b="1" i="0" u="none" strike="noStrike" cap="none" normalizeH="0" baseline="0" dirty="0" smtClean="0">
                          <a:ln>
                            <a:noFill/>
                          </a:ln>
                          <a:solidFill>
                            <a:schemeClr val="tx1"/>
                          </a:solidFill>
                          <a:effectLst/>
                          <a:latin typeface="Arial" charset="0"/>
                          <a:sym typeface="Wingdings 3" pitchFamily="18" charset="2"/>
                        </a:rPr>
                        <a:t> </a:t>
                      </a:r>
                      <a:r>
                        <a:rPr kumimoji="0" lang="en-US" sz="1600" b="1" i="0" u="none" strike="noStrike" cap="none" normalizeH="0" baseline="0" dirty="0" smtClean="0">
                          <a:ln>
                            <a:noFill/>
                          </a:ln>
                          <a:solidFill>
                            <a:schemeClr val="tx1"/>
                          </a:solidFill>
                          <a:effectLst/>
                          <a:latin typeface="Arial"/>
                          <a:cs typeface="Arial"/>
                          <a:sym typeface="Wingdings 3" pitchFamily="18" charset="2"/>
                        </a:rPr>
                        <a:t>×</a:t>
                      </a:r>
                      <a:r>
                        <a:rPr kumimoji="0" lang="en-US" sz="1600" b="1" i="0" u="none" strike="noStrike" cap="none" normalizeH="0" baseline="0" dirty="0" smtClean="0">
                          <a:ln>
                            <a:noFill/>
                          </a:ln>
                          <a:solidFill>
                            <a:schemeClr val="tx1"/>
                          </a:solidFill>
                          <a:effectLst/>
                          <a:latin typeface="Arial" charset="0"/>
                          <a:sym typeface="Wingdings 3" pitchFamily="18" charset="2"/>
                        </a:rPr>
                        <a:t> </a:t>
                      </a:r>
                      <a:r>
                        <a:rPr kumimoji="0" lang="en-US" sz="1600" b="1" i="1" u="none" strike="noStrike" cap="none" normalizeH="0" baseline="0" dirty="0" smtClean="0">
                          <a:ln>
                            <a:noFill/>
                          </a:ln>
                          <a:solidFill>
                            <a:schemeClr val="tx1"/>
                          </a:solidFill>
                          <a:effectLst/>
                          <a:latin typeface="Arial" charset="0"/>
                          <a:sym typeface="Wingdings 3" pitchFamily="18" charset="2"/>
                        </a:rPr>
                        <a:t>Q</a:t>
                      </a:r>
                      <a:r>
                        <a:rPr kumimoji="0" lang="en-US" sz="1600" b="1" i="0" u="none" strike="noStrike" cap="none" normalizeH="0" baseline="-25000" dirty="0" smtClean="0">
                          <a:ln>
                            <a:noFill/>
                          </a:ln>
                          <a:solidFill>
                            <a:schemeClr val="tx1"/>
                          </a:solidFill>
                          <a:effectLst/>
                          <a:latin typeface="Arial" charset="0"/>
                          <a:sym typeface="Wingdings 3" pitchFamily="18" charset="2"/>
                        </a:rPr>
                        <a:t>1</a:t>
                      </a:r>
                    </a:p>
                  </a:txBody>
                  <a:tcPr marL="91443" marR="91443" marT="0" marB="45684"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alpha val="50195"/>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1" u="none" strike="noStrike" cap="none" normalizeH="0" baseline="0" dirty="0" smtClean="0">
                          <a:ln>
                            <a:noFill/>
                          </a:ln>
                          <a:solidFill>
                            <a:schemeClr val="tx1"/>
                          </a:solidFill>
                          <a:effectLst/>
                          <a:latin typeface="Arial" charset="0"/>
                          <a:sym typeface="Wingdings 3" pitchFamily="18" charset="2"/>
                        </a:rPr>
                        <a:t>P</a:t>
                      </a:r>
                      <a:r>
                        <a:rPr kumimoji="0" lang="en-US" sz="1600" b="1" i="0" u="none" strike="noStrike" cap="none" normalizeH="0" baseline="-25000" dirty="0" smtClean="0">
                          <a:ln>
                            <a:noFill/>
                          </a:ln>
                          <a:solidFill>
                            <a:schemeClr val="tx1"/>
                          </a:solidFill>
                          <a:effectLst/>
                          <a:latin typeface="Arial" charset="0"/>
                          <a:sym typeface="Wingdings 3" pitchFamily="18" charset="2"/>
                        </a:rPr>
                        <a:t>1</a:t>
                      </a:r>
                      <a:r>
                        <a:rPr kumimoji="0" lang="en-US" sz="1600" b="1" i="0" u="none" strike="noStrike" cap="none" normalizeH="0" baseline="0" dirty="0" smtClean="0">
                          <a:ln>
                            <a:noFill/>
                          </a:ln>
                          <a:solidFill>
                            <a:schemeClr val="tx1"/>
                          </a:solidFill>
                          <a:effectLst/>
                          <a:latin typeface="Arial" charset="0"/>
                          <a:sym typeface="Wingdings 3" pitchFamily="18" charset="2"/>
                        </a:rPr>
                        <a:t> </a:t>
                      </a:r>
                      <a:r>
                        <a:rPr kumimoji="0" lang="en-US" sz="1600" b="1" i="0" u="none" strike="noStrike" cap="none" normalizeH="0" baseline="0" dirty="0" smtClean="0">
                          <a:ln>
                            <a:noFill/>
                          </a:ln>
                          <a:solidFill>
                            <a:schemeClr val="tx1"/>
                          </a:solidFill>
                          <a:effectLst/>
                          <a:latin typeface="Arial"/>
                          <a:cs typeface="Arial"/>
                          <a:sym typeface="Wingdings 3" pitchFamily="18" charset="2"/>
                        </a:rPr>
                        <a:t>×</a:t>
                      </a:r>
                      <a:r>
                        <a:rPr kumimoji="0" lang="en-US" sz="1600" b="1" i="0" u="none" strike="noStrike" cap="none" normalizeH="0" baseline="0" dirty="0" smtClean="0">
                          <a:ln>
                            <a:noFill/>
                          </a:ln>
                          <a:solidFill>
                            <a:schemeClr val="tx1"/>
                          </a:solidFill>
                          <a:effectLst/>
                          <a:latin typeface="Arial" charset="0"/>
                          <a:sym typeface="Wingdings 3" pitchFamily="18" charset="2"/>
                        </a:rPr>
                        <a:t> </a:t>
                      </a:r>
                      <a:r>
                        <a:rPr kumimoji="0" lang="en-US" sz="1600" b="1" i="1" u="none" strike="noStrike" cap="none" normalizeH="0" baseline="0" dirty="0" smtClean="0">
                          <a:ln>
                            <a:noFill/>
                          </a:ln>
                          <a:solidFill>
                            <a:schemeClr val="tx1"/>
                          </a:solidFill>
                          <a:effectLst/>
                          <a:latin typeface="Arial" charset="0"/>
                          <a:sym typeface="Wingdings 3" pitchFamily="18" charset="2"/>
                        </a:rPr>
                        <a:t>Q</a:t>
                      </a:r>
                      <a:r>
                        <a:rPr kumimoji="0" lang="en-US" sz="1600" b="1" i="0" u="none" strike="noStrike" cap="none" normalizeH="0" baseline="-25000" dirty="0" smtClean="0">
                          <a:ln>
                            <a:noFill/>
                          </a:ln>
                          <a:solidFill>
                            <a:schemeClr val="tx1"/>
                          </a:solidFill>
                          <a:effectLst/>
                          <a:latin typeface="Arial" charset="0"/>
                          <a:sym typeface="Wingdings 3" pitchFamily="18" charset="2"/>
                        </a:rPr>
                        <a:t>2</a:t>
                      </a:r>
                    </a:p>
                  </a:txBody>
                  <a:tcPr marL="91443" marR="91443" marT="0" marB="45684"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alpha val="50195"/>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1" u="none" strike="noStrike" cap="none" normalizeH="0" baseline="0" dirty="0" smtClean="0">
                          <a:ln>
                            <a:noFill/>
                          </a:ln>
                          <a:solidFill>
                            <a:schemeClr val="tx1"/>
                          </a:solidFill>
                          <a:effectLst/>
                          <a:latin typeface="Arial" charset="0"/>
                          <a:sym typeface="Wingdings 3" pitchFamily="18" charset="2"/>
                        </a:rPr>
                        <a:t>P</a:t>
                      </a:r>
                      <a:r>
                        <a:rPr kumimoji="0" lang="en-US" sz="1600" b="1" i="0" u="none" strike="noStrike" cap="none" normalizeH="0" baseline="-25000" dirty="0" smtClean="0">
                          <a:ln>
                            <a:noFill/>
                          </a:ln>
                          <a:solidFill>
                            <a:schemeClr val="tx1"/>
                          </a:solidFill>
                          <a:effectLst/>
                          <a:latin typeface="Arial" charset="0"/>
                          <a:sym typeface="Wingdings 3" pitchFamily="18" charset="2"/>
                        </a:rPr>
                        <a:t>2</a:t>
                      </a:r>
                      <a:r>
                        <a:rPr kumimoji="0" lang="en-US" sz="1600" b="1" i="0" u="none" strike="noStrike" cap="none" normalizeH="0" baseline="0" dirty="0" smtClean="0">
                          <a:ln>
                            <a:noFill/>
                          </a:ln>
                          <a:solidFill>
                            <a:schemeClr val="tx1"/>
                          </a:solidFill>
                          <a:effectLst/>
                          <a:latin typeface="Arial" charset="0"/>
                          <a:sym typeface="Wingdings 3" pitchFamily="18" charset="2"/>
                        </a:rPr>
                        <a:t> </a:t>
                      </a:r>
                      <a:r>
                        <a:rPr kumimoji="0" lang="en-US" sz="1600" b="1" i="0" u="none" strike="noStrike" cap="none" normalizeH="0" baseline="0" dirty="0" smtClean="0">
                          <a:ln>
                            <a:noFill/>
                          </a:ln>
                          <a:solidFill>
                            <a:schemeClr val="tx1"/>
                          </a:solidFill>
                          <a:effectLst/>
                          <a:latin typeface="Arial"/>
                          <a:cs typeface="Arial"/>
                          <a:sym typeface="Wingdings 3" pitchFamily="18" charset="2"/>
                        </a:rPr>
                        <a:t>×</a:t>
                      </a:r>
                      <a:r>
                        <a:rPr kumimoji="0" lang="en-US" sz="1600" b="1" i="0" u="none" strike="noStrike" cap="none" normalizeH="0" baseline="0" dirty="0" smtClean="0">
                          <a:ln>
                            <a:noFill/>
                          </a:ln>
                          <a:solidFill>
                            <a:schemeClr val="tx1"/>
                          </a:solidFill>
                          <a:effectLst/>
                          <a:latin typeface="Arial" charset="0"/>
                          <a:sym typeface="Wingdings 3" pitchFamily="18" charset="2"/>
                        </a:rPr>
                        <a:t> </a:t>
                      </a:r>
                      <a:r>
                        <a:rPr kumimoji="0" lang="en-US" sz="1600" b="1" i="1" u="none" strike="noStrike" cap="none" normalizeH="0" baseline="0" dirty="0" smtClean="0">
                          <a:ln>
                            <a:noFill/>
                          </a:ln>
                          <a:solidFill>
                            <a:schemeClr val="tx1"/>
                          </a:solidFill>
                          <a:effectLst/>
                          <a:latin typeface="Arial" charset="0"/>
                          <a:sym typeface="Wingdings 3" pitchFamily="18" charset="2"/>
                        </a:rPr>
                        <a:t>Q</a:t>
                      </a:r>
                      <a:r>
                        <a:rPr kumimoji="0" lang="en-US" sz="1600" b="1" i="0" u="none" strike="noStrike" cap="none" normalizeH="0" baseline="-25000" dirty="0" smtClean="0">
                          <a:ln>
                            <a:noFill/>
                          </a:ln>
                          <a:solidFill>
                            <a:schemeClr val="tx1"/>
                          </a:solidFill>
                          <a:effectLst/>
                          <a:latin typeface="Arial" charset="0"/>
                          <a:sym typeface="Wingdings 3" pitchFamily="18" charset="2"/>
                        </a:rPr>
                        <a:t>1</a:t>
                      </a:r>
                    </a:p>
                  </a:txBody>
                  <a:tcPr marL="91443" marR="91443" marT="0" marB="45684"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alpha val="50195"/>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1" u="none" strike="noStrike" cap="none" normalizeH="0" baseline="0" dirty="0" smtClean="0">
                          <a:ln>
                            <a:noFill/>
                          </a:ln>
                          <a:solidFill>
                            <a:schemeClr val="tx1"/>
                          </a:solidFill>
                          <a:effectLst/>
                          <a:latin typeface="Arial" charset="0"/>
                          <a:sym typeface="Wingdings 3" pitchFamily="18" charset="2"/>
                        </a:rPr>
                        <a:t>P</a:t>
                      </a:r>
                      <a:r>
                        <a:rPr kumimoji="0" lang="en-US" sz="1600" b="1" i="0" u="none" strike="noStrike" cap="none" normalizeH="0" baseline="-25000" dirty="0" smtClean="0">
                          <a:ln>
                            <a:noFill/>
                          </a:ln>
                          <a:solidFill>
                            <a:schemeClr val="tx1"/>
                          </a:solidFill>
                          <a:effectLst/>
                          <a:latin typeface="Arial" charset="0"/>
                          <a:sym typeface="Wingdings 3" pitchFamily="18" charset="2"/>
                        </a:rPr>
                        <a:t>2</a:t>
                      </a:r>
                      <a:r>
                        <a:rPr kumimoji="0" lang="en-US" sz="1600" b="1" i="0" u="none" strike="noStrike" cap="none" normalizeH="0" baseline="0" dirty="0" smtClean="0">
                          <a:ln>
                            <a:noFill/>
                          </a:ln>
                          <a:solidFill>
                            <a:schemeClr val="tx1"/>
                          </a:solidFill>
                          <a:effectLst/>
                          <a:latin typeface="Arial" charset="0"/>
                          <a:sym typeface="Wingdings 3" pitchFamily="18" charset="2"/>
                        </a:rPr>
                        <a:t> </a:t>
                      </a:r>
                      <a:r>
                        <a:rPr kumimoji="0" lang="en-US" sz="1600" b="1" i="0" u="none" strike="noStrike" cap="none" normalizeH="0" baseline="0" dirty="0" smtClean="0">
                          <a:ln>
                            <a:noFill/>
                          </a:ln>
                          <a:solidFill>
                            <a:schemeClr val="tx1"/>
                          </a:solidFill>
                          <a:effectLst/>
                          <a:latin typeface="Arial"/>
                          <a:cs typeface="Arial"/>
                          <a:sym typeface="Wingdings 3" pitchFamily="18" charset="2"/>
                        </a:rPr>
                        <a:t>× </a:t>
                      </a:r>
                      <a:r>
                        <a:rPr kumimoji="0" lang="en-US" sz="1600" b="1" i="1" u="none" strike="noStrike" cap="none" normalizeH="0" baseline="0" dirty="0" smtClean="0">
                          <a:ln>
                            <a:noFill/>
                          </a:ln>
                          <a:solidFill>
                            <a:schemeClr val="tx1"/>
                          </a:solidFill>
                          <a:effectLst/>
                          <a:latin typeface="Arial" charset="0"/>
                          <a:sym typeface="Wingdings 3" pitchFamily="18" charset="2"/>
                        </a:rPr>
                        <a:t>Q</a:t>
                      </a:r>
                      <a:r>
                        <a:rPr kumimoji="0" lang="en-US" sz="1600" b="1" i="0" u="none" strike="noStrike" cap="none" normalizeH="0" baseline="-25000" dirty="0" smtClean="0">
                          <a:ln>
                            <a:noFill/>
                          </a:ln>
                          <a:solidFill>
                            <a:schemeClr val="tx1"/>
                          </a:solidFill>
                          <a:effectLst/>
                          <a:latin typeface="Arial" charset="0"/>
                          <a:sym typeface="Wingdings 3" pitchFamily="18" charset="2"/>
                        </a:rPr>
                        <a:t>2</a:t>
                      </a:r>
                    </a:p>
                  </a:txBody>
                  <a:tcPr marL="91443" marR="91443" marT="0" marB="45684"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alpha val="50195"/>
                      </a:schemeClr>
                    </a:solidFill>
                  </a:tcPr>
                </a:tc>
                <a:tc hMerge="1">
                  <a:txBody>
                    <a:bodyPr/>
                    <a:lstStyle/>
                    <a:p>
                      <a:endParaRPr lang="en-US"/>
                    </a:p>
                  </a:txBody>
                  <a:tcPr/>
                </a:tc>
              </a:tr>
              <a:tr h="335201">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Good </a:t>
                      </a:r>
                      <a:r>
                        <a:rPr kumimoji="0" lang="en-US" sz="1600" b="0" i="1" u="none" strike="noStrike" cap="none" normalizeH="0" baseline="0" dirty="0" smtClean="0">
                          <a:ln>
                            <a:noFill/>
                          </a:ln>
                          <a:solidFill>
                            <a:schemeClr val="tx1"/>
                          </a:solidFill>
                          <a:effectLst/>
                          <a:latin typeface="Arial" charset="0"/>
                          <a:sym typeface="Wingdings 3" pitchFamily="18" charset="2"/>
                        </a:rPr>
                        <a:t>A</a:t>
                      </a:r>
                    </a:p>
                  </a:txBody>
                  <a:tcPr marL="91443" marR="91443" marT="45684" marB="45684"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smtClean="0">
                          <a:ln>
                            <a:noFill/>
                          </a:ln>
                          <a:solidFill>
                            <a:schemeClr val="tx1"/>
                          </a:solidFill>
                          <a:effectLst/>
                          <a:latin typeface="Arial" charset="0"/>
                          <a:sym typeface="Wingdings 3" pitchFamily="18" charset="2"/>
                        </a:rPr>
                        <a:t>6</a:t>
                      </a:r>
                    </a:p>
                  </a:txBody>
                  <a:tcPr marL="91443" marR="91443" marT="45684" marB="45684"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marL="91443" marR="91443" marT="45684" marB="45684"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smtClean="0">
                          <a:ln>
                            <a:noFill/>
                          </a:ln>
                          <a:solidFill>
                            <a:schemeClr val="tx1"/>
                          </a:solidFill>
                          <a:effectLst/>
                          <a:latin typeface="Arial" charset="0"/>
                          <a:sym typeface="Wingdings 3" pitchFamily="18" charset="2"/>
                        </a:rPr>
                        <a:t>11</a:t>
                      </a:r>
                    </a:p>
                  </a:txBody>
                  <a:tcPr marL="91443" marR="91443" marT="45684" marB="45684"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marL="91443" marR="91443" marT="45684" marB="45684"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smtClean="0">
                          <a:ln>
                            <a:noFill/>
                          </a:ln>
                          <a:solidFill>
                            <a:schemeClr val="tx1"/>
                          </a:solidFill>
                          <a:effectLst/>
                          <a:latin typeface="Arial" charset="0"/>
                          <a:sym typeface="Wingdings 3" pitchFamily="18" charset="2"/>
                        </a:rPr>
                        <a:t>$0.50</a:t>
                      </a:r>
                    </a:p>
                  </a:txBody>
                  <a:tcPr marL="91443" marR="91443" marT="45684" marB="45684"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marL="91443" marR="91443" marT="45696" marB="45696"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smtClean="0">
                          <a:ln>
                            <a:noFill/>
                          </a:ln>
                          <a:solidFill>
                            <a:schemeClr val="tx1"/>
                          </a:solidFill>
                          <a:effectLst/>
                          <a:latin typeface="Arial" charset="0"/>
                          <a:sym typeface="Wingdings 3" pitchFamily="18" charset="2"/>
                        </a:rPr>
                        <a:t>$0.40</a:t>
                      </a:r>
                    </a:p>
                  </a:txBody>
                  <a:tcPr marL="0" marR="0" marT="45684" marB="45684"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marL="0" marR="0" marT="45684" marB="45684"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smtClean="0">
                          <a:ln>
                            <a:noFill/>
                          </a:ln>
                          <a:solidFill>
                            <a:schemeClr val="tx1"/>
                          </a:solidFill>
                          <a:effectLst/>
                          <a:latin typeface="Arial" charset="0"/>
                          <a:sym typeface="Wingdings 3" pitchFamily="18" charset="2"/>
                        </a:rPr>
                        <a:t>$3.00</a:t>
                      </a:r>
                    </a:p>
                  </a:txBody>
                  <a:tcPr marL="91443" marR="91443" marT="45684" marB="45684"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marL="91443" marR="91443" marT="45684" marB="45684"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smtClean="0">
                          <a:ln>
                            <a:noFill/>
                          </a:ln>
                          <a:solidFill>
                            <a:schemeClr val="tx1"/>
                          </a:solidFill>
                          <a:effectLst/>
                          <a:latin typeface="Arial" charset="0"/>
                          <a:sym typeface="Wingdings 3" pitchFamily="18" charset="2"/>
                        </a:rPr>
                        <a:t>$5.50</a:t>
                      </a:r>
                    </a:p>
                  </a:txBody>
                  <a:tcPr marL="91443" marR="91443" marT="45684" marB="45684"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marL="91443" marR="91443" marT="45684" marB="45684"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smtClean="0">
                          <a:ln>
                            <a:noFill/>
                          </a:ln>
                          <a:solidFill>
                            <a:schemeClr val="tx1"/>
                          </a:solidFill>
                          <a:effectLst/>
                          <a:latin typeface="Arial" charset="0"/>
                          <a:sym typeface="Wingdings 3" pitchFamily="18" charset="2"/>
                        </a:rPr>
                        <a:t>$2.40</a:t>
                      </a:r>
                    </a:p>
                  </a:txBody>
                  <a:tcPr marL="91443" marR="91443" marT="45684" marB="45684"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marL="91443" marR="91443" marT="45684" marB="45684"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smtClean="0">
                          <a:ln>
                            <a:noFill/>
                          </a:ln>
                          <a:solidFill>
                            <a:schemeClr val="tx1"/>
                          </a:solidFill>
                          <a:effectLst/>
                          <a:latin typeface="Arial" charset="0"/>
                          <a:sym typeface="Wingdings 3" pitchFamily="18" charset="2"/>
                        </a:rPr>
                        <a:t>$4.40</a:t>
                      </a:r>
                    </a:p>
                  </a:txBody>
                  <a:tcPr marL="91443" marR="91443" marT="45684" marB="45684"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bg1"/>
                        </a:solidFill>
                        <a:effectLst/>
                        <a:latin typeface="Arial" charset="0"/>
                        <a:sym typeface="Wingdings 3" pitchFamily="18" charset="2"/>
                      </a:endParaRPr>
                    </a:p>
                  </a:txBody>
                  <a:tcPr marL="91443" marR="91443" marT="45684" marB="45684"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335201">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Good </a:t>
                      </a:r>
                      <a:r>
                        <a:rPr kumimoji="0" lang="en-US" sz="1600" b="0" i="1" u="none" strike="noStrike" cap="none" normalizeH="0" baseline="0" dirty="0" smtClean="0">
                          <a:ln>
                            <a:noFill/>
                          </a:ln>
                          <a:solidFill>
                            <a:schemeClr val="tx1"/>
                          </a:solidFill>
                          <a:effectLst/>
                          <a:latin typeface="Arial" charset="0"/>
                          <a:sym typeface="Wingdings 3" pitchFamily="18" charset="2"/>
                        </a:rPr>
                        <a:t>B</a:t>
                      </a:r>
                    </a:p>
                  </a:txBody>
                  <a:tcPr marL="91443" marR="91443" marT="45684" marB="45684"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smtClean="0">
                          <a:ln>
                            <a:noFill/>
                          </a:ln>
                          <a:solidFill>
                            <a:schemeClr val="tx1"/>
                          </a:solidFill>
                          <a:effectLst/>
                          <a:latin typeface="Arial" charset="0"/>
                          <a:sym typeface="Wingdings 3" pitchFamily="18" charset="2"/>
                        </a:rPr>
                        <a:t>7</a:t>
                      </a:r>
                    </a:p>
                  </a:txBody>
                  <a:tcPr marL="91443" marR="91443" marT="45684" marB="4568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marL="91443" marR="91443" marT="45684" marB="45684" horzOverflow="overflow">
                    <a:lnL>
                      <a:noFill/>
                    </a:lnL>
                    <a:lnR>
                      <a:noFill/>
                    </a:lnR>
                    <a:lnT>
                      <a:noFill/>
                    </a:lnT>
                    <a:lnB>
                      <a:noFill/>
                    </a:lnB>
                    <a:lnTlToBr>
                      <a:noFill/>
                    </a:lnTlToBr>
                    <a:lnBlToTr>
                      <a:noFill/>
                    </a:lnBlToTr>
                    <a:noFill/>
                  </a:tcPr>
                </a:tc>
                <a:tc gridSpan="2">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smtClean="0">
                          <a:ln>
                            <a:noFill/>
                          </a:ln>
                          <a:solidFill>
                            <a:schemeClr val="tx1"/>
                          </a:solidFill>
                          <a:effectLst/>
                          <a:latin typeface="Arial" charset="0"/>
                          <a:sym typeface="Wingdings 3" pitchFamily="18" charset="2"/>
                        </a:rPr>
                        <a:t>4</a:t>
                      </a:r>
                    </a:p>
                  </a:txBody>
                  <a:tcPr marL="91443" marR="91443" marT="45684" marB="45684" horzOverflow="overflow">
                    <a:lnL>
                      <a:noFill/>
                    </a:lnL>
                    <a:lnR>
                      <a:noFill/>
                    </a:lnR>
                    <a:lnT>
                      <a:noFill/>
                    </a:lnT>
                    <a:lnB>
                      <a:noFill/>
                    </a:lnB>
                    <a:lnTlToBr>
                      <a:noFill/>
                    </a:lnTlToBr>
                    <a:lnBlToTr>
                      <a:noFill/>
                    </a:lnBlToTr>
                    <a:noFill/>
                  </a:tcPr>
                </a:tc>
                <a:tc hMerge="1">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marL="91443" marR="91443" marT="45684" marB="45684" horzOverflow="overflow">
                    <a:lnL>
                      <a:noFill/>
                    </a:lnL>
                    <a:lnR>
                      <a:noFill/>
                    </a:lnR>
                    <a:lnT>
                      <a:noFill/>
                    </a:lnT>
                    <a:lnB>
                      <a:noFill/>
                    </a:lnB>
                    <a:lnTlToBr>
                      <a:noFill/>
                    </a:lnTlToBr>
                    <a:lnBlToTr>
                      <a:noFill/>
                    </a:lnBlToTr>
                    <a:noFill/>
                  </a:tcPr>
                </a:tc>
                <a:tc gridSpan="2">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smtClean="0">
                          <a:ln>
                            <a:noFill/>
                          </a:ln>
                          <a:solidFill>
                            <a:schemeClr val="tx1"/>
                          </a:solidFill>
                          <a:effectLst/>
                          <a:latin typeface="Arial" charset="0"/>
                          <a:sym typeface="Wingdings 3" pitchFamily="18" charset="2"/>
                        </a:rPr>
                        <a:t>0.30</a:t>
                      </a:r>
                    </a:p>
                  </a:txBody>
                  <a:tcPr marL="91443" marR="91443" marT="45684" marB="45684" horzOverflow="overflow">
                    <a:lnL>
                      <a:noFill/>
                    </a:lnL>
                    <a:lnR>
                      <a:noFill/>
                    </a:lnR>
                    <a:lnT>
                      <a:noFill/>
                    </a:lnT>
                    <a:lnB>
                      <a:noFill/>
                    </a:lnB>
                    <a:lnTlToBr>
                      <a:noFill/>
                    </a:lnTlToBr>
                    <a:lnBlToTr>
                      <a:noFill/>
                    </a:lnBlToTr>
                    <a:noFill/>
                  </a:tcPr>
                </a:tc>
                <a:tc hMerge="1">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marL="91443" marR="91443" marT="45696" marB="45696" horzOverflow="overflow">
                    <a:lnL>
                      <a:noFill/>
                    </a:lnL>
                    <a:lnR>
                      <a:noFill/>
                    </a:lnR>
                    <a:lnT>
                      <a:noFill/>
                    </a:lnT>
                    <a:lnB>
                      <a:noFill/>
                    </a:lnB>
                    <a:lnTlToBr>
                      <a:noFill/>
                    </a:lnTlToBr>
                    <a:lnBlToTr>
                      <a:noFill/>
                    </a:lnBlToTr>
                    <a:noFill/>
                  </a:tcPr>
                </a:tc>
                <a:tc gridSpan="2">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smtClean="0">
                          <a:ln>
                            <a:noFill/>
                          </a:ln>
                          <a:solidFill>
                            <a:schemeClr val="tx1"/>
                          </a:solidFill>
                          <a:effectLst/>
                          <a:latin typeface="Arial" charset="0"/>
                          <a:sym typeface="Wingdings 3" pitchFamily="18" charset="2"/>
                        </a:rPr>
                        <a:t>1.00</a:t>
                      </a:r>
                    </a:p>
                  </a:txBody>
                  <a:tcPr marL="0" marR="0" marT="45684" marB="45684"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marL="0" marR="0" marT="45684" marB="45684"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smtClean="0">
                          <a:ln>
                            <a:noFill/>
                          </a:ln>
                          <a:solidFill>
                            <a:schemeClr val="tx1"/>
                          </a:solidFill>
                          <a:effectLst/>
                          <a:latin typeface="Arial" charset="0"/>
                          <a:sym typeface="Wingdings 3" pitchFamily="18" charset="2"/>
                        </a:rPr>
                        <a:t>2.10</a:t>
                      </a:r>
                    </a:p>
                  </a:txBody>
                  <a:tcPr marL="91443" marR="91443" marT="45684" marB="4568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marL="91443" marR="91443" marT="45684" marB="45684"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smtClean="0">
                          <a:ln>
                            <a:noFill/>
                          </a:ln>
                          <a:solidFill>
                            <a:schemeClr val="tx1"/>
                          </a:solidFill>
                          <a:effectLst/>
                          <a:latin typeface="Arial" charset="0"/>
                          <a:sym typeface="Wingdings 3" pitchFamily="18" charset="2"/>
                        </a:rPr>
                        <a:t>1.20</a:t>
                      </a:r>
                    </a:p>
                  </a:txBody>
                  <a:tcPr marL="91443" marR="91443" marT="45684" marB="4568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marL="91443" marR="91443" marT="45684" marB="45684"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smtClean="0">
                          <a:ln>
                            <a:noFill/>
                          </a:ln>
                          <a:solidFill>
                            <a:schemeClr val="tx1"/>
                          </a:solidFill>
                          <a:effectLst/>
                          <a:latin typeface="Arial" charset="0"/>
                          <a:sym typeface="Wingdings 3" pitchFamily="18" charset="2"/>
                        </a:rPr>
                        <a:t>7.00</a:t>
                      </a:r>
                    </a:p>
                  </a:txBody>
                  <a:tcPr marL="91443" marR="91443" marT="45684" marB="4568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marL="91443" marR="91443" marT="45684" marB="45684"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smtClean="0">
                          <a:ln>
                            <a:noFill/>
                          </a:ln>
                          <a:solidFill>
                            <a:schemeClr val="tx1"/>
                          </a:solidFill>
                          <a:effectLst/>
                          <a:latin typeface="Arial" charset="0"/>
                          <a:sym typeface="Wingdings 3" pitchFamily="18" charset="2"/>
                        </a:rPr>
                        <a:t>4.00</a:t>
                      </a:r>
                    </a:p>
                  </a:txBody>
                  <a:tcPr marL="91443" marR="91443" marT="45684" marB="4568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bg1"/>
                        </a:solidFill>
                        <a:effectLst/>
                        <a:latin typeface="Arial" charset="0"/>
                        <a:sym typeface="Wingdings 3" pitchFamily="18" charset="2"/>
                      </a:endParaRPr>
                    </a:p>
                  </a:txBody>
                  <a:tcPr marL="91443" marR="91443" marT="45684" marB="45684" horzOverflow="overflow">
                    <a:lnL>
                      <a:noFill/>
                    </a:lnL>
                    <a:lnR>
                      <a:noFill/>
                    </a:lnR>
                    <a:lnT>
                      <a:noFill/>
                    </a:lnT>
                    <a:lnB>
                      <a:noFill/>
                    </a:lnB>
                    <a:lnTlToBr>
                      <a:noFill/>
                    </a:lnTlToBr>
                    <a:lnBlToTr>
                      <a:noFill/>
                    </a:lnBlToTr>
                    <a:noFill/>
                  </a:tcPr>
                </a:tc>
              </a:tr>
              <a:tr h="335201">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smtClean="0">
                          <a:ln>
                            <a:noFill/>
                          </a:ln>
                          <a:solidFill>
                            <a:schemeClr val="tx1"/>
                          </a:solidFill>
                          <a:effectLst/>
                          <a:latin typeface="Arial" charset="0"/>
                          <a:sym typeface="Wingdings 3" pitchFamily="18" charset="2"/>
                        </a:rPr>
                        <a:t>Good </a:t>
                      </a:r>
                      <a:r>
                        <a:rPr kumimoji="0" lang="en-US" sz="1600" b="0" i="1" u="none" strike="noStrike" cap="none" normalizeH="0" baseline="0" smtClean="0">
                          <a:ln>
                            <a:noFill/>
                          </a:ln>
                          <a:solidFill>
                            <a:schemeClr val="tx1"/>
                          </a:solidFill>
                          <a:effectLst/>
                          <a:latin typeface="Arial" charset="0"/>
                          <a:sym typeface="Wingdings 3" pitchFamily="18" charset="2"/>
                        </a:rPr>
                        <a:t>C</a:t>
                      </a:r>
                    </a:p>
                  </a:txBody>
                  <a:tcPr marL="91443" marR="91443" marT="45684" marB="45684"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10</a:t>
                      </a:r>
                    </a:p>
                  </a:txBody>
                  <a:tcPr marL="91443" marR="91443" marT="45684" marB="4568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marL="91443" marR="91443" marT="45684" marB="45684" horzOverflow="overflow">
                    <a:lnL>
                      <a:noFill/>
                    </a:lnL>
                    <a:lnR>
                      <a:noFill/>
                    </a:lnR>
                    <a:lnT>
                      <a:noFill/>
                    </a:lnT>
                    <a:lnB>
                      <a:noFill/>
                    </a:lnB>
                    <a:lnTlToBr>
                      <a:noFill/>
                    </a:lnTlToBr>
                    <a:lnBlToTr>
                      <a:noFill/>
                    </a:lnBlToTr>
                    <a:noFill/>
                  </a:tcPr>
                </a:tc>
                <a:tc gridSpan="2">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smtClean="0">
                          <a:ln>
                            <a:noFill/>
                          </a:ln>
                          <a:solidFill>
                            <a:schemeClr val="tx1"/>
                          </a:solidFill>
                          <a:effectLst/>
                          <a:latin typeface="Arial" charset="0"/>
                          <a:sym typeface="Wingdings 3" pitchFamily="18" charset="2"/>
                        </a:rPr>
                        <a:t>12</a:t>
                      </a:r>
                    </a:p>
                  </a:txBody>
                  <a:tcPr marL="91443" marR="91443" marT="45684" marB="45684" horzOverflow="overflow">
                    <a:lnL>
                      <a:noFill/>
                    </a:lnL>
                    <a:lnR>
                      <a:noFill/>
                    </a:lnR>
                    <a:lnT>
                      <a:noFill/>
                    </a:lnT>
                    <a:lnB>
                      <a:noFill/>
                    </a:lnB>
                    <a:lnTlToBr>
                      <a:noFill/>
                    </a:lnTlToBr>
                    <a:lnBlToTr>
                      <a:noFill/>
                    </a:lnBlToTr>
                    <a:noFill/>
                  </a:tcPr>
                </a:tc>
                <a:tc hMerge="1">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marL="91443" marR="91443" marT="45684" marB="45684" horzOverflow="overflow">
                    <a:lnL>
                      <a:noFill/>
                    </a:lnL>
                    <a:lnR>
                      <a:noFill/>
                    </a:lnR>
                    <a:lnT>
                      <a:noFill/>
                    </a:lnT>
                    <a:lnB>
                      <a:noFill/>
                    </a:lnB>
                    <a:lnTlToBr>
                      <a:noFill/>
                    </a:lnTlToBr>
                    <a:lnBlToTr>
                      <a:noFill/>
                    </a:lnBlToTr>
                    <a:noFill/>
                  </a:tcPr>
                </a:tc>
                <a:tc gridSpan="2">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smtClean="0">
                          <a:ln>
                            <a:noFill/>
                          </a:ln>
                          <a:solidFill>
                            <a:schemeClr val="tx1"/>
                          </a:solidFill>
                          <a:effectLst/>
                          <a:latin typeface="Arial" charset="0"/>
                          <a:sym typeface="Wingdings 3" pitchFamily="18" charset="2"/>
                        </a:rPr>
                        <a:t>0.70</a:t>
                      </a:r>
                    </a:p>
                  </a:txBody>
                  <a:tcPr marL="91443" marR="91443" marT="45684" marB="45684" horzOverflow="overflow">
                    <a:lnL>
                      <a:noFill/>
                    </a:lnL>
                    <a:lnR>
                      <a:noFill/>
                    </a:lnR>
                    <a:lnT>
                      <a:noFill/>
                    </a:lnT>
                    <a:lnB>
                      <a:noFill/>
                    </a:lnB>
                    <a:lnTlToBr>
                      <a:noFill/>
                    </a:lnTlToBr>
                    <a:lnBlToTr>
                      <a:noFill/>
                    </a:lnBlToTr>
                    <a:noFill/>
                  </a:tcPr>
                </a:tc>
                <a:tc hMerge="1">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marL="91443" marR="91443" marT="45696" marB="45696" horzOverflow="overflow">
                    <a:lnL>
                      <a:noFill/>
                    </a:lnL>
                    <a:lnR>
                      <a:noFill/>
                    </a:lnR>
                    <a:lnT>
                      <a:noFill/>
                    </a:lnT>
                    <a:lnB>
                      <a:noFill/>
                    </a:lnB>
                    <a:lnTlToBr>
                      <a:noFill/>
                    </a:lnTlToBr>
                    <a:lnBlToTr>
                      <a:noFill/>
                    </a:lnBlToTr>
                    <a:noFill/>
                  </a:tcPr>
                </a:tc>
                <a:tc gridSpan="2">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smtClean="0">
                          <a:ln>
                            <a:noFill/>
                          </a:ln>
                          <a:solidFill>
                            <a:schemeClr val="tx1"/>
                          </a:solidFill>
                          <a:effectLst/>
                          <a:latin typeface="Arial" charset="0"/>
                          <a:sym typeface="Wingdings 3" pitchFamily="18" charset="2"/>
                        </a:rPr>
                        <a:t>0.90</a:t>
                      </a:r>
                    </a:p>
                  </a:txBody>
                  <a:tcPr marL="0" marR="0" marT="45684" marB="45684"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marL="0" marR="0" marT="45684" marB="45684"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sng" strike="noStrike" cap="none" normalizeH="0" baseline="0" smtClean="0">
                          <a:ln>
                            <a:noFill/>
                          </a:ln>
                          <a:solidFill>
                            <a:schemeClr val="tx1"/>
                          </a:solidFill>
                          <a:effectLst/>
                          <a:latin typeface="Arial" charset="0"/>
                          <a:sym typeface="Wingdings 3" pitchFamily="18" charset="2"/>
                        </a:rPr>
                        <a:t>7.00</a:t>
                      </a:r>
                    </a:p>
                  </a:txBody>
                  <a:tcPr marL="91443" marR="91443" marT="45684" marB="4568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marL="91443" marR="91443" marT="45684" marB="45684"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sng" strike="noStrike" cap="none" normalizeH="0" baseline="0" smtClean="0">
                          <a:ln>
                            <a:noFill/>
                          </a:ln>
                          <a:solidFill>
                            <a:schemeClr val="tx1"/>
                          </a:solidFill>
                          <a:effectLst/>
                          <a:latin typeface="Arial" charset="0"/>
                          <a:sym typeface="Wingdings 3" pitchFamily="18" charset="2"/>
                        </a:rPr>
                        <a:t>8.40</a:t>
                      </a:r>
                    </a:p>
                  </a:txBody>
                  <a:tcPr marL="91443" marR="91443" marT="45684" marB="4568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marL="91443" marR="91443" marT="45684" marB="45684"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sng" strike="noStrike" cap="none" normalizeH="0" baseline="0" smtClean="0">
                          <a:ln>
                            <a:noFill/>
                          </a:ln>
                          <a:solidFill>
                            <a:schemeClr val="tx1"/>
                          </a:solidFill>
                          <a:effectLst/>
                          <a:latin typeface="Arial" charset="0"/>
                          <a:sym typeface="Wingdings 3" pitchFamily="18" charset="2"/>
                        </a:rPr>
                        <a:t>9.00</a:t>
                      </a:r>
                    </a:p>
                  </a:txBody>
                  <a:tcPr marL="91443" marR="91443" marT="45684" marB="4568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marL="91443" marR="91443" marT="45684" marB="45684"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sng" strike="noStrike" cap="none" normalizeH="0" baseline="0" smtClean="0">
                          <a:ln>
                            <a:noFill/>
                          </a:ln>
                          <a:solidFill>
                            <a:schemeClr val="tx1"/>
                          </a:solidFill>
                          <a:effectLst/>
                          <a:latin typeface="Arial" charset="0"/>
                          <a:sym typeface="Wingdings 3" pitchFamily="18" charset="2"/>
                        </a:rPr>
                        <a:t>10.80</a:t>
                      </a:r>
                    </a:p>
                  </a:txBody>
                  <a:tcPr marL="91443" marR="91443" marT="45684" marB="4568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bg1"/>
                        </a:solidFill>
                        <a:effectLst/>
                        <a:latin typeface="Arial" charset="0"/>
                        <a:sym typeface="Wingdings 3" pitchFamily="18" charset="2"/>
                      </a:endParaRPr>
                    </a:p>
                  </a:txBody>
                  <a:tcPr marL="91443" marR="91443" marT="45684" marB="45684" horzOverflow="overflow">
                    <a:lnL>
                      <a:noFill/>
                    </a:lnL>
                    <a:lnR>
                      <a:noFill/>
                    </a:lnR>
                    <a:lnT>
                      <a:noFill/>
                    </a:lnT>
                    <a:lnB>
                      <a:noFill/>
                    </a:lnB>
                    <a:lnTlToBr>
                      <a:noFill/>
                    </a:lnTlToBr>
                    <a:lnBlToTr>
                      <a:noFill/>
                    </a:lnBlToTr>
                    <a:noFill/>
                  </a:tcPr>
                </a:tc>
              </a:tr>
              <a:tr h="335201">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smtClean="0">
                          <a:ln>
                            <a:noFill/>
                          </a:ln>
                          <a:solidFill>
                            <a:schemeClr val="tx1"/>
                          </a:solidFill>
                          <a:effectLst/>
                          <a:latin typeface="Arial" charset="0"/>
                          <a:sym typeface="Wingdings 3" pitchFamily="18" charset="2"/>
                        </a:rPr>
                        <a:t>Total</a:t>
                      </a:r>
                    </a:p>
                  </a:txBody>
                  <a:tcPr marL="91443" marR="91443" marT="45684" marB="4568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L="91443" marR="91443" marT="45684" marB="4568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marL="91443" marR="91443" marT="45684" marB="45684"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marL="91443" marR="91443" marT="45684" marB="45684"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marL="91443" marR="91443" marT="45684" marB="45684"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marL="91443" marR="91443" marT="45684" marB="45684" horzOverflow="overflow">
                    <a:lnL>
                      <a:noFill/>
                    </a:lnL>
                    <a:lnR>
                      <a:noFill/>
                    </a:lnR>
                    <a:lnT>
                      <a:noFill/>
                    </a:lnT>
                    <a:lnB>
                      <a:noFill/>
                    </a:lnB>
                    <a:lnTlToBr>
                      <a:noFill/>
                    </a:lnTlToBr>
                    <a:lnBlToTr>
                      <a:noFill/>
                    </a:lnBlToTr>
                    <a:noFill/>
                  </a:tcPr>
                </a:tc>
                <a:tc hMerge="1">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marL="91443" marR="91443" marT="45696" marB="45696"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marL="0" marR="0" marT="45684" marB="45684"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marL="0" marR="0" marT="45684" marB="45684"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smtClean="0">
                          <a:ln>
                            <a:noFill/>
                          </a:ln>
                          <a:solidFill>
                            <a:schemeClr val="tx1"/>
                          </a:solidFill>
                          <a:effectLst/>
                          <a:latin typeface="Arial" charset="0"/>
                          <a:sym typeface="Wingdings 3" pitchFamily="18" charset="2"/>
                        </a:rPr>
                        <a:t>$12.10</a:t>
                      </a:r>
                    </a:p>
                  </a:txBody>
                  <a:tcPr marL="91443" marR="91443" marT="45684" marB="4568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marL="91443" marR="91443" marT="45684" marB="45684"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smtClean="0">
                          <a:ln>
                            <a:noFill/>
                          </a:ln>
                          <a:solidFill>
                            <a:schemeClr val="tx1"/>
                          </a:solidFill>
                          <a:effectLst/>
                          <a:latin typeface="Arial" charset="0"/>
                          <a:sym typeface="Wingdings 3" pitchFamily="18" charset="2"/>
                        </a:rPr>
                        <a:t>$15.10</a:t>
                      </a:r>
                    </a:p>
                  </a:txBody>
                  <a:tcPr marL="91443" marR="91443" marT="45684" marB="4568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marL="91443" marR="91443" marT="45684" marB="45684"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smtClean="0">
                          <a:ln>
                            <a:noFill/>
                          </a:ln>
                          <a:solidFill>
                            <a:schemeClr val="tx1"/>
                          </a:solidFill>
                          <a:effectLst/>
                          <a:latin typeface="Arial" charset="0"/>
                          <a:sym typeface="Wingdings 3" pitchFamily="18" charset="2"/>
                        </a:rPr>
                        <a:t>$18.40</a:t>
                      </a:r>
                    </a:p>
                  </a:txBody>
                  <a:tcPr marL="91443" marR="91443" marT="45684" marB="4568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marL="91443" marR="91443" marT="45684" marB="45684"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smtClean="0">
                          <a:ln>
                            <a:noFill/>
                          </a:ln>
                          <a:solidFill>
                            <a:schemeClr val="tx1"/>
                          </a:solidFill>
                          <a:effectLst/>
                          <a:latin typeface="Arial" charset="0"/>
                          <a:sym typeface="Wingdings 3" pitchFamily="18" charset="2"/>
                        </a:rPr>
                        <a:t>$19.20</a:t>
                      </a:r>
                    </a:p>
                  </a:txBody>
                  <a:tcPr marL="91443" marR="91443" marT="45684" marB="4568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bg1"/>
                        </a:solidFill>
                        <a:effectLst/>
                        <a:latin typeface="Arial" charset="0"/>
                        <a:sym typeface="Wingdings 3" pitchFamily="18" charset="2"/>
                      </a:endParaRPr>
                    </a:p>
                  </a:txBody>
                  <a:tcPr marL="91443" marR="91443" marT="45684" marB="45684" horzOverflow="overflow">
                    <a:lnL>
                      <a:noFill/>
                    </a:lnL>
                    <a:lnR>
                      <a:noFill/>
                    </a:lnR>
                    <a:lnT>
                      <a:noFill/>
                    </a:lnT>
                    <a:lnB>
                      <a:noFill/>
                    </a:lnB>
                    <a:lnTlToBr>
                      <a:noFill/>
                    </a:lnTlToBr>
                    <a:lnBlToTr>
                      <a:noFill/>
                    </a:lnBlToTr>
                    <a:noFill/>
                  </a:tcPr>
                </a:tc>
              </a:tr>
              <a:tr h="822868">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L="0" marR="0" marT="45684" marB="45684" horzOverflow="overflow">
                    <a:lnL>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marL="0" marR="0" marT="45684" marB="45684" horzOverflow="overflow">
                    <a:lnL>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L="0" marR="0" marT="45684" marB="45684" horzOverflow="overflow">
                    <a:lnL>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L="0" marR="0" marT="45684" marB="45684" horzOverflow="overflow">
                    <a:lnL>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marL="0" marR="0" marT="45684" marB="45684" horzOverflow="overflow">
                    <a:lnL>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L="0" marR="0" marT="45684" marB="45684" horzOverflow="overflow">
                    <a:lnL>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marL="0" marR="0" marT="45696" marB="45696" horzOverflow="overflow">
                    <a:lnL>
                      <a:noFill/>
                    </a:lnL>
                    <a:lnR>
                      <a:noFill/>
                    </a:lnR>
                    <a:lnT>
                      <a:noFill/>
                    </a:lnT>
                    <a:lnB w="28575" cap="flat" cmpd="sng" algn="ctr">
                      <a:solidFill>
                        <a:srgbClr val="00758C"/>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L="0" marR="0" marT="45684" marB="45684" horzOverflow="overflow">
                    <a:lnL>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marL="0" marR="0" marT="45684" marB="45684" horzOverflow="overflow">
                    <a:lnL>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Nominal GDP in</a:t>
                      </a:r>
                      <a:br>
                        <a:rPr kumimoji="0" lang="en-US" sz="1600" b="0" i="0" u="none" strike="noStrike" cap="none" normalizeH="0" baseline="0" dirty="0" smtClean="0">
                          <a:ln>
                            <a:noFill/>
                          </a:ln>
                          <a:solidFill>
                            <a:schemeClr val="tx1"/>
                          </a:solidFill>
                          <a:effectLst/>
                          <a:latin typeface="Arial" charset="0"/>
                          <a:sym typeface="Wingdings 3" pitchFamily="18" charset="2"/>
                        </a:rPr>
                      </a:br>
                      <a:r>
                        <a:rPr kumimoji="0" lang="en-US" sz="1600" b="0" i="0" u="none" strike="noStrike" cap="none" normalizeH="0" baseline="0" dirty="0" smtClean="0">
                          <a:ln>
                            <a:noFill/>
                          </a:ln>
                          <a:solidFill>
                            <a:schemeClr val="tx1"/>
                          </a:solidFill>
                          <a:effectLst/>
                          <a:latin typeface="Arial" charset="0"/>
                          <a:sym typeface="Wingdings 3" pitchFamily="18" charset="2"/>
                        </a:rPr>
                        <a:t> year 1</a:t>
                      </a:r>
                    </a:p>
                  </a:txBody>
                  <a:tcPr marL="0" marR="0" marT="45684" marB="45684" horzOverflow="overflow">
                    <a:lnL>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L="0" marR="0" marT="45684" marB="45684" horzOverflow="overflow">
                    <a:lnL>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L="0" marR="0" marT="45684" marB="45684" horzOverflow="overflow">
                    <a:lnL>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L="0" marR="0" marT="45684" marB="45684" horzOverflow="overflow">
                    <a:lnL>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smtClean="0">
                        <a:ln>
                          <a:noFill/>
                        </a:ln>
                        <a:solidFill>
                          <a:schemeClr val="tx1"/>
                        </a:solidFill>
                        <a:effectLst/>
                        <a:latin typeface="Arial" charset="0"/>
                        <a:sym typeface="Wingdings 3" pitchFamily="18" charset="2"/>
                      </a:endParaRPr>
                    </a:p>
                  </a:txBody>
                  <a:tcPr marL="0" marR="0" marT="45684" marB="45684" horzOverflow="overflow">
                    <a:lnL>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Nominal</a:t>
                      </a:r>
                      <a:br>
                        <a:rPr kumimoji="0" lang="en-US" sz="1600" b="0" i="0" u="none" strike="noStrike" cap="none" normalizeH="0" baseline="0" dirty="0" smtClean="0">
                          <a:ln>
                            <a:noFill/>
                          </a:ln>
                          <a:solidFill>
                            <a:schemeClr val="tx1"/>
                          </a:solidFill>
                          <a:effectLst/>
                          <a:latin typeface="Arial" charset="0"/>
                          <a:sym typeface="Wingdings 3" pitchFamily="18" charset="2"/>
                        </a:rPr>
                      </a:br>
                      <a:r>
                        <a:rPr kumimoji="0" lang="en-US" sz="1600" b="0" i="0" u="none" strike="noStrike" cap="none" normalizeH="0" baseline="0" dirty="0" smtClean="0">
                          <a:ln>
                            <a:noFill/>
                          </a:ln>
                          <a:solidFill>
                            <a:schemeClr val="tx1"/>
                          </a:solidFill>
                          <a:effectLst/>
                          <a:latin typeface="Arial" charset="0"/>
                          <a:sym typeface="Wingdings 3" pitchFamily="18" charset="2"/>
                        </a:rPr>
                        <a:t>GDP in</a:t>
                      </a:r>
                      <a:br>
                        <a:rPr kumimoji="0" lang="en-US" sz="1600" b="0" i="0" u="none" strike="noStrike" cap="none" normalizeH="0" baseline="0" dirty="0" smtClean="0">
                          <a:ln>
                            <a:noFill/>
                          </a:ln>
                          <a:solidFill>
                            <a:schemeClr val="tx1"/>
                          </a:solidFill>
                          <a:effectLst/>
                          <a:latin typeface="Arial" charset="0"/>
                          <a:sym typeface="Wingdings 3" pitchFamily="18" charset="2"/>
                        </a:rPr>
                      </a:br>
                      <a:r>
                        <a:rPr kumimoji="0" lang="en-US" sz="1600" b="0" i="0" u="none" strike="noStrike" cap="none" normalizeH="0" baseline="0" dirty="0" smtClean="0">
                          <a:ln>
                            <a:noFill/>
                          </a:ln>
                          <a:solidFill>
                            <a:schemeClr val="tx1"/>
                          </a:solidFill>
                          <a:effectLst/>
                          <a:latin typeface="Arial" charset="0"/>
                          <a:sym typeface="Wingdings 3" pitchFamily="18" charset="2"/>
                        </a:rPr>
                        <a:t>year 2</a:t>
                      </a:r>
                    </a:p>
                  </a:txBody>
                  <a:tcPr marL="0" marR="0" marT="45684" marB="45684" horzOverflow="overflow">
                    <a:lnL>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
        <p:nvSpPr>
          <p:cNvPr id="6" name="Rectangle 4"/>
          <p:cNvSpPr txBox="1">
            <a:spLocks noChangeArrowheads="1"/>
          </p:cNvSpPr>
          <p:nvPr/>
        </p:nvSpPr>
        <p:spPr bwMode="auto">
          <a:xfrm>
            <a:off x="1979613" y="271463"/>
            <a:ext cx="6400800" cy="400050"/>
          </a:xfrm>
          <a:prstGeom prst="rect">
            <a:avLst/>
          </a:prstGeom>
          <a:noFill/>
          <a:ln>
            <a:miter lim="800000"/>
            <a:headEnd/>
            <a:tailEnd/>
          </a:ln>
        </p:spPr>
        <p:txBody>
          <a:bodyPr>
            <a:spAutoFit/>
          </a:bodyPr>
          <a:lstStyle/>
          <a:p>
            <a:pPr marL="457200" indent="-457200">
              <a:defRPr/>
            </a:pPr>
            <a:r>
              <a:rPr lang="en-US" sz="2000" kern="0" dirty="0">
                <a:solidFill>
                  <a:srgbClr val="55367D"/>
                </a:solidFill>
              </a:rPr>
              <a:t>Calculating Real GDP</a:t>
            </a:r>
          </a:p>
        </p:txBody>
      </p:sp>
      <p:sp>
        <p:nvSpPr>
          <p:cNvPr id="7" name="Rectangle 220"/>
          <p:cNvSpPr>
            <a:spLocks noChangeArrowheads="1"/>
          </p:cNvSpPr>
          <p:nvPr/>
        </p:nvSpPr>
        <p:spPr bwMode="auto">
          <a:xfrm>
            <a:off x="1981200" y="5435600"/>
            <a:ext cx="8382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b="1">
                <a:solidFill>
                  <a:schemeClr val="tx1"/>
                </a:solidFill>
              </a:rPr>
              <a:t>base year</a:t>
            </a:r>
            <a:r>
              <a:rPr lang="en-US" altLang="en-US" sz="1800" b="1">
                <a:solidFill>
                  <a:srgbClr val="006668"/>
                </a:solidFill>
              </a:rPr>
              <a:t>  </a:t>
            </a:r>
            <a:r>
              <a:rPr lang="en-US" altLang="en-US" sz="1800">
                <a:solidFill>
                  <a:schemeClr val="tx1"/>
                </a:solidFill>
              </a:rPr>
              <a:t>The year chosen for the weights in a fixed-weight procedure.</a:t>
            </a:r>
          </a:p>
        </p:txBody>
      </p:sp>
      <p:sp>
        <p:nvSpPr>
          <p:cNvPr id="8" name="Rectangle 221"/>
          <p:cNvSpPr>
            <a:spLocks noChangeArrowheads="1"/>
          </p:cNvSpPr>
          <p:nvPr/>
        </p:nvSpPr>
        <p:spPr bwMode="auto">
          <a:xfrm>
            <a:off x="1981200" y="6019800"/>
            <a:ext cx="8382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b="1">
                <a:solidFill>
                  <a:schemeClr val="tx1"/>
                </a:solidFill>
              </a:rPr>
              <a:t>fixed-weight procedure </a:t>
            </a:r>
            <a:r>
              <a:rPr lang="en-US" altLang="en-US" sz="1800" b="1">
                <a:solidFill>
                  <a:srgbClr val="006668"/>
                </a:solidFill>
              </a:rPr>
              <a:t> </a:t>
            </a:r>
            <a:r>
              <a:rPr lang="en-US" altLang="en-US" sz="1800">
                <a:solidFill>
                  <a:schemeClr val="tx1"/>
                </a:solidFill>
              </a:rPr>
              <a:t>A procedure that uses weights from a given base year. </a:t>
            </a:r>
          </a:p>
        </p:txBody>
      </p:sp>
    </p:spTree>
    <p:extLst>
      <p:ext uri="{BB962C8B-B14F-4D97-AF65-F5344CB8AC3E}">
        <p14:creationId xmlns:p14="http://schemas.microsoft.com/office/powerpoint/2010/main" val="1671228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0885"/>
                                        </p:tgtEl>
                                        <p:attrNameLst>
                                          <p:attrName>style.visibility</p:attrName>
                                        </p:attrNameLst>
                                      </p:cBhvr>
                                      <p:to>
                                        <p:strVal val="visible"/>
                                      </p:to>
                                    </p:set>
                                    <p:animEffect transition="in" filter="wipe(up)">
                                      <p:cBhvr>
                                        <p:cTn id="11" dur="1000"/>
                                        <p:tgtEl>
                                          <p:spTgt spid="30885"/>
                                        </p:tgtEl>
                                      </p:cBhvr>
                                    </p:animEffect>
                                  </p:childTnLst>
                                </p:cTn>
                              </p:par>
                            </p:childTnLst>
                          </p:cTn>
                        </p:par>
                        <p:par>
                          <p:cTn id="12" fill="hold" nodeType="afterGroup">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nodeType="afterGroup">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utoUpdateAnimBg="0"/>
      <p:bldP spid="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rot="16200000">
            <a:off x="5333760" y="-2818800"/>
            <a:ext cx="151920" cy="6857640"/>
          </a:xfrm>
          <a:prstGeom prst="rect">
            <a:avLst/>
          </a:prstGeom>
          <a:gradFill>
            <a:gsLst>
              <a:gs pos="0">
                <a:srgbClr val="593000"/>
              </a:gs>
              <a:gs pos="5000">
                <a:srgbClr val="593000"/>
              </a:gs>
              <a:gs pos="100000">
                <a:srgbClr val="FFFFFF"/>
              </a:gs>
            </a:gsLst>
            <a:lin ang="10800000"/>
          </a:gradFill>
          <a:ln>
            <a:noFill/>
          </a:ln>
        </p:spPr>
        <p:style>
          <a:lnRef idx="0">
            <a:scrgbClr r="0" g="0" b="0"/>
          </a:lnRef>
          <a:fillRef idx="0">
            <a:scrgbClr r="0" g="0" b="0"/>
          </a:fillRef>
          <a:effectRef idx="0">
            <a:scrgbClr r="0" g="0" b="0"/>
          </a:effectRef>
          <a:fontRef idx="minor"/>
        </p:style>
      </p:sp>
      <p:sp>
        <p:nvSpPr>
          <p:cNvPr id="162" name="CustomShape 2"/>
          <p:cNvSpPr/>
          <p:nvPr/>
        </p:nvSpPr>
        <p:spPr>
          <a:xfrm>
            <a:off x="6477120" y="533520"/>
            <a:ext cx="4190760" cy="5943240"/>
          </a:xfrm>
          <a:prstGeom prst="rect">
            <a:avLst/>
          </a:prstGeom>
          <a:gradFill>
            <a:gsLst>
              <a:gs pos="0">
                <a:srgbClr val="D1B79F"/>
              </a:gs>
              <a:gs pos="100000">
                <a:srgbClr val="FFFFFF"/>
              </a:gs>
            </a:gsLst>
            <a:lin ang="5400000"/>
          </a:gradFill>
          <a:ln>
            <a:noFill/>
          </a:ln>
        </p:spPr>
        <p:style>
          <a:lnRef idx="0">
            <a:scrgbClr r="0" g="0" b="0"/>
          </a:lnRef>
          <a:fillRef idx="0">
            <a:scrgbClr r="0" g="0" b="0"/>
          </a:fillRef>
          <a:effectRef idx="0">
            <a:scrgbClr r="0" g="0" b="0"/>
          </a:effectRef>
          <a:fontRef idx="minor"/>
        </p:style>
      </p:sp>
      <p:sp>
        <p:nvSpPr>
          <p:cNvPr id="163" name="CustomShape 3"/>
          <p:cNvSpPr/>
          <p:nvPr/>
        </p:nvSpPr>
        <p:spPr>
          <a:xfrm>
            <a:off x="6477120" y="0"/>
            <a:ext cx="4190760" cy="533160"/>
          </a:xfrm>
          <a:prstGeom prst="rect">
            <a:avLst/>
          </a:prstGeom>
          <a:solidFill>
            <a:srgbClr val="00758C"/>
          </a:solidFill>
          <a:ln>
            <a:noFill/>
          </a:ln>
        </p:spPr>
        <p:style>
          <a:lnRef idx="0">
            <a:scrgbClr r="0" g="0" b="0"/>
          </a:lnRef>
          <a:fillRef idx="0">
            <a:scrgbClr r="0" g="0" b="0"/>
          </a:fillRef>
          <a:effectRef idx="0">
            <a:scrgbClr r="0" g="0" b="0"/>
          </a:effectRef>
          <a:fontRef idx="minor"/>
        </p:style>
      </p:sp>
      <p:sp>
        <p:nvSpPr>
          <p:cNvPr id="164" name="CustomShape 4"/>
          <p:cNvSpPr/>
          <p:nvPr/>
        </p:nvSpPr>
        <p:spPr>
          <a:xfrm>
            <a:off x="1752480" y="685800"/>
            <a:ext cx="4723920" cy="1280160"/>
          </a:xfrm>
          <a:prstGeom prst="rect">
            <a:avLst/>
          </a:prstGeom>
          <a:noFill/>
          <a:ln>
            <a:noFill/>
          </a:ln>
        </p:spPr>
        <p:style>
          <a:lnRef idx="0">
            <a:scrgbClr r="0" g="0" b="0"/>
          </a:lnRef>
          <a:fillRef idx="0">
            <a:scrgbClr r="0" g="0" b="0"/>
          </a:fillRef>
          <a:effectRef idx="0">
            <a:scrgbClr r="0" g="0" b="0"/>
          </a:effectRef>
          <a:fontRef idx="minor"/>
        </p:style>
        <p:txBody>
          <a:bodyPr lIns="90000" tIns="0" rIns="90000" bIns="0"/>
          <a:lstStyle/>
          <a:p>
            <a:pPr algn="r">
              <a:lnSpc>
                <a:spcPct val="100000"/>
              </a:lnSpc>
            </a:pPr>
            <a:r>
              <a:rPr lang="en-IN" sz="2800" b="1" strike="noStrike">
                <a:solidFill>
                  <a:srgbClr val="55367D"/>
                </a:solidFill>
                <a:latin typeface="Arial Rounded MT Bold"/>
              </a:rPr>
              <a:t>Measuring National Output and National Income</a:t>
            </a:r>
            <a:endParaRPr/>
          </a:p>
        </p:txBody>
      </p:sp>
      <p:sp>
        <p:nvSpPr>
          <p:cNvPr id="165" name="CustomShape 5"/>
          <p:cNvSpPr/>
          <p:nvPr/>
        </p:nvSpPr>
        <p:spPr>
          <a:xfrm>
            <a:off x="6451560" y="813851"/>
            <a:ext cx="4190760" cy="516194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600" b="1" strike="noStrike" dirty="0">
                <a:solidFill>
                  <a:srgbClr val="8A1636"/>
                </a:solidFill>
                <a:latin typeface="Times New Roman"/>
              </a:rPr>
              <a:t>Gross Domestic Product</a:t>
            </a:r>
            <a:r>
              <a:rPr lang="en-IN" sz="1400" b="1" strike="noStrike" dirty="0">
                <a:solidFill>
                  <a:srgbClr val="8A1636"/>
                </a:solidFill>
                <a:latin typeface="Times New Roman"/>
              </a:rPr>
              <a:t> </a:t>
            </a:r>
            <a:endParaRPr dirty="0"/>
          </a:p>
          <a:p>
            <a:pPr>
              <a:lnSpc>
                <a:spcPct val="100000"/>
              </a:lnSpc>
            </a:pPr>
            <a:r>
              <a:rPr lang="en-IN" sz="1400" strike="noStrike" dirty="0">
                <a:solidFill>
                  <a:srgbClr val="8A1636"/>
                </a:solidFill>
                <a:latin typeface="Times New Roman"/>
              </a:rPr>
              <a:t>	</a:t>
            </a:r>
            <a:r>
              <a:rPr lang="en-IN" sz="1400" strike="noStrike" dirty="0">
                <a:solidFill>
                  <a:srgbClr val="000000"/>
                </a:solidFill>
                <a:latin typeface="Times New Roman"/>
              </a:rPr>
              <a:t>Final Goods and Services</a:t>
            </a:r>
            <a:endParaRPr dirty="0"/>
          </a:p>
          <a:p>
            <a:pPr>
              <a:lnSpc>
                <a:spcPct val="100000"/>
              </a:lnSpc>
            </a:pPr>
            <a:r>
              <a:rPr lang="en-IN" sz="1400" strike="noStrike" dirty="0">
                <a:solidFill>
                  <a:srgbClr val="000000"/>
                </a:solidFill>
                <a:latin typeface="Times New Roman"/>
              </a:rPr>
              <a:t>	Exclusion of Used Goods and Paper </a:t>
            </a:r>
            <a:r>
              <a:rPr lang="en-IN" sz="1400" strike="noStrike" dirty="0" smtClean="0">
                <a:solidFill>
                  <a:srgbClr val="000000"/>
                </a:solidFill>
                <a:latin typeface="Times New Roman"/>
              </a:rPr>
              <a:t>	Transactions</a:t>
            </a:r>
            <a:endParaRPr dirty="0"/>
          </a:p>
          <a:p>
            <a:pPr>
              <a:lnSpc>
                <a:spcPct val="100000"/>
              </a:lnSpc>
            </a:pPr>
            <a:r>
              <a:rPr lang="en-IN" sz="1400" strike="noStrike" dirty="0">
                <a:solidFill>
                  <a:srgbClr val="000000"/>
                </a:solidFill>
                <a:latin typeface="Times New Roman"/>
              </a:rPr>
              <a:t>	Exclusion of Output Produced </a:t>
            </a:r>
            <a:r>
              <a:rPr lang="en-IN" sz="1400" strike="noStrike" dirty="0" smtClean="0">
                <a:solidFill>
                  <a:srgbClr val="000000"/>
                </a:solidFill>
                <a:latin typeface="Times New Roman"/>
              </a:rPr>
              <a:t>Abroad by </a:t>
            </a:r>
            <a:r>
              <a:rPr lang="en-IN" sz="1400" dirty="0">
                <a:solidFill>
                  <a:srgbClr val="000000"/>
                </a:solidFill>
                <a:latin typeface="Times New Roman"/>
              </a:rPr>
              <a:t>	</a:t>
            </a:r>
            <a:r>
              <a:rPr lang="en-IN" sz="1400" strike="noStrike" dirty="0" smtClean="0">
                <a:solidFill>
                  <a:srgbClr val="000000"/>
                </a:solidFill>
                <a:latin typeface="Times New Roman"/>
              </a:rPr>
              <a:t>Domestically </a:t>
            </a:r>
            <a:r>
              <a:rPr lang="en-IN" sz="1400" strike="noStrike" dirty="0">
                <a:solidFill>
                  <a:srgbClr val="000000"/>
                </a:solidFill>
                <a:latin typeface="Times New Roman"/>
              </a:rPr>
              <a:t>Owned Factors of Production</a:t>
            </a:r>
            <a:endParaRPr dirty="0"/>
          </a:p>
          <a:p>
            <a:pPr>
              <a:lnSpc>
                <a:spcPct val="100000"/>
              </a:lnSpc>
            </a:pPr>
            <a:endParaRPr dirty="0"/>
          </a:p>
          <a:p>
            <a:pPr>
              <a:lnSpc>
                <a:spcPct val="100000"/>
              </a:lnSpc>
            </a:pPr>
            <a:r>
              <a:rPr lang="en-IN" sz="1600" b="1" strike="noStrike" dirty="0">
                <a:solidFill>
                  <a:srgbClr val="8A1636"/>
                </a:solidFill>
                <a:latin typeface="Times New Roman"/>
              </a:rPr>
              <a:t>Calculating GDP</a:t>
            </a:r>
            <a:endParaRPr dirty="0"/>
          </a:p>
          <a:p>
            <a:pPr>
              <a:lnSpc>
                <a:spcPct val="100000"/>
              </a:lnSpc>
            </a:pPr>
            <a:r>
              <a:rPr lang="en-IN" sz="1400" strike="noStrike" dirty="0">
                <a:solidFill>
                  <a:srgbClr val="8A1636"/>
                </a:solidFill>
                <a:latin typeface="Times New Roman"/>
              </a:rPr>
              <a:t>	</a:t>
            </a:r>
            <a:r>
              <a:rPr lang="en-IN" sz="1400" strike="noStrike" dirty="0">
                <a:solidFill>
                  <a:srgbClr val="000000"/>
                </a:solidFill>
                <a:latin typeface="Times New Roman"/>
              </a:rPr>
              <a:t>The Expenditure Approach</a:t>
            </a:r>
            <a:endParaRPr dirty="0"/>
          </a:p>
          <a:p>
            <a:pPr>
              <a:lnSpc>
                <a:spcPct val="100000"/>
              </a:lnSpc>
            </a:pPr>
            <a:r>
              <a:rPr lang="en-IN" sz="1400" strike="noStrike" dirty="0">
                <a:solidFill>
                  <a:srgbClr val="000000"/>
                </a:solidFill>
                <a:latin typeface="Times New Roman"/>
              </a:rPr>
              <a:t>	The Income Approach</a:t>
            </a:r>
            <a:endParaRPr dirty="0"/>
          </a:p>
          <a:p>
            <a:pPr>
              <a:lnSpc>
                <a:spcPct val="100000"/>
              </a:lnSpc>
            </a:pPr>
            <a:endParaRPr dirty="0"/>
          </a:p>
          <a:p>
            <a:pPr>
              <a:lnSpc>
                <a:spcPct val="100000"/>
              </a:lnSpc>
            </a:pPr>
            <a:r>
              <a:rPr lang="en-IN" sz="1600" b="1" strike="noStrike" dirty="0">
                <a:solidFill>
                  <a:srgbClr val="8A1636"/>
                </a:solidFill>
                <a:latin typeface="Times New Roman"/>
              </a:rPr>
              <a:t>Nominal versus Real GDP</a:t>
            </a:r>
            <a:endParaRPr dirty="0"/>
          </a:p>
          <a:p>
            <a:pPr>
              <a:lnSpc>
                <a:spcPct val="100000"/>
              </a:lnSpc>
            </a:pPr>
            <a:r>
              <a:rPr lang="en-IN" sz="1400" strike="noStrike" dirty="0">
                <a:solidFill>
                  <a:srgbClr val="8A1636"/>
                </a:solidFill>
                <a:latin typeface="Times New Roman"/>
              </a:rPr>
              <a:t>	</a:t>
            </a:r>
            <a:r>
              <a:rPr lang="en-IN" sz="1400" strike="noStrike" dirty="0">
                <a:solidFill>
                  <a:srgbClr val="000000"/>
                </a:solidFill>
                <a:latin typeface="Times New Roman"/>
              </a:rPr>
              <a:t>Calculating Real GDP </a:t>
            </a:r>
            <a:endParaRPr dirty="0"/>
          </a:p>
          <a:p>
            <a:pPr>
              <a:lnSpc>
                <a:spcPct val="100000"/>
              </a:lnSpc>
            </a:pPr>
            <a:r>
              <a:rPr lang="en-IN" sz="1400" strike="noStrike" dirty="0">
                <a:solidFill>
                  <a:srgbClr val="000000"/>
                </a:solidFill>
                <a:latin typeface="Times New Roman"/>
              </a:rPr>
              <a:t>	Calculating the GDP Deflator</a:t>
            </a:r>
            <a:endParaRPr dirty="0"/>
          </a:p>
          <a:p>
            <a:pPr>
              <a:lnSpc>
                <a:spcPct val="100000"/>
              </a:lnSpc>
            </a:pPr>
            <a:r>
              <a:rPr lang="en-IN" sz="1400" strike="noStrike" dirty="0">
                <a:solidFill>
                  <a:srgbClr val="000000"/>
                </a:solidFill>
                <a:latin typeface="Times New Roman"/>
              </a:rPr>
              <a:t>	The Problems of Fixed Weights</a:t>
            </a:r>
            <a:endParaRPr dirty="0"/>
          </a:p>
          <a:p>
            <a:pPr>
              <a:lnSpc>
                <a:spcPct val="100000"/>
              </a:lnSpc>
            </a:pPr>
            <a:endParaRPr dirty="0"/>
          </a:p>
          <a:p>
            <a:pPr>
              <a:lnSpc>
                <a:spcPct val="100000"/>
              </a:lnSpc>
            </a:pPr>
            <a:r>
              <a:rPr lang="en-IN" sz="1600" b="1" strike="noStrike" dirty="0">
                <a:solidFill>
                  <a:srgbClr val="8A1636"/>
                </a:solidFill>
                <a:latin typeface="Times New Roman"/>
              </a:rPr>
              <a:t>Limitations of the GDP Concept</a:t>
            </a:r>
            <a:endParaRPr dirty="0"/>
          </a:p>
          <a:p>
            <a:pPr>
              <a:lnSpc>
                <a:spcPct val="100000"/>
              </a:lnSpc>
            </a:pPr>
            <a:r>
              <a:rPr lang="en-IN" sz="1400" strike="noStrike" dirty="0">
                <a:solidFill>
                  <a:srgbClr val="8A1636"/>
                </a:solidFill>
                <a:latin typeface="Times New Roman"/>
              </a:rPr>
              <a:t>	</a:t>
            </a:r>
            <a:r>
              <a:rPr lang="en-IN" sz="1400" strike="noStrike" dirty="0">
                <a:solidFill>
                  <a:srgbClr val="000000"/>
                </a:solidFill>
                <a:latin typeface="Times New Roman"/>
              </a:rPr>
              <a:t>GDP and Social Welfare </a:t>
            </a:r>
            <a:endParaRPr dirty="0"/>
          </a:p>
          <a:p>
            <a:pPr>
              <a:lnSpc>
                <a:spcPct val="100000"/>
              </a:lnSpc>
            </a:pPr>
            <a:r>
              <a:rPr lang="en-IN" sz="1400" strike="noStrike" dirty="0">
                <a:solidFill>
                  <a:srgbClr val="000000"/>
                </a:solidFill>
                <a:latin typeface="Times New Roman"/>
              </a:rPr>
              <a:t>	The Informal Economy</a:t>
            </a:r>
            <a:endParaRPr dirty="0"/>
          </a:p>
          <a:p>
            <a:pPr>
              <a:lnSpc>
                <a:spcPct val="100000"/>
              </a:lnSpc>
            </a:pPr>
            <a:r>
              <a:rPr lang="en-IN" sz="1400" strike="noStrike" dirty="0">
                <a:solidFill>
                  <a:srgbClr val="000000"/>
                </a:solidFill>
                <a:latin typeface="Times New Roman"/>
              </a:rPr>
              <a:t>	Gross National Income per Capita</a:t>
            </a:r>
            <a:endParaRPr dirty="0"/>
          </a:p>
          <a:p>
            <a:pPr>
              <a:lnSpc>
                <a:spcPct val="100000"/>
              </a:lnSpc>
            </a:pPr>
            <a:endParaRPr dirty="0"/>
          </a:p>
        </p:txBody>
      </p:sp>
      <p:sp>
        <p:nvSpPr>
          <p:cNvPr id="166" name="Line 6"/>
          <p:cNvSpPr/>
          <p:nvPr/>
        </p:nvSpPr>
        <p:spPr>
          <a:xfrm>
            <a:off x="6476760" y="6553080"/>
            <a:ext cx="4191120" cy="0"/>
          </a:xfrm>
          <a:prstGeom prst="line">
            <a:avLst/>
          </a:prstGeom>
          <a:ln w="15840">
            <a:solidFill>
              <a:srgbClr val="593000"/>
            </a:solidFill>
            <a:round/>
          </a:ln>
        </p:spPr>
      </p:sp>
      <p:sp>
        <p:nvSpPr>
          <p:cNvPr id="167" name="Line 7"/>
          <p:cNvSpPr/>
          <p:nvPr/>
        </p:nvSpPr>
        <p:spPr>
          <a:xfrm>
            <a:off x="1981080" y="0"/>
            <a:ext cx="0" cy="533160"/>
          </a:xfrm>
          <a:prstGeom prst="line">
            <a:avLst/>
          </a:prstGeom>
          <a:ln w="9360">
            <a:solidFill>
              <a:srgbClr val="C6AE95"/>
            </a:solidFill>
            <a:round/>
          </a:ln>
        </p:spPr>
      </p:sp>
      <p:pic>
        <p:nvPicPr>
          <p:cNvPr id="168" name="Picture 13"/>
          <p:cNvPicPr/>
          <p:nvPr/>
        </p:nvPicPr>
        <p:blipFill>
          <a:blip r:embed="rId2"/>
          <a:stretch/>
        </p:blipFill>
        <p:spPr>
          <a:xfrm>
            <a:off x="1981080" y="2057400"/>
            <a:ext cx="4398480" cy="2935080"/>
          </a:xfrm>
          <a:prstGeom prst="rect">
            <a:avLst/>
          </a:prstGeom>
          <a:ln>
            <a:noFill/>
          </a:ln>
        </p:spPr>
      </p:pic>
    </p:spTree>
    <p:extLst>
      <p:ext uri="{BB962C8B-B14F-4D97-AF65-F5344CB8AC3E}">
        <p14:creationId xmlns:p14="http://schemas.microsoft.com/office/powerpoint/2010/main" val="1835707327"/>
      </p:ext>
    </p:extLst>
  </p:cSld>
  <p:clrMapOvr>
    <a:masterClrMapping/>
  </p:clrMapOvr>
  <p:timing>
    <p:tnLst>
      <p:par>
        <p:cTn id="1" dur="indefinite" restart="never" nodeType="tmRoot">
          <p:childTnLst>
            <p:seq>
              <p:cTn id="2" dur="indefinite" nodeType="mainSeq">
                <p:childTnLst>
                  <p:par>
                    <p:cTn id="3" fill="hold" nodeType="clickEffect">
                      <p:stCondLst>
                        <p:cond delay="0"/>
                      </p:stCondLst>
                      <p:childTnLst>
                        <p:par>
                          <p:cTn id="4" fill="hold" nodeType="withEffect">
                            <p:stCondLst>
                              <p:cond delay="0"/>
                            </p:stCondLst>
                            <p:childTnLst>
                              <p:par>
                                <p:cTn id="5" presetID="22" presetClass="entr" presetSubtype="1" fill="hold" nodeType="after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wipe(up)">
                                      <p:cBhvr additive="repl">
                                        <p:cTn id="7" dur="500"/>
                                        <p:tgtEl>
                                          <p:spTgt spid="167"/>
                                        </p:tgtEl>
                                      </p:cBhvr>
                                    </p:animEffect>
                                  </p:childTnLst>
                                </p:cTn>
                              </p:par>
                            </p:childTnLst>
                          </p:cTn>
                        </p:par>
                        <p:par>
                          <p:cTn id="8" fill="hold" nodeType="afterEffect">
                            <p:stCondLst>
                              <p:cond delay="500"/>
                            </p:stCondLst>
                            <p:childTnLst>
                              <p:par>
                                <p:cTn id="9" presetID="22" presetClass="entr" presetSubtype="8" fill="hold" nodeType="afterEffect">
                                  <p:stCondLst>
                                    <p:cond delay="0"/>
                                  </p:stCondLst>
                                  <p:childTnLst>
                                    <p:set>
                                      <p:cBhvr>
                                        <p:cTn id="10" dur="1" fill="hold">
                                          <p:stCondLst>
                                            <p:cond delay="0"/>
                                          </p:stCondLst>
                                        </p:cTn>
                                        <p:tgtEl>
                                          <p:spTgt spid="161"/>
                                        </p:tgtEl>
                                        <p:attrNameLst>
                                          <p:attrName>style.visibility</p:attrName>
                                        </p:attrNameLst>
                                      </p:cBhvr>
                                      <p:to>
                                        <p:strVal val="visible"/>
                                      </p:to>
                                    </p:set>
                                    <p:animEffect transition="in" filter="wipe(left)">
                                      <p:cBhvr additive="repl">
                                        <p:cTn id="11" dur="500"/>
                                        <p:tgtEl>
                                          <p:spTgt spid="161"/>
                                        </p:tgtEl>
                                      </p:cBhvr>
                                    </p:animEffect>
                                  </p:childTnLst>
                                </p:cTn>
                              </p:par>
                            </p:childTnLst>
                          </p:cTn>
                        </p:par>
                        <p:par>
                          <p:cTn id="12" fill="hold" nodeType="afterEffect">
                            <p:stCondLst>
                              <p:cond delay="1000"/>
                            </p:stCondLst>
                            <p:childTnLst>
                              <p:par>
                                <p:cTn id="13" presetID="22" presetClass="entr" presetSubtype="1" fill="hold" nodeType="afterEffect">
                                  <p:stCondLst>
                                    <p:cond delay="0"/>
                                  </p:stCondLst>
                                  <p:childTnLst>
                                    <p:set>
                                      <p:cBhvr>
                                        <p:cTn id="14" dur="1" fill="hold">
                                          <p:stCondLst>
                                            <p:cond delay="0"/>
                                          </p:stCondLst>
                                        </p:cTn>
                                        <p:tgtEl>
                                          <p:spTgt spid="163"/>
                                        </p:tgtEl>
                                        <p:attrNameLst>
                                          <p:attrName>style.visibility</p:attrName>
                                        </p:attrNameLst>
                                      </p:cBhvr>
                                      <p:to>
                                        <p:strVal val="visible"/>
                                      </p:to>
                                    </p:set>
                                    <p:animEffect transition="in" filter="wipe(up)">
                                      <p:cBhvr additive="repl">
                                        <p:cTn id="15" dur="500"/>
                                        <p:tgtEl>
                                          <p:spTgt spid="163"/>
                                        </p:tgtEl>
                                      </p:cBhvr>
                                    </p:animEffect>
                                  </p:childTnLst>
                                </p:cTn>
                              </p:par>
                            </p:childTnLst>
                          </p:cTn>
                        </p:par>
                        <p:par>
                          <p:cTn id="16" fill="hold" nodeType="afterEffect">
                            <p:stCondLst>
                              <p:cond delay="1500"/>
                            </p:stCondLst>
                            <p:childTnLst>
                              <p:par>
                                <p:cTn id="17" presetID="22" presetClass="entr" presetSubtype="1" fill="hold" nodeType="afterEffect">
                                  <p:stCondLst>
                                    <p:cond delay="0"/>
                                  </p:stCondLst>
                                  <p:childTnLst>
                                    <p:set>
                                      <p:cBhvr>
                                        <p:cTn id="18" dur="1" fill="hold">
                                          <p:stCondLst>
                                            <p:cond delay="0"/>
                                          </p:stCondLst>
                                        </p:cTn>
                                        <p:tgtEl>
                                          <p:spTgt spid="162"/>
                                        </p:tgtEl>
                                        <p:attrNameLst>
                                          <p:attrName>style.visibility</p:attrName>
                                        </p:attrNameLst>
                                      </p:cBhvr>
                                      <p:to>
                                        <p:strVal val="visible"/>
                                      </p:to>
                                    </p:set>
                                    <p:animEffect transition="in" filter="wipe(up)">
                                      <p:cBhvr additive="repl">
                                        <p:cTn id="19" dur="500"/>
                                        <p:tgtEl>
                                          <p:spTgt spid="162"/>
                                        </p:tgtEl>
                                      </p:cBhvr>
                                    </p:animEffect>
                                  </p:childTnLst>
                                </p:cTn>
                              </p:par>
                            </p:childTnLst>
                          </p:cTn>
                        </p:par>
                        <p:par>
                          <p:cTn id="20" fill="hold" nodeType="afterEffect">
                            <p:stCondLst>
                              <p:cond delay="2000"/>
                            </p:stCondLst>
                            <p:childTnLst>
                              <p:par>
                                <p:cTn id="21" presetID="22" presetClass="entr" presetSubtype="8" fill="hold" nodeType="afterEffect">
                                  <p:stCondLst>
                                    <p:cond delay="0"/>
                                  </p:stCondLst>
                                  <p:childTnLst>
                                    <p:set>
                                      <p:cBhvr>
                                        <p:cTn id="22" dur="1" fill="hold">
                                          <p:stCondLst>
                                            <p:cond delay="0"/>
                                          </p:stCondLst>
                                        </p:cTn>
                                        <p:tgtEl>
                                          <p:spTgt spid="164"/>
                                        </p:tgtEl>
                                        <p:attrNameLst>
                                          <p:attrName>style.visibility</p:attrName>
                                        </p:attrNameLst>
                                      </p:cBhvr>
                                      <p:to>
                                        <p:strVal val="visible"/>
                                      </p:to>
                                    </p:set>
                                    <p:animEffect transition="in" filter="wipe(left)">
                                      <p:cBhvr additive="repl">
                                        <p:cTn id="23" dur="500"/>
                                        <p:tgtEl>
                                          <p:spTgt spid="164"/>
                                        </p:tgtEl>
                                      </p:cBhvr>
                                    </p:animEffect>
                                  </p:childTnLst>
                                </p:cTn>
                              </p:par>
                            </p:childTnLst>
                          </p:cTn>
                        </p:par>
                        <p:par>
                          <p:cTn id="24" fill="hold" nodeType="afterEffect">
                            <p:stCondLst>
                              <p:cond delay="2500"/>
                            </p:stCondLst>
                            <p:childTnLst>
                              <p:par>
                                <p:cTn id="25" presetID="10" presetClass="entr" fill="hold" nodeType="afterEffect">
                                  <p:stCondLst>
                                    <p:cond delay="0"/>
                                  </p:stCondLst>
                                  <p:childTnLst>
                                    <p:set>
                                      <p:cBhvr>
                                        <p:cTn id="26" dur="1" fill="hold">
                                          <p:stCondLst>
                                            <p:cond delay="0"/>
                                          </p:stCondLst>
                                        </p:cTn>
                                        <p:tgtEl>
                                          <p:spTgt spid="168"/>
                                        </p:tgtEl>
                                        <p:attrNameLst>
                                          <p:attrName>style.visibility</p:attrName>
                                        </p:attrNameLst>
                                      </p:cBhvr>
                                      <p:to>
                                        <p:strVal val="visible"/>
                                      </p:to>
                                    </p:set>
                                    <p:animEffect transition="in" filter="fade">
                                      <p:cBhvr additive="repl">
                                        <p:cTn id="27" dur="1000"/>
                                        <p:tgtEl>
                                          <p:spTgt spid="168"/>
                                        </p:tgtEl>
                                      </p:cBhvr>
                                    </p:animEffect>
                                  </p:childTnLst>
                                </p:cTn>
                              </p:par>
                            </p:childTnLst>
                          </p:cTn>
                        </p:par>
                        <p:par>
                          <p:cTn id="28" fill="hold" nodeType="afterEffect">
                            <p:stCondLst>
                              <p:cond delay="3500"/>
                            </p:stCondLst>
                            <p:childTnLst>
                              <p:par>
                                <p:cTn id="29" presetID="22" presetClass="entr" presetSubtype="8" fill="hold" nodeType="afterEffect">
                                  <p:stCondLst>
                                    <p:cond delay="0"/>
                                  </p:stCondLst>
                                  <p:childTnLst>
                                    <p:set>
                                      <p:cBhvr>
                                        <p:cTn id="30" dur="1" fill="hold">
                                          <p:stCondLst>
                                            <p:cond delay="0"/>
                                          </p:stCondLst>
                                        </p:cTn>
                                        <p:tgtEl>
                                          <p:spTgt spid="165">
                                            <p:txEl>
                                              <p:charRg st="0" end="468"/>
                                            </p:txEl>
                                          </p:spTgt>
                                        </p:tgtEl>
                                        <p:attrNameLst>
                                          <p:attrName>style.visibility</p:attrName>
                                        </p:attrNameLst>
                                      </p:cBhvr>
                                      <p:to>
                                        <p:strVal val="visible"/>
                                      </p:to>
                                    </p:set>
                                    <p:animEffect transition="in" filter="wipe(left)">
                                      <p:cBhvr additive="repl">
                                        <p:cTn id="31" dur="500"/>
                                        <p:tgtEl>
                                          <p:spTgt spid="165">
                                            <p:txEl>
                                              <p:charRg st="0" end="468"/>
                                            </p:txEl>
                                          </p:spTgt>
                                        </p:tgtEl>
                                      </p:cBhvr>
                                    </p:animEffect>
                                  </p:childTnLst>
                                </p:cTn>
                              </p:par>
                            </p:childTnLst>
                          </p:cTn>
                        </p:par>
                        <p:par>
                          <p:cTn id="32" fill="hold" nodeType="afterEffect">
                            <p:stCondLst>
                              <p:cond delay="4000"/>
                            </p:stCondLst>
                            <p:childTnLst>
                              <p:par>
                                <p:cTn id="33" presetID="22" presetClass="entr" presetSubtype="8" fill="hold" nodeType="afterEffect">
                                  <p:stCondLst>
                                    <p:cond delay="0"/>
                                  </p:stCondLst>
                                  <p:childTnLst>
                                    <p:set>
                                      <p:cBhvr>
                                        <p:cTn id="34" dur="1" fill="hold">
                                          <p:stCondLst>
                                            <p:cond delay="0"/>
                                          </p:stCondLst>
                                        </p:cTn>
                                        <p:tgtEl>
                                          <p:spTgt spid="165">
                                            <p:txEl>
                                              <p:charRg st="468" end="468"/>
                                            </p:txEl>
                                          </p:spTgt>
                                        </p:tgtEl>
                                        <p:attrNameLst>
                                          <p:attrName>style.visibility</p:attrName>
                                        </p:attrNameLst>
                                      </p:cBhvr>
                                      <p:to>
                                        <p:strVal val="visible"/>
                                      </p:to>
                                    </p:set>
                                    <p:animEffect transition="in" filter="wipe(left)">
                                      <p:cBhvr additive="repl">
                                        <p:cTn id="35" dur="500"/>
                                        <p:tgtEl>
                                          <p:spTgt spid="165">
                                            <p:txEl>
                                              <p:charRg st="468" end="468"/>
                                            </p:txEl>
                                          </p:spTgt>
                                        </p:tgtEl>
                                      </p:cBhvr>
                                    </p:animEffect>
                                  </p:childTnLst>
                                </p:cTn>
                              </p:par>
                            </p:childTnLst>
                          </p:cTn>
                        </p:par>
                        <p:par>
                          <p:cTn id="36" fill="hold" nodeType="afterEffect">
                            <p:stCondLst>
                              <p:cond delay="4500"/>
                            </p:stCondLst>
                            <p:childTnLst>
                              <p:par>
                                <p:cTn id="37" presetID="22" presetClass="entr" presetSubtype="8" fill="hold" nodeType="afterEffect">
                                  <p:stCondLst>
                                    <p:cond delay="0"/>
                                  </p:stCondLst>
                                  <p:childTnLst>
                                    <p:set>
                                      <p:cBhvr>
                                        <p:cTn id="38" dur="1" fill="hold">
                                          <p:stCondLst>
                                            <p:cond delay="0"/>
                                          </p:stCondLst>
                                        </p:cTn>
                                        <p:tgtEl>
                                          <p:spTgt spid="165">
                                            <p:txEl>
                                              <p:charRg st="468" end="468"/>
                                            </p:txEl>
                                          </p:spTgt>
                                        </p:tgtEl>
                                        <p:attrNameLst>
                                          <p:attrName>style.visibility</p:attrName>
                                        </p:attrNameLst>
                                      </p:cBhvr>
                                      <p:to>
                                        <p:strVal val="visible"/>
                                      </p:to>
                                    </p:set>
                                    <p:animEffect transition="in" filter="wipe(left)">
                                      <p:cBhvr additive="repl">
                                        <p:cTn id="39" dur="500"/>
                                        <p:tgtEl>
                                          <p:spTgt spid="165">
                                            <p:txEl>
                                              <p:charRg st="468" end="468"/>
                                            </p:txEl>
                                          </p:spTgt>
                                        </p:tgtEl>
                                      </p:cBhvr>
                                    </p:animEffect>
                                  </p:childTnLst>
                                </p:cTn>
                              </p:par>
                            </p:childTnLst>
                          </p:cTn>
                        </p:par>
                        <p:par>
                          <p:cTn id="40" fill="hold" nodeType="afterEffect">
                            <p:stCondLst>
                              <p:cond delay="5000"/>
                            </p:stCondLst>
                            <p:childTnLst>
                              <p:par>
                                <p:cTn id="41" presetID="22" presetClass="entr" presetSubtype="8" fill="hold" nodeType="afterEffect">
                                  <p:stCondLst>
                                    <p:cond delay="0"/>
                                  </p:stCondLst>
                                  <p:childTnLst>
                                    <p:set>
                                      <p:cBhvr>
                                        <p:cTn id="42" dur="1" fill="hold">
                                          <p:stCondLst>
                                            <p:cond delay="0"/>
                                          </p:stCondLst>
                                        </p:cTn>
                                        <p:tgtEl>
                                          <p:spTgt spid="165">
                                            <p:txEl>
                                              <p:charRg st="468" end="468"/>
                                            </p:txEl>
                                          </p:spTgt>
                                        </p:tgtEl>
                                        <p:attrNameLst>
                                          <p:attrName>style.visibility</p:attrName>
                                        </p:attrNameLst>
                                      </p:cBhvr>
                                      <p:to>
                                        <p:strVal val="visible"/>
                                      </p:to>
                                    </p:set>
                                    <p:animEffect transition="in" filter="wipe(left)">
                                      <p:cBhvr additive="repl">
                                        <p:cTn id="43" dur="500"/>
                                        <p:tgtEl>
                                          <p:spTgt spid="165">
                                            <p:txEl>
                                              <p:charRg st="468" end="468"/>
                                            </p:txEl>
                                          </p:spTgt>
                                        </p:tgtEl>
                                      </p:cBhvr>
                                    </p:animEffect>
                                  </p:childTnLst>
                                </p:cTn>
                              </p:par>
                            </p:childTnLst>
                          </p:cTn>
                        </p:par>
                        <p:par>
                          <p:cTn id="44" fill="hold" nodeType="afterEffect">
                            <p:stCondLst>
                              <p:cond delay="5500"/>
                            </p:stCondLst>
                            <p:childTnLst>
                              <p:par>
                                <p:cTn id="45" presetID="22" presetClass="entr" presetSubtype="8" fill="hold" nodeType="afterEffect">
                                  <p:stCondLst>
                                    <p:cond delay="0"/>
                                  </p:stCondLst>
                                  <p:childTnLst>
                                    <p:set>
                                      <p:cBhvr>
                                        <p:cTn id="46" dur="1" fill="hold">
                                          <p:stCondLst>
                                            <p:cond delay="0"/>
                                          </p:stCondLst>
                                        </p:cTn>
                                        <p:tgtEl>
                                          <p:spTgt spid="165">
                                            <p:txEl>
                                              <p:charRg st="468" end="468"/>
                                            </p:txEl>
                                          </p:spTgt>
                                        </p:tgtEl>
                                        <p:attrNameLst>
                                          <p:attrName>style.visibility</p:attrName>
                                        </p:attrNameLst>
                                      </p:cBhvr>
                                      <p:to>
                                        <p:strVal val="visible"/>
                                      </p:to>
                                    </p:set>
                                    <p:animEffect transition="in" filter="wipe(left)">
                                      <p:cBhvr additive="repl">
                                        <p:cTn id="47" dur="500"/>
                                        <p:tgtEl>
                                          <p:spTgt spid="165">
                                            <p:txEl>
                                              <p:charRg st="468" end="468"/>
                                            </p:txEl>
                                          </p:spTgt>
                                        </p:tgtEl>
                                      </p:cBhvr>
                                    </p:animEffect>
                                  </p:childTnLst>
                                </p:cTn>
                              </p:par>
                            </p:childTnLst>
                          </p:cTn>
                        </p:par>
                        <p:par>
                          <p:cTn id="48" fill="hold" nodeType="afterEffect">
                            <p:stCondLst>
                              <p:cond delay="6000"/>
                            </p:stCondLst>
                            <p:childTnLst>
                              <p:par>
                                <p:cTn id="49" presetID="22" presetClass="entr" presetSubtype="8" fill="hold" nodeType="afterEffect">
                                  <p:stCondLst>
                                    <p:cond delay="0"/>
                                  </p:stCondLst>
                                  <p:childTnLst>
                                    <p:set>
                                      <p:cBhvr>
                                        <p:cTn id="50" dur="1" fill="hold">
                                          <p:stCondLst>
                                            <p:cond delay="0"/>
                                          </p:stCondLst>
                                        </p:cTn>
                                        <p:tgtEl>
                                          <p:spTgt spid="165">
                                            <p:txEl>
                                              <p:charRg st="468" end="468"/>
                                            </p:txEl>
                                          </p:spTgt>
                                        </p:tgtEl>
                                        <p:attrNameLst>
                                          <p:attrName>style.visibility</p:attrName>
                                        </p:attrNameLst>
                                      </p:cBhvr>
                                      <p:to>
                                        <p:strVal val="visible"/>
                                      </p:to>
                                    </p:set>
                                    <p:animEffect transition="in" filter="wipe(left)">
                                      <p:cBhvr additive="repl">
                                        <p:cTn id="51" dur="500"/>
                                        <p:tgtEl>
                                          <p:spTgt spid="165">
                                            <p:txEl>
                                              <p:charRg st="468" end="468"/>
                                            </p:txEl>
                                          </p:spTgt>
                                        </p:tgtEl>
                                      </p:cBhvr>
                                    </p:animEffect>
                                  </p:childTnLst>
                                </p:cTn>
                              </p:par>
                            </p:childTnLst>
                          </p:cTn>
                        </p:par>
                        <p:par>
                          <p:cTn id="52" fill="hold" nodeType="afterEffect">
                            <p:stCondLst>
                              <p:cond delay="6500"/>
                            </p:stCondLst>
                            <p:childTnLst>
                              <p:par>
                                <p:cTn id="53" presetID="22" presetClass="entr" presetSubtype="8" fill="hold" nodeType="afterEffect">
                                  <p:stCondLst>
                                    <p:cond delay="0"/>
                                  </p:stCondLst>
                                  <p:childTnLst>
                                    <p:set>
                                      <p:cBhvr>
                                        <p:cTn id="54" dur="1" fill="hold">
                                          <p:stCondLst>
                                            <p:cond delay="0"/>
                                          </p:stCondLst>
                                        </p:cTn>
                                        <p:tgtEl>
                                          <p:spTgt spid="165">
                                            <p:txEl>
                                              <p:charRg st="468" end="468"/>
                                            </p:txEl>
                                          </p:spTgt>
                                        </p:tgtEl>
                                        <p:attrNameLst>
                                          <p:attrName>style.visibility</p:attrName>
                                        </p:attrNameLst>
                                      </p:cBhvr>
                                      <p:to>
                                        <p:strVal val="visible"/>
                                      </p:to>
                                    </p:set>
                                    <p:animEffect transition="in" filter="wipe(left)">
                                      <p:cBhvr additive="repl">
                                        <p:cTn id="55" dur="500"/>
                                        <p:tgtEl>
                                          <p:spTgt spid="165">
                                            <p:txEl>
                                              <p:charRg st="468" end="468"/>
                                            </p:txEl>
                                          </p:spTgt>
                                        </p:tgtEl>
                                      </p:cBhvr>
                                    </p:animEffect>
                                  </p:childTnLst>
                                </p:cTn>
                              </p:par>
                            </p:childTnLst>
                          </p:cTn>
                        </p:par>
                        <p:par>
                          <p:cTn id="56" fill="hold" nodeType="afterEffect">
                            <p:stCondLst>
                              <p:cond delay="7000"/>
                            </p:stCondLst>
                            <p:childTnLst>
                              <p:par>
                                <p:cTn id="57" presetID="22" presetClass="entr" presetSubtype="8" fill="hold" nodeType="afterEffect">
                                  <p:stCondLst>
                                    <p:cond delay="0"/>
                                  </p:stCondLst>
                                  <p:childTnLst>
                                    <p:set>
                                      <p:cBhvr>
                                        <p:cTn id="58" dur="1" fill="hold">
                                          <p:stCondLst>
                                            <p:cond delay="0"/>
                                          </p:stCondLst>
                                        </p:cTn>
                                        <p:tgtEl>
                                          <p:spTgt spid="165">
                                            <p:txEl>
                                              <p:charRg st="468" end="468"/>
                                            </p:txEl>
                                          </p:spTgt>
                                        </p:tgtEl>
                                        <p:attrNameLst>
                                          <p:attrName>style.visibility</p:attrName>
                                        </p:attrNameLst>
                                      </p:cBhvr>
                                      <p:to>
                                        <p:strVal val="visible"/>
                                      </p:to>
                                    </p:set>
                                    <p:animEffect transition="in" filter="wipe(left)">
                                      <p:cBhvr additive="repl">
                                        <p:cTn id="59" dur="500"/>
                                        <p:tgtEl>
                                          <p:spTgt spid="165">
                                            <p:txEl>
                                              <p:charRg st="468" end="468"/>
                                            </p:txEl>
                                          </p:spTgt>
                                        </p:tgtEl>
                                      </p:cBhvr>
                                    </p:animEffect>
                                  </p:childTnLst>
                                </p:cTn>
                              </p:par>
                            </p:childTnLst>
                          </p:cTn>
                        </p:par>
                        <p:par>
                          <p:cTn id="60" fill="hold" nodeType="afterEffect">
                            <p:stCondLst>
                              <p:cond delay="7500"/>
                            </p:stCondLst>
                            <p:childTnLst>
                              <p:par>
                                <p:cTn id="61" presetID="22" presetClass="entr" presetSubtype="8" fill="hold" nodeType="afterEffect">
                                  <p:stCondLst>
                                    <p:cond delay="0"/>
                                  </p:stCondLst>
                                  <p:childTnLst>
                                    <p:set>
                                      <p:cBhvr>
                                        <p:cTn id="62" dur="1" fill="hold">
                                          <p:stCondLst>
                                            <p:cond delay="0"/>
                                          </p:stCondLst>
                                        </p:cTn>
                                        <p:tgtEl>
                                          <p:spTgt spid="165">
                                            <p:txEl>
                                              <p:charRg st="468" end="468"/>
                                            </p:txEl>
                                          </p:spTgt>
                                        </p:tgtEl>
                                        <p:attrNameLst>
                                          <p:attrName>style.visibility</p:attrName>
                                        </p:attrNameLst>
                                      </p:cBhvr>
                                      <p:to>
                                        <p:strVal val="visible"/>
                                      </p:to>
                                    </p:set>
                                    <p:animEffect transition="in" filter="wipe(left)">
                                      <p:cBhvr additive="repl">
                                        <p:cTn id="63" dur="500"/>
                                        <p:tgtEl>
                                          <p:spTgt spid="165">
                                            <p:txEl>
                                              <p:charRg st="468" end="468"/>
                                            </p:txEl>
                                          </p:spTgt>
                                        </p:tgtEl>
                                      </p:cBhvr>
                                    </p:animEffect>
                                  </p:childTnLst>
                                </p:cTn>
                              </p:par>
                            </p:childTnLst>
                          </p:cTn>
                        </p:par>
                        <p:par>
                          <p:cTn id="64" fill="hold" nodeType="afterEffect">
                            <p:stCondLst>
                              <p:cond delay="8000"/>
                            </p:stCondLst>
                            <p:childTnLst>
                              <p:par>
                                <p:cTn id="65" presetID="22" presetClass="entr" presetSubtype="8" fill="hold" nodeType="afterEffect">
                                  <p:stCondLst>
                                    <p:cond delay="0"/>
                                  </p:stCondLst>
                                  <p:childTnLst>
                                    <p:set>
                                      <p:cBhvr>
                                        <p:cTn id="66" dur="1" fill="hold">
                                          <p:stCondLst>
                                            <p:cond delay="0"/>
                                          </p:stCondLst>
                                        </p:cTn>
                                        <p:tgtEl>
                                          <p:spTgt spid="165">
                                            <p:txEl>
                                              <p:charRg st="468" end="468"/>
                                            </p:txEl>
                                          </p:spTgt>
                                        </p:tgtEl>
                                        <p:attrNameLst>
                                          <p:attrName>style.visibility</p:attrName>
                                        </p:attrNameLst>
                                      </p:cBhvr>
                                      <p:to>
                                        <p:strVal val="visible"/>
                                      </p:to>
                                    </p:set>
                                    <p:animEffect transition="in" filter="wipe(left)">
                                      <p:cBhvr additive="repl">
                                        <p:cTn id="67" dur="500"/>
                                        <p:tgtEl>
                                          <p:spTgt spid="165">
                                            <p:txEl>
                                              <p:charRg st="468" end="468"/>
                                            </p:txEl>
                                          </p:spTgt>
                                        </p:tgtEl>
                                      </p:cBhvr>
                                    </p:animEffect>
                                  </p:childTnLst>
                                </p:cTn>
                              </p:par>
                            </p:childTnLst>
                          </p:cTn>
                        </p:par>
                        <p:par>
                          <p:cTn id="68" fill="hold" nodeType="afterEffect">
                            <p:stCondLst>
                              <p:cond delay="8500"/>
                            </p:stCondLst>
                            <p:childTnLst>
                              <p:par>
                                <p:cTn id="69" presetID="22" presetClass="entr" presetSubtype="8" fill="hold" nodeType="afterEffect">
                                  <p:stCondLst>
                                    <p:cond delay="0"/>
                                  </p:stCondLst>
                                  <p:childTnLst>
                                    <p:set>
                                      <p:cBhvr>
                                        <p:cTn id="70" dur="1" fill="hold">
                                          <p:stCondLst>
                                            <p:cond delay="0"/>
                                          </p:stCondLst>
                                        </p:cTn>
                                        <p:tgtEl>
                                          <p:spTgt spid="165">
                                            <p:txEl>
                                              <p:charRg st="468" end="468"/>
                                            </p:txEl>
                                          </p:spTgt>
                                        </p:tgtEl>
                                        <p:attrNameLst>
                                          <p:attrName>style.visibility</p:attrName>
                                        </p:attrNameLst>
                                      </p:cBhvr>
                                      <p:to>
                                        <p:strVal val="visible"/>
                                      </p:to>
                                    </p:set>
                                    <p:animEffect transition="in" filter="wipe(left)">
                                      <p:cBhvr additive="repl">
                                        <p:cTn id="71" dur="500"/>
                                        <p:tgtEl>
                                          <p:spTgt spid="165">
                                            <p:txEl>
                                              <p:charRg st="468" end="468"/>
                                            </p:txEl>
                                          </p:spTgt>
                                        </p:tgtEl>
                                      </p:cBhvr>
                                    </p:animEffect>
                                  </p:childTnLst>
                                </p:cTn>
                              </p:par>
                            </p:childTnLst>
                          </p:cTn>
                        </p:par>
                        <p:par>
                          <p:cTn id="72" fill="hold" nodeType="afterEffect">
                            <p:stCondLst>
                              <p:cond delay="9000"/>
                            </p:stCondLst>
                            <p:childTnLst>
                              <p:par>
                                <p:cTn id="73" presetID="22" presetClass="entr" presetSubtype="8" fill="hold" nodeType="afterEffect">
                                  <p:stCondLst>
                                    <p:cond delay="0"/>
                                  </p:stCondLst>
                                  <p:childTnLst>
                                    <p:set>
                                      <p:cBhvr>
                                        <p:cTn id="74" dur="1" fill="hold">
                                          <p:stCondLst>
                                            <p:cond delay="0"/>
                                          </p:stCondLst>
                                        </p:cTn>
                                        <p:tgtEl>
                                          <p:spTgt spid="165">
                                            <p:txEl>
                                              <p:charRg st="468" end="468"/>
                                            </p:txEl>
                                          </p:spTgt>
                                        </p:tgtEl>
                                        <p:attrNameLst>
                                          <p:attrName>style.visibility</p:attrName>
                                        </p:attrNameLst>
                                      </p:cBhvr>
                                      <p:to>
                                        <p:strVal val="visible"/>
                                      </p:to>
                                    </p:set>
                                    <p:animEffect transition="in" filter="wipe(left)">
                                      <p:cBhvr additive="repl">
                                        <p:cTn id="75" dur="500"/>
                                        <p:tgtEl>
                                          <p:spTgt spid="165">
                                            <p:txEl>
                                              <p:charRg st="468" end="468"/>
                                            </p:txEl>
                                          </p:spTgt>
                                        </p:tgtEl>
                                      </p:cBhvr>
                                    </p:animEffect>
                                  </p:childTnLst>
                                </p:cTn>
                              </p:par>
                            </p:childTnLst>
                          </p:cTn>
                        </p:par>
                        <p:par>
                          <p:cTn id="76" fill="hold" nodeType="afterEffect">
                            <p:stCondLst>
                              <p:cond delay="9500"/>
                            </p:stCondLst>
                            <p:childTnLst>
                              <p:par>
                                <p:cTn id="77" presetID="22" presetClass="entr" presetSubtype="8" fill="hold" nodeType="afterEffect">
                                  <p:stCondLst>
                                    <p:cond delay="0"/>
                                  </p:stCondLst>
                                  <p:childTnLst>
                                    <p:set>
                                      <p:cBhvr>
                                        <p:cTn id="78" dur="1" fill="hold">
                                          <p:stCondLst>
                                            <p:cond delay="0"/>
                                          </p:stCondLst>
                                        </p:cTn>
                                        <p:tgtEl>
                                          <p:spTgt spid="165">
                                            <p:txEl>
                                              <p:charRg st="468" end="468"/>
                                            </p:txEl>
                                          </p:spTgt>
                                        </p:tgtEl>
                                        <p:attrNameLst>
                                          <p:attrName>style.visibility</p:attrName>
                                        </p:attrNameLst>
                                      </p:cBhvr>
                                      <p:to>
                                        <p:strVal val="visible"/>
                                      </p:to>
                                    </p:set>
                                    <p:animEffect transition="in" filter="wipe(left)">
                                      <p:cBhvr additive="repl">
                                        <p:cTn id="79" dur="500"/>
                                        <p:tgtEl>
                                          <p:spTgt spid="165">
                                            <p:txEl>
                                              <p:charRg st="468" end="468"/>
                                            </p:txEl>
                                          </p:spTgt>
                                        </p:tgtEl>
                                      </p:cBhvr>
                                    </p:animEffect>
                                  </p:childTnLst>
                                </p:cTn>
                              </p:par>
                            </p:childTnLst>
                          </p:cTn>
                        </p:par>
                        <p:par>
                          <p:cTn id="80" fill="hold" nodeType="afterEffect">
                            <p:stCondLst>
                              <p:cond delay="10000"/>
                            </p:stCondLst>
                            <p:childTnLst>
                              <p:par>
                                <p:cTn id="81" presetID="22" presetClass="entr" presetSubtype="8" fill="hold" nodeType="afterEffect">
                                  <p:stCondLst>
                                    <p:cond delay="0"/>
                                  </p:stCondLst>
                                  <p:childTnLst>
                                    <p:set>
                                      <p:cBhvr>
                                        <p:cTn id="82" dur="1" fill="hold">
                                          <p:stCondLst>
                                            <p:cond delay="0"/>
                                          </p:stCondLst>
                                        </p:cTn>
                                        <p:tgtEl>
                                          <p:spTgt spid="165">
                                            <p:txEl>
                                              <p:charRg st="468" end="468"/>
                                            </p:txEl>
                                          </p:spTgt>
                                        </p:tgtEl>
                                        <p:attrNameLst>
                                          <p:attrName>style.visibility</p:attrName>
                                        </p:attrNameLst>
                                      </p:cBhvr>
                                      <p:to>
                                        <p:strVal val="visible"/>
                                      </p:to>
                                    </p:set>
                                    <p:animEffect transition="in" filter="wipe(left)">
                                      <p:cBhvr additive="repl">
                                        <p:cTn id="83" dur="500"/>
                                        <p:tgtEl>
                                          <p:spTgt spid="165">
                                            <p:txEl>
                                              <p:charRg st="468" end="468"/>
                                            </p:txEl>
                                          </p:spTgt>
                                        </p:tgtEl>
                                      </p:cBhvr>
                                    </p:animEffect>
                                  </p:childTnLst>
                                </p:cTn>
                              </p:par>
                            </p:childTnLst>
                          </p:cTn>
                        </p:par>
                        <p:par>
                          <p:cTn id="84" fill="hold" nodeType="afterEffect">
                            <p:stCondLst>
                              <p:cond delay="10500"/>
                            </p:stCondLst>
                            <p:childTnLst>
                              <p:par>
                                <p:cTn id="85" presetID="22" presetClass="entr" presetSubtype="8" fill="hold" nodeType="afterEffect">
                                  <p:stCondLst>
                                    <p:cond delay="0"/>
                                  </p:stCondLst>
                                  <p:childTnLst>
                                    <p:set>
                                      <p:cBhvr>
                                        <p:cTn id="86" dur="1" fill="hold">
                                          <p:stCondLst>
                                            <p:cond delay="0"/>
                                          </p:stCondLst>
                                        </p:cTn>
                                        <p:tgtEl>
                                          <p:spTgt spid="165">
                                            <p:txEl>
                                              <p:charRg st="468" end="468"/>
                                            </p:txEl>
                                          </p:spTgt>
                                        </p:tgtEl>
                                        <p:attrNameLst>
                                          <p:attrName>style.visibility</p:attrName>
                                        </p:attrNameLst>
                                      </p:cBhvr>
                                      <p:to>
                                        <p:strVal val="visible"/>
                                      </p:to>
                                    </p:set>
                                    <p:animEffect transition="in" filter="wipe(left)">
                                      <p:cBhvr additive="repl">
                                        <p:cTn id="87" dur="500"/>
                                        <p:tgtEl>
                                          <p:spTgt spid="165">
                                            <p:txEl>
                                              <p:charRg st="468" end="468"/>
                                            </p:txEl>
                                          </p:spTgt>
                                        </p:tgtEl>
                                      </p:cBhvr>
                                    </p:animEffect>
                                  </p:childTnLst>
                                </p:cTn>
                              </p:par>
                            </p:childTnLst>
                          </p:cTn>
                        </p:par>
                        <p:par>
                          <p:cTn id="88" fill="hold" nodeType="afterEffect">
                            <p:stCondLst>
                              <p:cond delay="11000"/>
                            </p:stCondLst>
                            <p:childTnLst>
                              <p:par>
                                <p:cTn id="89" presetID="22" presetClass="entr" presetSubtype="8" fill="hold" nodeType="afterEffect">
                                  <p:stCondLst>
                                    <p:cond delay="0"/>
                                  </p:stCondLst>
                                  <p:childTnLst>
                                    <p:set>
                                      <p:cBhvr>
                                        <p:cTn id="90" dur="1" fill="hold">
                                          <p:stCondLst>
                                            <p:cond delay="0"/>
                                          </p:stCondLst>
                                        </p:cTn>
                                        <p:tgtEl>
                                          <p:spTgt spid="166"/>
                                        </p:tgtEl>
                                        <p:attrNameLst>
                                          <p:attrName>style.visibility</p:attrName>
                                        </p:attrNameLst>
                                      </p:cBhvr>
                                      <p:to>
                                        <p:strVal val="visible"/>
                                      </p:to>
                                    </p:set>
                                    <p:animEffect transition="in" filter="wipe(left)">
                                      <p:cBhvr additive="repl">
                                        <p:cTn id="91"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89636" name="Rectangle 4"/>
          <p:cNvSpPr>
            <a:spLocks noChangeArrowheads="1"/>
          </p:cNvSpPr>
          <p:nvPr/>
        </p:nvSpPr>
        <p:spPr bwMode="auto">
          <a:xfrm>
            <a:off x="1981200" y="1073151"/>
            <a:ext cx="8229600" cy="129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a:solidFill>
                  <a:schemeClr val="tx1"/>
                </a:solidFill>
              </a:rPr>
              <a:t>Policy makers not only need good measures of how real output is changing but also good measures of how the overall price level is changing.</a:t>
            </a:r>
          </a:p>
          <a:p>
            <a:pPr eaLnBrk="1" hangingPunct="1">
              <a:spcBef>
                <a:spcPct val="0"/>
              </a:spcBef>
              <a:spcAft>
                <a:spcPct val="0"/>
              </a:spcAft>
            </a:pPr>
            <a:endParaRPr lang="en-US" altLang="en-US" sz="2400">
              <a:solidFill>
                <a:schemeClr val="tx1"/>
              </a:solidFill>
            </a:endParaRPr>
          </a:p>
          <a:p>
            <a:pPr eaLnBrk="1" hangingPunct="1">
              <a:spcBef>
                <a:spcPct val="0"/>
              </a:spcBef>
              <a:spcAft>
                <a:spcPct val="0"/>
              </a:spcAft>
            </a:pPr>
            <a:r>
              <a:rPr lang="en-US" altLang="en-US" sz="1800">
                <a:solidFill>
                  <a:schemeClr val="tx1"/>
                </a:solidFill>
              </a:rPr>
              <a:t>The GDP deflator is one measure of the overall price level.</a:t>
            </a:r>
          </a:p>
        </p:txBody>
      </p:sp>
      <p:sp>
        <p:nvSpPr>
          <p:cNvPr id="7" name="Rectangle 4"/>
          <p:cNvSpPr txBox="1">
            <a:spLocks noChangeArrowheads="1"/>
          </p:cNvSpPr>
          <p:nvPr/>
        </p:nvSpPr>
        <p:spPr bwMode="auto">
          <a:xfrm>
            <a:off x="1979613" y="273050"/>
            <a:ext cx="6400800" cy="400050"/>
          </a:xfrm>
          <a:prstGeom prst="rect">
            <a:avLst/>
          </a:prstGeom>
          <a:noFill/>
          <a:ln>
            <a:miter lim="800000"/>
            <a:headEnd/>
            <a:tailEnd/>
          </a:ln>
        </p:spPr>
        <p:txBody>
          <a:bodyPr>
            <a:spAutoFit/>
          </a:bodyPr>
          <a:lstStyle/>
          <a:p>
            <a:pPr marL="457200" indent="-457200">
              <a:defRPr/>
            </a:pPr>
            <a:r>
              <a:rPr lang="en-US" sz="2000" kern="0" dirty="0">
                <a:solidFill>
                  <a:srgbClr val="55367D"/>
                </a:solidFill>
              </a:rPr>
              <a:t>Calculating the GDP Deflator</a:t>
            </a:r>
          </a:p>
        </p:txBody>
      </p:sp>
      <p:sp>
        <p:nvSpPr>
          <p:cNvPr id="8" name="Rectangle 4"/>
          <p:cNvSpPr>
            <a:spLocks noChangeArrowheads="1"/>
          </p:cNvSpPr>
          <p:nvPr/>
        </p:nvSpPr>
        <p:spPr bwMode="auto">
          <a:xfrm>
            <a:off x="1981200" y="3563939"/>
            <a:ext cx="8229600"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350838" algn="l"/>
              </a:tabLst>
              <a:defRPr sz="1200">
                <a:solidFill>
                  <a:srgbClr val="7D0013"/>
                </a:solidFill>
                <a:latin typeface="Arial" panose="020B0604020202020204" pitchFamily="34" charset="0"/>
                <a:sym typeface="Wingdings 3" panose="05040102010807070707" pitchFamily="18" charset="2"/>
              </a:defRPr>
            </a:lvl1pPr>
            <a:lvl2pPr marL="742950" indent="-285750" eaLnBrk="0" hangingPunct="0">
              <a:tabLst>
                <a:tab pos="350838" algn="l"/>
              </a:tabLst>
              <a:defRPr sz="1200">
                <a:solidFill>
                  <a:srgbClr val="7D0013"/>
                </a:solidFill>
                <a:latin typeface="Arial" panose="020B0604020202020204" pitchFamily="34" charset="0"/>
                <a:sym typeface="Wingdings 3" panose="05040102010807070707" pitchFamily="18" charset="2"/>
              </a:defRPr>
            </a:lvl2pPr>
            <a:lvl3pPr marL="1143000" indent="-228600" eaLnBrk="0" hangingPunct="0">
              <a:tabLst>
                <a:tab pos="350838" algn="l"/>
              </a:tabLst>
              <a:defRPr sz="1200">
                <a:solidFill>
                  <a:srgbClr val="7D0013"/>
                </a:solidFill>
                <a:latin typeface="Arial" panose="020B0604020202020204" pitchFamily="34" charset="0"/>
                <a:sym typeface="Wingdings 3" panose="05040102010807070707" pitchFamily="18" charset="2"/>
              </a:defRPr>
            </a:lvl3pPr>
            <a:lvl4pPr marL="1600200" indent="-228600" eaLnBrk="0" hangingPunct="0">
              <a:tabLst>
                <a:tab pos="350838" algn="l"/>
              </a:tabLst>
              <a:defRPr sz="1200">
                <a:solidFill>
                  <a:srgbClr val="7D0013"/>
                </a:solidFill>
                <a:latin typeface="Arial" panose="020B0604020202020204" pitchFamily="34" charset="0"/>
                <a:sym typeface="Wingdings 3" panose="05040102010807070707" pitchFamily="18" charset="2"/>
              </a:defRPr>
            </a:lvl4pPr>
            <a:lvl5pPr marL="2057400" indent="-228600" eaLnBrk="0" hangingPunct="0">
              <a:tabLst>
                <a:tab pos="350838" algn="l"/>
              </a:tabLst>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tabLst>
                <a:tab pos="350838" algn="l"/>
              </a:tabLs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tabLst>
                <a:tab pos="350838" algn="l"/>
              </a:tabLs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tabLst>
                <a:tab pos="350838" algn="l"/>
              </a:tabLs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tabLst>
                <a:tab pos="350838" algn="l"/>
              </a:tabLst>
              <a:defRPr sz="1200">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dirty="0" smtClean="0">
                <a:solidFill>
                  <a:schemeClr val="tx1"/>
                </a:solidFill>
              </a:rPr>
              <a:t>The </a:t>
            </a:r>
            <a:r>
              <a:rPr lang="en-US" altLang="en-US" sz="1800" dirty="0">
                <a:solidFill>
                  <a:schemeClr val="tx1"/>
                </a:solidFill>
              </a:rPr>
              <a:t>use of fixed-price weights does not account for the responses in the economy to supply shifts.</a:t>
            </a:r>
          </a:p>
          <a:p>
            <a:pPr eaLnBrk="1" hangingPunct="1">
              <a:spcBef>
                <a:spcPct val="0"/>
              </a:spcBef>
              <a:spcAft>
                <a:spcPct val="0"/>
              </a:spcAft>
            </a:pPr>
            <a:endParaRPr lang="en-US" altLang="en-US" sz="2400" dirty="0">
              <a:solidFill>
                <a:schemeClr val="tx1"/>
              </a:solidFill>
            </a:endParaRPr>
          </a:p>
          <a:p>
            <a:pPr eaLnBrk="1" hangingPunct="1">
              <a:spcBef>
                <a:spcPct val="0"/>
              </a:spcBef>
              <a:spcAft>
                <a:spcPct val="0"/>
              </a:spcAft>
            </a:pPr>
            <a:r>
              <a:rPr lang="en-US" altLang="en-US" sz="1800" dirty="0">
                <a:solidFill>
                  <a:schemeClr val="tx1"/>
                </a:solidFill>
              </a:rPr>
              <a:t>The fixed-weight procedure ignores the substitution away from goods whose prices are increasing and toward goods whose prices are decreasing or increasing less rapidly.</a:t>
            </a:r>
          </a:p>
        </p:txBody>
      </p:sp>
      <p:sp>
        <p:nvSpPr>
          <p:cNvPr id="9" name="Rectangle 4"/>
          <p:cNvSpPr txBox="1">
            <a:spLocks noChangeArrowheads="1"/>
          </p:cNvSpPr>
          <p:nvPr/>
        </p:nvSpPr>
        <p:spPr bwMode="auto">
          <a:xfrm>
            <a:off x="1981200" y="2765425"/>
            <a:ext cx="6846888" cy="400050"/>
          </a:xfrm>
          <a:prstGeom prst="rect">
            <a:avLst/>
          </a:prstGeom>
          <a:noFill/>
          <a:ln>
            <a:miter lim="800000"/>
            <a:headEnd/>
            <a:tailEnd/>
          </a:ln>
        </p:spPr>
        <p:txBody>
          <a:bodyPr>
            <a:spAutoFit/>
          </a:bodyPr>
          <a:lstStyle/>
          <a:p>
            <a:pPr marL="457200" indent="-457200">
              <a:defRPr/>
            </a:pPr>
            <a:r>
              <a:rPr lang="en-US" sz="2000" kern="0" dirty="0">
                <a:solidFill>
                  <a:srgbClr val="55367D"/>
                </a:solidFill>
              </a:rPr>
              <a:t>The Problems of Fixed Weights</a:t>
            </a:r>
          </a:p>
        </p:txBody>
      </p:sp>
    </p:spTree>
    <p:extLst>
      <p:ext uri="{BB962C8B-B14F-4D97-AF65-F5344CB8AC3E}">
        <p14:creationId xmlns:p14="http://schemas.microsoft.com/office/powerpoint/2010/main" val="29891051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89636">
                                            <p:txEl>
                                              <p:pRg st="0" end="0"/>
                                            </p:txEl>
                                          </p:spTgt>
                                        </p:tgtEl>
                                        <p:attrNameLst>
                                          <p:attrName>style.visibility</p:attrName>
                                        </p:attrNameLst>
                                      </p:cBhvr>
                                      <p:to>
                                        <p:strVal val="visible"/>
                                      </p:to>
                                    </p:set>
                                    <p:animEffect transition="in" filter="wipe(left)">
                                      <p:cBhvr>
                                        <p:cTn id="11" dur="500"/>
                                        <p:tgtEl>
                                          <p:spTgt spid="1989636">
                                            <p:txEl>
                                              <p:pRg st="0" end="0"/>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989636">
                                            <p:txEl>
                                              <p:pRg st="2" end="2"/>
                                            </p:txEl>
                                          </p:spTgt>
                                        </p:tgtEl>
                                        <p:attrNameLst>
                                          <p:attrName>style.visibility</p:attrName>
                                        </p:attrNameLst>
                                      </p:cBhvr>
                                      <p:to>
                                        <p:strVal val="visible"/>
                                      </p:to>
                                    </p:set>
                                    <p:animEffect transition="in" filter="wipe(left)">
                                      <p:cBhvr>
                                        <p:cTn id="15" dur="500"/>
                                        <p:tgtEl>
                                          <p:spTgt spid="1989636">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wipe(left)">
                                      <p:cBhvr>
                                        <p:cTn id="2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9636" grpId="0" build="p" autoUpdateAnimBg="0"/>
      <p:bldP spid="7" grpId="0" animBg="1"/>
      <p:bldP spid="8" grpId="0" build="p" bldLvl="2"/>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1684" name="Rectangle 4"/>
          <p:cNvSpPr>
            <a:spLocks noChangeArrowheads="1"/>
          </p:cNvSpPr>
          <p:nvPr/>
        </p:nvSpPr>
        <p:spPr bwMode="auto">
          <a:xfrm>
            <a:off x="1981200" y="1973264"/>
            <a:ext cx="822960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350838" algn="l"/>
              </a:tabLst>
              <a:defRPr sz="1200">
                <a:solidFill>
                  <a:srgbClr val="7D0013"/>
                </a:solidFill>
                <a:latin typeface="Arial" panose="020B0604020202020204" pitchFamily="34" charset="0"/>
                <a:sym typeface="Wingdings 3" panose="05040102010807070707" pitchFamily="18" charset="2"/>
              </a:defRPr>
            </a:lvl1pPr>
            <a:lvl2pPr marL="742950" indent="-285750" eaLnBrk="0" hangingPunct="0">
              <a:tabLst>
                <a:tab pos="350838" algn="l"/>
              </a:tabLst>
              <a:defRPr sz="1200">
                <a:solidFill>
                  <a:srgbClr val="7D0013"/>
                </a:solidFill>
                <a:latin typeface="Arial" panose="020B0604020202020204" pitchFamily="34" charset="0"/>
                <a:sym typeface="Wingdings 3" panose="05040102010807070707" pitchFamily="18" charset="2"/>
              </a:defRPr>
            </a:lvl2pPr>
            <a:lvl3pPr marL="1143000" indent="-228600" eaLnBrk="0" hangingPunct="0">
              <a:tabLst>
                <a:tab pos="350838" algn="l"/>
              </a:tabLst>
              <a:defRPr sz="1200">
                <a:solidFill>
                  <a:srgbClr val="7D0013"/>
                </a:solidFill>
                <a:latin typeface="Arial" panose="020B0604020202020204" pitchFamily="34" charset="0"/>
                <a:sym typeface="Wingdings 3" panose="05040102010807070707" pitchFamily="18" charset="2"/>
              </a:defRPr>
            </a:lvl3pPr>
            <a:lvl4pPr marL="1600200" indent="-228600" eaLnBrk="0" hangingPunct="0">
              <a:tabLst>
                <a:tab pos="350838" algn="l"/>
              </a:tabLst>
              <a:defRPr sz="1200">
                <a:solidFill>
                  <a:srgbClr val="7D0013"/>
                </a:solidFill>
                <a:latin typeface="Arial" panose="020B0604020202020204" pitchFamily="34" charset="0"/>
                <a:sym typeface="Wingdings 3" panose="05040102010807070707" pitchFamily="18" charset="2"/>
              </a:defRPr>
            </a:lvl4pPr>
            <a:lvl5pPr marL="2057400" indent="-228600" eaLnBrk="0" hangingPunct="0">
              <a:tabLst>
                <a:tab pos="350838" algn="l"/>
              </a:tabLst>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tabLst>
                <a:tab pos="350838" algn="l"/>
              </a:tabLs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tabLst>
                <a:tab pos="350838" algn="l"/>
              </a:tabLs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tabLst>
                <a:tab pos="350838" algn="l"/>
              </a:tabLs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tabLst>
                <a:tab pos="350838" algn="l"/>
              </a:tabLst>
              <a:defRPr sz="1200">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a:solidFill>
                  <a:schemeClr val="tx1"/>
                </a:solidFill>
              </a:rPr>
              <a:t>If crime levels went down, society would be better off, but a decrease in crime is not an increase in output and is not reflected in GDP.</a:t>
            </a:r>
          </a:p>
          <a:p>
            <a:pPr eaLnBrk="1" hangingPunct="1">
              <a:spcBef>
                <a:spcPct val="0"/>
              </a:spcBef>
              <a:spcAft>
                <a:spcPct val="0"/>
              </a:spcAft>
            </a:pPr>
            <a:endParaRPr lang="en-US" altLang="en-US" sz="1800">
              <a:solidFill>
                <a:schemeClr val="tx1"/>
              </a:solidFill>
            </a:endParaRPr>
          </a:p>
          <a:p>
            <a:pPr eaLnBrk="1" hangingPunct="1">
              <a:spcBef>
                <a:spcPct val="0"/>
              </a:spcBef>
              <a:spcAft>
                <a:spcPct val="0"/>
              </a:spcAft>
            </a:pPr>
            <a:endParaRPr lang="en-US" altLang="en-US" sz="1800">
              <a:solidFill>
                <a:schemeClr val="tx1"/>
              </a:solidFill>
            </a:endParaRPr>
          </a:p>
          <a:p>
            <a:pPr eaLnBrk="1" hangingPunct="1">
              <a:spcBef>
                <a:spcPct val="0"/>
              </a:spcBef>
              <a:spcAft>
                <a:spcPct val="0"/>
              </a:spcAft>
            </a:pPr>
            <a:r>
              <a:rPr lang="en-US" altLang="en-US" sz="1800">
                <a:solidFill>
                  <a:schemeClr val="tx1"/>
                </a:solidFill>
              </a:rPr>
              <a:t>An increase in leisure is also an increase in social welfare, sometimes associated with a </a:t>
            </a:r>
            <a:r>
              <a:rPr lang="en-US" altLang="en-US" sz="1800" i="1">
                <a:solidFill>
                  <a:schemeClr val="tx1"/>
                </a:solidFill>
              </a:rPr>
              <a:t>decrease</a:t>
            </a:r>
            <a:r>
              <a:rPr lang="en-US" altLang="en-US" sz="1800">
                <a:solidFill>
                  <a:schemeClr val="tx1"/>
                </a:solidFill>
              </a:rPr>
              <a:t> in GDP.</a:t>
            </a:r>
          </a:p>
          <a:p>
            <a:pPr eaLnBrk="1" hangingPunct="1">
              <a:spcBef>
                <a:spcPct val="0"/>
              </a:spcBef>
              <a:spcAft>
                <a:spcPct val="0"/>
              </a:spcAft>
            </a:pPr>
            <a:endParaRPr lang="en-US" altLang="en-US" sz="1800">
              <a:solidFill>
                <a:schemeClr val="tx1"/>
              </a:solidFill>
            </a:endParaRPr>
          </a:p>
          <a:p>
            <a:pPr eaLnBrk="1" hangingPunct="1">
              <a:spcBef>
                <a:spcPct val="0"/>
              </a:spcBef>
              <a:spcAft>
                <a:spcPct val="0"/>
              </a:spcAft>
            </a:pPr>
            <a:endParaRPr lang="en-US" altLang="en-US" sz="1800">
              <a:solidFill>
                <a:schemeClr val="tx1"/>
              </a:solidFill>
            </a:endParaRPr>
          </a:p>
          <a:p>
            <a:pPr eaLnBrk="1" hangingPunct="1">
              <a:spcBef>
                <a:spcPct val="0"/>
              </a:spcBef>
              <a:spcAft>
                <a:spcPct val="0"/>
              </a:spcAft>
            </a:pPr>
            <a:r>
              <a:rPr lang="en-US" altLang="en-US" sz="1800">
                <a:solidFill>
                  <a:schemeClr val="tx1"/>
                </a:solidFill>
              </a:rPr>
              <a:t>Most nonmarket and domestic activities, such as housework and child care, are not counted in GDP even though they amount to real production.</a:t>
            </a:r>
          </a:p>
          <a:p>
            <a:pPr eaLnBrk="1" hangingPunct="1">
              <a:spcBef>
                <a:spcPct val="0"/>
              </a:spcBef>
              <a:spcAft>
                <a:spcPct val="0"/>
              </a:spcAft>
            </a:pPr>
            <a:endParaRPr lang="en-US" altLang="en-US" sz="1800">
              <a:solidFill>
                <a:schemeClr val="tx1"/>
              </a:solidFill>
            </a:endParaRPr>
          </a:p>
          <a:p>
            <a:pPr eaLnBrk="1" hangingPunct="1">
              <a:spcBef>
                <a:spcPct val="0"/>
              </a:spcBef>
              <a:spcAft>
                <a:spcPct val="0"/>
              </a:spcAft>
            </a:pPr>
            <a:endParaRPr lang="en-US" altLang="en-US" sz="1800">
              <a:solidFill>
                <a:schemeClr val="tx1"/>
              </a:solidFill>
            </a:endParaRPr>
          </a:p>
          <a:p>
            <a:pPr eaLnBrk="1" hangingPunct="1">
              <a:spcBef>
                <a:spcPct val="0"/>
              </a:spcBef>
              <a:spcAft>
                <a:spcPct val="0"/>
              </a:spcAft>
            </a:pPr>
            <a:r>
              <a:rPr lang="en-US" altLang="en-US" sz="1800">
                <a:solidFill>
                  <a:schemeClr val="tx1"/>
                </a:solidFill>
              </a:rPr>
              <a:t>GDP also has nothing to say about the distribution of output among individuals in a society.</a:t>
            </a:r>
          </a:p>
        </p:txBody>
      </p:sp>
      <p:sp>
        <p:nvSpPr>
          <p:cNvPr id="5" name="Rectangle 6"/>
          <p:cNvSpPr txBox="1">
            <a:spLocks noChangeArrowheads="1"/>
          </p:cNvSpPr>
          <p:nvPr/>
        </p:nvSpPr>
        <p:spPr bwMode="auto">
          <a:xfrm>
            <a:off x="1981200" y="219075"/>
            <a:ext cx="8382000" cy="457200"/>
          </a:xfrm>
          <a:prstGeom prst="rect">
            <a:avLst/>
          </a:prstGeom>
          <a:noFill/>
          <a:ln>
            <a:miter lim="800000"/>
            <a:headEnd/>
            <a:tailEnd/>
          </a:ln>
        </p:spPr>
        <p:txBody>
          <a:bodyPr>
            <a:spAutoFit/>
          </a:bodyPr>
          <a:lstStyle/>
          <a:p>
            <a:pPr>
              <a:defRPr/>
            </a:pPr>
            <a:r>
              <a:rPr lang="en-US" sz="2400" kern="0" dirty="0">
                <a:solidFill>
                  <a:srgbClr val="8A1636"/>
                </a:solidFill>
                <a:latin typeface="+mj-lt"/>
                <a:ea typeface="+mj-ea"/>
                <a:cs typeface="+mj-cs"/>
              </a:rPr>
              <a:t>Limitations of the GDP Concept</a:t>
            </a:r>
          </a:p>
        </p:txBody>
      </p:sp>
      <p:sp>
        <p:nvSpPr>
          <p:cNvPr id="6" name="Rectangle 4"/>
          <p:cNvSpPr txBox="1">
            <a:spLocks noChangeArrowheads="1"/>
          </p:cNvSpPr>
          <p:nvPr/>
        </p:nvSpPr>
        <p:spPr bwMode="auto">
          <a:xfrm>
            <a:off x="1981200" y="1135063"/>
            <a:ext cx="6846888" cy="400050"/>
          </a:xfrm>
          <a:prstGeom prst="rect">
            <a:avLst/>
          </a:prstGeom>
          <a:noFill/>
          <a:ln>
            <a:miter lim="800000"/>
            <a:headEnd/>
            <a:tailEnd/>
          </a:ln>
        </p:spPr>
        <p:txBody>
          <a:bodyPr>
            <a:spAutoFit/>
          </a:bodyPr>
          <a:lstStyle/>
          <a:p>
            <a:pPr marL="457200" indent="-457200">
              <a:defRPr/>
            </a:pPr>
            <a:r>
              <a:rPr lang="en-US" sz="2000" kern="0" dirty="0">
                <a:solidFill>
                  <a:srgbClr val="55367D"/>
                </a:solidFill>
              </a:rPr>
              <a:t>GDP and Social Welfare</a:t>
            </a:r>
          </a:p>
        </p:txBody>
      </p:sp>
    </p:spTree>
    <p:extLst>
      <p:ext uri="{BB962C8B-B14F-4D97-AF65-F5344CB8AC3E}">
        <p14:creationId xmlns:p14="http://schemas.microsoft.com/office/powerpoint/2010/main" val="26030990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nodeType="afterGroup">
                            <p:stCondLst>
                              <p:cond delay="1000"/>
                            </p:stCondLst>
                            <p:childTnLst>
                              <p:par>
                                <p:cTn id="13" presetID="22" presetClass="entr" presetSubtype="8" fill="hold" grpId="1" nodeType="afterEffect">
                                  <p:stCondLst>
                                    <p:cond delay="0"/>
                                  </p:stCondLst>
                                  <p:childTnLst>
                                    <p:set>
                                      <p:cBhvr>
                                        <p:cTn id="14" dur="1" fill="hold">
                                          <p:stCondLst>
                                            <p:cond delay="0"/>
                                          </p:stCondLst>
                                        </p:cTn>
                                        <p:tgtEl>
                                          <p:spTgt spid="1991684">
                                            <p:txEl>
                                              <p:pRg st="0" end="0"/>
                                            </p:txEl>
                                          </p:spTgt>
                                        </p:tgtEl>
                                        <p:attrNameLst>
                                          <p:attrName>style.visibility</p:attrName>
                                        </p:attrNameLst>
                                      </p:cBhvr>
                                      <p:to>
                                        <p:strVal val="visible"/>
                                      </p:to>
                                    </p:set>
                                    <p:animEffect transition="in" filter="wipe(left)">
                                      <p:cBhvr>
                                        <p:cTn id="15" dur="500"/>
                                        <p:tgtEl>
                                          <p:spTgt spid="1991684">
                                            <p:txEl>
                                              <p:pRg st="0" end="0"/>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991684">
                                            <p:txEl>
                                              <p:pRg st="3" end="3"/>
                                            </p:txEl>
                                          </p:spTgt>
                                        </p:tgtEl>
                                        <p:attrNameLst>
                                          <p:attrName>style.visibility</p:attrName>
                                        </p:attrNameLst>
                                      </p:cBhvr>
                                      <p:to>
                                        <p:strVal val="visible"/>
                                      </p:to>
                                    </p:set>
                                    <p:animEffect transition="in" filter="wipe(left)">
                                      <p:cBhvr>
                                        <p:cTn id="19" dur="500"/>
                                        <p:tgtEl>
                                          <p:spTgt spid="1991684">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991684">
                                            <p:txEl>
                                              <p:pRg st="6" end="6"/>
                                            </p:txEl>
                                          </p:spTgt>
                                        </p:tgtEl>
                                        <p:attrNameLst>
                                          <p:attrName>style.visibility</p:attrName>
                                        </p:attrNameLst>
                                      </p:cBhvr>
                                      <p:to>
                                        <p:strVal val="visible"/>
                                      </p:to>
                                    </p:set>
                                    <p:animEffect transition="in" filter="wipe(left)">
                                      <p:cBhvr>
                                        <p:cTn id="23" dur="500"/>
                                        <p:tgtEl>
                                          <p:spTgt spid="1991684">
                                            <p:txEl>
                                              <p:pRg st="6" end="6"/>
                                            </p:txEl>
                                          </p:spTgt>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991684">
                                            <p:txEl>
                                              <p:pRg st="9" end="9"/>
                                            </p:txEl>
                                          </p:spTgt>
                                        </p:tgtEl>
                                        <p:attrNameLst>
                                          <p:attrName>style.visibility</p:attrName>
                                        </p:attrNameLst>
                                      </p:cBhvr>
                                      <p:to>
                                        <p:strVal val="visible"/>
                                      </p:to>
                                    </p:set>
                                    <p:animEffect transition="in" filter="wipe(left)">
                                      <p:cBhvr>
                                        <p:cTn id="27" dur="500"/>
                                        <p:tgtEl>
                                          <p:spTgt spid="199168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1684" grpId="0" build="p"/>
      <p:bldP spid="1991684" grpId="1" build="allAtOnce"/>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72235" name="Text Box 11"/>
          <p:cNvSpPr txBox="1">
            <a:spLocks noChangeArrowheads="1"/>
          </p:cNvSpPr>
          <p:nvPr/>
        </p:nvSpPr>
        <p:spPr bwMode="auto">
          <a:xfrm rot="10800000">
            <a:off x="1976438" y="1646239"/>
            <a:ext cx="8234362"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a:solidFill>
                  <a:schemeClr val="tx1"/>
                </a:solidFill>
              </a:rPr>
              <a:t>Recently many economists and policy makers have become concerned about the exclusion of one particularly large and important nonmarket activity from the national income accounts: the environment.</a:t>
            </a:r>
          </a:p>
          <a:p>
            <a:pPr eaLnBrk="1" hangingPunct="1">
              <a:spcBef>
                <a:spcPct val="0"/>
              </a:spcBef>
              <a:spcAft>
                <a:spcPct val="0"/>
              </a:spcAft>
            </a:pPr>
            <a:endParaRPr lang="en-US" altLang="en-US" sz="2000">
              <a:solidFill>
                <a:schemeClr val="tx1"/>
              </a:solidFill>
            </a:endParaRPr>
          </a:p>
          <a:p>
            <a:pPr eaLnBrk="1" hangingPunct="1">
              <a:spcBef>
                <a:spcPct val="0"/>
              </a:spcBef>
              <a:spcAft>
                <a:spcPct val="0"/>
              </a:spcAft>
            </a:pPr>
            <a:r>
              <a:rPr lang="en-US" altLang="en-US" sz="1800">
                <a:solidFill>
                  <a:schemeClr val="tx1"/>
                </a:solidFill>
              </a:rPr>
              <a:t>The market goods that many industries produce go into the national income and product accounts, but the environmental costs of air pollution are not subtracted.</a:t>
            </a:r>
          </a:p>
          <a:p>
            <a:pPr eaLnBrk="1" hangingPunct="1">
              <a:spcBef>
                <a:spcPct val="0"/>
              </a:spcBef>
              <a:spcAft>
                <a:spcPct val="0"/>
              </a:spcAft>
            </a:pPr>
            <a:endParaRPr lang="en-US" altLang="en-US" sz="2000">
              <a:solidFill>
                <a:schemeClr val="tx1"/>
              </a:solidFill>
            </a:endParaRPr>
          </a:p>
          <a:p>
            <a:pPr eaLnBrk="1" hangingPunct="1">
              <a:spcBef>
                <a:spcPct val="0"/>
              </a:spcBef>
              <a:spcAft>
                <a:spcPct val="0"/>
              </a:spcAft>
            </a:pPr>
            <a:r>
              <a:rPr lang="en-US" altLang="en-US" sz="1800">
                <a:solidFill>
                  <a:schemeClr val="tx1"/>
                </a:solidFill>
              </a:rPr>
              <a:t>Recent work by Nick Muller, Robert Mendelsohn, and Bill Nordhaus estimates that including properly valued air pollution in the national income and product accounts as an offset to the value of the marketed goods produced by some industries would make their contribution to our nation’s GDP negative!</a:t>
            </a:r>
          </a:p>
        </p:txBody>
      </p:sp>
      <p:sp>
        <p:nvSpPr>
          <p:cNvPr id="10" name="Text Box 14"/>
          <p:cNvSpPr txBox="1">
            <a:spLocks noChangeArrowheads="1"/>
          </p:cNvSpPr>
          <p:nvPr/>
        </p:nvSpPr>
        <p:spPr bwMode="auto">
          <a:xfrm rot="-5400000">
            <a:off x="5867400" y="-3681412"/>
            <a:ext cx="457200" cy="8229600"/>
          </a:xfrm>
          <a:prstGeom prst="rect">
            <a:avLst/>
          </a:prstGeom>
          <a:gradFill rotWithShape="1">
            <a:gsLst>
              <a:gs pos="0">
                <a:srgbClr val="00758C"/>
              </a:gs>
              <a:gs pos="33000">
                <a:srgbClr val="00758C"/>
              </a:gs>
              <a:gs pos="100000">
                <a:srgbClr val="FFFFFF"/>
              </a:gs>
            </a:gsLst>
            <a:lin ang="5400000"/>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vert="eaVert"/>
          <a:lstStyle>
            <a:lvl1pPr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eaLnBrk="1" hangingPunct="1">
              <a:spcBef>
                <a:spcPct val="50000"/>
              </a:spcBef>
            </a:pPr>
            <a:r>
              <a:rPr lang="en-US" altLang="en-US" sz="2000" b="1">
                <a:solidFill>
                  <a:schemeClr val="bg1"/>
                </a:solidFill>
                <a:latin typeface="Times New Roman" panose="02020603050405020304" pitchFamily="18" charset="0"/>
                <a:cs typeface="Times New Roman" panose="02020603050405020304" pitchFamily="18" charset="0"/>
              </a:rPr>
              <a:t>E C O N O M I C S   I N   P R A C T I C E</a:t>
            </a:r>
          </a:p>
        </p:txBody>
      </p:sp>
      <p:sp>
        <p:nvSpPr>
          <p:cNvPr id="11" name="Text Box 24"/>
          <p:cNvSpPr txBox="1">
            <a:spLocks noChangeArrowheads="1"/>
          </p:cNvSpPr>
          <p:nvPr/>
        </p:nvSpPr>
        <p:spPr bwMode="auto">
          <a:xfrm rot="10800000">
            <a:off x="1981200" y="1033463"/>
            <a:ext cx="8458200" cy="400050"/>
          </a:xfrm>
          <a:prstGeom prst="rect">
            <a:avLst/>
          </a:prstGeom>
          <a:noFill/>
          <a:ln w="9525" algn="ctr">
            <a:noFill/>
            <a:miter lim="800000"/>
            <a:headEnd/>
            <a:tailEnd/>
          </a:ln>
          <a:effectLst/>
        </p:spPr>
        <p:txBody>
          <a:bodyPr rot="10800000">
            <a:spAutoFit/>
          </a:bodyPr>
          <a:lstStyle/>
          <a:p>
            <a:pPr>
              <a:spcBef>
                <a:spcPct val="50000"/>
              </a:spcBef>
              <a:defRPr/>
            </a:pPr>
            <a:r>
              <a:rPr lang="en-US" sz="2000" dirty="0">
                <a:latin typeface="+mj-lt"/>
              </a:rPr>
              <a:t>Green Accounting</a:t>
            </a:r>
          </a:p>
        </p:txBody>
      </p:sp>
    </p:spTree>
    <p:extLst>
      <p:ext uri="{BB962C8B-B14F-4D97-AF65-F5344CB8AC3E}">
        <p14:creationId xmlns:p14="http://schemas.microsoft.com/office/powerpoint/2010/main" val="3275342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972235">
                                            <p:txEl>
                                              <p:pRg st="0" end="0"/>
                                            </p:txEl>
                                          </p:spTgt>
                                        </p:tgtEl>
                                        <p:attrNameLst>
                                          <p:attrName>style.visibility</p:attrName>
                                        </p:attrNameLst>
                                      </p:cBhvr>
                                      <p:to>
                                        <p:strVal val="visible"/>
                                      </p:to>
                                    </p:set>
                                    <p:animEffect transition="in" filter="wipe(left)">
                                      <p:cBhvr>
                                        <p:cTn id="15" dur="500"/>
                                        <p:tgtEl>
                                          <p:spTgt spid="1972235">
                                            <p:txEl>
                                              <p:pRg st="0" end="0"/>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972235">
                                            <p:txEl>
                                              <p:pRg st="2" end="2"/>
                                            </p:txEl>
                                          </p:spTgt>
                                        </p:tgtEl>
                                        <p:attrNameLst>
                                          <p:attrName>style.visibility</p:attrName>
                                        </p:attrNameLst>
                                      </p:cBhvr>
                                      <p:to>
                                        <p:strVal val="visible"/>
                                      </p:to>
                                    </p:set>
                                    <p:animEffect transition="in" filter="wipe(left)">
                                      <p:cBhvr>
                                        <p:cTn id="19" dur="500"/>
                                        <p:tgtEl>
                                          <p:spTgt spid="1972235">
                                            <p:txEl>
                                              <p:pRg st="2" end="2"/>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972235">
                                            <p:txEl>
                                              <p:pRg st="4" end="4"/>
                                            </p:txEl>
                                          </p:spTgt>
                                        </p:tgtEl>
                                        <p:attrNameLst>
                                          <p:attrName>style.visibility</p:attrName>
                                        </p:attrNameLst>
                                      </p:cBhvr>
                                      <p:to>
                                        <p:strVal val="visible"/>
                                      </p:to>
                                    </p:set>
                                    <p:animEffect transition="in" filter="wipe(left)">
                                      <p:cBhvr>
                                        <p:cTn id="23" dur="500"/>
                                        <p:tgtEl>
                                          <p:spTgt spid="19722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2235" grpId="0" build="p"/>
      <p:bldP spid="10" grpId="0" animBg="1"/>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3732" name="Rectangle 4"/>
          <p:cNvSpPr>
            <a:spLocks noChangeArrowheads="1"/>
          </p:cNvSpPr>
          <p:nvPr/>
        </p:nvSpPr>
        <p:spPr bwMode="auto">
          <a:xfrm>
            <a:off x="1981200" y="15621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b="1">
                <a:solidFill>
                  <a:schemeClr val="tx1"/>
                </a:solidFill>
              </a:rPr>
              <a:t>informal economy</a:t>
            </a:r>
            <a:r>
              <a:rPr lang="en-US" altLang="en-US" sz="1800" b="1">
                <a:solidFill>
                  <a:srgbClr val="006668"/>
                </a:solidFill>
              </a:rPr>
              <a:t>  </a:t>
            </a:r>
            <a:r>
              <a:rPr lang="en-US" altLang="en-US" sz="1800">
                <a:solidFill>
                  <a:schemeClr val="tx1"/>
                </a:solidFill>
              </a:rPr>
              <a:t>The part of the economy in which transactions take place and in which income is generated that is unreported and therefore not counted in GDP. </a:t>
            </a:r>
          </a:p>
        </p:txBody>
      </p:sp>
      <p:sp>
        <p:nvSpPr>
          <p:cNvPr id="6" name="Rectangle 4"/>
          <p:cNvSpPr txBox="1">
            <a:spLocks noChangeArrowheads="1"/>
          </p:cNvSpPr>
          <p:nvPr/>
        </p:nvSpPr>
        <p:spPr bwMode="auto">
          <a:xfrm>
            <a:off x="1981200" y="274638"/>
            <a:ext cx="8229600" cy="400050"/>
          </a:xfrm>
          <a:prstGeom prst="rect">
            <a:avLst/>
          </a:prstGeom>
          <a:noFill/>
          <a:ln>
            <a:miter lim="800000"/>
            <a:headEnd/>
            <a:tailEnd/>
          </a:ln>
        </p:spPr>
        <p:txBody>
          <a:bodyPr>
            <a:spAutoFit/>
          </a:bodyPr>
          <a:lstStyle/>
          <a:p>
            <a:pPr marL="457200" indent="-457200">
              <a:defRPr/>
            </a:pPr>
            <a:r>
              <a:rPr lang="en-US" sz="2000" kern="0" dirty="0">
                <a:solidFill>
                  <a:srgbClr val="55367D"/>
                </a:solidFill>
              </a:rPr>
              <a:t>The Informal Economy</a:t>
            </a:r>
          </a:p>
        </p:txBody>
      </p:sp>
    </p:spTree>
    <p:extLst>
      <p:ext uri="{BB962C8B-B14F-4D97-AF65-F5344CB8AC3E}">
        <p14:creationId xmlns:p14="http://schemas.microsoft.com/office/powerpoint/2010/main" val="1663343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93732"/>
                                        </p:tgtEl>
                                        <p:attrNameLst>
                                          <p:attrName>style.visibility</p:attrName>
                                        </p:attrNameLst>
                                      </p:cBhvr>
                                      <p:to>
                                        <p:strVal val="visible"/>
                                      </p:to>
                                    </p:set>
                                    <p:animEffect transition="in" filter="wipe(left)">
                                      <p:cBhvr>
                                        <p:cTn id="11" dur="500"/>
                                        <p:tgtEl>
                                          <p:spTgt spid="1993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3732" grpId="0" autoUpdateAnimBg="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1981080" y="1763640"/>
            <a:ext cx="8229240" cy="920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b="1" strike="noStrike">
                <a:solidFill>
                  <a:srgbClr val="000000"/>
                </a:solidFill>
                <a:latin typeface="Arial"/>
              </a:rPr>
              <a:t>national income and product accounts  </a:t>
            </a:r>
            <a:r>
              <a:rPr lang="en-IN" strike="noStrike">
                <a:solidFill>
                  <a:srgbClr val="000000"/>
                </a:solidFill>
                <a:latin typeface="Arial"/>
              </a:rPr>
              <a:t>Data collected and published by the government describing the various components of national income and output in the economy.  </a:t>
            </a:r>
            <a:endParaRPr/>
          </a:p>
        </p:txBody>
      </p:sp>
    </p:spTree>
    <p:extLst>
      <p:ext uri="{BB962C8B-B14F-4D97-AF65-F5344CB8AC3E}">
        <p14:creationId xmlns:p14="http://schemas.microsoft.com/office/powerpoint/2010/main" val="4244937142"/>
      </p:ext>
    </p:extLst>
  </p:cSld>
  <p:clrMapOvr>
    <a:masterClrMapping/>
  </p:clrMapOvr>
  <p:timing>
    <p:tnLst>
      <p:par>
        <p:cTn id="1" dur="indefinite" restart="never" nodeType="tmRoot">
          <p:childTnLst>
            <p:seq>
              <p:cTn id="2" dur="indefinite" nodeType="mainSeq">
                <p:childTnLst>
                  <p:par>
                    <p:cTn id="3" fill="hold" nodeType="clickEffect">
                      <p:stCondLst>
                        <p:cond delay="0"/>
                      </p:stCondLst>
                      <p:childTnLst>
                        <p:par>
                          <p:cTn id="4" fill="hold" nodeType="withEffect">
                            <p:stCondLst>
                              <p:cond delay="0"/>
                            </p:stCondLst>
                            <p:childTnLst>
                              <p:par>
                                <p:cTn id="5" presetID="22" presetClass="entr" presetSubtype="8" fill="hold" nodeType="afterEffect">
                                  <p:stCondLst>
                                    <p:cond delay="0"/>
                                  </p:stCondLst>
                                  <p:childTnLst>
                                    <p:set>
                                      <p:cBhvr>
                                        <p:cTn id="6" dur="1" fill="hold">
                                          <p:stCondLst>
                                            <p:cond delay="0"/>
                                          </p:stCondLst>
                                        </p:cTn>
                                        <p:tgtEl>
                                          <p:spTgt spid="169"/>
                                        </p:tgtEl>
                                        <p:attrNameLst>
                                          <p:attrName>style.visibility</p:attrName>
                                        </p:attrNameLst>
                                      </p:cBhvr>
                                      <p:to>
                                        <p:strVal val="visible"/>
                                      </p:to>
                                    </p:set>
                                    <p:animEffect transition="in" filter="wipe(left)">
                                      <p:cBhvr additive="repl">
                                        <p:cTn id="7" dur="5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1981080" y="988920"/>
            <a:ext cx="822924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b="1" strike="noStrike">
                <a:solidFill>
                  <a:srgbClr val="000000"/>
                </a:solidFill>
                <a:latin typeface="Arial"/>
              </a:rPr>
              <a:t>gross domestic product (GDP)</a:t>
            </a:r>
            <a:r>
              <a:rPr lang="en-IN" b="1" strike="noStrike">
                <a:solidFill>
                  <a:srgbClr val="006668"/>
                </a:solidFill>
                <a:latin typeface="Arial"/>
              </a:rPr>
              <a:t>  </a:t>
            </a:r>
            <a:r>
              <a:rPr lang="en-IN" strike="noStrike">
                <a:solidFill>
                  <a:srgbClr val="000000"/>
                </a:solidFill>
                <a:latin typeface="Arial"/>
              </a:rPr>
              <a:t>The total market value of all final goods and services produced within a given period by factors of production located within a country. </a:t>
            </a:r>
            <a:endParaRPr/>
          </a:p>
        </p:txBody>
      </p:sp>
      <p:sp>
        <p:nvSpPr>
          <p:cNvPr id="171" name="CustomShape 2"/>
          <p:cNvSpPr/>
          <p:nvPr/>
        </p:nvSpPr>
        <p:spPr>
          <a:xfrm>
            <a:off x="1981080" y="2216160"/>
            <a:ext cx="8229240" cy="913320"/>
          </a:xfrm>
          <a:prstGeom prst="rect">
            <a:avLst/>
          </a:prstGeom>
          <a:solidFill>
            <a:srgbClr val="DDECEB"/>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trike="noStrike">
                <a:solidFill>
                  <a:srgbClr val="000000"/>
                </a:solidFill>
                <a:latin typeface="Arial"/>
              </a:rPr>
              <a:t>GDP is the total market value of a country’s output. It is the market value of all final goods and services produced within a given period of time by factors of production located within a country. </a:t>
            </a:r>
            <a:endParaRPr/>
          </a:p>
        </p:txBody>
      </p:sp>
      <p:sp>
        <p:nvSpPr>
          <p:cNvPr id="172" name="CustomShape 3"/>
          <p:cNvSpPr/>
          <p:nvPr/>
        </p:nvSpPr>
        <p:spPr>
          <a:xfrm>
            <a:off x="1981080" y="219240"/>
            <a:ext cx="838152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strike="noStrike">
                <a:solidFill>
                  <a:srgbClr val="8A1636"/>
                </a:solidFill>
                <a:latin typeface="Calibri Light"/>
              </a:rPr>
              <a:t>Gross Domestic Product</a:t>
            </a:r>
            <a:endParaRPr/>
          </a:p>
        </p:txBody>
      </p:sp>
      <p:sp>
        <p:nvSpPr>
          <p:cNvPr id="173" name="CustomShape 4"/>
          <p:cNvSpPr/>
          <p:nvPr/>
        </p:nvSpPr>
        <p:spPr>
          <a:xfrm>
            <a:off x="1981080" y="4164120"/>
            <a:ext cx="82292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b="1" strike="noStrike">
                <a:solidFill>
                  <a:srgbClr val="000000"/>
                </a:solidFill>
                <a:latin typeface="Arial"/>
              </a:rPr>
              <a:t>final goods and services</a:t>
            </a:r>
            <a:r>
              <a:rPr lang="en-IN" b="1" strike="noStrike">
                <a:solidFill>
                  <a:srgbClr val="006668"/>
                </a:solidFill>
                <a:latin typeface="Arial"/>
              </a:rPr>
              <a:t>  </a:t>
            </a:r>
            <a:r>
              <a:rPr lang="en-IN" strike="noStrike">
                <a:solidFill>
                  <a:srgbClr val="000000"/>
                </a:solidFill>
                <a:latin typeface="Arial"/>
              </a:rPr>
              <a:t>Goods and services produced for final use.</a:t>
            </a:r>
            <a:endParaRPr/>
          </a:p>
        </p:txBody>
      </p:sp>
      <p:sp>
        <p:nvSpPr>
          <p:cNvPr id="174" name="CustomShape 5"/>
          <p:cNvSpPr/>
          <p:nvPr/>
        </p:nvSpPr>
        <p:spPr>
          <a:xfrm>
            <a:off x="1981080" y="4844880"/>
            <a:ext cx="82292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b="1" strike="noStrike">
                <a:solidFill>
                  <a:srgbClr val="000000"/>
                </a:solidFill>
                <a:latin typeface="Arial"/>
              </a:rPr>
              <a:t>intermediate goods</a:t>
            </a:r>
            <a:r>
              <a:rPr lang="en-IN" b="1" strike="noStrike">
                <a:solidFill>
                  <a:srgbClr val="006668"/>
                </a:solidFill>
                <a:latin typeface="Arial"/>
              </a:rPr>
              <a:t>  </a:t>
            </a:r>
            <a:r>
              <a:rPr lang="en-IN" strike="noStrike">
                <a:solidFill>
                  <a:srgbClr val="000000"/>
                </a:solidFill>
                <a:latin typeface="Arial"/>
              </a:rPr>
              <a:t>Goods that are produced by one firm for use in further processing by another firm.</a:t>
            </a:r>
            <a:endParaRPr/>
          </a:p>
        </p:txBody>
      </p:sp>
      <p:sp>
        <p:nvSpPr>
          <p:cNvPr id="175" name="CustomShape 6"/>
          <p:cNvSpPr/>
          <p:nvPr/>
        </p:nvSpPr>
        <p:spPr>
          <a:xfrm>
            <a:off x="1981080" y="5805360"/>
            <a:ext cx="82292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b="1" strike="noStrike">
                <a:solidFill>
                  <a:srgbClr val="000000"/>
                </a:solidFill>
                <a:latin typeface="Arial"/>
              </a:rPr>
              <a:t>value added</a:t>
            </a:r>
            <a:r>
              <a:rPr lang="en-IN" b="1" strike="noStrike">
                <a:solidFill>
                  <a:srgbClr val="006668"/>
                </a:solidFill>
                <a:latin typeface="Arial"/>
              </a:rPr>
              <a:t>  </a:t>
            </a:r>
            <a:r>
              <a:rPr lang="en-IN" strike="noStrike">
                <a:solidFill>
                  <a:srgbClr val="000000"/>
                </a:solidFill>
                <a:latin typeface="Arial"/>
              </a:rPr>
              <a:t>The difference between the value of goods as they leave a stage of production and the cost of the goods as they entered that stage.</a:t>
            </a:r>
            <a:endParaRPr/>
          </a:p>
        </p:txBody>
      </p:sp>
      <p:sp>
        <p:nvSpPr>
          <p:cNvPr id="176" name="CustomShape 7"/>
          <p:cNvSpPr/>
          <p:nvPr/>
        </p:nvSpPr>
        <p:spPr>
          <a:xfrm>
            <a:off x="1981080" y="3451320"/>
            <a:ext cx="684648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strike="noStrike">
                <a:solidFill>
                  <a:srgbClr val="55367D"/>
                </a:solidFill>
                <a:latin typeface="Calibri"/>
              </a:rPr>
              <a:t>Final Goods and Services</a:t>
            </a:r>
            <a:endParaRPr/>
          </a:p>
        </p:txBody>
      </p:sp>
    </p:spTree>
    <p:extLst>
      <p:ext uri="{BB962C8B-B14F-4D97-AF65-F5344CB8AC3E}">
        <p14:creationId xmlns:p14="http://schemas.microsoft.com/office/powerpoint/2010/main" val="3466476604"/>
      </p:ext>
    </p:extLst>
  </p:cSld>
  <p:clrMapOvr>
    <a:masterClrMapping/>
  </p:clrMapOvr>
  <p:timing>
    <p:tnLst>
      <p:par>
        <p:cTn id="1" dur="indefinite" restart="never" nodeType="tmRoot">
          <p:childTnLst>
            <p:seq>
              <p:cTn id="2" dur="indefinite" nodeType="mainSeq">
                <p:childTnLst>
                  <p:par>
                    <p:cTn id="3" fill="hold" nodeType="clickEffect">
                      <p:stCondLst>
                        <p:cond delay="0"/>
                      </p:stCondLst>
                      <p:childTnLst>
                        <p:par>
                          <p:cTn id="4" fill="hold" nodeType="withEffect">
                            <p:stCondLst>
                              <p:cond delay="0"/>
                            </p:stCondLst>
                            <p:childTnLst>
                              <p:par>
                                <p:cTn id="5" presetID="22" presetClass="entr" presetSubtype="8" fill="hold" nodeType="after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wipe(left)">
                                      <p:cBhvr additive="repl">
                                        <p:cTn id="7" dur="500"/>
                                        <p:tgtEl>
                                          <p:spTgt spid="172"/>
                                        </p:tgtEl>
                                      </p:cBhvr>
                                    </p:animEffect>
                                  </p:childTnLst>
                                </p:cTn>
                              </p:par>
                            </p:childTnLst>
                          </p:cTn>
                        </p:par>
                        <p:par>
                          <p:cTn id="8" fill="hold" nodeType="afterEffect">
                            <p:stCondLst>
                              <p:cond delay="500"/>
                            </p:stCondLst>
                            <p:childTnLst>
                              <p:par>
                                <p:cTn id="9" presetID="22" presetClass="entr" presetSubtype="8" fill="hold" nodeType="afterEffect">
                                  <p:stCondLst>
                                    <p:cond delay="0"/>
                                  </p:stCondLst>
                                  <p:childTnLst>
                                    <p:set>
                                      <p:cBhvr>
                                        <p:cTn id="10" dur="1" fill="hold">
                                          <p:stCondLst>
                                            <p:cond delay="0"/>
                                          </p:stCondLst>
                                        </p:cTn>
                                        <p:tgtEl>
                                          <p:spTgt spid="170"/>
                                        </p:tgtEl>
                                        <p:attrNameLst>
                                          <p:attrName>style.visibility</p:attrName>
                                        </p:attrNameLst>
                                      </p:cBhvr>
                                      <p:to>
                                        <p:strVal val="visible"/>
                                      </p:to>
                                    </p:set>
                                    <p:animEffect transition="in" filter="wipe(left)">
                                      <p:cBhvr additive="repl">
                                        <p:cTn id="11" dur="500"/>
                                        <p:tgtEl>
                                          <p:spTgt spid="170"/>
                                        </p:tgtEl>
                                      </p:cBhvr>
                                    </p:animEffect>
                                  </p:childTnLst>
                                </p:cTn>
                              </p:par>
                            </p:childTnLst>
                          </p:cTn>
                        </p:par>
                        <p:par>
                          <p:cTn id="12" fill="hold" nodeType="afterEffect">
                            <p:stCondLst>
                              <p:cond delay="1000"/>
                            </p:stCondLst>
                            <p:childTnLst>
                              <p:par>
                                <p:cTn id="13" presetID="22" presetClass="entr" presetSubtype="8" fill="hold" nodeType="afterEffect">
                                  <p:stCondLst>
                                    <p:cond delay="0"/>
                                  </p:stCondLst>
                                  <p:childTnLst>
                                    <p:set>
                                      <p:cBhvr>
                                        <p:cTn id="14" dur="1" fill="hold">
                                          <p:stCondLst>
                                            <p:cond delay="0"/>
                                          </p:stCondLst>
                                        </p:cTn>
                                        <p:tgtEl>
                                          <p:spTgt spid="171"/>
                                        </p:tgtEl>
                                        <p:attrNameLst>
                                          <p:attrName>style.visibility</p:attrName>
                                        </p:attrNameLst>
                                      </p:cBhvr>
                                      <p:to>
                                        <p:strVal val="visible"/>
                                      </p:to>
                                    </p:set>
                                    <p:animEffect transition="in" filter="wipe(left)">
                                      <p:cBhvr additive="repl">
                                        <p:cTn id="15" dur="500"/>
                                        <p:tgtEl>
                                          <p:spTgt spid="171"/>
                                        </p:tgtEl>
                                      </p:cBhvr>
                                    </p:animEffect>
                                  </p:childTnLst>
                                </p:cTn>
                              </p:par>
                            </p:childTnLst>
                          </p:cTn>
                        </p:par>
                        <p:par>
                          <p:cTn id="16" fill="hold" nodeType="afterEffect">
                            <p:stCondLst>
                              <p:cond delay="1500"/>
                            </p:stCondLst>
                            <p:childTnLst>
                              <p:par>
                                <p:cTn id="17" presetID="22" presetClass="entr" presetSubtype="8" fill="hold" nodeType="afterEffect">
                                  <p:stCondLst>
                                    <p:cond delay="0"/>
                                  </p:stCondLst>
                                  <p:childTnLst>
                                    <p:set>
                                      <p:cBhvr>
                                        <p:cTn id="18" dur="1" fill="hold">
                                          <p:stCondLst>
                                            <p:cond delay="0"/>
                                          </p:stCondLst>
                                        </p:cTn>
                                        <p:tgtEl>
                                          <p:spTgt spid="176"/>
                                        </p:tgtEl>
                                        <p:attrNameLst>
                                          <p:attrName>style.visibility</p:attrName>
                                        </p:attrNameLst>
                                      </p:cBhvr>
                                      <p:to>
                                        <p:strVal val="visible"/>
                                      </p:to>
                                    </p:set>
                                    <p:animEffect transition="in" filter="wipe(left)">
                                      <p:cBhvr additive="repl">
                                        <p:cTn id="19" dur="500"/>
                                        <p:tgtEl>
                                          <p:spTgt spid="176"/>
                                        </p:tgtEl>
                                      </p:cBhvr>
                                    </p:animEffect>
                                  </p:childTnLst>
                                </p:cTn>
                              </p:par>
                            </p:childTnLst>
                          </p:cTn>
                        </p:par>
                        <p:par>
                          <p:cTn id="20" fill="hold" nodeType="afterEffect">
                            <p:stCondLst>
                              <p:cond delay="2000"/>
                            </p:stCondLst>
                            <p:childTnLst>
                              <p:par>
                                <p:cTn id="21" presetID="22" presetClass="entr" presetSubtype="8" fill="hold" nodeType="afterEffect">
                                  <p:stCondLst>
                                    <p:cond delay="0"/>
                                  </p:stCondLst>
                                  <p:childTnLst>
                                    <p:set>
                                      <p:cBhvr>
                                        <p:cTn id="22" dur="1" fill="hold">
                                          <p:stCondLst>
                                            <p:cond delay="0"/>
                                          </p:stCondLst>
                                        </p:cTn>
                                        <p:tgtEl>
                                          <p:spTgt spid="173"/>
                                        </p:tgtEl>
                                        <p:attrNameLst>
                                          <p:attrName>style.visibility</p:attrName>
                                        </p:attrNameLst>
                                      </p:cBhvr>
                                      <p:to>
                                        <p:strVal val="visible"/>
                                      </p:to>
                                    </p:set>
                                    <p:animEffect transition="in" filter="wipe(left)">
                                      <p:cBhvr additive="repl">
                                        <p:cTn id="23" dur="500"/>
                                        <p:tgtEl>
                                          <p:spTgt spid="173"/>
                                        </p:tgtEl>
                                      </p:cBhvr>
                                    </p:animEffect>
                                  </p:childTnLst>
                                </p:cTn>
                              </p:par>
                            </p:childTnLst>
                          </p:cTn>
                        </p:par>
                        <p:par>
                          <p:cTn id="24" fill="hold" nodeType="afterEffect">
                            <p:stCondLst>
                              <p:cond delay="2500"/>
                            </p:stCondLst>
                            <p:childTnLst>
                              <p:par>
                                <p:cTn id="25" presetID="22" presetClass="entr" presetSubtype="8" fill="hold" nodeType="afterEffect">
                                  <p:stCondLst>
                                    <p:cond delay="0"/>
                                  </p:stCondLst>
                                  <p:childTnLst>
                                    <p:set>
                                      <p:cBhvr>
                                        <p:cTn id="26" dur="1" fill="hold">
                                          <p:stCondLst>
                                            <p:cond delay="0"/>
                                          </p:stCondLst>
                                        </p:cTn>
                                        <p:tgtEl>
                                          <p:spTgt spid="174"/>
                                        </p:tgtEl>
                                        <p:attrNameLst>
                                          <p:attrName>style.visibility</p:attrName>
                                        </p:attrNameLst>
                                      </p:cBhvr>
                                      <p:to>
                                        <p:strVal val="visible"/>
                                      </p:to>
                                    </p:set>
                                    <p:animEffect transition="in" filter="wipe(left)">
                                      <p:cBhvr additive="repl">
                                        <p:cTn id="27" dur="500"/>
                                        <p:tgtEl>
                                          <p:spTgt spid="174"/>
                                        </p:tgtEl>
                                      </p:cBhvr>
                                    </p:animEffect>
                                  </p:childTnLst>
                                </p:cTn>
                              </p:par>
                            </p:childTnLst>
                          </p:cTn>
                        </p:par>
                        <p:par>
                          <p:cTn id="28" fill="hold" nodeType="afterEffect">
                            <p:stCondLst>
                              <p:cond delay="3000"/>
                            </p:stCondLst>
                            <p:childTnLst>
                              <p:par>
                                <p:cTn id="29" presetID="22" presetClass="entr" presetSubtype="8" fill="hold" nodeType="afterEffect">
                                  <p:stCondLst>
                                    <p:cond delay="0"/>
                                  </p:stCondLst>
                                  <p:childTnLst>
                                    <p:set>
                                      <p:cBhvr>
                                        <p:cTn id="30" dur="1" fill="hold">
                                          <p:stCondLst>
                                            <p:cond delay="0"/>
                                          </p:stCondLst>
                                        </p:cTn>
                                        <p:tgtEl>
                                          <p:spTgt spid="175"/>
                                        </p:tgtEl>
                                        <p:attrNameLst>
                                          <p:attrName>style.visibility</p:attrName>
                                        </p:attrNameLst>
                                      </p:cBhvr>
                                      <p:to>
                                        <p:strVal val="visible"/>
                                      </p:to>
                                    </p:set>
                                    <p:animEffect transition="in" filter="wipe(left)">
                                      <p:cBhvr additive="repl">
                                        <p:cTn id="31"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a:spLocks noGrp="1"/>
          </p:cNvSpPr>
          <p:nvPr>
            <p:ph idx="1"/>
          </p:nvPr>
        </p:nvSpPr>
        <p:spPr>
          <a:xfrm>
            <a:off x="838200" y="1825625"/>
            <a:ext cx="10515600" cy="2179705"/>
          </a:xfrm>
          <a:prstGeom prst="rect">
            <a:avLst/>
          </a:prstGeom>
          <a:solidFill>
            <a:srgbClr val="DDECEB"/>
          </a:solidFill>
          <a:ln>
            <a:noFill/>
          </a:ln>
        </p:spPr>
        <p:style>
          <a:lnRef idx="0">
            <a:scrgbClr r="0" g="0" b="0"/>
          </a:lnRef>
          <a:fillRef idx="0">
            <a:scrgbClr r="0" g="0" b="0"/>
          </a:fillRef>
          <a:effectRef idx="0">
            <a:scrgbClr r="0" g="0" b="0"/>
          </a:effectRef>
          <a:fontRef idx="minor"/>
        </p:style>
        <p:txBody>
          <a:bodyPr lIns="90000" tIns="45000" rIns="90000" bIns="45000"/>
          <a:lstStyle/>
          <a:p>
            <a:pPr marL="0" indent="0">
              <a:lnSpc>
                <a:spcPct val="100000"/>
              </a:lnSpc>
              <a:buNone/>
            </a:pPr>
            <a:r>
              <a:rPr lang="en-IN" sz="2400" strike="noStrike" dirty="0">
                <a:solidFill>
                  <a:srgbClr val="000000"/>
                </a:solidFill>
                <a:latin typeface="Arial"/>
              </a:rPr>
              <a:t>In calculating GDP, we can sum up the value added at each stage of production or we can take the value of final sales. We do not use the value of total sales in an economy to measure how much output has been produced.</a:t>
            </a:r>
            <a:r>
              <a:rPr lang="en-IN" strike="noStrike" dirty="0">
                <a:solidFill>
                  <a:srgbClr val="000000"/>
                </a:solidFill>
                <a:latin typeface="Arial"/>
              </a:rPr>
              <a:t> </a:t>
            </a:r>
            <a:endParaRPr dirty="0"/>
          </a:p>
        </p:txBody>
      </p:sp>
    </p:spTree>
    <p:extLst>
      <p:ext uri="{BB962C8B-B14F-4D97-AF65-F5344CB8AC3E}">
        <p14:creationId xmlns:p14="http://schemas.microsoft.com/office/powerpoint/2010/main" val="147840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additive="repl">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6084" name="Text Box 4"/>
          <p:cNvSpPr txBox="1">
            <a:spLocks noChangeArrowheads="1"/>
          </p:cNvSpPr>
          <p:nvPr/>
        </p:nvSpPr>
        <p:spPr bwMode="auto">
          <a:xfrm>
            <a:off x="1981200" y="1085851"/>
            <a:ext cx="8229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a:solidFill>
                  <a:schemeClr val="tx1"/>
                </a:solidFill>
              </a:rPr>
              <a:t>GDP is concerned only with new, or current, production. Old output is not counted in current GDP because it was already counted when it was produced. </a:t>
            </a:r>
          </a:p>
        </p:txBody>
      </p:sp>
      <p:sp>
        <p:nvSpPr>
          <p:cNvPr id="1966154" name="Text Box 74"/>
          <p:cNvSpPr txBox="1">
            <a:spLocks noChangeArrowheads="1"/>
          </p:cNvSpPr>
          <p:nvPr/>
        </p:nvSpPr>
        <p:spPr bwMode="auto">
          <a:xfrm>
            <a:off x="1981200" y="2143126"/>
            <a:ext cx="8229600" cy="646113"/>
          </a:xfrm>
          <a:prstGeom prst="rect">
            <a:avLst/>
          </a:prstGeom>
          <a:solidFill>
            <a:srgbClr val="DDECE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a:solidFill>
                  <a:schemeClr val="tx1"/>
                </a:solidFill>
              </a:rPr>
              <a:t>GDP does not count transactions in which money or goods changes hands but in which no new goods and services are produced. </a:t>
            </a:r>
          </a:p>
        </p:txBody>
      </p:sp>
      <p:sp>
        <p:nvSpPr>
          <p:cNvPr id="8" name="Rectangle 4"/>
          <p:cNvSpPr txBox="1">
            <a:spLocks noChangeArrowheads="1"/>
          </p:cNvSpPr>
          <p:nvPr/>
        </p:nvSpPr>
        <p:spPr bwMode="auto">
          <a:xfrm>
            <a:off x="1981200" y="273050"/>
            <a:ext cx="6846888" cy="400050"/>
          </a:xfrm>
          <a:prstGeom prst="rect">
            <a:avLst/>
          </a:prstGeom>
          <a:noFill/>
          <a:ln>
            <a:miter lim="800000"/>
            <a:headEnd/>
            <a:tailEnd/>
          </a:ln>
        </p:spPr>
        <p:txBody>
          <a:bodyPr>
            <a:spAutoFit/>
          </a:bodyPr>
          <a:lstStyle/>
          <a:p>
            <a:pPr marL="457200" indent="-457200">
              <a:defRPr/>
            </a:pPr>
            <a:r>
              <a:rPr lang="en-US" sz="2000" kern="0" dirty="0">
                <a:solidFill>
                  <a:srgbClr val="55367D"/>
                </a:solidFill>
              </a:rPr>
              <a:t>Exclusion of Used Goods and Paper Transactions</a:t>
            </a:r>
          </a:p>
        </p:txBody>
      </p:sp>
      <p:sp>
        <p:nvSpPr>
          <p:cNvPr id="6" name="Text Box 4"/>
          <p:cNvSpPr txBox="1">
            <a:spLocks noChangeArrowheads="1"/>
          </p:cNvSpPr>
          <p:nvPr/>
        </p:nvSpPr>
        <p:spPr bwMode="auto">
          <a:xfrm>
            <a:off x="1981200" y="4322763"/>
            <a:ext cx="8229600" cy="646112"/>
          </a:xfrm>
          <a:prstGeom prst="rect">
            <a:avLst/>
          </a:prstGeom>
          <a:solidFill>
            <a:srgbClr val="DDECE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a:solidFill>
                  <a:schemeClr val="tx1"/>
                </a:solidFill>
              </a:rPr>
              <a:t>GDP is the value of output produced by factors of production </a:t>
            </a:r>
            <a:r>
              <a:rPr lang="en-US" altLang="en-US" sz="1800" i="1">
                <a:solidFill>
                  <a:schemeClr val="tx1"/>
                </a:solidFill>
              </a:rPr>
              <a:t>located within a country</a:t>
            </a:r>
            <a:r>
              <a:rPr lang="en-US" altLang="en-US" sz="1800">
                <a:solidFill>
                  <a:schemeClr val="tx1"/>
                </a:solidFill>
              </a:rPr>
              <a:t>.</a:t>
            </a:r>
          </a:p>
        </p:txBody>
      </p:sp>
      <p:sp>
        <p:nvSpPr>
          <p:cNvPr id="9" name="Rectangle 7"/>
          <p:cNvSpPr>
            <a:spLocks noChangeArrowheads="1"/>
          </p:cNvSpPr>
          <p:nvPr/>
        </p:nvSpPr>
        <p:spPr bwMode="auto">
          <a:xfrm>
            <a:off x="1981200" y="5381626"/>
            <a:ext cx="8229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b="1">
                <a:solidFill>
                  <a:schemeClr val="tx1"/>
                </a:solidFill>
              </a:rPr>
              <a:t>gross national product (GNP) </a:t>
            </a:r>
            <a:r>
              <a:rPr lang="en-US" altLang="en-US" sz="1800">
                <a:solidFill>
                  <a:schemeClr val="tx1"/>
                </a:solidFill>
              </a:rPr>
              <a:t>The total market value of all final goods and services produced within a given period by factors of production owned by a country’s citizens, regardless of where the output is produced. </a:t>
            </a:r>
          </a:p>
        </p:txBody>
      </p:sp>
      <p:sp>
        <p:nvSpPr>
          <p:cNvPr id="10" name="Rectangle 4"/>
          <p:cNvSpPr txBox="1">
            <a:spLocks noChangeArrowheads="1"/>
          </p:cNvSpPr>
          <p:nvPr/>
        </p:nvSpPr>
        <p:spPr bwMode="auto">
          <a:xfrm>
            <a:off x="1981200" y="3201989"/>
            <a:ext cx="8534400" cy="708025"/>
          </a:xfrm>
          <a:prstGeom prst="rect">
            <a:avLst/>
          </a:prstGeom>
          <a:noFill/>
          <a:ln>
            <a:miter lim="800000"/>
            <a:headEnd/>
            <a:tailEnd/>
          </a:ln>
        </p:spPr>
        <p:txBody>
          <a:bodyPr>
            <a:spAutoFit/>
          </a:bodyPr>
          <a:lstStyle/>
          <a:p>
            <a:pPr>
              <a:defRPr/>
            </a:pPr>
            <a:r>
              <a:rPr lang="en-US" sz="2000" kern="0" dirty="0">
                <a:solidFill>
                  <a:srgbClr val="55367D"/>
                </a:solidFill>
              </a:rPr>
              <a:t>Exclusion of Output Produced Abroad by Domestically Owned Factors </a:t>
            </a:r>
            <a:br>
              <a:rPr lang="en-US" sz="2000" kern="0" dirty="0">
                <a:solidFill>
                  <a:srgbClr val="55367D"/>
                </a:solidFill>
              </a:rPr>
            </a:br>
            <a:r>
              <a:rPr lang="en-US" sz="2000" kern="0" dirty="0">
                <a:solidFill>
                  <a:srgbClr val="55367D"/>
                </a:solidFill>
              </a:rPr>
              <a:t>of Production</a:t>
            </a:r>
          </a:p>
        </p:txBody>
      </p:sp>
    </p:spTree>
    <p:extLst>
      <p:ext uri="{BB962C8B-B14F-4D97-AF65-F5344CB8AC3E}">
        <p14:creationId xmlns:p14="http://schemas.microsoft.com/office/powerpoint/2010/main" val="9673331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66084"/>
                                        </p:tgtEl>
                                        <p:attrNameLst>
                                          <p:attrName>style.visibility</p:attrName>
                                        </p:attrNameLst>
                                      </p:cBhvr>
                                      <p:to>
                                        <p:strVal val="visible"/>
                                      </p:to>
                                    </p:set>
                                    <p:animEffect transition="in" filter="wipe(left)">
                                      <p:cBhvr>
                                        <p:cTn id="11" dur="500"/>
                                        <p:tgtEl>
                                          <p:spTgt spid="1966084"/>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966154"/>
                                        </p:tgtEl>
                                        <p:attrNameLst>
                                          <p:attrName>style.visibility</p:attrName>
                                        </p:attrNameLst>
                                      </p:cBhvr>
                                      <p:to>
                                        <p:strVal val="visible"/>
                                      </p:to>
                                    </p:set>
                                    <p:animEffect transition="in" filter="wipe(left)">
                                      <p:cBhvr>
                                        <p:cTn id="15" dur="500"/>
                                        <p:tgtEl>
                                          <p:spTgt spid="1966154"/>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084" grpId="0"/>
      <p:bldP spid="1966154" grpId="0" animBg="1"/>
      <p:bldP spid="8" grpId="0" animBg="1"/>
      <p:bldP spid="6" grpId="0" animBg="1" autoUpdateAnimBg="0"/>
      <p:bldP spid="9" grpId="0" autoUpdateAnimBg="0"/>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8133" name="Rectangle 5"/>
          <p:cNvSpPr>
            <a:spLocks noChangeArrowheads="1"/>
          </p:cNvSpPr>
          <p:nvPr/>
        </p:nvSpPr>
        <p:spPr bwMode="auto">
          <a:xfrm>
            <a:off x="1981200" y="188436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b="1">
                <a:solidFill>
                  <a:schemeClr val="tx1"/>
                </a:solidFill>
              </a:rPr>
              <a:t>expenditure approach</a:t>
            </a:r>
            <a:r>
              <a:rPr lang="en-US" altLang="en-US" sz="1800" b="1">
                <a:solidFill>
                  <a:srgbClr val="006668"/>
                </a:solidFill>
              </a:rPr>
              <a:t>  </a:t>
            </a:r>
            <a:r>
              <a:rPr lang="en-US" altLang="en-US" sz="1800">
                <a:solidFill>
                  <a:schemeClr val="tx1"/>
                </a:solidFill>
              </a:rPr>
              <a:t>A method of computing GDP that measures the total amount spent on all final goods and services during a given period.</a:t>
            </a:r>
          </a:p>
        </p:txBody>
      </p:sp>
      <p:sp>
        <p:nvSpPr>
          <p:cNvPr id="1968134" name="Rectangle 6"/>
          <p:cNvSpPr>
            <a:spLocks noChangeArrowheads="1"/>
          </p:cNvSpPr>
          <p:nvPr/>
        </p:nvSpPr>
        <p:spPr bwMode="auto">
          <a:xfrm>
            <a:off x="1981200" y="3738564"/>
            <a:ext cx="82296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b="1">
                <a:solidFill>
                  <a:schemeClr val="tx1"/>
                </a:solidFill>
              </a:rPr>
              <a:t>income approach</a:t>
            </a:r>
            <a:r>
              <a:rPr lang="en-US" altLang="en-US" sz="1800" b="1">
                <a:solidFill>
                  <a:srgbClr val="006668"/>
                </a:solidFill>
              </a:rPr>
              <a:t>  </a:t>
            </a:r>
            <a:r>
              <a:rPr lang="en-US" altLang="en-US" sz="1800">
                <a:solidFill>
                  <a:schemeClr val="tx1"/>
                </a:solidFill>
              </a:rPr>
              <a:t>A method of computing GDP that measures the income—wages, rents, interest, and profits—received by all factors of production in producing final goods and services.  </a:t>
            </a:r>
          </a:p>
        </p:txBody>
      </p:sp>
      <p:sp>
        <p:nvSpPr>
          <p:cNvPr id="5" name="Rectangle 6"/>
          <p:cNvSpPr txBox="1">
            <a:spLocks noChangeArrowheads="1"/>
          </p:cNvSpPr>
          <p:nvPr/>
        </p:nvSpPr>
        <p:spPr bwMode="auto">
          <a:xfrm>
            <a:off x="1981200" y="219075"/>
            <a:ext cx="8382000" cy="457200"/>
          </a:xfrm>
          <a:prstGeom prst="rect">
            <a:avLst/>
          </a:prstGeom>
          <a:noFill/>
          <a:ln>
            <a:miter lim="800000"/>
            <a:headEnd/>
            <a:tailEnd/>
          </a:ln>
        </p:spPr>
        <p:txBody>
          <a:bodyPr>
            <a:spAutoFit/>
          </a:bodyPr>
          <a:lstStyle/>
          <a:p>
            <a:pPr>
              <a:defRPr/>
            </a:pPr>
            <a:r>
              <a:rPr lang="en-US" sz="2400" kern="0" dirty="0">
                <a:solidFill>
                  <a:srgbClr val="8A1636"/>
                </a:solidFill>
                <a:latin typeface="+mj-lt"/>
                <a:ea typeface="+mj-ea"/>
                <a:cs typeface="+mj-cs"/>
              </a:rPr>
              <a:t>Calculating GDP</a:t>
            </a:r>
          </a:p>
        </p:txBody>
      </p:sp>
    </p:spTree>
    <p:extLst>
      <p:ext uri="{BB962C8B-B14F-4D97-AF65-F5344CB8AC3E}">
        <p14:creationId xmlns:p14="http://schemas.microsoft.com/office/powerpoint/2010/main" val="24468964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68133"/>
                                        </p:tgtEl>
                                        <p:attrNameLst>
                                          <p:attrName>style.visibility</p:attrName>
                                        </p:attrNameLst>
                                      </p:cBhvr>
                                      <p:to>
                                        <p:strVal val="visible"/>
                                      </p:to>
                                    </p:set>
                                    <p:animEffect transition="in" filter="wipe(left)">
                                      <p:cBhvr>
                                        <p:cTn id="11" dur="500"/>
                                        <p:tgtEl>
                                          <p:spTgt spid="1968133"/>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968134"/>
                                        </p:tgtEl>
                                        <p:attrNameLst>
                                          <p:attrName>style.visibility</p:attrName>
                                        </p:attrNameLst>
                                      </p:cBhvr>
                                      <p:to>
                                        <p:strVal val="visible"/>
                                      </p:to>
                                    </p:set>
                                    <p:animEffect transition="in" filter="wipe(left)">
                                      <p:cBhvr>
                                        <p:cTn id="15" dur="500"/>
                                        <p:tgtEl>
                                          <p:spTgt spid="1968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8133" grpId="0" autoUpdateAnimBg="0"/>
      <p:bldP spid="1968134" grpId="0" autoUpdateAnimBg="0"/>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9158" name="Rectangle 6"/>
          <p:cNvSpPr>
            <a:spLocks noChangeArrowheads="1"/>
          </p:cNvSpPr>
          <p:nvPr/>
        </p:nvSpPr>
        <p:spPr bwMode="auto">
          <a:xfrm>
            <a:off x="1981200" y="1343025"/>
            <a:ext cx="82296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65138" eaLnBrk="0" hangingPunct="0">
              <a:tabLst>
                <a:tab pos="403225" algn="l"/>
              </a:tabLst>
              <a:defRPr sz="1200">
                <a:solidFill>
                  <a:srgbClr val="7D0013"/>
                </a:solidFill>
                <a:latin typeface="Arial" panose="020B0604020202020204" pitchFamily="34" charset="0"/>
                <a:sym typeface="Wingdings 3" panose="05040102010807070707" pitchFamily="18" charset="2"/>
              </a:defRPr>
            </a:lvl1pPr>
            <a:lvl2pPr marL="465138" indent="-350838" defTabSz="465138" eaLnBrk="0" hangingPunct="0">
              <a:tabLst>
                <a:tab pos="403225" algn="l"/>
              </a:tabLst>
              <a:defRPr sz="1200">
                <a:solidFill>
                  <a:srgbClr val="7D0013"/>
                </a:solidFill>
                <a:latin typeface="Arial" panose="020B0604020202020204" pitchFamily="34" charset="0"/>
                <a:sym typeface="Wingdings 3" panose="05040102010807070707" pitchFamily="18" charset="2"/>
              </a:defRPr>
            </a:lvl2pPr>
            <a:lvl3pPr marL="1143000" indent="-228600" defTabSz="465138" eaLnBrk="0" hangingPunct="0">
              <a:tabLst>
                <a:tab pos="403225" algn="l"/>
              </a:tabLst>
              <a:defRPr sz="1200">
                <a:solidFill>
                  <a:srgbClr val="7D0013"/>
                </a:solidFill>
                <a:latin typeface="Arial" panose="020B0604020202020204" pitchFamily="34" charset="0"/>
                <a:sym typeface="Wingdings 3" panose="05040102010807070707" pitchFamily="18" charset="2"/>
              </a:defRPr>
            </a:lvl3pPr>
            <a:lvl4pPr marL="1600200" indent="-228600" defTabSz="465138" eaLnBrk="0" hangingPunct="0">
              <a:tabLst>
                <a:tab pos="403225" algn="l"/>
              </a:tabLst>
              <a:defRPr sz="1200">
                <a:solidFill>
                  <a:srgbClr val="7D0013"/>
                </a:solidFill>
                <a:latin typeface="Arial" panose="020B0604020202020204" pitchFamily="34" charset="0"/>
                <a:sym typeface="Wingdings 3" panose="05040102010807070707" pitchFamily="18" charset="2"/>
              </a:defRPr>
            </a:lvl4pPr>
            <a:lvl5pPr marL="2057400" indent="-228600" defTabSz="465138" eaLnBrk="0" hangingPunct="0">
              <a:tabLst>
                <a:tab pos="403225" algn="l"/>
              </a:tabLst>
              <a:defRPr sz="1200">
                <a:solidFill>
                  <a:srgbClr val="7D0013"/>
                </a:solidFill>
                <a:latin typeface="Arial" panose="020B0604020202020204" pitchFamily="34" charset="0"/>
                <a:sym typeface="Wingdings 3" panose="05040102010807070707" pitchFamily="18" charset="2"/>
              </a:defRPr>
            </a:lvl5pPr>
            <a:lvl6pPr marL="2514600" indent="-228600" defTabSz="465138" eaLnBrk="0" fontAlgn="base" hangingPunct="0">
              <a:spcBef>
                <a:spcPct val="10000"/>
              </a:spcBef>
              <a:spcAft>
                <a:spcPct val="10000"/>
              </a:spcAft>
              <a:tabLst>
                <a:tab pos="403225" algn="l"/>
              </a:tabLst>
              <a:defRPr sz="1200">
                <a:solidFill>
                  <a:srgbClr val="7D0013"/>
                </a:solidFill>
                <a:latin typeface="Arial" panose="020B0604020202020204" pitchFamily="34" charset="0"/>
                <a:sym typeface="Wingdings 3" panose="05040102010807070707" pitchFamily="18" charset="2"/>
              </a:defRPr>
            </a:lvl6pPr>
            <a:lvl7pPr marL="2971800" indent="-228600" defTabSz="465138" eaLnBrk="0" fontAlgn="base" hangingPunct="0">
              <a:spcBef>
                <a:spcPct val="10000"/>
              </a:spcBef>
              <a:spcAft>
                <a:spcPct val="10000"/>
              </a:spcAft>
              <a:tabLst>
                <a:tab pos="403225" algn="l"/>
              </a:tabLst>
              <a:defRPr sz="1200">
                <a:solidFill>
                  <a:srgbClr val="7D0013"/>
                </a:solidFill>
                <a:latin typeface="Arial" panose="020B0604020202020204" pitchFamily="34" charset="0"/>
                <a:sym typeface="Wingdings 3" panose="05040102010807070707" pitchFamily="18" charset="2"/>
              </a:defRPr>
            </a:lvl7pPr>
            <a:lvl8pPr marL="3429000" indent="-228600" defTabSz="465138" eaLnBrk="0" fontAlgn="base" hangingPunct="0">
              <a:spcBef>
                <a:spcPct val="10000"/>
              </a:spcBef>
              <a:spcAft>
                <a:spcPct val="10000"/>
              </a:spcAft>
              <a:tabLst>
                <a:tab pos="403225" algn="l"/>
              </a:tabLst>
              <a:defRPr sz="1200">
                <a:solidFill>
                  <a:srgbClr val="7D0013"/>
                </a:solidFill>
                <a:latin typeface="Arial" panose="020B0604020202020204" pitchFamily="34" charset="0"/>
                <a:sym typeface="Wingdings 3" panose="05040102010807070707" pitchFamily="18" charset="2"/>
              </a:defRPr>
            </a:lvl8pPr>
            <a:lvl9pPr marL="3886200" indent="-228600" defTabSz="465138" eaLnBrk="0" fontAlgn="base" hangingPunct="0">
              <a:spcBef>
                <a:spcPct val="10000"/>
              </a:spcBef>
              <a:spcAft>
                <a:spcPct val="10000"/>
              </a:spcAft>
              <a:tabLst>
                <a:tab pos="403225" algn="l"/>
              </a:tabLst>
              <a:defRPr sz="1200">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a:solidFill>
                  <a:schemeClr val="tx1"/>
                </a:solidFill>
              </a:rPr>
              <a:t>There are four main categories of expenditure:</a:t>
            </a:r>
            <a:br>
              <a:rPr lang="en-US" altLang="en-US" sz="1800">
                <a:solidFill>
                  <a:schemeClr val="tx1"/>
                </a:solidFill>
              </a:rPr>
            </a:br>
            <a:endParaRPr lang="en-US" altLang="en-US" sz="1800">
              <a:solidFill>
                <a:schemeClr val="tx1"/>
              </a:solidFill>
            </a:endParaRPr>
          </a:p>
          <a:p>
            <a:pPr lvl="1" eaLnBrk="1" hangingPunct="1">
              <a:lnSpc>
                <a:spcPct val="90000"/>
              </a:lnSpc>
              <a:spcBef>
                <a:spcPct val="0"/>
              </a:spcBef>
              <a:spcAft>
                <a:spcPct val="0"/>
              </a:spcAft>
              <a:buClr>
                <a:srgbClr val="D8771A"/>
              </a:buClr>
              <a:buSzPct val="90000"/>
              <a:buFontTx/>
              <a:buBlip>
                <a:blip r:embed="rId2"/>
              </a:buBlip>
            </a:pPr>
            <a:r>
              <a:rPr lang="en-US" altLang="en-US" sz="1800">
                <a:solidFill>
                  <a:schemeClr val="tx1"/>
                </a:solidFill>
              </a:rPr>
              <a:t>Personal consumption expenditures (</a:t>
            </a:r>
            <a:r>
              <a:rPr lang="en-US" altLang="en-US" sz="1800" i="1">
                <a:solidFill>
                  <a:schemeClr val="tx1"/>
                </a:solidFill>
              </a:rPr>
              <a:t>C</a:t>
            </a:r>
            <a:r>
              <a:rPr lang="en-US" altLang="en-US" sz="1800">
                <a:solidFill>
                  <a:schemeClr val="tx1"/>
                </a:solidFill>
              </a:rPr>
              <a:t>): household spending on consumer goods</a:t>
            </a:r>
          </a:p>
          <a:p>
            <a:pPr lvl="1" eaLnBrk="1" hangingPunct="1">
              <a:lnSpc>
                <a:spcPct val="90000"/>
              </a:lnSpc>
              <a:spcBef>
                <a:spcPct val="0"/>
              </a:spcBef>
              <a:spcAft>
                <a:spcPct val="0"/>
              </a:spcAft>
              <a:buClr>
                <a:srgbClr val="D8771A"/>
              </a:buClr>
              <a:buSzPct val="90000"/>
              <a:buFont typeface="Wingdings" panose="05000000000000000000" pitchFamily="2" charset="2"/>
              <a:buNone/>
            </a:pPr>
            <a:endParaRPr lang="en-US" altLang="en-US" sz="1800">
              <a:solidFill>
                <a:schemeClr val="tx1"/>
              </a:solidFill>
            </a:endParaRPr>
          </a:p>
          <a:p>
            <a:pPr lvl="1" eaLnBrk="1" hangingPunct="1">
              <a:lnSpc>
                <a:spcPct val="90000"/>
              </a:lnSpc>
              <a:spcBef>
                <a:spcPct val="0"/>
              </a:spcBef>
              <a:spcAft>
                <a:spcPct val="0"/>
              </a:spcAft>
              <a:buClr>
                <a:srgbClr val="D8771A"/>
              </a:buClr>
              <a:buSzPct val="90000"/>
              <a:buFontTx/>
              <a:buBlip>
                <a:blip r:embed="rId2"/>
              </a:buBlip>
            </a:pPr>
            <a:r>
              <a:rPr lang="en-US" altLang="en-US" sz="1800">
                <a:solidFill>
                  <a:schemeClr val="tx1"/>
                </a:solidFill>
              </a:rPr>
              <a:t>Gross private domestic investment (</a:t>
            </a:r>
            <a:r>
              <a:rPr lang="en-US" altLang="en-US" sz="1800" i="1">
                <a:solidFill>
                  <a:schemeClr val="tx1"/>
                </a:solidFill>
              </a:rPr>
              <a:t>I</a:t>
            </a:r>
            <a:r>
              <a:rPr lang="en-US" altLang="en-US" sz="1800">
                <a:solidFill>
                  <a:schemeClr val="tx1"/>
                </a:solidFill>
              </a:rPr>
              <a:t>): spending by firms and households on new capital, that is, plant, equipment, inventory, and new residential structures</a:t>
            </a:r>
          </a:p>
          <a:p>
            <a:pPr lvl="1" eaLnBrk="1" hangingPunct="1">
              <a:lnSpc>
                <a:spcPct val="90000"/>
              </a:lnSpc>
              <a:spcBef>
                <a:spcPct val="0"/>
              </a:spcBef>
              <a:spcAft>
                <a:spcPct val="0"/>
              </a:spcAft>
              <a:buClr>
                <a:srgbClr val="D8771A"/>
              </a:buClr>
              <a:buSzPct val="90000"/>
              <a:buFont typeface="Wingdings" panose="05000000000000000000" pitchFamily="2" charset="2"/>
              <a:buNone/>
            </a:pPr>
            <a:endParaRPr lang="en-US" altLang="en-US" sz="1800">
              <a:solidFill>
                <a:schemeClr val="tx1"/>
              </a:solidFill>
            </a:endParaRPr>
          </a:p>
          <a:p>
            <a:pPr lvl="1" eaLnBrk="1" hangingPunct="1">
              <a:lnSpc>
                <a:spcPct val="90000"/>
              </a:lnSpc>
              <a:spcBef>
                <a:spcPct val="0"/>
              </a:spcBef>
              <a:spcAft>
                <a:spcPct val="0"/>
              </a:spcAft>
              <a:buClr>
                <a:srgbClr val="D8771A"/>
              </a:buClr>
              <a:buSzPct val="90000"/>
              <a:buFontTx/>
              <a:buBlip>
                <a:blip r:embed="rId2"/>
              </a:buBlip>
            </a:pPr>
            <a:r>
              <a:rPr lang="en-US" altLang="en-US" sz="1800">
                <a:solidFill>
                  <a:schemeClr val="tx1"/>
                </a:solidFill>
              </a:rPr>
              <a:t>Government consumption and gross investment (</a:t>
            </a:r>
            <a:r>
              <a:rPr lang="en-US" altLang="en-US" sz="1800" i="1">
                <a:solidFill>
                  <a:schemeClr val="tx1"/>
                </a:solidFill>
              </a:rPr>
              <a:t>G</a:t>
            </a:r>
            <a:r>
              <a:rPr lang="en-US" altLang="en-US" sz="1800">
                <a:solidFill>
                  <a:schemeClr val="tx1"/>
                </a:solidFill>
              </a:rPr>
              <a:t>)</a:t>
            </a:r>
          </a:p>
          <a:p>
            <a:pPr lvl="1" eaLnBrk="1" hangingPunct="1">
              <a:lnSpc>
                <a:spcPct val="90000"/>
              </a:lnSpc>
              <a:spcBef>
                <a:spcPct val="0"/>
              </a:spcBef>
              <a:spcAft>
                <a:spcPct val="0"/>
              </a:spcAft>
              <a:buClr>
                <a:srgbClr val="D8771A"/>
              </a:buClr>
              <a:buSzPct val="90000"/>
              <a:buFont typeface="Wingdings" panose="05000000000000000000" pitchFamily="2" charset="2"/>
              <a:buNone/>
            </a:pPr>
            <a:endParaRPr lang="en-US" altLang="en-US" sz="1800">
              <a:solidFill>
                <a:schemeClr val="tx1"/>
              </a:solidFill>
            </a:endParaRPr>
          </a:p>
          <a:p>
            <a:pPr lvl="1" eaLnBrk="1" hangingPunct="1">
              <a:lnSpc>
                <a:spcPct val="90000"/>
              </a:lnSpc>
              <a:spcBef>
                <a:spcPct val="0"/>
              </a:spcBef>
              <a:spcAft>
                <a:spcPct val="0"/>
              </a:spcAft>
              <a:buClr>
                <a:srgbClr val="D8771A"/>
              </a:buClr>
              <a:buSzPct val="90000"/>
              <a:buFontTx/>
              <a:buBlip>
                <a:blip r:embed="rId2"/>
              </a:buBlip>
            </a:pPr>
            <a:r>
              <a:rPr lang="en-US" altLang="en-US" sz="1800">
                <a:solidFill>
                  <a:schemeClr val="tx1"/>
                </a:solidFill>
              </a:rPr>
              <a:t>Net exports (</a:t>
            </a:r>
            <a:r>
              <a:rPr lang="en-US" altLang="en-US" sz="1800" i="1">
                <a:solidFill>
                  <a:schemeClr val="tx1"/>
                </a:solidFill>
              </a:rPr>
              <a:t>EX </a:t>
            </a:r>
            <a:r>
              <a:rPr lang="en-US" altLang="en-US" sz="1800" i="1">
                <a:solidFill>
                  <a:schemeClr val="tx1"/>
                </a:solidFill>
                <a:cs typeface="Arial" panose="020B0604020202020204" pitchFamily="34" charset="0"/>
                <a:sym typeface="Symbol" panose="05050102010706020507" pitchFamily="18" charset="2"/>
              </a:rPr>
              <a:t>−</a:t>
            </a:r>
            <a:r>
              <a:rPr lang="en-US" altLang="en-US" sz="1800" i="1">
                <a:solidFill>
                  <a:schemeClr val="tx1"/>
                </a:solidFill>
              </a:rPr>
              <a:t> IM</a:t>
            </a:r>
            <a:r>
              <a:rPr lang="en-US" altLang="en-US" sz="1800">
                <a:solidFill>
                  <a:schemeClr val="tx1"/>
                </a:solidFill>
              </a:rPr>
              <a:t>):  net spending by the rest of the world, or exports (</a:t>
            </a:r>
            <a:r>
              <a:rPr lang="en-US" altLang="en-US" sz="1800" i="1">
                <a:solidFill>
                  <a:schemeClr val="tx1"/>
                </a:solidFill>
              </a:rPr>
              <a:t>EX</a:t>
            </a:r>
            <a:r>
              <a:rPr lang="en-US" altLang="en-US" sz="1800">
                <a:solidFill>
                  <a:schemeClr val="tx1"/>
                </a:solidFill>
              </a:rPr>
              <a:t>) minus imports (</a:t>
            </a:r>
            <a:r>
              <a:rPr lang="en-US" altLang="en-US" sz="1800" i="1">
                <a:solidFill>
                  <a:schemeClr val="tx1"/>
                </a:solidFill>
              </a:rPr>
              <a:t>IM</a:t>
            </a:r>
            <a:r>
              <a:rPr lang="en-US" altLang="en-US" sz="1800">
                <a:solidFill>
                  <a:schemeClr val="tx1"/>
                </a:solidFill>
              </a:rPr>
              <a:t>)</a:t>
            </a:r>
          </a:p>
        </p:txBody>
      </p:sp>
      <p:sp>
        <p:nvSpPr>
          <p:cNvPr id="1969159" name="Text Box 7"/>
          <p:cNvSpPr txBox="1">
            <a:spLocks noChangeArrowheads="1"/>
          </p:cNvSpPr>
          <p:nvPr/>
        </p:nvSpPr>
        <p:spPr bwMode="auto">
          <a:xfrm>
            <a:off x="3124200" y="5438775"/>
            <a:ext cx="5943600" cy="381000"/>
          </a:xfrm>
          <a:prstGeom prst="rect">
            <a:avLst/>
          </a:prstGeom>
          <a:solidFill>
            <a:srgbClr val="DDECE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7D0013"/>
                </a:solidFill>
                <a:latin typeface="Arial" panose="020B0604020202020204" pitchFamily="34" charset="0"/>
                <a:sym typeface="Wingdings 3" panose="05040102010807070707" pitchFamily="18" charset="2"/>
              </a:defRPr>
            </a:lvl1pPr>
            <a:lvl2pPr marL="742950" indent="-285750" eaLnBrk="0" hangingPunct="0">
              <a:defRPr sz="1200">
                <a:solidFill>
                  <a:srgbClr val="7D0013"/>
                </a:solidFill>
                <a:latin typeface="Arial" panose="020B0604020202020204" pitchFamily="34" charset="0"/>
                <a:sym typeface="Wingdings 3" panose="05040102010807070707" pitchFamily="18" charset="2"/>
              </a:defRPr>
            </a:lvl2pPr>
            <a:lvl3pPr marL="1143000" indent="-228600" eaLnBrk="0" hangingPunct="0">
              <a:defRPr sz="1200">
                <a:solidFill>
                  <a:srgbClr val="7D0013"/>
                </a:solidFill>
                <a:latin typeface="Arial" panose="020B0604020202020204" pitchFamily="34" charset="0"/>
                <a:sym typeface="Wingdings 3" panose="05040102010807070707" pitchFamily="18" charset="2"/>
              </a:defRPr>
            </a:lvl3pPr>
            <a:lvl4pPr marL="1600200" indent="-228600" eaLnBrk="0" hangingPunct="0">
              <a:defRPr sz="1200">
                <a:solidFill>
                  <a:srgbClr val="7D0013"/>
                </a:solidFill>
                <a:latin typeface="Arial" panose="020B0604020202020204" pitchFamily="34" charset="0"/>
                <a:sym typeface="Wingdings 3" panose="05040102010807070707" pitchFamily="18" charset="2"/>
              </a:defRPr>
            </a:lvl4pPr>
            <a:lvl5pPr marL="2057400" indent="-228600" eaLnBrk="0" hangingPunct="0">
              <a:defRPr sz="1200">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a:solidFill>
                  <a:srgbClr val="7D0013"/>
                </a:solidFill>
                <a:latin typeface="Arial" panose="020B0604020202020204" pitchFamily="34" charset="0"/>
                <a:sym typeface="Wingdings 3" panose="05040102010807070707" pitchFamily="18" charset="2"/>
              </a:defRPr>
            </a:lvl9pPr>
          </a:lstStyle>
          <a:p>
            <a:pPr algn="ctr" eaLnBrk="1" hangingPunct="1">
              <a:spcBef>
                <a:spcPct val="0"/>
              </a:spcBef>
              <a:spcAft>
                <a:spcPct val="0"/>
              </a:spcAft>
            </a:pPr>
            <a:r>
              <a:rPr lang="pl-PL" altLang="en-US" sz="1800">
                <a:solidFill>
                  <a:schemeClr val="tx1"/>
                </a:solidFill>
              </a:rPr>
              <a:t>GDP = </a:t>
            </a:r>
            <a:r>
              <a:rPr lang="pl-PL" altLang="en-US" sz="1800" i="1">
                <a:solidFill>
                  <a:schemeClr val="tx1"/>
                </a:solidFill>
              </a:rPr>
              <a:t>C</a:t>
            </a:r>
            <a:r>
              <a:rPr lang="pl-PL" altLang="en-US" sz="1800">
                <a:solidFill>
                  <a:schemeClr val="tx1"/>
                </a:solidFill>
              </a:rPr>
              <a:t> +</a:t>
            </a:r>
            <a:r>
              <a:rPr lang="pl-PL" altLang="en-US" sz="1800" i="1">
                <a:solidFill>
                  <a:schemeClr val="tx1"/>
                </a:solidFill>
              </a:rPr>
              <a:t> I</a:t>
            </a:r>
            <a:r>
              <a:rPr lang="pl-PL" altLang="en-US" sz="1800">
                <a:solidFill>
                  <a:schemeClr val="tx1"/>
                </a:solidFill>
              </a:rPr>
              <a:t> + </a:t>
            </a:r>
            <a:r>
              <a:rPr lang="pl-PL" altLang="en-US" sz="1800" i="1">
                <a:solidFill>
                  <a:schemeClr val="tx1"/>
                </a:solidFill>
              </a:rPr>
              <a:t>G</a:t>
            </a:r>
            <a:r>
              <a:rPr lang="pl-PL" altLang="en-US" sz="1800">
                <a:solidFill>
                  <a:schemeClr val="tx1"/>
                </a:solidFill>
              </a:rPr>
              <a:t> + (</a:t>
            </a:r>
            <a:r>
              <a:rPr lang="pl-PL" altLang="en-US" sz="1800" i="1">
                <a:solidFill>
                  <a:schemeClr val="tx1"/>
                </a:solidFill>
              </a:rPr>
              <a:t>EX</a:t>
            </a:r>
            <a:r>
              <a:rPr lang="pl-PL" altLang="en-US" sz="1800">
                <a:solidFill>
                  <a:schemeClr val="tx1"/>
                </a:solidFill>
              </a:rPr>
              <a:t> </a:t>
            </a:r>
            <a:r>
              <a:rPr lang="pl-PL" altLang="en-US" sz="1800">
                <a:solidFill>
                  <a:schemeClr val="tx1"/>
                </a:solidFill>
                <a:cs typeface="Arial" panose="020B0604020202020204" pitchFamily="34" charset="0"/>
                <a:sym typeface="Symbol" panose="05050102010706020507" pitchFamily="18" charset="2"/>
              </a:rPr>
              <a:t>−</a:t>
            </a:r>
            <a:r>
              <a:rPr lang="pl-PL" altLang="en-US" sz="1800">
                <a:solidFill>
                  <a:schemeClr val="tx1"/>
                </a:solidFill>
              </a:rPr>
              <a:t> </a:t>
            </a:r>
            <a:r>
              <a:rPr lang="pl-PL" altLang="en-US" sz="1800" i="1">
                <a:solidFill>
                  <a:schemeClr val="tx1"/>
                </a:solidFill>
              </a:rPr>
              <a:t>IM</a:t>
            </a:r>
            <a:r>
              <a:rPr lang="pl-PL" altLang="en-US" sz="1800">
                <a:solidFill>
                  <a:schemeClr val="tx1"/>
                </a:solidFill>
              </a:rPr>
              <a:t>)</a:t>
            </a:r>
            <a:endParaRPr lang="en-US" altLang="en-US" sz="1800">
              <a:solidFill>
                <a:schemeClr val="tx1"/>
              </a:solidFill>
            </a:endParaRPr>
          </a:p>
        </p:txBody>
      </p:sp>
      <p:sp>
        <p:nvSpPr>
          <p:cNvPr id="10" name="Rectangle 4"/>
          <p:cNvSpPr txBox="1">
            <a:spLocks noChangeArrowheads="1"/>
          </p:cNvSpPr>
          <p:nvPr/>
        </p:nvSpPr>
        <p:spPr bwMode="auto">
          <a:xfrm>
            <a:off x="1981200" y="266700"/>
            <a:ext cx="6400800" cy="400050"/>
          </a:xfrm>
          <a:prstGeom prst="rect">
            <a:avLst/>
          </a:prstGeom>
          <a:noFill/>
          <a:ln>
            <a:miter lim="800000"/>
            <a:headEnd/>
            <a:tailEnd/>
          </a:ln>
        </p:spPr>
        <p:txBody>
          <a:bodyPr>
            <a:spAutoFit/>
          </a:bodyPr>
          <a:lstStyle/>
          <a:p>
            <a:pPr marL="457200" indent="-457200">
              <a:defRPr/>
            </a:pPr>
            <a:r>
              <a:rPr lang="en-US" sz="2000" kern="0" dirty="0">
                <a:solidFill>
                  <a:srgbClr val="55367D"/>
                </a:solidFill>
              </a:rPr>
              <a:t>The Expenditure Approach</a:t>
            </a:r>
          </a:p>
        </p:txBody>
      </p:sp>
    </p:spTree>
    <p:extLst>
      <p:ext uri="{BB962C8B-B14F-4D97-AF65-F5344CB8AC3E}">
        <p14:creationId xmlns:p14="http://schemas.microsoft.com/office/powerpoint/2010/main" val="3349134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969158">
                                            <p:txEl>
                                              <p:pRg st="0" end="0"/>
                                            </p:txEl>
                                          </p:spTgt>
                                        </p:tgtEl>
                                        <p:attrNameLst>
                                          <p:attrName>style.visibility</p:attrName>
                                        </p:attrNameLst>
                                      </p:cBhvr>
                                      <p:to>
                                        <p:strVal val="visible"/>
                                      </p:to>
                                    </p:set>
                                    <p:animEffect transition="in" filter="wipe(left)">
                                      <p:cBhvr>
                                        <p:cTn id="11" dur="500"/>
                                        <p:tgtEl>
                                          <p:spTgt spid="1969158">
                                            <p:txEl>
                                              <p:pRg st="0" end="0"/>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969158">
                                            <p:txEl>
                                              <p:pRg st="1" end="1"/>
                                            </p:txEl>
                                          </p:spTgt>
                                        </p:tgtEl>
                                        <p:attrNameLst>
                                          <p:attrName>style.visibility</p:attrName>
                                        </p:attrNameLst>
                                      </p:cBhvr>
                                      <p:to>
                                        <p:strVal val="visible"/>
                                      </p:to>
                                    </p:set>
                                    <p:animEffect transition="in" filter="wipe(left)">
                                      <p:cBhvr>
                                        <p:cTn id="15" dur="500"/>
                                        <p:tgtEl>
                                          <p:spTgt spid="1969158">
                                            <p:txEl>
                                              <p:pRg st="1" end="1"/>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969158">
                                            <p:txEl>
                                              <p:pRg st="3" end="3"/>
                                            </p:txEl>
                                          </p:spTgt>
                                        </p:tgtEl>
                                        <p:attrNameLst>
                                          <p:attrName>style.visibility</p:attrName>
                                        </p:attrNameLst>
                                      </p:cBhvr>
                                      <p:to>
                                        <p:strVal val="visible"/>
                                      </p:to>
                                    </p:set>
                                    <p:animEffect transition="in" filter="wipe(left)">
                                      <p:cBhvr>
                                        <p:cTn id="19" dur="500"/>
                                        <p:tgtEl>
                                          <p:spTgt spid="196915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969158">
                                            <p:txEl>
                                              <p:pRg st="5" end="5"/>
                                            </p:txEl>
                                          </p:spTgt>
                                        </p:tgtEl>
                                        <p:attrNameLst>
                                          <p:attrName>style.visibility</p:attrName>
                                        </p:attrNameLst>
                                      </p:cBhvr>
                                      <p:to>
                                        <p:strVal val="visible"/>
                                      </p:to>
                                    </p:set>
                                    <p:animEffect transition="in" filter="wipe(left)">
                                      <p:cBhvr>
                                        <p:cTn id="23" dur="500"/>
                                        <p:tgtEl>
                                          <p:spTgt spid="1969158">
                                            <p:txEl>
                                              <p:pRg st="5" end="5"/>
                                            </p:txEl>
                                          </p:spTgt>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969158">
                                            <p:txEl>
                                              <p:pRg st="7" end="7"/>
                                            </p:txEl>
                                          </p:spTgt>
                                        </p:tgtEl>
                                        <p:attrNameLst>
                                          <p:attrName>style.visibility</p:attrName>
                                        </p:attrNameLst>
                                      </p:cBhvr>
                                      <p:to>
                                        <p:strVal val="visible"/>
                                      </p:to>
                                    </p:set>
                                    <p:animEffect transition="in" filter="wipe(left)">
                                      <p:cBhvr>
                                        <p:cTn id="27" dur="500"/>
                                        <p:tgtEl>
                                          <p:spTgt spid="1969158">
                                            <p:txEl>
                                              <p:pRg st="7" end="7"/>
                                            </p:txEl>
                                          </p:spTgt>
                                        </p:tgtEl>
                                      </p:cBhvr>
                                    </p:animEffect>
                                  </p:childTnLst>
                                </p:cTn>
                              </p:par>
                            </p:childTnLst>
                          </p:cTn>
                        </p:par>
                        <p:par>
                          <p:cTn id="28" fill="hold" nodeType="afterGroup">
                            <p:stCondLst>
                              <p:cond delay="3000"/>
                            </p:stCondLst>
                            <p:childTnLst>
                              <p:par>
                                <p:cTn id="29" presetID="17" presetClass="entr" presetSubtype="10" fill="hold" grpId="0" nodeType="afterEffect">
                                  <p:stCondLst>
                                    <p:cond delay="0"/>
                                  </p:stCondLst>
                                  <p:childTnLst>
                                    <p:set>
                                      <p:cBhvr>
                                        <p:cTn id="30" dur="1" fill="hold">
                                          <p:stCondLst>
                                            <p:cond delay="0"/>
                                          </p:stCondLst>
                                        </p:cTn>
                                        <p:tgtEl>
                                          <p:spTgt spid="1969159"/>
                                        </p:tgtEl>
                                        <p:attrNameLst>
                                          <p:attrName>style.visibility</p:attrName>
                                        </p:attrNameLst>
                                      </p:cBhvr>
                                      <p:to>
                                        <p:strVal val="visible"/>
                                      </p:to>
                                    </p:set>
                                    <p:anim calcmode="lin" valueType="num">
                                      <p:cBhvr>
                                        <p:cTn id="31" dur="500" fill="hold"/>
                                        <p:tgtEl>
                                          <p:spTgt spid="1969159"/>
                                        </p:tgtEl>
                                        <p:attrNameLst>
                                          <p:attrName>ppt_w</p:attrName>
                                        </p:attrNameLst>
                                      </p:cBhvr>
                                      <p:tavLst>
                                        <p:tav tm="0">
                                          <p:val>
                                            <p:fltVal val="0"/>
                                          </p:val>
                                        </p:tav>
                                        <p:tav tm="100000">
                                          <p:val>
                                            <p:strVal val="#ppt_w"/>
                                          </p:val>
                                        </p:tav>
                                      </p:tavLst>
                                    </p:anim>
                                    <p:anim calcmode="lin" valueType="num">
                                      <p:cBhvr>
                                        <p:cTn id="32" dur="500" fill="hold"/>
                                        <p:tgtEl>
                                          <p:spTgt spid="196915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9158" grpId="0" build="p"/>
      <p:bldP spid="1969159" grpId="0" animBg="1" autoUpdateAnimBg="0"/>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70355" name="Group 179"/>
          <p:cNvGraphicFramePr>
            <a:graphicFrameLocks noGrp="1"/>
          </p:cNvGraphicFramePr>
          <p:nvPr>
            <p:extLst>
              <p:ext uri="{D42A27DB-BD31-4B8C-83A1-F6EECF244321}">
                <p14:modId xmlns:p14="http://schemas.microsoft.com/office/powerpoint/2010/main" val="196342667"/>
              </p:ext>
            </p:extLst>
          </p:nvPr>
        </p:nvGraphicFramePr>
        <p:xfrm>
          <a:off x="1981201" y="830264"/>
          <a:ext cx="8229601" cy="5197485"/>
        </p:xfrm>
        <a:graphic>
          <a:graphicData uri="http://schemas.openxmlformats.org/drawingml/2006/table">
            <a:tbl>
              <a:tblPr/>
              <a:tblGrid>
                <a:gridCol w="254091"/>
                <a:gridCol w="186116"/>
                <a:gridCol w="3598395"/>
                <a:gridCol w="914400"/>
                <a:gridCol w="1106314"/>
                <a:gridCol w="491995"/>
                <a:gridCol w="687691"/>
                <a:gridCol w="990599"/>
              </a:tblGrid>
              <a:tr h="339598">
                <a:tc gridSpan="8">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smtClean="0">
                          <a:ln>
                            <a:noFill/>
                          </a:ln>
                          <a:solidFill>
                            <a:schemeClr val="bg1"/>
                          </a:solidFill>
                          <a:effectLst/>
                          <a:latin typeface="Arial" charset="0"/>
                          <a:cs typeface="Arial" charset="0"/>
                          <a:sym typeface="Wingdings 3" pitchFamily="18" charset="2"/>
                        </a:rPr>
                        <a:t>TABLE 6.2  Components of GDP: The Expenditure Approach</a:t>
                      </a:r>
                    </a:p>
                  </a:txBody>
                  <a:tcPr marT="0" marB="0" anchor="ctr" horzOverflow="overflow">
                    <a:lnL>
                      <a:noFill/>
                    </a:lnL>
                    <a:lnR>
                      <a:noFill/>
                    </a:lnR>
                    <a:lnT>
                      <a:noFill/>
                    </a:lnT>
                    <a:lnB>
                      <a:noFill/>
                    </a:lnB>
                    <a:lnTlToBr>
                      <a:noFill/>
                    </a:lnTlToBr>
                    <a:lnBlToTr>
                      <a:noFill/>
                    </a:lnBlToTr>
                    <a:solidFill>
                      <a:srgbClr val="00758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53880">
                <a:tc gridSpan="2">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1" i="0" u="none" strike="noStrike" cap="none" normalizeH="0" baseline="0" dirty="0" smtClean="0">
                        <a:ln>
                          <a:noFill/>
                        </a:ln>
                        <a:solidFill>
                          <a:srgbClr val="333399"/>
                        </a:solidFill>
                        <a:effectLst/>
                        <a:latin typeface="Arial" charset="0"/>
                        <a:sym typeface="Wingdings 3" pitchFamily="18" charset="2"/>
                      </a:endParaRPr>
                    </a:p>
                  </a:txBody>
                  <a:tcPr marT="27424"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1" i="0" u="none" strike="noStrike" cap="none" normalizeH="0" baseline="0" smtClean="0">
                        <a:ln>
                          <a:noFill/>
                        </a:ln>
                        <a:solidFill>
                          <a:srgbClr val="333399"/>
                        </a:solidFill>
                        <a:effectLst/>
                        <a:latin typeface="Arial" charset="0"/>
                        <a:sym typeface="Wingdings 3" pitchFamily="18" charset="2"/>
                      </a:endParaRPr>
                    </a:p>
                  </a:txBody>
                  <a:tcPr marT="27424"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smtClean="0">
                          <a:ln>
                            <a:noFill/>
                          </a:ln>
                          <a:solidFill>
                            <a:schemeClr val="tx1"/>
                          </a:solidFill>
                          <a:effectLst/>
                          <a:latin typeface="Arial" charset="0"/>
                          <a:sym typeface="Wingdings 3" pitchFamily="18" charset="2"/>
                        </a:rPr>
                        <a:t>Billions of Dollars</a:t>
                      </a:r>
                    </a:p>
                  </a:txBody>
                  <a:tcPr marT="27424"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smtClean="0">
                          <a:ln>
                            <a:noFill/>
                          </a:ln>
                          <a:solidFill>
                            <a:schemeClr val="tx1"/>
                          </a:solidFill>
                          <a:effectLst/>
                          <a:latin typeface="Arial" charset="0"/>
                          <a:sym typeface="Wingdings 3" pitchFamily="18" charset="2"/>
                        </a:rPr>
                        <a:t>Percentage of GDP</a:t>
                      </a:r>
                    </a:p>
                  </a:txBody>
                  <a:tcPr marT="27424"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311034">
                <a:tc gridSpan="3">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Personal consumption expenditures (C)</a:t>
                      </a:r>
                    </a:p>
                  </a:txBody>
                  <a:tcPr marT="45707"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11,119.5</a:t>
                      </a:r>
                    </a:p>
                  </a:txBody>
                  <a:tcPr marR="0" marT="45707"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R="0" marT="45707"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70.9</a:t>
                      </a:r>
                    </a:p>
                  </a:txBody>
                  <a:tcPr marR="0" marT="45707"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R="0" marT="45707"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43839">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T="0" marB="0"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Durable goods</a:t>
                      </a:r>
                    </a:p>
                  </a:txBody>
                  <a:tcPr marT="0" marB="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R="0" marT="0" marB="0" horzOverflow="overflow">
                    <a:lnL>
                      <a:noFill/>
                    </a:lnL>
                    <a:lnR>
                      <a:noFill/>
                    </a:lnR>
                    <a:lnT>
                      <a:noFill/>
                    </a:lnT>
                    <a:lnB>
                      <a:noFill/>
                    </a:lnB>
                    <a:lnTlToBr>
                      <a:noFill/>
                    </a:lnTlToBr>
                    <a:lnBlToTr>
                      <a:noFill/>
                    </a:lnBlToTr>
                    <a:noFill/>
                  </a:tcPr>
                </a:tc>
                <a:tc gridSpan="2">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1,218.8</a:t>
                      </a:r>
                    </a:p>
                  </a:txBody>
                  <a:tcPr marR="457200" marT="0" marB="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R="0"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7.8</a:t>
                      </a:r>
                    </a:p>
                  </a:txBody>
                  <a:tcPr marR="274320" marT="0" marB="0" horzOverflow="overflow">
                    <a:lnL>
                      <a:noFill/>
                    </a:lnL>
                    <a:lnR>
                      <a:noFill/>
                    </a:lnR>
                    <a:lnT>
                      <a:noFill/>
                    </a:lnT>
                    <a:lnB>
                      <a:noFill/>
                    </a:lnB>
                    <a:lnTlToBr>
                      <a:noFill/>
                    </a:lnTlToBr>
                    <a:lnBlToTr>
                      <a:noFill/>
                    </a:lnBlToTr>
                    <a:noFill/>
                  </a:tcPr>
                </a:tc>
              </a:tr>
              <a:tr h="243839">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T="0" marB="0"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Nondurable goods</a:t>
                      </a:r>
                    </a:p>
                  </a:txBody>
                  <a:tcPr marT="0" marB="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R="0" marT="0" marB="0" horzOverflow="overflow">
                    <a:lnL>
                      <a:noFill/>
                    </a:lnL>
                    <a:lnR>
                      <a:noFill/>
                    </a:lnR>
                    <a:lnT>
                      <a:noFill/>
                    </a:lnT>
                    <a:lnB>
                      <a:noFill/>
                    </a:lnB>
                    <a:lnTlToBr>
                      <a:noFill/>
                    </a:lnTlToBr>
                    <a:lnBlToTr>
                      <a:noFill/>
                    </a:lnBlToTr>
                    <a:noFill/>
                  </a:tcPr>
                </a:tc>
                <a:tc gridSpan="2">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2,563.0</a:t>
                      </a:r>
                    </a:p>
                  </a:txBody>
                  <a:tcPr marR="457200" marT="0" marB="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R="0"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16.3</a:t>
                      </a:r>
                    </a:p>
                  </a:txBody>
                  <a:tcPr marR="274320" marT="0" marB="0" horzOverflow="overflow">
                    <a:lnL>
                      <a:noFill/>
                    </a:lnL>
                    <a:lnR>
                      <a:noFill/>
                    </a:lnR>
                    <a:lnT>
                      <a:noFill/>
                    </a:lnT>
                    <a:lnB>
                      <a:noFill/>
                    </a:lnB>
                    <a:lnTlToBr>
                      <a:noFill/>
                    </a:lnTlToBr>
                    <a:lnBlToTr>
                      <a:noFill/>
                    </a:lnBlToTr>
                    <a:noFill/>
                  </a:tcPr>
                </a:tc>
              </a:tr>
              <a:tr h="244383">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T="0" marB="0"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Services</a:t>
                      </a:r>
                    </a:p>
                  </a:txBody>
                  <a:tcPr marT="0" marB="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R="0" marT="0" marB="0" horzOverflow="overflow">
                    <a:lnL>
                      <a:noFill/>
                    </a:lnL>
                    <a:lnR>
                      <a:noFill/>
                    </a:lnR>
                    <a:lnT>
                      <a:noFill/>
                    </a:lnT>
                    <a:lnB>
                      <a:noFill/>
                    </a:lnB>
                    <a:lnTlToBr>
                      <a:noFill/>
                    </a:lnTlToBr>
                    <a:lnBlToTr>
                      <a:noFill/>
                    </a:lnBlToTr>
                    <a:noFill/>
                  </a:tcPr>
                </a:tc>
                <a:tc gridSpan="2">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7,337.7</a:t>
                      </a:r>
                    </a:p>
                  </a:txBody>
                  <a:tcPr marR="457200" marT="0" marB="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R="0"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lang="en-US" sz="1600" b="0" i="0" u="none" strike="noStrike" baseline="0" dirty="0" smtClean="0">
                          <a:latin typeface="LegacySerifStd-Book"/>
                        </a:rPr>
                        <a:t>46.8</a:t>
                      </a: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R="274320" marT="0" marB="0" horzOverflow="overflow">
                    <a:lnL>
                      <a:noFill/>
                    </a:lnL>
                    <a:lnR>
                      <a:noFill/>
                    </a:lnR>
                    <a:lnT>
                      <a:noFill/>
                    </a:lnT>
                    <a:lnB>
                      <a:noFill/>
                    </a:lnB>
                    <a:lnTlToBr>
                      <a:noFill/>
                    </a:lnTlToBr>
                    <a:lnBlToTr>
                      <a:noFill/>
                    </a:lnBlToTr>
                    <a:noFill/>
                  </a:tcPr>
                </a:tc>
              </a:tr>
              <a:tr h="243839">
                <a:tc gridSpan="3">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Gross private domestic investment (l)</a:t>
                      </a:r>
                    </a:p>
                  </a:txBody>
                  <a:tcPr marT="0" marB="0"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2,059.5</a:t>
                      </a:r>
                    </a:p>
                  </a:txBody>
                  <a:tcPr marR="0" marT="0" marB="0" horzOverflow="overflow">
                    <a:lnL>
                      <a:noFill/>
                    </a:lnL>
                    <a:lnR>
                      <a:noFill/>
                    </a:lnR>
                    <a:lnT>
                      <a:noFill/>
                    </a:lnT>
                    <a:lnB>
                      <a:noFill/>
                    </a:lnB>
                    <a:lnTlToBr>
                      <a:noFill/>
                    </a:lnTlToBr>
                    <a:lnBlToTr>
                      <a:noFill/>
                    </a:lnBlToTr>
                    <a:noFill/>
                  </a:tcPr>
                </a:tc>
                <a:tc gridSpan="2">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R="457200" marT="0" marB="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13.1</a:t>
                      </a:r>
                    </a:p>
                  </a:txBody>
                  <a:tcPr marR="0"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R="274320" marT="0" marB="0" horzOverflow="overflow">
                    <a:lnL>
                      <a:noFill/>
                    </a:lnL>
                    <a:lnR>
                      <a:noFill/>
                    </a:lnR>
                    <a:lnT>
                      <a:noFill/>
                    </a:lnT>
                    <a:lnB>
                      <a:noFill/>
                    </a:lnB>
                    <a:lnTlToBr>
                      <a:noFill/>
                    </a:lnTlToBr>
                    <a:lnBlToTr>
                      <a:noFill/>
                    </a:lnBlToTr>
                    <a:noFill/>
                  </a:tcPr>
                </a:tc>
              </a:tr>
              <a:tr h="243839">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T="0" marB="0"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Nonresidential</a:t>
                      </a:r>
                    </a:p>
                  </a:txBody>
                  <a:tcPr marT="0" marB="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R="0" marT="0" marB="0" horzOverflow="overflow">
                    <a:lnL>
                      <a:noFill/>
                    </a:lnL>
                    <a:lnR>
                      <a:noFill/>
                    </a:lnR>
                    <a:lnT>
                      <a:noFill/>
                    </a:lnT>
                    <a:lnB>
                      <a:noFill/>
                    </a:lnB>
                    <a:lnTlToBr>
                      <a:noFill/>
                    </a:lnTlToBr>
                    <a:lnBlToTr>
                      <a:noFill/>
                    </a:lnBlToTr>
                    <a:noFill/>
                  </a:tcPr>
                </a:tc>
                <a:tc gridSpan="2">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1,616.6</a:t>
                      </a:r>
                    </a:p>
                  </a:txBody>
                  <a:tcPr marR="457200" marT="0" marB="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R="0"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10.3</a:t>
                      </a:r>
                    </a:p>
                  </a:txBody>
                  <a:tcPr marR="274320" marT="0" marB="0" horzOverflow="overflow">
                    <a:lnL>
                      <a:noFill/>
                    </a:lnL>
                    <a:lnR>
                      <a:noFill/>
                    </a:lnR>
                    <a:lnT>
                      <a:noFill/>
                    </a:lnT>
                    <a:lnB>
                      <a:noFill/>
                    </a:lnB>
                    <a:lnTlToBr>
                      <a:noFill/>
                    </a:lnTlToBr>
                    <a:lnBlToTr>
                      <a:noFill/>
                    </a:lnBlToTr>
                    <a:noFill/>
                  </a:tcPr>
                </a:tc>
              </a:tr>
              <a:tr h="243839">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T="0" marB="0"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Residential</a:t>
                      </a:r>
                    </a:p>
                  </a:txBody>
                  <a:tcPr marT="0" marB="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R="0" marT="0" marB="0" horzOverflow="overflow">
                    <a:lnL>
                      <a:noFill/>
                    </a:lnL>
                    <a:lnR>
                      <a:noFill/>
                    </a:lnR>
                    <a:lnT>
                      <a:noFill/>
                    </a:lnT>
                    <a:lnB>
                      <a:noFill/>
                    </a:lnB>
                    <a:lnTlToBr>
                      <a:noFill/>
                    </a:lnTlToBr>
                    <a:lnBlToTr>
                      <a:noFill/>
                    </a:lnBlToTr>
                    <a:noFill/>
                  </a:tcPr>
                </a:tc>
                <a:tc gridSpan="2">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382.4</a:t>
                      </a:r>
                    </a:p>
                  </a:txBody>
                  <a:tcPr marR="457200" marT="0" marB="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R="0"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2.4</a:t>
                      </a:r>
                    </a:p>
                  </a:txBody>
                  <a:tcPr marR="274320" marT="0" marB="0" horzOverflow="overflow">
                    <a:lnL>
                      <a:noFill/>
                    </a:lnL>
                    <a:lnR>
                      <a:noFill/>
                    </a:lnR>
                    <a:lnT>
                      <a:noFill/>
                    </a:lnT>
                    <a:lnB>
                      <a:noFill/>
                    </a:lnB>
                    <a:lnTlToBr>
                      <a:noFill/>
                    </a:lnTlToBr>
                    <a:lnBlToTr>
                      <a:noFill/>
                    </a:lnBlToTr>
                    <a:noFill/>
                  </a:tcPr>
                </a:tc>
              </a:tr>
              <a:tr h="243839">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T="0" marB="0"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Change in business inventories</a:t>
                      </a:r>
                    </a:p>
                  </a:txBody>
                  <a:tcPr marT="0" marB="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R="0" marT="0" marB="0" horzOverflow="overflow">
                    <a:lnL>
                      <a:noFill/>
                    </a:lnL>
                    <a:lnR>
                      <a:noFill/>
                    </a:lnR>
                    <a:lnT>
                      <a:noFill/>
                    </a:lnT>
                    <a:lnB>
                      <a:noFill/>
                    </a:lnB>
                    <a:lnTlToBr>
                      <a:noFill/>
                    </a:lnTlToBr>
                    <a:lnBlToTr>
                      <a:noFill/>
                    </a:lnBlToTr>
                    <a:noFill/>
                  </a:tcPr>
                </a:tc>
                <a:tc gridSpan="2">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Symbol" pitchFamily="18" charset="2"/>
                        </a:rPr>
                        <a:t>60.6</a:t>
                      </a: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R="457200" marT="0" marB="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R="0"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Symbol" pitchFamily="18" charset="2"/>
                        </a:rPr>
                        <a:t>0.4</a:t>
                      </a: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R="274320" marT="0" marB="0" horzOverflow="overflow">
                    <a:lnL>
                      <a:noFill/>
                    </a:lnL>
                    <a:lnR>
                      <a:noFill/>
                    </a:lnR>
                    <a:lnT>
                      <a:noFill/>
                    </a:lnT>
                    <a:lnB>
                      <a:noFill/>
                    </a:lnB>
                    <a:lnTlToBr>
                      <a:noFill/>
                    </a:lnTlToBr>
                    <a:lnBlToTr>
                      <a:noFill/>
                    </a:lnBlToTr>
                    <a:noFill/>
                  </a:tcPr>
                </a:tc>
              </a:tr>
              <a:tr h="487678">
                <a:tc gridSpan="3">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Government consumption and gross investment (G)</a:t>
                      </a:r>
                    </a:p>
                  </a:txBody>
                  <a:tcPr marT="0" marB="0"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3,063.6</a:t>
                      </a:r>
                    </a:p>
                  </a:txBody>
                  <a:tcPr marR="0" marT="0" marB="0" horzOverflow="overflow">
                    <a:lnL>
                      <a:noFill/>
                    </a:lnL>
                    <a:lnR>
                      <a:noFill/>
                    </a:lnR>
                    <a:lnT>
                      <a:noFill/>
                    </a:lnT>
                    <a:lnB>
                      <a:noFill/>
                    </a:lnB>
                    <a:lnTlToBr>
                      <a:noFill/>
                    </a:lnTlToBr>
                    <a:lnBlToTr>
                      <a:noFill/>
                    </a:lnBlToTr>
                    <a:noFill/>
                  </a:tcPr>
                </a:tc>
                <a:tc gridSpan="2">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R="457200" marT="0" marB="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19.5</a:t>
                      </a:r>
                    </a:p>
                  </a:txBody>
                  <a:tcPr marR="0"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R="274320" marT="0" marB="0" horzOverflow="overflow">
                    <a:lnL>
                      <a:noFill/>
                    </a:lnL>
                    <a:lnR>
                      <a:noFill/>
                    </a:lnR>
                    <a:lnT>
                      <a:noFill/>
                    </a:lnT>
                    <a:lnB>
                      <a:noFill/>
                    </a:lnB>
                    <a:lnTlToBr>
                      <a:noFill/>
                    </a:lnTlToBr>
                    <a:lnBlToTr>
                      <a:noFill/>
                    </a:lnBlToTr>
                    <a:noFill/>
                  </a:tcPr>
                </a:tc>
              </a:tr>
              <a:tr h="244383">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T="0" marB="0"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Federal</a:t>
                      </a:r>
                    </a:p>
                  </a:txBody>
                  <a:tcPr marT="0" marB="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R="0" marT="0" marB="0" horzOverflow="overflow">
                    <a:lnL>
                      <a:noFill/>
                    </a:lnL>
                    <a:lnR>
                      <a:noFill/>
                    </a:lnR>
                    <a:lnT>
                      <a:noFill/>
                    </a:lnT>
                    <a:lnB>
                      <a:noFill/>
                    </a:lnB>
                    <a:lnTlToBr>
                      <a:noFill/>
                    </a:lnTlToBr>
                    <a:lnBlToTr>
                      <a:noFill/>
                    </a:lnBlToTr>
                    <a:noFill/>
                  </a:tcPr>
                </a:tc>
                <a:tc gridSpan="2">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1,214.2</a:t>
                      </a:r>
                    </a:p>
                  </a:txBody>
                  <a:tcPr marR="457200" marT="0" marB="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R="0"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7.7</a:t>
                      </a:r>
                    </a:p>
                  </a:txBody>
                  <a:tcPr marR="274320" marT="0" marB="0" horzOverflow="overflow">
                    <a:lnL>
                      <a:noFill/>
                    </a:lnL>
                    <a:lnR>
                      <a:noFill/>
                    </a:lnR>
                    <a:lnT>
                      <a:noFill/>
                    </a:lnT>
                    <a:lnB>
                      <a:noFill/>
                    </a:lnB>
                    <a:lnTlToBr>
                      <a:noFill/>
                    </a:lnTlToBr>
                    <a:lnBlToTr>
                      <a:noFill/>
                    </a:lnBlToTr>
                    <a:noFill/>
                  </a:tcPr>
                </a:tc>
              </a:tr>
              <a:tr h="243839">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T="0" marB="0"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State and local</a:t>
                      </a:r>
                    </a:p>
                  </a:txBody>
                  <a:tcPr marT="0" marB="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R="0" marT="0" marB="0" horzOverflow="overflow">
                    <a:lnL>
                      <a:noFill/>
                    </a:lnL>
                    <a:lnR>
                      <a:noFill/>
                    </a:lnR>
                    <a:lnT>
                      <a:noFill/>
                    </a:lnT>
                    <a:lnB>
                      <a:noFill/>
                    </a:lnB>
                    <a:lnTlToBr>
                      <a:noFill/>
                    </a:lnTlToBr>
                    <a:lnBlToTr>
                      <a:noFill/>
                    </a:lnBlToTr>
                    <a:noFill/>
                  </a:tcPr>
                </a:tc>
                <a:tc gridSpan="2">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1,849.4</a:t>
                      </a:r>
                    </a:p>
                  </a:txBody>
                  <a:tcPr marR="457200" marT="0" marB="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R="0"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11.8</a:t>
                      </a:r>
                    </a:p>
                  </a:txBody>
                  <a:tcPr marR="274320" marT="0" marB="0" horzOverflow="overflow">
                    <a:lnL>
                      <a:noFill/>
                    </a:lnL>
                    <a:lnR>
                      <a:noFill/>
                    </a:lnR>
                    <a:lnT>
                      <a:noFill/>
                    </a:lnT>
                    <a:lnB>
                      <a:noFill/>
                    </a:lnB>
                    <a:lnTlToBr>
                      <a:noFill/>
                    </a:lnTlToBr>
                    <a:lnBlToTr>
                      <a:noFill/>
                    </a:lnBlToTr>
                    <a:noFill/>
                  </a:tcPr>
                </a:tc>
              </a:tr>
              <a:tr h="243839">
                <a:tc gridSpan="3">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Net exports </a:t>
                      </a:r>
                      <a:r>
                        <a:rPr kumimoji="0" lang="en-US" sz="1600" b="0" i="1" u="none" strike="noStrike" cap="none" normalizeH="0" baseline="0" dirty="0" smtClean="0">
                          <a:ln>
                            <a:noFill/>
                          </a:ln>
                          <a:solidFill>
                            <a:schemeClr val="tx1"/>
                          </a:solidFill>
                          <a:effectLst/>
                          <a:latin typeface="Arial" charset="0"/>
                          <a:sym typeface="Wingdings 3" pitchFamily="18" charset="2"/>
                        </a:rPr>
                        <a:t>(EX – IM)</a:t>
                      </a:r>
                    </a:p>
                  </a:txBody>
                  <a:tcPr marT="0" marB="0"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a:cs typeface="Arial"/>
                          <a:sym typeface="Wingdings 3" pitchFamily="18" charset="2"/>
                        </a:rPr>
                        <a:t>−</a:t>
                      </a:r>
                      <a:r>
                        <a:rPr kumimoji="0" lang="en-US" sz="1600" b="0" i="0" u="none" strike="noStrike" cap="none" normalizeH="0" baseline="0" dirty="0" smtClean="0">
                          <a:ln>
                            <a:noFill/>
                          </a:ln>
                          <a:solidFill>
                            <a:schemeClr val="tx1"/>
                          </a:solidFill>
                          <a:effectLst/>
                          <a:latin typeface="Arial" charset="0"/>
                          <a:sym typeface="Wingdings 3" pitchFamily="18" charset="2"/>
                        </a:rPr>
                        <a:t>566.7</a:t>
                      </a:r>
                    </a:p>
                  </a:txBody>
                  <a:tcPr marR="0" marT="0" marB="0" horzOverflow="overflow">
                    <a:lnL>
                      <a:noFill/>
                    </a:lnL>
                    <a:lnR>
                      <a:noFill/>
                    </a:lnR>
                    <a:lnT>
                      <a:noFill/>
                    </a:lnT>
                    <a:lnB>
                      <a:noFill/>
                    </a:lnB>
                    <a:lnTlToBr>
                      <a:noFill/>
                    </a:lnTlToBr>
                    <a:lnBlToTr>
                      <a:noFill/>
                    </a:lnBlToTr>
                    <a:noFill/>
                  </a:tcPr>
                </a:tc>
                <a:tc gridSpan="2">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R="457200" marT="0" marB="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a:cs typeface="Arial"/>
                          <a:sym typeface="Wingdings 3" pitchFamily="18" charset="2"/>
                        </a:rPr>
                        <a:t>−</a:t>
                      </a:r>
                      <a:r>
                        <a:rPr kumimoji="0" lang="en-US" sz="1600" b="0" i="0" u="none" strike="noStrike" cap="none" normalizeH="0" baseline="0" dirty="0" smtClean="0">
                          <a:ln>
                            <a:noFill/>
                          </a:ln>
                          <a:solidFill>
                            <a:schemeClr val="tx1"/>
                          </a:solidFill>
                          <a:effectLst/>
                          <a:latin typeface="Arial" charset="0"/>
                          <a:sym typeface="Wingdings 3" pitchFamily="18" charset="2"/>
                        </a:rPr>
                        <a:t>3.6</a:t>
                      </a:r>
                    </a:p>
                  </a:txBody>
                  <a:tcPr marR="0"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R="274320" marT="0" marB="0" horzOverflow="overflow">
                    <a:lnL>
                      <a:noFill/>
                    </a:lnL>
                    <a:lnR>
                      <a:noFill/>
                    </a:lnR>
                    <a:lnT>
                      <a:noFill/>
                    </a:lnT>
                    <a:lnB>
                      <a:noFill/>
                    </a:lnB>
                    <a:lnTlToBr>
                      <a:noFill/>
                    </a:lnTlToBr>
                    <a:lnBlToTr>
                      <a:noFill/>
                    </a:lnBlToTr>
                    <a:noFill/>
                  </a:tcPr>
                </a:tc>
              </a:tr>
              <a:tr h="266600">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T="0" marB="0"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Exports (</a:t>
                      </a:r>
                      <a:r>
                        <a:rPr kumimoji="0" lang="en-US" sz="1600" b="0" i="1" u="none" strike="noStrike" cap="none" normalizeH="0" baseline="0" dirty="0" smtClean="0">
                          <a:ln>
                            <a:noFill/>
                          </a:ln>
                          <a:solidFill>
                            <a:schemeClr val="tx1"/>
                          </a:solidFill>
                          <a:effectLst/>
                          <a:latin typeface="Arial" charset="0"/>
                          <a:sym typeface="Wingdings 3" pitchFamily="18" charset="2"/>
                        </a:rPr>
                        <a:t>EX</a:t>
                      </a:r>
                      <a:r>
                        <a:rPr kumimoji="0" lang="en-US" sz="1600" b="0" i="0" u="none" strike="noStrike" cap="none" normalizeH="0" baseline="0" dirty="0" smtClean="0">
                          <a:ln>
                            <a:noFill/>
                          </a:ln>
                          <a:solidFill>
                            <a:schemeClr val="tx1"/>
                          </a:solidFill>
                          <a:effectLst/>
                          <a:latin typeface="Arial" charset="0"/>
                          <a:sym typeface="Wingdings 3" pitchFamily="18" charset="2"/>
                        </a:rPr>
                        <a:t>)</a:t>
                      </a:r>
                    </a:p>
                  </a:txBody>
                  <a:tcPr marT="0" marB="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R="0" marT="0" marB="0" horzOverflow="overflow">
                    <a:lnL>
                      <a:noFill/>
                    </a:lnL>
                    <a:lnR>
                      <a:noFill/>
                    </a:lnR>
                    <a:lnT>
                      <a:noFill/>
                    </a:lnT>
                    <a:lnB>
                      <a:noFill/>
                    </a:lnB>
                    <a:lnTlToBr>
                      <a:noFill/>
                    </a:lnTlToBr>
                    <a:lnBlToTr>
                      <a:noFill/>
                    </a:lnBlToTr>
                    <a:noFill/>
                  </a:tcPr>
                </a:tc>
                <a:tc gridSpan="2">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2,179.7</a:t>
                      </a:r>
                    </a:p>
                  </a:txBody>
                  <a:tcPr marR="457200" marT="0" marB="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R="0"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13.9</a:t>
                      </a:r>
                    </a:p>
                  </a:txBody>
                  <a:tcPr marR="274320" marT="0" marB="0" horzOverflow="overflow">
                    <a:lnL>
                      <a:noFill/>
                    </a:lnL>
                    <a:lnR>
                      <a:noFill/>
                    </a:lnR>
                    <a:lnT>
                      <a:noFill/>
                    </a:lnT>
                    <a:lnB>
                      <a:noFill/>
                    </a:lnB>
                    <a:lnTlToBr>
                      <a:noFill/>
                    </a:lnTlToBr>
                    <a:lnBlToTr>
                      <a:noFill/>
                    </a:lnBlToTr>
                    <a:noFill/>
                  </a:tcPr>
                </a:tc>
              </a:tr>
              <a:tr h="243839">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T="0" marB="0"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Imports (</a:t>
                      </a:r>
                      <a:r>
                        <a:rPr kumimoji="0" lang="en-US" sz="1600" b="0" i="1" u="none" strike="noStrike" cap="none" normalizeH="0" baseline="0" dirty="0" smtClean="0">
                          <a:ln>
                            <a:noFill/>
                          </a:ln>
                          <a:solidFill>
                            <a:schemeClr val="tx1"/>
                          </a:solidFill>
                          <a:effectLst/>
                          <a:latin typeface="Arial" charset="0"/>
                          <a:sym typeface="Wingdings 3" pitchFamily="18" charset="2"/>
                        </a:rPr>
                        <a:t>IM</a:t>
                      </a:r>
                      <a:r>
                        <a:rPr kumimoji="0" lang="en-US" sz="1600" b="0" i="0" u="none" strike="noStrike" cap="none" normalizeH="0" baseline="0" dirty="0" smtClean="0">
                          <a:ln>
                            <a:noFill/>
                          </a:ln>
                          <a:solidFill>
                            <a:schemeClr val="tx1"/>
                          </a:solidFill>
                          <a:effectLst/>
                          <a:latin typeface="Arial" charset="0"/>
                          <a:sym typeface="Wingdings 3" pitchFamily="18" charset="2"/>
                        </a:rPr>
                        <a:t>)</a:t>
                      </a:r>
                    </a:p>
                  </a:txBody>
                  <a:tcPr marT="0" marB="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R="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2,746.3</a:t>
                      </a:r>
                    </a:p>
                  </a:txBody>
                  <a:tcPr marR="457200" marT="0" marB="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R="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17.5</a:t>
                      </a:r>
                    </a:p>
                  </a:txBody>
                  <a:tcPr marR="274320" marT="0" marB="0" horzOverflow="overflow">
                    <a:lnL>
                      <a:noFill/>
                    </a:lnL>
                    <a:lnR>
                      <a:noFill/>
                    </a:lnR>
                    <a:lnT>
                      <a:noFill/>
                    </a:lnT>
                    <a:lnB>
                      <a:noFill/>
                    </a:lnB>
                    <a:lnTlToBr>
                      <a:noFill/>
                    </a:lnTlToBr>
                    <a:lnBlToTr>
                      <a:noFill/>
                    </a:lnBlToTr>
                    <a:noFill/>
                  </a:tcPr>
                </a:tc>
              </a:tr>
              <a:tr h="339598">
                <a:tc gridSpan="3">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Gross domestic product</a:t>
                      </a:r>
                    </a:p>
                  </a:txBody>
                  <a:tcPr marT="0" marB="0" horzOverflow="overflow">
                    <a:lnL>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15,676.0</a:t>
                      </a:r>
                    </a:p>
                  </a:txBody>
                  <a:tcPr marR="0" marT="0" marB="0" horzOverflow="overflow">
                    <a:lnL>
                      <a:noFill/>
                    </a:lnL>
                    <a:lnR>
                      <a:noFill/>
                    </a:lnR>
                    <a:lnT w="12700" cap="flat" cmpd="sng" algn="ctr">
                      <a:solidFill>
                        <a:schemeClr val="tx1"/>
                      </a:solidFill>
                      <a:prstDash val="solid"/>
                      <a:round/>
                      <a:headEnd type="none" w="med" len="med"/>
                      <a:tailEnd type="none" w="med" len="med"/>
                    </a:lnT>
                    <a:lnB w="38100" cap="flat" cmpd="sng" algn="ctr">
                      <a:solidFill>
                        <a:srgbClr val="00758C"/>
                      </a:solidFill>
                      <a:prstDash val="solid"/>
                      <a:round/>
                      <a:headEnd type="none" w="med" len="med"/>
                      <a:tailEnd type="none" w="med" len="med"/>
                    </a:lnB>
                    <a:lnTlToBr>
                      <a:noFill/>
                    </a:lnTlToBr>
                    <a:lnBlToTr>
                      <a:noFill/>
                    </a:lnBlToTr>
                    <a:noFill/>
                  </a:tcPr>
                </a:tc>
                <a:tc gridSpan="2">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sz="1600" b="0" i="0" u="none" strike="noStrike" cap="none" normalizeH="0" baseline="0" dirty="0" smtClean="0">
                        <a:ln>
                          <a:noFill/>
                        </a:ln>
                        <a:solidFill>
                          <a:schemeClr val="tx1"/>
                        </a:solidFill>
                        <a:effectLst/>
                        <a:latin typeface="Arial" charset="0"/>
                        <a:sym typeface="Wingdings 3" pitchFamily="18" charset="2"/>
                      </a:endParaRPr>
                    </a:p>
                  </a:txBody>
                  <a:tcPr marR="0" marT="0" marB="0" horzOverflow="overflow">
                    <a:lnL>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smtClean="0">
                          <a:ln>
                            <a:noFill/>
                          </a:ln>
                          <a:solidFill>
                            <a:schemeClr val="tx1"/>
                          </a:solidFill>
                          <a:effectLst/>
                          <a:latin typeface="Arial" charset="0"/>
                          <a:sym typeface="Wingdings 3" pitchFamily="18" charset="2"/>
                        </a:rPr>
                        <a:t>100.0</a:t>
                      </a:r>
                    </a:p>
                  </a:txBody>
                  <a:tcPr marR="0" marT="0" marB="0" horzOverflow="overflow">
                    <a:lnL>
                      <a:noFill/>
                    </a:lnL>
                    <a:lnR>
                      <a:noFill/>
                    </a:lnR>
                    <a:lnT w="12700" cap="flat" cmpd="sng" algn="ctr">
                      <a:solidFill>
                        <a:schemeClr val="tx1"/>
                      </a:solidFill>
                      <a:prstDash val="solid"/>
                      <a:round/>
                      <a:headEnd type="none" w="med" len="med"/>
                      <a:tailEnd type="none" w="med" len="med"/>
                    </a:lnT>
                    <a:lnB w="38100"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sz="1600" b="0" i="0" u="sng" strike="noStrike" cap="none" normalizeH="0" baseline="0" dirty="0" smtClean="0">
                        <a:ln>
                          <a:noFill/>
                        </a:ln>
                        <a:solidFill>
                          <a:schemeClr val="tx1"/>
                        </a:solidFill>
                        <a:effectLst/>
                        <a:latin typeface="Arial" charset="0"/>
                        <a:sym typeface="Wingdings 3" pitchFamily="18" charset="2"/>
                      </a:endParaRPr>
                    </a:p>
                  </a:txBody>
                  <a:tcPr marR="0" marT="0" marB="0" horzOverflow="overflow">
                    <a:lnL>
                      <a:noFill/>
                    </a:lnL>
                    <a:lnR>
                      <a:noFill/>
                    </a:lnR>
                    <a:lnT>
                      <a:noFill/>
                    </a:lnT>
                    <a:lnB w="38100" cap="flat" cmpd="sng" algn="ctr">
                      <a:solidFill>
                        <a:srgbClr val="00758C"/>
                      </a:solidFill>
                      <a:prstDash val="solid"/>
                      <a:round/>
                      <a:headEnd type="none" w="med" len="med"/>
                      <a:tailEnd type="none" w="med" len="med"/>
                    </a:lnB>
                    <a:lnTlToBr>
                      <a:noFill/>
                    </a:lnTlToBr>
                    <a:lnBlToTr>
                      <a:noFill/>
                    </a:lnBlToTr>
                    <a:noFill/>
                  </a:tcPr>
                </a:tc>
              </a:tr>
              <a:tr h="415769">
                <a:tc gridSpan="8">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sym typeface="Wingdings 3" pitchFamily="18" charset="2"/>
                        </a:rPr>
                        <a:t>Note: Numbers may not add exactly because of rounding.</a:t>
                      </a:r>
                    </a:p>
                  </a:txBody>
                  <a:tcPr marL="0" marT="0" marB="0" horzOverflow="overflow">
                    <a:lnL>
                      <a:noFill/>
                    </a:lnL>
                    <a:lnR>
                      <a:noFill/>
                    </a:lnR>
                    <a:lnT w="38100" cap="flat" cmpd="sng" algn="ctr">
                      <a:solidFill>
                        <a:srgbClr val="00758C"/>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9150455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970355"/>
                                        </p:tgtEl>
                                        <p:attrNameLst>
                                          <p:attrName>style.visibility</p:attrName>
                                        </p:attrNameLst>
                                      </p:cBhvr>
                                      <p:to>
                                        <p:strVal val="visible"/>
                                      </p:to>
                                    </p:set>
                                    <p:animEffect transition="in" filter="wipe(up)">
                                      <p:cBhvr>
                                        <p:cTn id="7" dur="1000"/>
                                        <p:tgtEl>
                                          <p:spTgt spid="1970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1797</Words>
  <Application>Microsoft Office PowerPoint</Application>
  <PresentationFormat>Widescreen</PresentationFormat>
  <Paragraphs>279</Paragraphs>
  <Slides>23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Arial Rounded MT Bold</vt:lpstr>
      <vt:lpstr>Calibri</vt:lpstr>
      <vt:lpstr>Calibri Light</vt:lpstr>
      <vt:lpstr>LegacySerifStd-Book</vt:lpstr>
      <vt:lpstr>Symbol</vt:lpstr>
      <vt:lpstr>Times New Roman</vt:lpstr>
      <vt:lpstr>Wingdings</vt:lpstr>
      <vt:lpstr>Wingdings 3</vt:lpstr>
      <vt:lpstr>Office Theme</vt:lpstr>
      <vt:lpstr>Macro Economic Aggregates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800 ELITE</cp:lastModifiedBy>
  <cp:revision>15</cp:revision>
  <dcterms:created xsi:type="dcterms:W3CDTF">2015-08-19T06:39:03Z</dcterms:created>
  <dcterms:modified xsi:type="dcterms:W3CDTF">2018-01-24T04:12:56Z</dcterms:modified>
</cp:coreProperties>
</file>