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7F29833-66F5-43AA-92EC-237E6E02C206}" type="datetimeFigureOut">
              <a:rPr lang="en-US" smtClean="0"/>
              <a:pPr/>
              <a:t>7/28/2016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81A9AF-014A-4129-BE37-BC771D990A3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F29833-66F5-43AA-92EC-237E6E02C206}" type="datetimeFigureOut">
              <a:rPr lang="en-US" smtClean="0"/>
              <a:pPr/>
              <a:t>7/28/2016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81A9AF-014A-4129-BE37-BC771D990A3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F29833-66F5-43AA-92EC-237E6E02C206}" type="datetimeFigureOut">
              <a:rPr lang="en-US" smtClean="0"/>
              <a:pPr/>
              <a:t>7/28/2016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81A9AF-014A-4129-BE37-BC771D990A3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F29833-66F5-43AA-92EC-237E6E02C206}" type="datetimeFigureOut">
              <a:rPr lang="en-US" smtClean="0"/>
              <a:pPr/>
              <a:t>7/28/2016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81A9AF-014A-4129-BE37-BC771D990A3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F29833-66F5-43AA-92EC-237E6E02C206}" type="datetimeFigureOut">
              <a:rPr lang="en-US" smtClean="0"/>
              <a:pPr/>
              <a:t>7/28/2016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81A9AF-014A-4129-BE37-BC771D990A3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7F29833-66F5-43AA-92EC-237E6E02C206}" type="datetimeFigureOut">
              <a:rPr lang="en-US" smtClean="0"/>
              <a:pPr/>
              <a:t>7/28/2016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81A9AF-014A-4129-BE37-BC771D990A3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7F29833-66F5-43AA-92EC-237E6E02C206}" type="datetimeFigureOut">
              <a:rPr lang="en-US" smtClean="0"/>
              <a:pPr/>
              <a:t>7/28/2016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81A9AF-014A-4129-BE37-BC771D990A3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7F29833-66F5-43AA-92EC-237E6E02C206}" type="datetimeFigureOut">
              <a:rPr lang="en-US" smtClean="0"/>
              <a:pPr/>
              <a:t>7/28/2016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81A9AF-014A-4129-BE37-BC771D990A3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F29833-66F5-43AA-92EC-237E6E02C206}" type="datetimeFigureOut">
              <a:rPr lang="en-US" smtClean="0"/>
              <a:pPr/>
              <a:t>7/28/2016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81A9AF-014A-4129-BE37-BC771D990A3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F29833-66F5-43AA-92EC-237E6E02C206}" type="datetimeFigureOut">
              <a:rPr lang="en-US" smtClean="0"/>
              <a:pPr/>
              <a:t>7/28/2016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81A9AF-014A-4129-BE37-BC771D990A3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F29833-66F5-43AA-92EC-237E6E02C206}" type="datetimeFigureOut">
              <a:rPr lang="en-US" smtClean="0"/>
              <a:pPr/>
              <a:t>7/28/2016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81A9AF-014A-4129-BE37-BC771D990A3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F29833-66F5-43AA-92EC-237E6E02C206}" type="datetimeFigureOut">
              <a:rPr lang="en-US" smtClean="0"/>
              <a:pPr/>
              <a:t>7/28/2016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81A9AF-014A-4129-BE37-BC771D990A3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90600"/>
            <a:ext cx="7772400" cy="1143000"/>
          </a:xfrm>
        </p:spPr>
        <p:txBody>
          <a:bodyPr/>
          <a:lstStyle/>
          <a:p>
            <a:r>
              <a:rPr lang="en-US" dirty="0" smtClean="0"/>
              <a:t>Engineering Economics</a:t>
            </a:r>
            <a:endParaRPr lang="en-US" dirty="0"/>
          </a:p>
        </p:txBody>
      </p:sp>
      <p:sp>
        <p:nvSpPr>
          <p:cNvPr id="3" name="Subtitle 2"/>
          <p:cNvSpPr>
            <a:spLocks noGrp="1"/>
          </p:cNvSpPr>
          <p:nvPr>
            <p:ph type="subTitle" idx="1"/>
          </p:nvPr>
        </p:nvSpPr>
        <p:spPr>
          <a:xfrm>
            <a:off x="1371600" y="3276600"/>
            <a:ext cx="6400800" cy="1752600"/>
          </a:xfrm>
        </p:spPr>
        <p:txBody>
          <a:bodyPr>
            <a:normAutofit lnSpcReduction="10000"/>
          </a:bodyPr>
          <a:lstStyle/>
          <a:p>
            <a:r>
              <a:rPr lang="en-US" dirty="0" smtClean="0">
                <a:solidFill>
                  <a:schemeClr val="tx1"/>
                </a:solidFill>
              </a:rPr>
              <a:t>Dr. </a:t>
            </a:r>
            <a:r>
              <a:rPr lang="en-US" dirty="0" err="1" smtClean="0">
                <a:solidFill>
                  <a:schemeClr val="tx1"/>
                </a:solidFill>
              </a:rPr>
              <a:t>Pradyot</a:t>
            </a:r>
            <a:r>
              <a:rPr lang="en-US" dirty="0" smtClean="0">
                <a:solidFill>
                  <a:schemeClr val="tx1"/>
                </a:solidFill>
              </a:rPr>
              <a:t> </a:t>
            </a:r>
            <a:r>
              <a:rPr lang="en-US" dirty="0" err="1" smtClean="0">
                <a:solidFill>
                  <a:schemeClr val="tx1"/>
                </a:solidFill>
              </a:rPr>
              <a:t>Ranjan</a:t>
            </a:r>
            <a:r>
              <a:rPr lang="en-US" dirty="0" smtClean="0">
                <a:solidFill>
                  <a:schemeClr val="tx1"/>
                </a:solidFill>
              </a:rPr>
              <a:t> Jena</a:t>
            </a:r>
          </a:p>
          <a:p>
            <a:r>
              <a:rPr lang="en-US" sz="2800" dirty="0" smtClean="0">
                <a:solidFill>
                  <a:schemeClr val="tx1"/>
                </a:solidFill>
              </a:rPr>
              <a:t>School of Management</a:t>
            </a:r>
          </a:p>
          <a:p>
            <a:r>
              <a:rPr lang="en-US" sz="2000" b="1" dirty="0" smtClean="0"/>
              <a:t>NATIONAL INSTITUTE OF TECHNOLOGY KARNATAKA, SURATHKAL</a:t>
            </a:r>
          </a:p>
          <a:p>
            <a:endParaRPr lang="en-US" dirty="0"/>
          </a:p>
        </p:txBody>
      </p:sp>
      <p:pic>
        <p:nvPicPr>
          <p:cNvPr id="1026" name="Picture 2" descr="https://encrypted-tbn0.gstatic.com/images?q=tbn:ANd9GcRys75t-o9NWT_sLBMijRdCdpgWGv2WILYAZLUit5Q51Ew3Qg4s"/>
          <p:cNvPicPr>
            <a:picLocks noChangeAspect="1" noChangeArrowheads="1"/>
          </p:cNvPicPr>
          <p:nvPr/>
        </p:nvPicPr>
        <p:blipFill>
          <a:blip r:embed="rId2"/>
          <a:srcRect/>
          <a:stretch>
            <a:fillRect/>
          </a:stretch>
        </p:blipFill>
        <p:spPr bwMode="auto">
          <a:xfrm>
            <a:off x="533400" y="5943600"/>
            <a:ext cx="914400" cy="6858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Bi-Environmental Nature of Engineering</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Engineers are confronted with two environments:</a:t>
            </a:r>
          </a:p>
          <a:p>
            <a:pPr algn="just"/>
            <a:r>
              <a:rPr lang="en-US" dirty="0" smtClean="0"/>
              <a:t>1) Physical Environment.</a:t>
            </a:r>
          </a:p>
          <a:p>
            <a:pPr algn="just"/>
            <a:r>
              <a:rPr lang="en-US" dirty="0" smtClean="0"/>
              <a:t>2) Economic Environment.</a:t>
            </a:r>
          </a:p>
          <a:p>
            <a:pPr algn="just"/>
            <a:r>
              <a:rPr lang="en-US" dirty="0" smtClean="0"/>
              <a:t>The success of engineering is to create products and services with the knowledge of physical laws. However, the worth these products and services lies in their utility measured in economic terms. </a:t>
            </a:r>
            <a:endParaRPr lang="en-US" dirty="0"/>
          </a:p>
        </p:txBody>
      </p:sp>
    </p:spTree>
    <p:extLst>
      <p:ext uri="{BB962C8B-B14F-4D97-AF65-F5344CB8AC3E}">
        <p14:creationId xmlns:p14="http://schemas.microsoft.com/office/powerpoint/2010/main" val="5412619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Physical environment is governed by physical laws which are more exact and much is known with certainty.</a:t>
            </a:r>
          </a:p>
          <a:p>
            <a:pPr algn="just"/>
            <a:r>
              <a:rPr lang="en-US" dirty="0" smtClean="0"/>
              <a:t>Economic environment is governed by economic laws which are influenced by human behavior. These laws are less exact compared to physical laws. </a:t>
            </a:r>
          </a:p>
          <a:p>
            <a:pPr algn="just"/>
            <a:r>
              <a:rPr lang="en-US" dirty="0" smtClean="0"/>
              <a:t>Quantification is possible to a large extent in economic environment due to similar reaction of human beings over space and across time to similar events.</a:t>
            </a:r>
            <a:endParaRPr lang="en-US" dirty="0"/>
          </a:p>
        </p:txBody>
      </p:sp>
    </p:spTree>
    <p:extLst>
      <p:ext uri="{BB962C8B-B14F-4D97-AF65-F5344CB8AC3E}">
        <p14:creationId xmlns:p14="http://schemas.microsoft.com/office/powerpoint/2010/main" val="654637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endParaRPr lang="en-US" dirty="0"/>
          </a:p>
        </p:txBody>
      </p:sp>
      <p:sp>
        <p:nvSpPr>
          <p:cNvPr id="3" name="Content Placeholder 2"/>
          <p:cNvSpPr>
            <a:spLocks noGrp="1"/>
          </p:cNvSpPr>
          <p:nvPr>
            <p:ph idx="1"/>
          </p:nvPr>
        </p:nvSpPr>
        <p:spPr>
          <a:xfrm>
            <a:off x="457200" y="1295400"/>
            <a:ext cx="8229600" cy="4830763"/>
          </a:xfrm>
        </p:spPr>
        <p:txBody>
          <a:bodyPr>
            <a:normAutofit/>
          </a:bodyPr>
          <a:lstStyle/>
          <a:p>
            <a:pPr algn="just"/>
            <a:r>
              <a:rPr lang="en-US" dirty="0" smtClean="0"/>
              <a:t>Engineers may have a tendency to disregard economic environment. But role of an engineer goes much beyond physical environment to economic and managerial as well.</a:t>
            </a:r>
          </a:p>
          <a:p>
            <a:pPr algn="just"/>
            <a:r>
              <a:rPr lang="en-US" dirty="0" smtClean="0"/>
              <a:t>There is also an argument that engineers must confine to physical factors and economic and humanistic factors should be handled by others.  </a:t>
            </a:r>
          </a:p>
        </p:txBody>
      </p:sp>
    </p:spTree>
    <p:extLst>
      <p:ext uri="{BB962C8B-B14F-4D97-AF65-F5344CB8AC3E}">
        <p14:creationId xmlns:p14="http://schemas.microsoft.com/office/powerpoint/2010/main" val="12838876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algn="just"/>
            <a:r>
              <a:rPr lang="en-US" dirty="0" smtClean="0"/>
              <a:t>Engineers can readily extend their inherent ability of analysis to become proficient in the analysis of the economic aspects of engineering application.</a:t>
            </a:r>
          </a:p>
          <a:p>
            <a:pPr algn="just"/>
            <a:r>
              <a:rPr lang="en-US" dirty="0" smtClean="0"/>
              <a:t>Engineers who will be eventually engaged in managerial activities will find such proficiency is necessary.</a:t>
            </a:r>
          </a:p>
          <a:p>
            <a:pPr algn="just"/>
            <a:r>
              <a:rPr lang="en-US" dirty="0" smtClean="0"/>
              <a:t>It is the objective of engineering economy to prepare engineers to cope with bi- environmental nature of engineering.</a:t>
            </a:r>
            <a:endParaRPr lang="en-US" dirty="0"/>
          </a:p>
        </p:txBody>
      </p:sp>
    </p:spTree>
    <p:extLst>
      <p:ext uri="{BB962C8B-B14F-4D97-AF65-F5344CB8AC3E}">
        <p14:creationId xmlns:p14="http://schemas.microsoft.com/office/powerpoint/2010/main" val="23819402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and Economic Efficiency</a:t>
            </a:r>
            <a:endParaRPr lang="en-US" dirty="0"/>
          </a:p>
        </p:txBody>
      </p:sp>
      <p:sp>
        <p:nvSpPr>
          <p:cNvPr id="3" name="Content Placeholder 2"/>
          <p:cNvSpPr>
            <a:spLocks noGrp="1"/>
          </p:cNvSpPr>
          <p:nvPr>
            <p:ph idx="1"/>
          </p:nvPr>
        </p:nvSpPr>
        <p:spPr/>
        <p:txBody>
          <a:bodyPr/>
          <a:lstStyle/>
          <a:p>
            <a:pPr algn="just"/>
            <a:r>
              <a:rPr lang="en-US" dirty="0" smtClean="0"/>
              <a:t>There is limited resources and as a result it is necessary to produce greatest output with limited input.</a:t>
            </a:r>
          </a:p>
          <a:p>
            <a:pPr algn="just"/>
            <a:r>
              <a:rPr lang="en-US" dirty="0" smtClean="0"/>
              <a:t>Opportunity cost:</a:t>
            </a:r>
          </a:p>
          <a:p>
            <a:pPr algn="just"/>
            <a:r>
              <a:rPr lang="en-US" dirty="0" smtClean="0"/>
              <a:t>Engineering is concerned with physical efficiency: i.e. </a:t>
            </a:r>
            <a:r>
              <a:rPr lang="en-US" b="1" dirty="0" smtClean="0"/>
              <a:t>output/input</a:t>
            </a:r>
            <a:r>
              <a:rPr lang="en-US" dirty="0" smtClean="0"/>
              <a:t>.</a:t>
            </a:r>
          </a:p>
          <a:p>
            <a:pPr algn="just"/>
            <a:r>
              <a:rPr lang="en-US" dirty="0" smtClean="0"/>
              <a:t>Physical efficiency is always less than 100%</a:t>
            </a:r>
          </a:p>
          <a:p>
            <a:pPr algn="just"/>
            <a:endParaRPr lang="en-US" dirty="0"/>
          </a:p>
        </p:txBody>
      </p:sp>
    </p:spTree>
    <p:extLst>
      <p:ext uri="{BB962C8B-B14F-4D97-AF65-F5344CB8AC3E}">
        <p14:creationId xmlns:p14="http://schemas.microsoft.com/office/powerpoint/2010/main" val="11077515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At second level there is economic efficiency i.e. </a:t>
            </a:r>
            <a:r>
              <a:rPr lang="en-US" b="1" dirty="0" smtClean="0"/>
              <a:t>worth/cost</a:t>
            </a:r>
            <a:r>
              <a:rPr lang="en-US" dirty="0" smtClean="0"/>
              <a:t>.</a:t>
            </a:r>
          </a:p>
          <a:p>
            <a:pPr algn="just"/>
            <a:r>
              <a:rPr lang="en-US" dirty="0" smtClean="0"/>
              <a:t>Economic efficiency must be over 100% to consider a project.</a:t>
            </a:r>
          </a:p>
          <a:p>
            <a:pPr algn="just"/>
            <a:r>
              <a:rPr lang="en-US" dirty="0" smtClean="0"/>
              <a:t>In final evaluation of ventures, even though engineering plays a major role, economic efficiency must take precedence over physical efficiency.</a:t>
            </a:r>
          </a:p>
          <a:p>
            <a:pPr algn="just"/>
            <a:r>
              <a:rPr lang="en-US" dirty="0" smtClean="0"/>
              <a:t>Economic efficiency concept brings to the fore all complexities of economic environment.</a:t>
            </a:r>
          </a:p>
        </p:txBody>
      </p:sp>
    </p:spTree>
    <p:extLst>
      <p:ext uri="{BB962C8B-B14F-4D97-AF65-F5344CB8AC3E}">
        <p14:creationId xmlns:p14="http://schemas.microsoft.com/office/powerpoint/2010/main" val="39442531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Engineering for Economic Competitiveness </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Producers strive for sustainable competitive advantage in the market place. (Bajaj </a:t>
            </a:r>
            <a:r>
              <a:rPr lang="en-US" dirty="0" err="1" smtClean="0"/>
              <a:t>Chetak</a:t>
            </a:r>
            <a:r>
              <a:rPr lang="en-US" dirty="0" smtClean="0"/>
              <a:t>)</a:t>
            </a:r>
          </a:p>
          <a:p>
            <a:pPr algn="just"/>
            <a:r>
              <a:rPr lang="en-US" dirty="0" smtClean="0"/>
              <a:t>Through the life cycle approach to engineering, economic competitiveness can be enhanced. </a:t>
            </a:r>
          </a:p>
          <a:p>
            <a:pPr algn="just"/>
            <a:r>
              <a:rPr lang="en-US" dirty="0" smtClean="0"/>
              <a:t>Identification of need, conceptual/preliminary design, detailed design and development, production/construction, utilization and finally phase out and disposal.</a:t>
            </a:r>
            <a:endParaRPr lang="en-US" dirty="0"/>
          </a:p>
        </p:txBody>
      </p:sp>
    </p:spTree>
    <p:extLst>
      <p:ext uri="{BB962C8B-B14F-4D97-AF65-F5344CB8AC3E}">
        <p14:creationId xmlns:p14="http://schemas.microsoft.com/office/powerpoint/2010/main" val="29422132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US" dirty="0" smtClean="0"/>
              <a:t>Generally, engineers have focused mainly on the acquisition phase i.e. up to production/construction.</a:t>
            </a:r>
          </a:p>
          <a:p>
            <a:pPr algn="just"/>
            <a:r>
              <a:rPr lang="en-US" dirty="0" smtClean="0"/>
              <a:t>However, recent experience shows that product competitiveness cannot be achieved through efforts applied largely after product comes in to market place. </a:t>
            </a:r>
          </a:p>
          <a:p>
            <a:pPr algn="just"/>
            <a:r>
              <a:rPr lang="en-US" dirty="0" smtClean="0"/>
              <a:t>As a result, it is essential that engineers need to be sensitive in the early stages of life cycle.</a:t>
            </a:r>
            <a:endParaRPr lang="en-US" dirty="0"/>
          </a:p>
        </p:txBody>
      </p:sp>
    </p:spTree>
    <p:extLst>
      <p:ext uri="{BB962C8B-B14F-4D97-AF65-F5344CB8AC3E}">
        <p14:creationId xmlns:p14="http://schemas.microsoft.com/office/powerpoint/2010/main" val="19648794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Course Content</a:t>
            </a:r>
            <a:endParaRPr lang="en-US" sz="3600" dirty="0"/>
          </a:p>
        </p:txBody>
      </p:sp>
      <p:sp>
        <p:nvSpPr>
          <p:cNvPr id="3" name="Content Placeholder 2"/>
          <p:cNvSpPr>
            <a:spLocks noGrp="1"/>
          </p:cNvSpPr>
          <p:nvPr>
            <p:ph idx="1"/>
          </p:nvPr>
        </p:nvSpPr>
        <p:spPr>
          <a:xfrm>
            <a:off x="533400" y="1371600"/>
            <a:ext cx="8229600" cy="4800600"/>
          </a:xfrm>
        </p:spPr>
        <p:txBody>
          <a:bodyPr>
            <a:normAutofit fontScale="92500" lnSpcReduction="10000"/>
          </a:bodyPr>
          <a:lstStyle/>
          <a:p>
            <a:pPr>
              <a:buNone/>
            </a:pPr>
            <a:r>
              <a:rPr lang="en-US" sz="2800" b="1" dirty="0" smtClean="0"/>
              <a:t>Basic economic concepts and problems </a:t>
            </a:r>
            <a:endParaRPr lang="en-US" sz="2800" dirty="0" smtClean="0"/>
          </a:p>
          <a:p>
            <a:r>
              <a:rPr lang="en-US" sz="2400" dirty="0" smtClean="0"/>
              <a:t>Introduction to Engineering Economics- Physical and economic efficiency </a:t>
            </a:r>
          </a:p>
          <a:p>
            <a:endParaRPr lang="en-US" sz="2400" dirty="0" smtClean="0"/>
          </a:p>
          <a:p>
            <a:r>
              <a:rPr lang="en-US" sz="2400" dirty="0" smtClean="0"/>
              <a:t>Micro Economic Concepts:</a:t>
            </a:r>
          </a:p>
          <a:p>
            <a:pPr>
              <a:buNone/>
            </a:pPr>
            <a:r>
              <a:rPr lang="en-US" sz="2400" dirty="0" smtClean="0"/>
              <a:t>	Demand and Supply, Elasticity and applications, </a:t>
            </a:r>
          </a:p>
          <a:p>
            <a:pPr>
              <a:buNone/>
            </a:pPr>
            <a:r>
              <a:rPr lang="en-US" sz="2400" dirty="0" smtClean="0"/>
              <a:t>	Value and Utility, Law of Diminishing Marginal Utility, Indifference Curves, Cost Concepts</a:t>
            </a:r>
            <a:r>
              <a:rPr lang="en-US" sz="2400" dirty="0"/>
              <a:t>, </a:t>
            </a:r>
            <a:r>
              <a:rPr lang="en-US" sz="2400" dirty="0" smtClean="0"/>
              <a:t>Market Equilibrium, </a:t>
            </a:r>
            <a:r>
              <a:rPr lang="en-US" sz="2400" dirty="0"/>
              <a:t>Demand </a:t>
            </a:r>
            <a:r>
              <a:rPr lang="en-US" sz="2400" dirty="0" smtClean="0"/>
              <a:t>forecasting</a:t>
            </a:r>
          </a:p>
          <a:p>
            <a:pPr>
              <a:buNone/>
            </a:pPr>
            <a:endParaRPr lang="en-US" sz="2400" dirty="0" smtClean="0"/>
          </a:p>
          <a:p>
            <a:r>
              <a:rPr lang="en-US" sz="2400" dirty="0" smtClean="0"/>
              <a:t>Macro Economic Concepts:</a:t>
            </a:r>
          </a:p>
          <a:p>
            <a:pPr>
              <a:buNone/>
            </a:pPr>
            <a:r>
              <a:rPr lang="en-US" sz="2400" dirty="0" smtClean="0"/>
              <a:t>	Macroeconomic Aggregates, Growth and Development , Environment and Development, Human Development </a:t>
            </a:r>
            <a:r>
              <a:rPr lang="en-US" sz="2400" dirty="0"/>
              <a:t>Index, Growth and Science &amp;Technology, </a:t>
            </a:r>
            <a:endParaRPr lang="en-US" sz="2400" dirty="0" smtClean="0"/>
          </a:p>
          <a:p>
            <a:endParaRPr lang="en-US" sz="2400" dirty="0" smtClean="0"/>
          </a:p>
          <a:p>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sz="3600" dirty="0" smtClean="0"/>
              <a:t>Course Content</a:t>
            </a:r>
            <a:endParaRPr lang="en-US" sz="3600" dirty="0"/>
          </a:p>
        </p:txBody>
      </p:sp>
      <p:sp>
        <p:nvSpPr>
          <p:cNvPr id="3" name="Content Placeholder 2"/>
          <p:cNvSpPr>
            <a:spLocks noGrp="1"/>
          </p:cNvSpPr>
          <p:nvPr>
            <p:ph idx="1"/>
          </p:nvPr>
        </p:nvSpPr>
        <p:spPr>
          <a:xfrm>
            <a:off x="457200" y="1524000"/>
            <a:ext cx="8229600" cy="4648200"/>
          </a:xfrm>
        </p:spPr>
        <p:txBody>
          <a:bodyPr>
            <a:normAutofit/>
          </a:bodyPr>
          <a:lstStyle/>
          <a:p>
            <a:pPr>
              <a:buNone/>
            </a:pPr>
            <a:r>
              <a:rPr lang="en-US" sz="2400" b="1" dirty="0" smtClean="0"/>
              <a:t>Methods of economic analysis in Engineering </a:t>
            </a:r>
            <a:endParaRPr lang="en-US" sz="2400" dirty="0" smtClean="0"/>
          </a:p>
          <a:p>
            <a:pPr>
              <a:buNone/>
            </a:pPr>
            <a:endParaRPr lang="en-US" sz="2400" dirty="0" smtClean="0"/>
          </a:p>
          <a:p>
            <a:r>
              <a:rPr lang="en-US" sz="2400" dirty="0" smtClean="0"/>
              <a:t>Time value of money, Interest rate calculations. </a:t>
            </a:r>
          </a:p>
          <a:p>
            <a:endParaRPr lang="en-US" sz="2400" dirty="0" smtClean="0"/>
          </a:p>
          <a:p>
            <a:r>
              <a:rPr lang="en-US" sz="2400" dirty="0" smtClean="0"/>
              <a:t>Present worth, Annual equivalent, Future worth, Internal rate of return, Capitalized equivalent, Capital recovery with return. Selection among alternatives, Break-even analysis.</a:t>
            </a:r>
          </a:p>
          <a:p>
            <a:pPr>
              <a:buNone/>
            </a:pPr>
            <a:endParaRPr lang="en-US" sz="24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600" dirty="0" smtClean="0"/>
              <a:t>Course Content</a:t>
            </a:r>
            <a:endParaRPr lang="en-US" sz="3600" dirty="0"/>
          </a:p>
        </p:txBody>
      </p:sp>
      <p:sp>
        <p:nvSpPr>
          <p:cNvPr id="3" name="Content Placeholder 2"/>
          <p:cNvSpPr>
            <a:spLocks noGrp="1"/>
          </p:cNvSpPr>
          <p:nvPr>
            <p:ph idx="1"/>
          </p:nvPr>
        </p:nvSpPr>
        <p:spPr>
          <a:xfrm>
            <a:off x="457200" y="1143000"/>
            <a:ext cx="8229600" cy="5181600"/>
          </a:xfrm>
        </p:spPr>
        <p:txBody>
          <a:bodyPr>
            <a:normAutofit/>
          </a:bodyPr>
          <a:lstStyle/>
          <a:p>
            <a:pPr>
              <a:buNone/>
            </a:pPr>
            <a:r>
              <a:rPr lang="en-US" sz="2600" b="1" dirty="0" smtClean="0"/>
              <a:t>Evaluating replacement alternatives </a:t>
            </a:r>
            <a:endParaRPr lang="en-US" sz="2600" dirty="0" smtClean="0"/>
          </a:p>
          <a:p>
            <a:r>
              <a:rPr lang="en-US" sz="2400" dirty="0" smtClean="0"/>
              <a:t>Replacement analysis, the economic life of an asset, Retirement or abandonment decisions. </a:t>
            </a:r>
          </a:p>
          <a:p>
            <a:r>
              <a:rPr lang="en-US" sz="2400" dirty="0" smtClean="0"/>
              <a:t>Evaluating public activities: The nature of public activities, Benefit-cost analysis, Cost-effectiveness analysis</a:t>
            </a:r>
          </a:p>
          <a:p>
            <a:endParaRPr lang="en-US" sz="2400" b="1" dirty="0" smtClean="0"/>
          </a:p>
          <a:p>
            <a:pPr>
              <a:buNone/>
            </a:pPr>
            <a:r>
              <a:rPr lang="en-US" sz="2400" b="1" dirty="0" smtClean="0"/>
              <a:t>Depreciation accounting </a:t>
            </a:r>
            <a:endParaRPr lang="en-US" sz="2400" dirty="0" smtClean="0"/>
          </a:p>
          <a:p>
            <a:r>
              <a:rPr lang="en-US" sz="2400" dirty="0" smtClean="0"/>
              <a:t>Basic depreciation methods. Basic terminology for Income taxes, Depreciation and Income taxes.</a:t>
            </a:r>
          </a:p>
          <a:p>
            <a:pPr>
              <a:buNone/>
            </a:pPr>
            <a:endParaRPr lang="en-US" sz="2400" b="1" dirty="0" smtClean="0"/>
          </a:p>
          <a:p>
            <a:pPr>
              <a:buNone/>
            </a:pPr>
            <a:r>
              <a:rPr lang="en-US" sz="2400" b="1" dirty="0" smtClean="0"/>
              <a:t>Estimating economic elements </a:t>
            </a:r>
            <a:endParaRPr lang="en-US" sz="2400" dirty="0" smtClean="0"/>
          </a:p>
          <a:p>
            <a:r>
              <a:rPr lang="en-US" sz="2400" dirty="0" smtClean="0"/>
              <a:t>Cost Estimation, Location Decisions</a:t>
            </a:r>
          </a:p>
          <a:p>
            <a:endParaRPr 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Engineering and Engineering Economy</a:t>
            </a:r>
            <a:endParaRPr lang="en-US" dirty="0"/>
          </a:p>
        </p:txBody>
      </p:sp>
    </p:spTree>
    <p:extLst>
      <p:ext uri="{BB962C8B-B14F-4D97-AF65-F5344CB8AC3E}">
        <p14:creationId xmlns:p14="http://schemas.microsoft.com/office/powerpoint/2010/main" val="19234685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Introduction</a:t>
            </a:r>
            <a:endParaRPr lang="en-US" dirty="0"/>
          </a:p>
        </p:txBody>
      </p:sp>
      <p:sp>
        <p:nvSpPr>
          <p:cNvPr id="4" name="Content Placeholder 3"/>
          <p:cNvSpPr>
            <a:spLocks noGrp="1"/>
          </p:cNvSpPr>
          <p:nvPr>
            <p:ph idx="1"/>
          </p:nvPr>
        </p:nvSpPr>
        <p:spPr/>
        <p:txBody>
          <a:bodyPr>
            <a:normAutofit fontScale="70000" lnSpcReduction="20000"/>
          </a:bodyPr>
          <a:lstStyle/>
          <a:p>
            <a:pPr algn="just">
              <a:lnSpc>
                <a:spcPct val="160000"/>
              </a:lnSpc>
            </a:pPr>
            <a:r>
              <a:rPr lang="en-US" dirty="0" smtClean="0"/>
              <a:t>Engineering activities are not an end in themselves. They are a means for satisfying human wants.</a:t>
            </a:r>
          </a:p>
          <a:p>
            <a:pPr algn="just">
              <a:lnSpc>
                <a:spcPct val="160000"/>
              </a:lnSpc>
            </a:pPr>
            <a:r>
              <a:rPr lang="en-US" dirty="0" smtClean="0"/>
              <a:t>Engineers have two concerns: 1) Materials and Forces of Nature, and 2) Needs of People</a:t>
            </a:r>
          </a:p>
          <a:p>
            <a:pPr algn="just">
              <a:lnSpc>
                <a:spcPct val="160000"/>
              </a:lnSpc>
            </a:pPr>
            <a:r>
              <a:rPr lang="en-US" dirty="0" smtClean="0"/>
              <a:t>Resource constraints is responsible for closely associating Engineering with Economics.</a:t>
            </a:r>
          </a:p>
          <a:p>
            <a:pPr algn="just">
              <a:lnSpc>
                <a:spcPct val="160000"/>
              </a:lnSpc>
            </a:pPr>
            <a:r>
              <a:rPr lang="en-US" dirty="0" smtClean="0"/>
              <a:t>Engineering projects need to be not just physically feasible but economically also.</a:t>
            </a:r>
            <a:endParaRPr lang="en-US" dirty="0"/>
          </a:p>
        </p:txBody>
      </p:sp>
    </p:spTree>
    <p:extLst>
      <p:ext uri="{BB962C8B-B14F-4D97-AF65-F5344CB8AC3E}">
        <p14:creationId xmlns:p14="http://schemas.microsoft.com/office/powerpoint/2010/main" val="2471868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Engineering and Science</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Engineering is not a science but an application of science. It is an art of adopting skill and knowledge  of science.</a:t>
            </a:r>
          </a:p>
          <a:p>
            <a:pPr algn="just"/>
            <a:r>
              <a:rPr lang="en-US" dirty="0" smtClean="0"/>
              <a:t>Accreditation Board for Engineering and Technology defines Engineering as, “Engineering is a profession in which knowledge of the mathematical and natural sciences are gained by study, experience, and practice is applied with judgment to develop ways to utilize economically the materials and forces of nature for the benefit of mankind”.</a:t>
            </a:r>
            <a:endParaRPr lang="en-US" dirty="0"/>
          </a:p>
        </p:txBody>
      </p:sp>
    </p:spTree>
    <p:extLst>
      <p:ext uri="{BB962C8B-B14F-4D97-AF65-F5344CB8AC3E}">
        <p14:creationId xmlns:p14="http://schemas.microsoft.com/office/powerpoint/2010/main" val="29415319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 </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Role of a scientist is to add to humankind’s accumulated body of knowledge and discover universal laws of behavior.</a:t>
            </a:r>
          </a:p>
          <a:p>
            <a:pPr algn="just"/>
            <a:r>
              <a:rPr lang="en-US" dirty="0" smtClean="0"/>
              <a:t>Role of engineer is to apply this to particular situations to produce products and services.</a:t>
            </a:r>
          </a:p>
          <a:p>
            <a:pPr algn="just"/>
            <a:r>
              <a:rPr lang="en-US" dirty="0" smtClean="0"/>
              <a:t>Engineering activities rarely are carried out for the satisfaction that may be derived from them directly. Instead, their use is confined to satisfying human wants</a:t>
            </a:r>
            <a:endParaRPr lang="en-US" dirty="0"/>
          </a:p>
        </p:txBody>
      </p:sp>
    </p:spTree>
    <p:extLst>
      <p:ext uri="{BB962C8B-B14F-4D97-AF65-F5344CB8AC3E}">
        <p14:creationId xmlns:p14="http://schemas.microsoft.com/office/powerpoint/2010/main" val="42430479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pPr algn="just"/>
            <a:r>
              <a:rPr lang="en-US" dirty="0" smtClean="0"/>
              <a:t>Modern civilization depends to a large degree on engineering. For e.g. transportation, communication, national defense and other goods and services used to facilitate work.</a:t>
            </a:r>
          </a:p>
          <a:p>
            <a:pPr algn="just"/>
            <a:r>
              <a:rPr lang="en-US" dirty="0" smtClean="0"/>
              <a:t>Science is the foundation upon which engineer builds. </a:t>
            </a:r>
          </a:p>
          <a:p>
            <a:pPr algn="just"/>
            <a:r>
              <a:rPr lang="en-US" dirty="0" smtClean="0"/>
              <a:t>Engineering activity is responsible for improvement in general standard of living.</a:t>
            </a:r>
            <a:endParaRPr lang="en-US" dirty="0"/>
          </a:p>
        </p:txBody>
      </p:sp>
    </p:spTree>
    <p:extLst>
      <p:ext uri="{BB962C8B-B14F-4D97-AF65-F5344CB8AC3E}">
        <p14:creationId xmlns:p14="http://schemas.microsoft.com/office/powerpoint/2010/main" val="5662982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316</TotalTime>
  <Words>860</Words>
  <Application>Microsoft Office PowerPoint</Application>
  <PresentationFormat>On-screen Show (4:3)</PresentationFormat>
  <Paragraphs>78</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Engineering Economics</vt:lpstr>
      <vt:lpstr>Course Content</vt:lpstr>
      <vt:lpstr>Course Content</vt:lpstr>
      <vt:lpstr>Course Content</vt:lpstr>
      <vt:lpstr>Engineering and Engineering Economy</vt:lpstr>
      <vt:lpstr>Introduction</vt:lpstr>
      <vt:lpstr>Engineering and Science</vt:lpstr>
      <vt:lpstr>Contd.. </vt:lpstr>
      <vt:lpstr>Contd..</vt:lpstr>
      <vt:lpstr>Bi-Environmental Nature of Engineering</vt:lpstr>
      <vt:lpstr>Contd..</vt:lpstr>
      <vt:lpstr>PowerPoint Presentation</vt:lpstr>
      <vt:lpstr>PowerPoint Presentation</vt:lpstr>
      <vt:lpstr>Physical and Economic Efficiency</vt:lpstr>
      <vt:lpstr>Contd..</vt:lpstr>
      <vt:lpstr>Engineering for Economic Competitiveness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Engineering Economics</dc:title>
  <dc:creator>HP</dc:creator>
  <cp:lastModifiedBy>800 ELITE</cp:lastModifiedBy>
  <cp:revision>28</cp:revision>
  <dcterms:created xsi:type="dcterms:W3CDTF">2015-07-24T04:56:09Z</dcterms:created>
  <dcterms:modified xsi:type="dcterms:W3CDTF">2016-07-28T05:30:32Z</dcterms:modified>
</cp:coreProperties>
</file>