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0" r:id="rId3"/>
    <p:sldId id="261" r:id="rId4"/>
    <p:sldId id="262"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EECDC-1FC6-42A6-89A4-4E95376731A0}" type="datetimeFigureOut">
              <a:rPr lang="en-US" smtClean="0"/>
              <a:t>8/3/2016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4818B-EBD2-40EB-BDA8-E71FEE165681}" type="slidenum">
              <a:rPr lang="en-US" smtClean="0"/>
              <a:t>‹#›</a:t>
            </a:fld>
            <a:endParaRPr lang="en-US"/>
          </a:p>
        </p:txBody>
      </p:sp>
    </p:spTree>
    <p:extLst>
      <p:ext uri="{BB962C8B-B14F-4D97-AF65-F5344CB8AC3E}">
        <p14:creationId xmlns:p14="http://schemas.microsoft.com/office/powerpoint/2010/main" val="238543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2D4BA-FA60-4FA8-90F8-2E26CAF17F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2D4BA-FA60-4FA8-90F8-2E26CAF17F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1132"/>
          <p:cNvSpPr>
            <a:spLocks noChangeArrowheads="1"/>
          </p:cNvSpPr>
          <p:nvPr/>
        </p:nvSpPr>
        <p:spPr bwMode="auto">
          <a:xfrm rot="-5400000">
            <a:off x="3795712" y="-2805112"/>
            <a:ext cx="180975" cy="6858000"/>
          </a:xfrm>
          <a:prstGeom prst="rect">
            <a:avLst/>
          </a:prstGeom>
          <a:gradFill rotWithShape="1">
            <a:gsLst>
              <a:gs pos="0">
                <a:srgbClr val="593000"/>
              </a:gs>
              <a:gs pos="5000">
                <a:srgbClr val="593000"/>
              </a:gs>
              <a:gs pos="100000">
                <a:srgbClr val="FFFFFF"/>
              </a:gs>
            </a:gsLst>
            <a:lin ang="5400000"/>
          </a:gradFill>
          <a:ln w="9525">
            <a:noFill/>
            <a:miter lim="800000"/>
            <a:headEnd/>
            <a:tailEnd/>
          </a:ln>
        </p:spPr>
        <p:txBody>
          <a:bodyPr vert="eaVert" anchor="ctr">
            <a:spAutoFit/>
          </a:bodyPr>
          <a:lstStyle/>
          <a:p>
            <a:endParaRPr lang="en-US"/>
          </a:p>
        </p:txBody>
      </p:sp>
      <p:sp>
        <p:nvSpPr>
          <p:cNvPr id="17" name="Rectangle 16"/>
          <p:cNvSpPr>
            <a:spLocks noChangeArrowheads="1"/>
          </p:cNvSpPr>
          <p:nvPr/>
        </p:nvSpPr>
        <p:spPr bwMode="auto">
          <a:xfrm>
            <a:off x="4724400" y="533400"/>
            <a:ext cx="4419600" cy="5486400"/>
          </a:xfrm>
          <a:prstGeom prst="rect">
            <a:avLst/>
          </a:prstGeom>
          <a:gradFill rotWithShape="0">
            <a:gsLst>
              <a:gs pos="0">
                <a:srgbClr val="D1B79F"/>
              </a:gs>
              <a:gs pos="100000">
                <a:srgbClr val="FFFFFF"/>
              </a:gs>
            </a:gsLst>
            <a:lin ang="5400000"/>
          </a:gradFill>
          <a:ln w="9525">
            <a:noFill/>
            <a:miter lim="800000"/>
            <a:headEnd/>
            <a:tailEnd/>
          </a:ln>
        </p:spPr>
        <p:txBody>
          <a:bodyPr lIns="45720" rIns="45720"/>
          <a:lstStyle/>
          <a:p>
            <a:endParaRPr lang="en-US" dirty="0"/>
          </a:p>
        </p:txBody>
      </p:sp>
      <p:sp>
        <p:nvSpPr>
          <p:cNvPr id="20" name="Rectangle 19"/>
          <p:cNvSpPr>
            <a:spLocks noChangeArrowheads="1"/>
          </p:cNvSpPr>
          <p:nvPr/>
        </p:nvSpPr>
        <p:spPr bwMode="auto">
          <a:xfrm>
            <a:off x="4724400" y="0"/>
            <a:ext cx="4419600" cy="557213"/>
          </a:xfrm>
          <a:prstGeom prst="rect">
            <a:avLst/>
          </a:prstGeom>
          <a:solidFill>
            <a:srgbClr val="00758C"/>
          </a:solidFill>
          <a:ln w="9525">
            <a:noFill/>
            <a:miter lim="800000"/>
            <a:headEnd/>
            <a:tailEnd/>
          </a:ln>
        </p:spPr>
        <p:txBody>
          <a:bodyPr lIns="45720" rIns="45720"/>
          <a:lstStyle/>
          <a:p>
            <a:endParaRPr lang="en-US"/>
          </a:p>
        </p:txBody>
      </p:sp>
      <p:sp>
        <p:nvSpPr>
          <p:cNvPr id="23" name="TextBox 22"/>
          <p:cNvSpPr txBox="1">
            <a:spLocks noChangeArrowheads="1"/>
          </p:cNvSpPr>
          <p:nvPr/>
        </p:nvSpPr>
        <p:spPr bwMode="auto">
          <a:xfrm>
            <a:off x="0" y="685800"/>
            <a:ext cx="4724400" cy="862013"/>
          </a:xfrm>
          <a:prstGeom prst="rect">
            <a:avLst/>
          </a:prstGeom>
          <a:noFill/>
          <a:ln w="9525">
            <a:noFill/>
            <a:miter lim="800000"/>
            <a:headEnd/>
            <a:tailEnd/>
          </a:ln>
        </p:spPr>
        <p:txBody>
          <a:bodyPr tIns="0" bIns="0">
            <a:spAutoFit/>
          </a:bodyPr>
          <a:lstStyle/>
          <a:p>
            <a:pPr algn="r"/>
            <a:r>
              <a:rPr lang="en-US" sz="2800">
                <a:solidFill>
                  <a:srgbClr val="55367D"/>
                </a:solidFill>
                <a:latin typeface="Arial Rounded MT Bold" pitchFamily="34" charset="0"/>
              </a:rPr>
              <a:t>Demand, Supply, and</a:t>
            </a:r>
            <a:br>
              <a:rPr lang="en-US" sz="2800">
                <a:solidFill>
                  <a:srgbClr val="55367D"/>
                </a:solidFill>
                <a:latin typeface="Arial Rounded MT Bold" pitchFamily="34" charset="0"/>
              </a:rPr>
            </a:br>
            <a:r>
              <a:rPr lang="en-US" sz="2800">
                <a:solidFill>
                  <a:srgbClr val="55367D"/>
                </a:solidFill>
                <a:latin typeface="Arial Rounded MT Bold" pitchFamily="34" charset="0"/>
              </a:rPr>
              <a:t>Market Equilibrium</a:t>
            </a:r>
          </a:p>
        </p:txBody>
      </p:sp>
      <p:sp>
        <p:nvSpPr>
          <p:cNvPr id="12" name="Line 102"/>
          <p:cNvSpPr>
            <a:spLocks noChangeShapeType="1"/>
          </p:cNvSpPr>
          <p:nvPr/>
        </p:nvSpPr>
        <p:spPr bwMode="auto">
          <a:xfrm>
            <a:off x="457200" y="0"/>
            <a:ext cx="0" cy="533400"/>
          </a:xfrm>
          <a:prstGeom prst="line">
            <a:avLst/>
          </a:prstGeom>
          <a:noFill/>
          <a:ln w="9525">
            <a:solidFill>
              <a:srgbClr val="C6AE95"/>
            </a:solidFill>
            <a:round/>
            <a:headEnd/>
            <a:tailEnd/>
          </a:ln>
        </p:spPr>
        <p:txBody>
          <a:bodyPr vert="eaVert">
            <a:spAutoFit/>
          </a:bodyPr>
          <a:lstStyle/>
          <a:p>
            <a:endParaRPr lang="en-US"/>
          </a:p>
        </p:txBody>
      </p:sp>
      <p:sp>
        <p:nvSpPr>
          <p:cNvPr id="13" name="Line 105"/>
          <p:cNvSpPr>
            <a:spLocks noChangeShapeType="1"/>
          </p:cNvSpPr>
          <p:nvPr/>
        </p:nvSpPr>
        <p:spPr bwMode="auto">
          <a:xfrm>
            <a:off x="4724400" y="6324600"/>
            <a:ext cx="4419600" cy="0"/>
          </a:xfrm>
          <a:prstGeom prst="line">
            <a:avLst/>
          </a:prstGeom>
          <a:noFill/>
          <a:ln w="15875">
            <a:solidFill>
              <a:srgbClr val="593000"/>
            </a:solidFill>
            <a:round/>
            <a:headEnd/>
            <a:tailEnd/>
          </a:ln>
        </p:spPr>
        <p:txBody>
          <a:bodyPr vert="eaVert">
            <a:spAutoFit/>
          </a:bodyPr>
          <a:lstStyle/>
          <a:p>
            <a:endParaRPr lang="en-US"/>
          </a:p>
        </p:txBody>
      </p:sp>
      <p:pic>
        <p:nvPicPr>
          <p:cNvPr id="5132" name="Picture 12"/>
          <p:cNvPicPr>
            <a:picLocks noChangeAspect="1" noChangeArrowheads="1"/>
          </p:cNvPicPr>
          <p:nvPr/>
        </p:nvPicPr>
        <p:blipFill>
          <a:blip r:embed="rId2"/>
          <a:srcRect/>
          <a:stretch>
            <a:fillRect/>
          </a:stretch>
        </p:blipFill>
        <p:spPr bwMode="auto">
          <a:xfrm>
            <a:off x="457200" y="1866900"/>
            <a:ext cx="4167188" cy="27813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5132"/>
                                        </p:tgtEl>
                                        <p:attrNameLst>
                                          <p:attrName>style.visibility</p:attrName>
                                        </p:attrNameLst>
                                      </p:cBhvr>
                                      <p:to>
                                        <p:strVal val="visible"/>
                                      </p:to>
                                    </p:set>
                                    <p:animEffect transition="in" filter="fade">
                                      <p:cBhvr>
                                        <p:cTn id="27" dur="500"/>
                                        <p:tgtEl>
                                          <p:spTgt spid="513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3" grpId="0"/>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0068" name="Rectangle 4"/>
          <p:cNvSpPr>
            <a:spLocks noChangeArrowheads="1"/>
          </p:cNvSpPr>
          <p:nvPr/>
        </p:nvSpPr>
        <p:spPr bwMode="auto">
          <a:xfrm>
            <a:off x="444500" y="1965325"/>
            <a:ext cx="8242300" cy="660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demand schedule   </a:t>
            </a:r>
            <a:r>
              <a:rPr lang="en-US" sz="2400" b="0" dirty="0">
                <a:solidFill>
                  <a:schemeClr val="tx1"/>
                </a:solidFill>
              </a:rPr>
              <a:t>Shows how much of a given product a household would be willing to buy at different prices for a given time period.</a:t>
            </a:r>
          </a:p>
        </p:txBody>
      </p:sp>
      <p:sp>
        <p:nvSpPr>
          <p:cNvPr id="1240100" name="Rectangle 36"/>
          <p:cNvSpPr>
            <a:spLocks noChangeArrowheads="1"/>
          </p:cNvSpPr>
          <p:nvPr/>
        </p:nvSpPr>
        <p:spPr bwMode="auto">
          <a:xfrm>
            <a:off x="447675" y="3914775"/>
            <a:ext cx="8235950" cy="660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demand curve  </a:t>
            </a:r>
            <a:r>
              <a:rPr lang="en-US" sz="2400" b="0" dirty="0">
                <a:solidFill>
                  <a:schemeClr val="tx1"/>
                </a:solidFill>
              </a:rPr>
              <a:t>A graph illustrating how much of a given product a household would be willing to buy at different prices.</a:t>
            </a:r>
          </a:p>
        </p:txBody>
      </p:sp>
      <p:sp>
        <p:nvSpPr>
          <p:cNvPr id="8" name="Rectangle 4"/>
          <p:cNvSpPr txBox="1">
            <a:spLocks noChangeArrowheads="1"/>
          </p:cNvSpPr>
          <p:nvPr/>
        </p:nvSpPr>
        <p:spPr bwMode="auto">
          <a:xfrm>
            <a:off x="447675" y="295275"/>
            <a:ext cx="7269163" cy="381000"/>
          </a:xfrm>
          <a:prstGeom prst="rect">
            <a:avLst/>
          </a:prstGeom>
          <a:noFill/>
          <a:ln>
            <a:miter lim="800000"/>
            <a:headEnd/>
            <a:tailEnd/>
          </a:ln>
        </p:spPr>
        <p:txBody>
          <a:bodyPr/>
          <a:lstStyle/>
          <a:p>
            <a:pPr marL="457200" indent="-457200">
              <a:defRPr/>
            </a:pPr>
            <a:r>
              <a:rPr lang="en-US" sz="3600" b="0" kern="0" dirty="0">
                <a:solidFill>
                  <a:srgbClr val="55367D"/>
                </a:solidFill>
                <a:latin typeface="+mn-lt"/>
              </a:rPr>
              <a:t>Price and Quantity Demanded: The Law of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0068"/>
                                        </p:tgtEl>
                                        <p:attrNameLst>
                                          <p:attrName>style.visibility</p:attrName>
                                        </p:attrNameLst>
                                      </p:cBhvr>
                                      <p:to>
                                        <p:strVal val="visible"/>
                                      </p:to>
                                    </p:set>
                                    <p:animEffect transition="in" filter="wipe(left)">
                                      <p:cBhvr>
                                        <p:cTn id="11" dur="500"/>
                                        <p:tgtEl>
                                          <p:spTgt spid="124006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40100"/>
                                        </p:tgtEl>
                                        <p:attrNameLst>
                                          <p:attrName>style.visibility</p:attrName>
                                        </p:attrNameLst>
                                      </p:cBhvr>
                                      <p:to>
                                        <p:strVal val="visible"/>
                                      </p:to>
                                    </p:set>
                                    <p:animEffect transition="in" filter="wipe(left)">
                                      <p:cBhvr>
                                        <p:cTn id="15" dur="500"/>
                                        <p:tgtEl>
                                          <p:spTgt spid="124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autoUpdateAnimBg="0"/>
      <p:bldP spid="1240100"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 name="Picture 24" descr="fig3-2ppt8.gif"/>
          <p:cNvPicPr>
            <a:picLocks noChangeAspect="1"/>
          </p:cNvPicPr>
          <p:nvPr/>
        </p:nvPicPr>
        <p:blipFill>
          <a:blip r:embed="rId2"/>
          <a:srcRect/>
          <a:stretch>
            <a:fillRect/>
          </a:stretch>
        </p:blipFill>
        <p:spPr bwMode="auto">
          <a:xfrm>
            <a:off x="4791075" y="1276350"/>
            <a:ext cx="3819525" cy="5276850"/>
          </a:xfrm>
          <a:prstGeom prst="rect">
            <a:avLst/>
          </a:prstGeom>
          <a:noFill/>
          <a:ln w="9525">
            <a:noFill/>
            <a:miter lim="800000"/>
            <a:headEnd/>
            <a:tailEnd/>
          </a:ln>
        </p:spPr>
      </p:pic>
      <p:graphicFrame>
        <p:nvGraphicFramePr>
          <p:cNvPr id="1241164" name="Group 76"/>
          <p:cNvGraphicFramePr>
            <a:graphicFrameLocks noGrp="1"/>
          </p:cNvGraphicFramePr>
          <p:nvPr>
            <p:ph idx="4294967295"/>
          </p:nvPr>
        </p:nvGraphicFramePr>
        <p:xfrm>
          <a:off x="457200" y="457200"/>
          <a:ext cx="3429000" cy="3368677"/>
        </p:xfrm>
        <a:graphic>
          <a:graphicData uri="http://schemas.openxmlformats.org/drawingml/2006/table">
            <a:tbl>
              <a:tblPr/>
              <a:tblGrid>
                <a:gridCol w="1142999"/>
                <a:gridCol w="2286001"/>
              </a:tblGrid>
              <a:tr h="518258">
                <a:tc gridSpan="2">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34" charset="0"/>
                          <a:cs typeface="Arial" pitchFamily="34" charset="0"/>
                        </a:rPr>
                        <a:t>TABLE 3.1   </a:t>
                      </a:r>
                      <a:r>
                        <a:rPr kumimoji="0" lang="en-US" sz="1400" b="1" i="0" u="none" strike="noStrike" cap="none" normalizeH="0" baseline="0" dirty="0" smtClean="0">
                          <a:ln>
                            <a:noFill/>
                          </a:ln>
                          <a:solidFill>
                            <a:schemeClr val="bg1"/>
                          </a:solidFill>
                          <a:effectLst/>
                          <a:latin typeface="Arial" pitchFamily="34" charset="0"/>
                        </a:rPr>
                        <a:t>Alex’s Demand Schedule</a:t>
                      </a:r>
                      <a:br>
                        <a:rPr kumimoji="0" lang="en-US" sz="1400" b="1" i="0" u="none" strike="noStrike" cap="none" normalizeH="0" baseline="0" dirty="0" smtClean="0">
                          <a:ln>
                            <a:noFill/>
                          </a:ln>
                          <a:solidFill>
                            <a:schemeClr val="bg1"/>
                          </a:solidFill>
                          <a:effectLst/>
                          <a:latin typeface="Arial" pitchFamily="34" charset="0"/>
                        </a:rPr>
                      </a:br>
                      <a:r>
                        <a:rPr kumimoji="0" lang="en-US" sz="1400" b="1" i="0" u="none" strike="noStrike" cap="none" normalizeH="0" baseline="0" dirty="0" smtClean="0">
                          <a:ln>
                            <a:noFill/>
                          </a:ln>
                          <a:solidFill>
                            <a:schemeClr val="bg1"/>
                          </a:solidFill>
                          <a:effectLst/>
                          <a:latin typeface="Arial" pitchFamily="34" charset="0"/>
                        </a:rPr>
                        <a:t>for Gasoline</a:t>
                      </a:r>
                    </a:p>
                  </a:txBody>
                  <a:tcPr marT="45729" marB="45729"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r>
              <a:tr h="51825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Price</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(per Gallon)</a:t>
                      </a:r>
                    </a:p>
                  </a:txBody>
                  <a:tcPr marR="0" marT="45729" marB="45729"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Quantity Demanded</a:t>
                      </a:r>
                      <a:br>
                        <a:rPr kumimoji="0" lang="en-US" sz="1400" b="1" i="0" u="none" strike="noStrike" cap="none" normalizeH="0" baseline="0" dirty="0" smtClean="0">
                          <a:ln>
                            <a:noFill/>
                          </a:ln>
                          <a:solidFill>
                            <a:schemeClr val="tx1"/>
                          </a:solidFill>
                          <a:effectLst/>
                          <a:latin typeface="Arial" pitchFamily="34" charset="0"/>
                        </a:rPr>
                      </a:br>
                      <a:r>
                        <a:rPr kumimoji="0" lang="en-US" sz="1400" b="1" i="0" u="none" strike="noStrike" cap="none" normalizeH="0" baseline="0" dirty="0" smtClean="0">
                          <a:ln>
                            <a:noFill/>
                          </a:ln>
                          <a:solidFill>
                            <a:schemeClr val="tx1"/>
                          </a:solidFill>
                          <a:effectLst/>
                          <a:latin typeface="Arial" pitchFamily="34" charset="0"/>
                        </a:rPr>
                        <a:t>(Gallons per Week)</a:t>
                      </a:r>
                    </a:p>
                  </a:txBody>
                  <a:tcPr marR="0" marT="45729" marB="45729"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$ 8.00</a:t>
                      </a:r>
                    </a:p>
                  </a:txBody>
                  <a:tcPr marR="228600" marT="0" marB="45729"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a:t>
                      </a:r>
                    </a:p>
                  </a:txBody>
                  <a:tcPr marR="0" marT="0" marB="4572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4.00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3.00</a:t>
                      </a:r>
                    </a:p>
                  </a:txBody>
                  <a:tcPr marR="228600" marT="0" marB="45729"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a:t>
                      </a:r>
                    </a:p>
                  </a:txBody>
                  <a:tcPr marR="0" marT="0" marB="45729" horzOverflow="overflow">
                    <a:lnL>
                      <a:noFill/>
                    </a:lnL>
                    <a:lnR cap="flat">
                      <a:noFill/>
                    </a:lnR>
                    <a:lnT>
                      <a:noFill/>
                    </a:lnT>
                    <a:lnB>
                      <a:noFill/>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2.00</a:t>
                      </a:r>
                    </a:p>
                  </a:txBody>
                  <a:tcPr marR="228600" marT="0" marB="45729" horzOverflow="overflow">
                    <a:lnL cap="flat">
                      <a:noFill/>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14</a:t>
                      </a:r>
                    </a:p>
                  </a:txBody>
                  <a:tcPr marR="0" marT="0" marB="45729" horzOverflow="overflow">
                    <a:lnL>
                      <a:noFill/>
                    </a:lnL>
                    <a:lnR cap="flat">
                      <a:noFill/>
                    </a:lnR>
                    <a:lnT>
                      <a:noFill/>
                    </a:lnT>
                    <a:lnB w="28575" cap="flat" cmpd="sng" algn="ctr">
                      <a:no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1.00</a:t>
                      </a:r>
                    </a:p>
                  </a:txBody>
                  <a:tcPr marR="228600" marT="0" marB="45729" horzOverflow="overflow">
                    <a:lnL cap="flat">
                      <a:noFill/>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a:t>
                      </a:r>
                    </a:p>
                  </a:txBody>
                  <a:tcPr marR="0" marT="0" marB="45729" horzOverflow="overflow">
                    <a:lnL>
                      <a:noFill/>
                    </a:lnL>
                    <a:lnR cap="flat">
                      <a:noFill/>
                    </a:lnR>
                    <a:lnT>
                      <a:noFill/>
                    </a:lnT>
                    <a:lnB w="28575" cap="flat" cmpd="sng" algn="ctr">
                      <a:noFill/>
                      <a:prstDash val="solid"/>
                      <a:round/>
                      <a:headEnd type="none" w="med" len="med"/>
                      <a:tailEnd type="none" w="med" len="med"/>
                    </a:lnB>
                    <a:lnTlToBr>
                      <a:noFill/>
                    </a:lnTlToBr>
                    <a:lnBlToTr>
                      <a:noFill/>
                    </a:lnBlToTr>
                    <a:noFill/>
                  </a:tcPr>
                </a:tc>
              </a:tr>
              <a:tr h="259129">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0.00</a:t>
                      </a:r>
                    </a:p>
                  </a:txBody>
                  <a:tcPr marR="228600" marT="0" marB="45729"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26</a:t>
                      </a:r>
                    </a:p>
                  </a:txBody>
                  <a:tcPr marR="0" marT="0" marB="45729"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241161" name="Rectangle 73"/>
          <p:cNvSpPr>
            <a:spLocks noChangeArrowheads="1"/>
          </p:cNvSpPr>
          <p:nvPr/>
        </p:nvSpPr>
        <p:spPr bwMode="auto">
          <a:xfrm>
            <a:off x="457200" y="4057650"/>
            <a:ext cx="3895725" cy="361950"/>
          </a:xfrm>
          <a:prstGeom prst="rect">
            <a:avLst/>
          </a:prstGeom>
          <a:noFill/>
          <a:ln w="9525">
            <a:noFill/>
            <a:miter lim="800000"/>
            <a:headEnd/>
            <a:tailEnd/>
          </a:ln>
        </p:spPr>
        <p:txBody>
          <a:bodyPr lIns="45720" rIns="45720"/>
          <a:lstStyle/>
          <a:p>
            <a:pPr>
              <a:spcBef>
                <a:spcPct val="0"/>
              </a:spcBef>
            </a:pPr>
            <a:r>
              <a:rPr lang="en-US" sz="1400">
                <a:solidFill>
                  <a:srgbClr val="00723F"/>
                </a:solidFill>
              </a:rPr>
              <a:t>  FIGURE 3.2</a:t>
            </a:r>
            <a:r>
              <a:rPr lang="en-US" sz="1400"/>
              <a:t>  </a:t>
            </a:r>
            <a:r>
              <a:rPr lang="en-US" sz="1400">
                <a:solidFill>
                  <a:schemeClr val="tx1"/>
                </a:solidFill>
              </a:rPr>
              <a:t>Alex’s Demand Curve</a:t>
            </a:r>
          </a:p>
        </p:txBody>
      </p:sp>
      <p:sp>
        <p:nvSpPr>
          <p:cNvPr id="1241162" name="Text Box 74"/>
          <p:cNvSpPr txBox="1">
            <a:spLocks noChangeArrowheads="1"/>
          </p:cNvSpPr>
          <p:nvPr/>
        </p:nvSpPr>
        <p:spPr bwMode="auto">
          <a:xfrm rot="10800000">
            <a:off x="457200" y="4306888"/>
            <a:ext cx="3895725" cy="2322512"/>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600" b="0">
                <a:solidFill>
                  <a:schemeClr val="tx1"/>
                </a:solidFill>
              </a:rPr>
              <a:t>The relationship between price (</a:t>
            </a:r>
            <a:r>
              <a:rPr lang="en-US" sz="1600" b="0" i="1">
                <a:solidFill>
                  <a:schemeClr val="tx1"/>
                </a:solidFill>
              </a:rPr>
              <a:t>P</a:t>
            </a:r>
            <a:r>
              <a:rPr lang="en-US" sz="1600" b="0">
                <a:solidFill>
                  <a:schemeClr val="tx1"/>
                </a:solidFill>
              </a:rPr>
              <a:t>) and quantity demanded (</a:t>
            </a:r>
            <a:r>
              <a:rPr lang="en-US" sz="1600" b="0" i="1">
                <a:solidFill>
                  <a:schemeClr val="tx1"/>
                </a:solidFill>
              </a:rPr>
              <a:t>q</a:t>
            </a:r>
            <a:r>
              <a:rPr lang="en-US" sz="1600" b="0">
                <a:solidFill>
                  <a:schemeClr val="tx1"/>
                </a:solidFill>
              </a:rPr>
              <a:t>) presented graphically is called a demand curve. </a:t>
            </a:r>
          </a:p>
          <a:p>
            <a:pPr>
              <a:lnSpc>
                <a:spcPct val="105000"/>
              </a:lnSpc>
              <a:spcBef>
                <a:spcPct val="0"/>
              </a:spcBef>
              <a:spcAft>
                <a:spcPct val="0"/>
              </a:spcAft>
            </a:pPr>
            <a:r>
              <a:rPr lang="en-US" sz="1600" b="0">
                <a:solidFill>
                  <a:schemeClr val="tx1"/>
                </a:solidFill>
              </a:rPr>
              <a:t>Demand curves have a negative slope, indicating that lower prices cause quantity demanded to increase. </a:t>
            </a:r>
          </a:p>
          <a:p>
            <a:pPr>
              <a:lnSpc>
                <a:spcPct val="105000"/>
              </a:lnSpc>
              <a:spcBef>
                <a:spcPct val="0"/>
              </a:spcBef>
              <a:spcAft>
                <a:spcPct val="0"/>
              </a:spcAft>
            </a:pPr>
            <a:r>
              <a:rPr lang="en-US" sz="1400" b="0">
                <a:solidFill>
                  <a:schemeClr val="tx1"/>
                </a:solidFill>
              </a:rPr>
              <a:t>Note that Alex’s demand curve is blue; demand in product markets is determined by household choice.</a:t>
            </a:r>
          </a:p>
        </p:txBody>
      </p:sp>
      <p:pic>
        <p:nvPicPr>
          <p:cNvPr id="18" name="Picture 17" descr="fig3-2ppt1.gif"/>
          <p:cNvPicPr>
            <a:picLocks noChangeAspect="1"/>
          </p:cNvPicPr>
          <p:nvPr/>
        </p:nvPicPr>
        <p:blipFill>
          <a:blip r:embed="rId3"/>
          <a:srcRect/>
          <a:stretch>
            <a:fillRect/>
          </a:stretch>
        </p:blipFill>
        <p:spPr bwMode="auto">
          <a:xfrm>
            <a:off x="4791075" y="1276350"/>
            <a:ext cx="3819525" cy="5276850"/>
          </a:xfrm>
          <a:prstGeom prst="rect">
            <a:avLst/>
          </a:prstGeom>
          <a:noFill/>
          <a:ln w="9525">
            <a:noFill/>
            <a:miter lim="800000"/>
            <a:headEnd/>
            <a:tailEnd/>
          </a:ln>
        </p:spPr>
      </p:pic>
      <p:pic>
        <p:nvPicPr>
          <p:cNvPr id="19" name="Picture 18" descr="fig3-2ppt2.gif"/>
          <p:cNvPicPr>
            <a:picLocks noChangeAspect="1"/>
          </p:cNvPicPr>
          <p:nvPr/>
        </p:nvPicPr>
        <p:blipFill>
          <a:blip r:embed="rId4"/>
          <a:srcRect/>
          <a:stretch>
            <a:fillRect/>
          </a:stretch>
        </p:blipFill>
        <p:spPr bwMode="auto">
          <a:xfrm>
            <a:off x="4791075" y="1276350"/>
            <a:ext cx="3819525" cy="5276850"/>
          </a:xfrm>
          <a:prstGeom prst="rect">
            <a:avLst/>
          </a:prstGeom>
          <a:noFill/>
          <a:ln w="9525">
            <a:noFill/>
            <a:miter lim="800000"/>
            <a:headEnd/>
            <a:tailEnd/>
          </a:ln>
        </p:spPr>
      </p:pic>
      <p:pic>
        <p:nvPicPr>
          <p:cNvPr id="20" name="Picture 19" descr="fig3-2ppt3.gif"/>
          <p:cNvPicPr>
            <a:picLocks noChangeAspect="1"/>
          </p:cNvPicPr>
          <p:nvPr/>
        </p:nvPicPr>
        <p:blipFill>
          <a:blip r:embed="rId5"/>
          <a:srcRect/>
          <a:stretch>
            <a:fillRect/>
          </a:stretch>
        </p:blipFill>
        <p:spPr bwMode="auto">
          <a:xfrm>
            <a:off x="4791075" y="1276350"/>
            <a:ext cx="3819525" cy="5276850"/>
          </a:xfrm>
          <a:prstGeom prst="rect">
            <a:avLst/>
          </a:prstGeom>
          <a:noFill/>
          <a:ln w="9525">
            <a:noFill/>
            <a:miter lim="800000"/>
            <a:headEnd/>
            <a:tailEnd/>
          </a:ln>
        </p:spPr>
      </p:pic>
      <p:pic>
        <p:nvPicPr>
          <p:cNvPr id="21" name="Picture 20" descr="fig3-2ppt4.gif"/>
          <p:cNvPicPr>
            <a:picLocks noChangeAspect="1"/>
          </p:cNvPicPr>
          <p:nvPr/>
        </p:nvPicPr>
        <p:blipFill>
          <a:blip r:embed="rId6"/>
          <a:srcRect/>
          <a:stretch>
            <a:fillRect/>
          </a:stretch>
        </p:blipFill>
        <p:spPr bwMode="auto">
          <a:xfrm>
            <a:off x="4791075" y="1276350"/>
            <a:ext cx="3819525" cy="5276850"/>
          </a:xfrm>
          <a:prstGeom prst="rect">
            <a:avLst/>
          </a:prstGeom>
          <a:noFill/>
          <a:ln w="9525">
            <a:noFill/>
            <a:miter lim="800000"/>
            <a:headEnd/>
            <a:tailEnd/>
          </a:ln>
        </p:spPr>
      </p:pic>
      <p:pic>
        <p:nvPicPr>
          <p:cNvPr id="22" name="Picture 21" descr="fig3-2ppt5.gif"/>
          <p:cNvPicPr>
            <a:picLocks noChangeAspect="1"/>
          </p:cNvPicPr>
          <p:nvPr/>
        </p:nvPicPr>
        <p:blipFill>
          <a:blip r:embed="rId7"/>
          <a:srcRect/>
          <a:stretch>
            <a:fillRect/>
          </a:stretch>
        </p:blipFill>
        <p:spPr bwMode="auto">
          <a:xfrm>
            <a:off x="4791075" y="1276350"/>
            <a:ext cx="3819525" cy="5276850"/>
          </a:xfrm>
          <a:prstGeom prst="rect">
            <a:avLst/>
          </a:prstGeom>
          <a:noFill/>
          <a:ln w="9525">
            <a:noFill/>
            <a:miter lim="800000"/>
            <a:headEnd/>
            <a:tailEnd/>
          </a:ln>
        </p:spPr>
      </p:pic>
      <p:pic>
        <p:nvPicPr>
          <p:cNvPr id="23" name="Picture 22" descr="fig3-2ppt6.gif"/>
          <p:cNvPicPr>
            <a:picLocks noChangeAspect="1"/>
          </p:cNvPicPr>
          <p:nvPr/>
        </p:nvPicPr>
        <p:blipFill>
          <a:blip r:embed="rId8"/>
          <a:srcRect/>
          <a:stretch>
            <a:fillRect/>
          </a:stretch>
        </p:blipFill>
        <p:spPr bwMode="auto">
          <a:xfrm>
            <a:off x="4791075" y="1276350"/>
            <a:ext cx="3819525" cy="5276850"/>
          </a:xfrm>
          <a:prstGeom prst="rect">
            <a:avLst/>
          </a:prstGeom>
          <a:noFill/>
          <a:ln w="9525">
            <a:noFill/>
            <a:miter lim="800000"/>
            <a:headEnd/>
            <a:tailEnd/>
          </a:ln>
        </p:spPr>
      </p:pic>
      <p:pic>
        <p:nvPicPr>
          <p:cNvPr id="24" name="Picture 23" descr="fig3-2ppt7.gif"/>
          <p:cNvPicPr>
            <a:picLocks noChangeAspect="1"/>
          </p:cNvPicPr>
          <p:nvPr/>
        </p:nvPicPr>
        <p:blipFill>
          <a:blip r:embed="rId9"/>
          <a:srcRect/>
          <a:stretch>
            <a:fillRect/>
          </a:stretch>
        </p:blipFill>
        <p:spPr bwMode="auto">
          <a:xfrm>
            <a:off x="4791075" y="1276350"/>
            <a:ext cx="3819525" cy="5276850"/>
          </a:xfrm>
          <a:prstGeom prst="rect">
            <a:avLst/>
          </a:prstGeom>
          <a:noFill/>
          <a:ln w="9525">
            <a:noFill/>
            <a:miter lim="800000"/>
            <a:headEnd/>
            <a:tailEnd/>
          </a:ln>
        </p:spPr>
      </p:pic>
      <p:pic>
        <p:nvPicPr>
          <p:cNvPr id="2" name="Picture 1"/>
          <p:cNvPicPr>
            <a:picLocks noChangeAspect="1"/>
          </p:cNvPicPr>
          <p:nvPr/>
        </p:nvPicPr>
        <p:blipFill>
          <a:blip r:embed="rId10"/>
          <a:srcRect/>
          <a:stretch>
            <a:fillRect/>
          </a:stretch>
        </p:blipFill>
        <p:spPr bwMode="auto">
          <a:xfrm>
            <a:off x="4791075" y="1276350"/>
            <a:ext cx="3819525" cy="5276850"/>
          </a:xfrm>
          <a:prstGeom prst="rect">
            <a:avLst/>
          </a:prstGeom>
          <a:noFill/>
          <a:ln w="9525">
            <a:noFill/>
            <a:miter lim="800000"/>
            <a:headEnd/>
            <a:tailEnd/>
          </a:ln>
        </p:spPr>
      </p:pic>
      <p:pic>
        <p:nvPicPr>
          <p:cNvPr id="4" name="Picture 3"/>
          <p:cNvPicPr>
            <a:picLocks noChangeAspect="1"/>
          </p:cNvPicPr>
          <p:nvPr/>
        </p:nvPicPr>
        <p:blipFill>
          <a:blip r:embed="rId11"/>
          <a:srcRect/>
          <a:stretch>
            <a:fillRect/>
          </a:stretch>
        </p:blipFill>
        <p:spPr bwMode="auto">
          <a:xfrm>
            <a:off x="4791075" y="1276350"/>
            <a:ext cx="3819525" cy="5276850"/>
          </a:xfrm>
          <a:prstGeom prst="rect">
            <a:avLst/>
          </a:prstGeom>
          <a:noFill/>
          <a:ln w="9525">
            <a:noFill/>
            <a:miter lim="800000"/>
            <a:headEnd/>
            <a:tailEnd/>
          </a:ln>
        </p:spPr>
      </p:pic>
      <p:pic>
        <p:nvPicPr>
          <p:cNvPr id="5" name="Picture 4"/>
          <p:cNvPicPr>
            <a:picLocks noChangeAspect="1"/>
          </p:cNvPicPr>
          <p:nvPr/>
        </p:nvPicPr>
        <p:blipFill>
          <a:blip r:embed="rId12"/>
          <a:srcRect/>
          <a:stretch>
            <a:fillRect/>
          </a:stretch>
        </p:blipFill>
        <p:spPr bwMode="auto">
          <a:xfrm>
            <a:off x="4791075" y="1276350"/>
            <a:ext cx="3819525" cy="5276850"/>
          </a:xfrm>
          <a:prstGeom prst="rect">
            <a:avLst/>
          </a:prstGeom>
          <a:noFill/>
          <a:ln w="9525">
            <a:noFill/>
            <a:miter lim="800000"/>
            <a:headEnd/>
            <a:tailEnd/>
          </a:ln>
        </p:spPr>
      </p:pic>
      <p:pic>
        <p:nvPicPr>
          <p:cNvPr id="6" name="Picture 5"/>
          <p:cNvPicPr>
            <a:picLocks noChangeAspect="1"/>
          </p:cNvPicPr>
          <p:nvPr/>
        </p:nvPicPr>
        <p:blipFill>
          <a:blip r:embed="rId13"/>
          <a:srcRect/>
          <a:stretch>
            <a:fillRect/>
          </a:stretch>
        </p:blipFill>
        <p:spPr bwMode="auto">
          <a:xfrm>
            <a:off x="4791075" y="1276350"/>
            <a:ext cx="3819525" cy="527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241164"/>
                                        </p:tgtEl>
                                        <p:attrNameLst>
                                          <p:attrName>style.visibility</p:attrName>
                                        </p:attrNameLst>
                                      </p:cBhvr>
                                      <p:to>
                                        <p:strVal val="visible"/>
                                      </p:to>
                                    </p:set>
                                    <p:animEffect transition="in" filter="wipe(up)">
                                      <p:cBhvr>
                                        <p:cTn id="7" dur="500"/>
                                        <p:tgtEl>
                                          <p:spTgt spid="124116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1161"/>
                                        </p:tgtEl>
                                        <p:attrNameLst>
                                          <p:attrName>style.visibility</p:attrName>
                                        </p:attrNameLst>
                                      </p:cBhvr>
                                      <p:to>
                                        <p:strVal val="visible"/>
                                      </p:to>
                                    </p:set>
                                    <p:animEffect transition="in" filter="wipe(left)">
                                      <p:cBhvr>
                                        <p:cTn id="11" dur="500"/>
                                        <p:tgtEl>
                                          <p:spTgt spid="12411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nodeType="afterGroup">
                            <p:stCondLst>
                              <p:cond delay="6000"/>
                            </p:stCondLst>
                            <p:childTnLst>
                              <p:par>
                                <p:cTn id="53" presetID="22" presetClass="entr" presetSubtype="8"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nodeType="afterGroup">
                            <p:stCondLst>
                              <p:cond delay="6500"/>
                            </p:stCondLst>
                            <p:childTnLst>
                              <p:par>
                                <p:cTn id="57" presetID="22" presetClass="entr" presetSubtype="8" fill="hold" nodeType="afterEffect">
                                  <p:stCondLst>
                                    <p:cond delay="0"/>
                                  </p:stCondLst>
                                  <p:childTnLst>
                                    <p:set>
                                      <p:cBhvr>
                                        <p:cTn id="58" dur="1" fill="hold">
                                          <p:stCondLst>
                                            <p:cond delay="0"/>
                                          </p:stCondLst>
                                        </p:cTn>
                                        <p:tgtEl>
                                          <p:spTgt spid="1241162">
                                            <p:txEl>
                                              <p:pRg st="0" end="0"/>
                                            </p:txEl>
                                          </p:spTgt>
                                        </p:tgtEl>
                                        <p:attrNameLst>
                                          <p:attrName>style.visibility</p:attrName>
                                        </p:attrNameLst>
                                      </p:cBhvr>
                                      <p:to>
                                        <p:strVal val="visible"/>
                                      </p:to>
                                    </p:set>
                                    <p:animEffect transition="in" filter="wipe(left)">
                                      <p:cBhvr>
                                        <p:cTn id="59" dur="500"/>
                                        <p:tgtEl>
                                          <p:spTgt spid="1241162">
                                            <p:txEl>
                                              <p:pRg st="0" end="0"/>
                                            </p:txEl>
                                          </p:spTgt>
                                        </p:tgtEl>
                                      </p:cBhvr>
                                    </p:animEffect>
                                  </p:childTnLst>
                                </p:cTn>
                              </p:par>
                            </p:childTnLst>
                          </p:cTn>
                        </p:par>
                        <p:par>
                          <p:cTn id="60" fill="hold" nodeType="afterGroup">
                            <p:stCondLst>
                              <p:cond delay="7000"/>
                            </p:stCondLst>
                            <p:childTnLst>
                              <p:par>
                                <p:cTn id="61" presetID="22" presetClass="entr" presetSubtype="1"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1000"/>
                                        <p:tgtEl>
                                          <p:spTgt spid="25"/>
                                        </p:tgtEl>
                                      </p:cBhvr>
                                    </p:animEffect>
                                  </p:childTnLst>
                                </p:cTn>
                              </p:par>
                            </p:childTnLst>
                          </p:cTn>
                        </p:par>
                        <p:par>
                          <p:cTn id="64" fill="hold" nodeType="afterGroup">
                            <p:stCondLst>
                              <p:cond delay="8000"/>
                            </p:stCondLst>
                            <p:childTnLst>
                              <p:par>
                                <p:cTn id="65" presetID="22" presetClass="entr" presetSubtype="8" fill="hold" nodeType="afterEffect">
                                  <p:stCondLst>
                                    <p:cond delay="0"/>
                                  </p:stCondLst>
                                  <p:childTnLst>
                                    <p:set>
                                      <p:cBhvr>
                                        <p:cTn id="66" dur="1" fill="hold">
                                          <p:stCondLst>
                                            <p:cond delay="0"/>
                                          </p:stCondLst>
                                        </p:cTn>
                                        <p:tgtEl>
                                          <p:spTgt spid="1241162">
                                            <p:txEl>
                                              <p:pRg st="1" end="1"/>
                                            </p:txEl>
                                          </p:spTgt>
                                        </p:tgtEl>
                                        <p:attrNameLst>
                                          <p:attrName>style.visibility</p:attrName>
                                        </p:attrNameLst>
                                      </p:cBhvr>
                                      <p:to>
                                        <p:strVal val="visible"/>
                                      </p:to>
                                    </p:set>
                                    <p:animEffect transition="in" filter="wipe(left)">
                                      <p:cBhvr>
                                        <p:cTn id="67" dur="500"/>
                                        <p:tgtEl>
                                          <p:spTgt spid="1241162">
                                            <p:txEl>
                                              <p:pRg st="1" end="1"/>
                                            </p:txEl>
                                          </p:spTgt>
                                        </p:tgtEl>
                                      </p:cBhvr>
                                    </p:animEffect>
                                  </p:childTnLst>
                                </p:cTn>
                              </p:par>
                            </p:childTnLst>
                          </p:cTn>
                        </p:par>
                        <p:par>
                          <p:cTn id="68" fill="hold" nodeType="afterGroup">
                            <p:stCondLst>
                              <p:cond delay="8500"/>
                            </p:stCondLst>
                            <p:childTnLst>
                              <p:par>
                                <p:cTn id="69" presetID="22" presetClass="entr" presetSubtype="8" fill="hold" nodeType="afterEffect">
                                  <p:stCondLst>
                                    <p:cond delay="0"/>
                                  </p:stCondLst>
                                  <p:childTnLst>
                                    <p:set>
                                      <p:cBhvr>
                                        <p:cTn id="70" dur="1" fill="hold">
                                          <p:stCondLst>
                                            <p:cond delay="0"/>
                                          </p:stCondLst>
                                        </p:cTn>
                                        <p:tgtEl>
                                          <p:spTgt spid="1241162">
                                            <p:txEl>
                                              <p:pRg st="2" end="2"/>
                                            </p:txEl>
                                          </p:spTgt>
                                        </p:tgtEl>
                                        <p:attrNameLst>
                                          <p:attrName>style.visibility</p:attrName>
                                        </p:attrNameLst>
                                      </p:cBhvr>
                                      <p:to>
                                        <p:strVal val="visible"/>
                                      </p:to>
                                    </p:set>
                                    <p:animEffect transition="in" filter="wipe(left)">
                                      <p:cBhvr>
                                        <p:cTn id="71" dur="500"/>
                                        <p:tgtEl>
                                          <p:spTgt spid="1241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16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875" name="Rectangle 3"/>
          <p:cNvSpPr>
            <a:spLocks noChangeArrowheads="1"/>
          </p:cNvSpPr>
          <p:nvPr/>
        </p:nvSpPr>
        <p:spPr bwMode="auto">
          <a:xfrm>
            <a:off x="457200" y="1577975"/>
            <a:ext cx="8301038" cy="633413"/>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firm</a:t>
            </a:r>
            <a:r>
              <a:rPr lang="en-US" sz="2400" b="0" dirty="0">
                <a:solidFill>
                  <a:schemeClr val="tx1"/>
                </a:solidFill>
              </a:rPr>
              <a:t>  An organization that transforms resources (inputs) into products (outputs). Firms are the primary producing units in a market economy.</a:t>
            </a:r>
          </a:p>
        </p:txBody>
      </p:sp>
      <p:sp>
        <p:nvSpPr>
          <p:cNvPr id="1231876" name="Rectangle 4"/>
          <p:cNvSpPr>
            <a:spLocks noChangeArrowheads="1"/>
          </p:cNvSpPr>
          <p:nvPr/>
        </p:nvSpPr>
        <p:spPr bwMode="auto">
          <a:xfrm>
            <a:off x="461963" y="3113088"/>
            <a:ext cx="8291512" cy="877887"/>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entrepreneur </a:t>
            </a:r>
            <a:r>
              <a:rPr lang="en-US" sz="2400" b="0" dirty="0">
                <a:solidFill>
                  <a:schemeClr val="tx1"/>
                </a:solidFill>
              </a:rPr>
              <a:t> A person who organizes, manages, and assumes the risks of a firm, taking a new idea or a new product and turning it into a successful business.</a:t>
            </a:r>
          </a:p>
        </p:txBody>
      </p:sp>
      <p:sp>
        <p:nvSpPr>
          <p:cNvPr id="1231877" name="Rectangle 5"/>
          <p:cNvSpPr>
            <a:spLocks noChangeArrowheads="1"/>
          </p:cNvSpPr>
          <p:nvPr/>
        </p:nvSpPr>
        <p:spPr bwMode="auto">
          <a:xfrm>
            <a:off x="461963" y="4892675"/>
            <a:ext cx="8291512" cy="3810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households</a:t>
            </a:r>
            <a:r>
              <a:rPr lang="en-US" sz="2400" b="0" dirty="0">
                <a:solidFill>
                  <a:schemeClr val="tx1"/>
                </a:solidFill>
              </a:rPr>
              <a:t>  The consuming units in an economy.</a:t>
            </a:r>
          </a:p>
        </p:txBody>
      </p:sp>
      <p:sp>
        <p:nvSpPr>
          <p:cNvPr id="7"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Firms and Households: The Basic Decision-Making Units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1875">
                                            <p:txEl>
                                              <p:pRg st="0" end="0"/>
                                            </p:txEl>
                                          </p:spTgt>
                                        </p:tgtEl>
                                        <p:attrNameLst>
                                          <p:attrName>style.visibility</p:attrName>
                                        </p:attrNameLst>
                                      </p:cBhvr>
                                      <p:to>
                                        <p:strVal val="visible"/>
                                      </p:to>
                                    </p:set>
                                    <p:animEffect transition="in" filter="wipe(left)">
                                      <p:cBhvr>
                                        <p:cTn id="11" dur="500"/>
                                        <p:tgtEl>
                                          <p:spTgt spid="1231875">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1876"/>
                                        </p:tgtEl>
                                        <p:attrNameLst>
                                          <p:attrName>style.visibility</p:attrName>
                                        </p:attrNameLst>
                                      </p:cBhvr>
                                      <p:to>
                                        <p:strVal val="visible"/>
                                      </p:to>
                                    </p:set>
                                    <p:animEffect transition="in" filter="wipe(left)">
                                      <p:cBhvr>
                                        <p:cTn id="15" dur="500"/>
                                        <p:tgtEl>
                                          <p:spTgt spid="123187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1877"/>
                                        </p:tgtEl>
                                        <p:attrNameLst>
                                          <p:attrName>style.visibility</p:attrName>
                                        </p:attrNameLst>
                                      </p:cBhvr>
                                      <p:to>
                                        <p:strVal val="visible"/>
                                      </p:to>
                                    </p:set>
                                    <p:animEffect transition="in" filter="wipe(left)">
                                      <p:cBhvr>
                                        <p:cTn id="19" dur="500"/>
                                        <p:tgtEl>
                                          <p:spTgt spid="123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bldLvl="2" autoUpdateAnimBg="0" advAuto="0"/>
      <p:bldP spid="1231876" grpId="0"/>
      <p:bldP spid="1231877"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2899" name="Rectangle 3"/>
          <p:cNvSpPr>
            <a:spLocks noChangeArrowheads="1"/>
          </p:cNvSpPr>
          <p:nvPr/>
        </p:nvSpPr>
        <p:spPr bwMode="auto">
          <a:xfrm>
            <a:off x="457200" y="1933575"/>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product </a:t>
            </a:r>
            <a:r>
              <a:rPr lang="en-US" sz="2400" b="1" i="1" dirty="0">
                <a:solidFill>
                  <a:schemeClr val="tx1"/>
                </a:solidFill>
              </a:rPr>
              <a:t>or</a:t>
            </a:r>
            <a:r>
              <a:rPr lang="en-US" sz="2400" b="1" dirty="0">
                <a:solidFill>
                  <a:schemeClr val="tx1"/>
                </a:solidFill>
              </a:rPr>
              <a:t> output markets</a:t>
            </a:r>
            <a:r>
              <a:rPr lang="en-US" sz="2400" b="1" dirty="0">
                <a:solidFill>
                  <a:srgbClr val="006668"/>
                </a:solidFill>
              </a:rPr>
              <a:t>  </a:t>
            </a:r>
            <a:r>
              <a:rPr lang="en-US" sz="2400" b="0" dirty="0">
                <a:solidFill>
                  <a:schemeClr val="tx1"/>
                </a:solidFill>
              </a:rPr>
              <a:t>The markets in which goods and services are exchanged.</a:t>
            </a:r>
          </a:p>
        </p:txBody>
      </p:sp>
      <p:sp>
        <p:nvSpPr>
          <p:cNvPr id="1232900" name="Rectangle 4"/>
          <p:cNvSpPr>
            <a:spLocks noChangeArrowheads="1"/>
          </p:cNvSpPr>
          <p:nvPr/>
        </p:nvSpPr>
        <p:spPr bwMode="auto">
          <a:xfrm>
            <a:off x="457200" y="3886200"/>
            <a:ext cx="8220075"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input </a:t>
            </a:r>
            <a:r>
              <a:rPr lang="en-US" sz="2400" b="1" i="1" dirty="0">
                <a:solidFill>
                  <a:schemeClr val="tx1"/>
                </a:solidFill>
              </a:rPr>
              <a:t>or</a:t>
            </a:r>
            <a:r>
              <a:rPr lang="en-US" sz="2400" b="1" dirty="0">
                <a:solidFill>
                  <a:schemeClr val="tx1"/>
                </a:solidFill>
              </a:rPr>
              <a:t> factor markets</a:t>
            </a:r>
            <a:r>
              <a:rPr lang="en-US" sz="2400" b="1" dirty="0">
                <a:solidFill>
                  <a:srgbClr val="006668"/>
                </a:solidFill>
              </a:rPr>
              <a:t>  </a:t>
            </a:r>
            <a:r>
              <a:rPr lang="en-US" sz="2400" b="0" dirty="0">
                <a:solidFill>
                  <a:schemeClr val="tx1"/>
                </a:solidFill>
              </a:rPr>
              <a:t>The markets in which the resources used to produce goods and services are exchanged.</a:t>
            </a:r>
          </a:p>
        </p:txBody>
      </p:sp>
      <p:sp>
        <p:nvSpPr>
          <p:cNvPr id="6"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Input Markets and Output Markets: The Circular 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2899">
                                            <p:txEl>
                                              <p:pRg st="0" end="0"/>
                                            </p:txEl>
                                          </p:spTgt>
                                        </p:tgtEl>
                                        <p:attrNameLst>
                                          <p:attrName>style.visibility</p:attrName>
                                        </p:attrNameLst>
                                      </p:cBhvr>
                                      <p:to>
                                        <p:strVal val="visible"/>
                                      </p:to>
                                    </p:set>
                                    <p:animEffect transition="in" filter="wipe(left)">
                                      <p:cBhvr>
                                        <p:cTn id="11" dur="500"/>
                                        <p:tgtEl>
                                          <p:spTgt spid="123289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2900"/>
                                        </p:tgtEl>
                                        <p:attrNameLst>
                                          <p:attrName>style.visibility</p:attrName>
                                        </p:attrNameLst>
                                      </p:cBhvr>
                                      <p:to>
                                        <p:strVal val="visible"/>
                                      </p:to>
                                    </p:set>
                                    <p:animEffect transition="in" filter="wipe(left)">
                                      <p:cBhvr>
                                        <p:cTn id="15" dur="500"/>
                                        <p:tgtEl>
                                          <p:spTgt spid="123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99" grpId="0" build="p" bldLvl="2" autoUpdateAnimBg="0" advAuto="0"/>
      <p:bldP spid="1232900"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rcRect/>
          <a:stretch>
            <a:fillRect/>
          </a:stretch>
        </p:blipFill>
        <p:spPr bwMode="auto">
          <a:xfrm>
            <a:off x="3886200" y="838200"/>
            <a:ext cx="5000625" cy="4943475"/>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3886200" y="838200"/>
            <a:ext cx="5000625" cy="4943475"/>
          </a:xfrm>
          <a:prstGeom prst="rect">
            <a:avLst/>
          </a:prstGeom>
          <a:noFill/>
          <a:ln w="9525">
            <a:noFill/>
            <a:miter lim="800000"/>
            <a:headEnd/>
            <a:tailEnd/>
          </a:ln>
        </p:spPr>
      </p:pic>
      <p:pic>
        <p:nvPicPr>
          <p:cNvPr id="7" name="Picture 6"/>
          <p:cNvPicPr>
            <a:picLocks noChangeAspect="1"/>
          </p:cNvPicPr>
          <p:nvPr/>
        </p:nvPicPr>
        <p:blipFill>
          <a:blip r:embed="rId4"/>
          <a:srcRect/>
          <a:stretch>
            <a:fillRect/>
          </a:stretch>
        </p:blipFill>
        <p:spPr bwMode="auto">
          <a:xfrm>
            <a:off x="3886200" y="838200"/>
            <a:ext cx="5000625" cy="4943475"/>
          </a:xfrm>
          <a:prstGeom prst="rect">
            <a:avLst/>
          </a:prstGeom>
          <a:noFill/>
          <a:ln w="9525">
            <a:noFill/>
            <a:miter lim="800000"/>
            <a:headEnd/>
            <a:tailEnd/>
          </a:ln>
        </p:spPr>
      </p:pic>
      <p:sp>
        <p:nvSpPr>
          <p:cNvPr id="1233928" name="Rectangle 8"/>
          <p:cNvSpPr>
            <a:spLocks noChangeArrowheads="1"/>
          </p:cNvSpPr>
          <p:nvPr/>
        </p:nvSpPr>
        <p:spPr bwMode="auto">
          <a:xfrm>
            <a:off x="463550" y="152400"/>
            <a:ext cx="3422650" cy="990600"/>
          </a:xfrm>
          <a:prstGeom prst="rect">
            <a:avLst/>
          </a:prstGeom>
          <a:noFill/>
          <a:ln w="9525">
            <a:noFill/>
            <a:miter lim="800000"/>
            <a:headEnd/>
            <a:tailEnd/>
          </a:ln>
        </p:spPr>
        <p:txBody>
          <a:bodyPr lIns="45720" rIns="45720"/>
          <a:lstStyle/>
          <a:p>
            <a:pPr>
              <a:spcBef>
                <a:spcPct val="0"/>
              </a:spcBef>
            </a:pPr>
            <a:r>
              <a:rPr lang="en-US" sz="2400" dirty="0" smtClean="0">
                <a:solidFill>
                  <a:srgbClr val="00723F"/>
                </a:solidFill>
              </a:rPr>
              <a:t>FIGURE 1</a:t>
            </a:r>
            <a:r>
              <a:rPr lang="en-US" sz="2400" dirty="0" smtClean="0"/>
              <a:t>  </a:t>
            </a:r>
            <a:r>
              <a:rPr lang="en-US" sz="2400" dirty="0">
                <a:solidFill>
                  <a:schemeClr val="tx1"/>
                </a:solidFill>
              </a:rPr>
              <a:t>The Circular Flow of Economic Activity</a:t>
            </a:r>
          </a:p>
        </p:txBody>
      </p:sp>
      <p:sp>
        <p:nvSpPr>
          <p:cNvPr id="1233929" name="Text Box 9"/>
          <p:cNvSpPr txBox="1">
            <a:spLocks noChangeArrowheads="1"/>
          </p:cNvSpPr>
          <p:nvPr/>
        </p:nvSpPr>
        <p:spPr bwMode="auto">
          <a:xfrm rot="10800000">
            <a:off x="381000" y="1171385"/>
            <a:ext cx="3352800" cy="4926733"/>
          </a:xfrm>
          <a:prstGeom prst="rect">
            <a:avLst/>
          </a:prstGeom>
          <a:noFill/>
          <a:ln w="9525" algn="ctr">
            <a:noFill/>
            <a:miter lim="800000"/>
            <a:headEnd/>
            <a:tailEnd/>
          </a:ln>
        </p:spPr>
        <p:txBody>
          <a:bodyPr rot="10800000" wrap="square">
            <a:spAutoFit/>
          </a:bodyPr>
          <a:lstStyle/>
          <a:p>
            <a:pPr>
              <a:lnSpc>
                <a:spcPct val="105000"/>
              </a:lnSpc>
              <a:spcBef>
                <a:spcPct val="0"/>
              </a:spcBef>
              <a:spcAft>
                <a:spcPct val="0"/>
              </a:spcAft>
            </a:pPr>
            <a:r>
              <a:rPr lang="en-US" sz="2000" b="0" dirty="0" smtClean="0">
                <a:solidFill>
                  <a:schemeClr val="tx1"/>
                </a:solidFill>
              </a:rPr>
              <a:t>Here </a:t>
            </a:r>
            <a:r>
              <a:rPr lang="en-US" sz="2000" b="0" dirty="0">
                <a:solidFill>
                  <a:schemeClr val="tx1"/>
                </a:solidFill>
              </a:rPr>
              <a:t>goods and services flow clockwise: Labor services supplied by households flow to firms, and goods and services produced by firms flow to households.</a:t>
            </a:r>
          </a:p>
          <a:p>
            <a:pPr>
              <a:lnSpc>
                <a:spcPct val="105000"/>
              </a:lnSpc>
              <a:spcBef>
                <a:spcPct val="0"/>
              </a:spcBef>
              <a:spcAft>
                <a:spcPct val="0"/>
              </a:spcAft>
            </a:pPr>
            <a:r>
              <a:rPr lang="en-US" sz="2000" b="0" dirty="0">
                <a:solidFill>
                  <a:schemeClr val="tx1"/>
                </a:solidFill>
              </a:rPr>
              <a:t>Payment (usually money) flows in the opposite (counterclockwise) direction: Payment for goods and services flows from households to firms, and payment for labor services flows from firms to households</a:t>
            </a:r>
            <a:r>
              <a:rPr lang="en-US" sz="2000" b="0" dirty="0" smtClean="0">
                <a:solidFill>
                  <a:schemeClr val="tx1"/>
                </a:solidFill>
              </a:rPr>
              <a:t>.</a:t>
            </a:r>
            <a:endParaRPr lang="en-US" sz="2000" b="0" dirty="0">
              <a:solidFill>
                <a:schemeClr val="tx1"/>
              </a:solidFill>
            </a:endParaRPr>
          </a:p>
        </p:txBody>
      </p:sp>
      <p:pic>
        <p:nvPicPr>
          <p:cNvPr id="3" name="Picture 2"/>
          <p:cNvPicPr>
            <a:picLocks noChangeAspect="1"/>
          </p:cNvPicPr>
          <p:nvPr/>
        </p:nvPicPr>
        <p:blipFill>
          <a:blip r:embed="rId5"/>
          <a:srcRect/>
          <a:stretch>
            <a:fillRect/>
          </a:stretch>
        </p:blipFill>
        <p:spPr bwMode="auto">
          <a:xfrm>
            <a:off x="3886200" y="838200"/>
            <a:ext cx="5000625" cy="4943475"/>
          </a:xfrm>
          <a:prstGeom prst="rect">
            <a:avLst/>
          </a:prstGeom>
          <a:noFill/>
          <a:ln w="9525">
            <a:noFill/>
            <a:miter lim="800000"/>
            <a:headEnd/>
            <a:tailEnd/>
          </a:ln>
        </p:spPr>
      </p:pic>
      <p:pic>
        <p:nvPicPr>
          <p:cNvPr id="4" name="Picture 3"/>
          <p:cNvPicPr>
            <a:picLocks noChangeAspect="1"/>
          </p:cNvPicPr>
          <p:nvPr/>
        </p:nvPicPr>
        <p:blipFill>
          <a:blip r:embed="rId6"/>
          <a:srcRect/>
          <a:stretch>
            <a:fillRect/>
          </a:stretch>
        </p:blipFill>
        <p:spPr bwMode="auto">
          <a:xfrm>
            <a:off x="3886200" y="838200"/>
            <a:ext cx="5000625" cy="4943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3928"/>
                                        </p:tgtEl>
                                        <p:attrNameLst>
                                          <p:attrName>style.visibility</p:attrName>
                                        </p:attrNameLst>
                                      </p:cBhvr>
                                      <p:to>
                                        <p:strVal val="visible"/>
                                      </p:to>
                                    </p:set>
                                    <p:animEffect transition="in" filter="wipe(left)">
                                      <p:cBhvr>
                                        <p:cTn id="7" dur="500"/>
                                        <p:tgtEl>
                                          <p:spTgt spid="1233928"/>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nodeType="afterGroup">
                            <p:stCondLst>
                              <p:cond delay="1000"/>
                            </p:stCondLst>
                            <p:childTnLst>
                              <p:par>
                                <p:cTn id="13" presetID="16" presetClass="entr" presetSubtype="4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Horizontal)">
                                      <p:cBhvr>
                                        <p:cTn id="15" dur="500"/>
                                        <p:tgtEl>
                                          <p:spTgt spid="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33929">
                                            <p:txEl>
                                              <p:pRg st="0" end="0"/>
                                            </p:txEl>
                                          </p:spTgt>
                                        </p:tgtEl>
                                        <p:attrNameLst>
                                          <p:attrName>style.visibility</p:attrName>
                                        </p:attrNameLst>
                                      </p:cBhvr>
                                      <p:to>
                                        <p:strVal val="visible"/>
                                      </p:to>
                                    </p:set>
                                    <p:animEffect transition="in" filter="wipe(left)">
                                      <p:cBhvr>
                                        <p:cTn id="27" dur="500"/>
                                        <p:tgtEl>
                                          <p:spTgt spid="1233929">
                                            <p:txEl>
                                              <p:pRg st="0" end="0"/>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33929">
                                            <p:txEl>
                                              <p:pRg st="1" end="1"/>
                                            </p:txEl>
                                          </p:spTgt>
                                        </p:tgtEl>
                                        <p:attrNameLst>
                                          <p:attrName>style.visibility</p:attrName>
                                        </p:attrNameLst>
                                      </p:cBhvr>
                                      <p:to>
                                        <p:strVal val="visible"/>
                                      </p:to>
                                    </p:set>
                                    <p:animEffect transition="in" filter="wipe(left)">
                                      <p:cBhvr>
                                        <p:cTn id="31" dur="500"/>
                                        <p:tgtEl>
                                          <p:spTgt spid="1233929">
                                            <p:txEl>
                                              <p:pRg st="1" end="1"/>
                                            </p:txEl>
                                          </p:spTgt>
                                        </p:tgtEl>
                                      </p:cBhvr>
                                    </p:animEffect>
                                  </p:childTnLst>
                                </p:cTn>
                              </p:par>
                            </p:childTnLst>
                          </p:cTn>
                        </p:par>
                        <p:par>
                          <p:cTn id="32" fill="hold" nodeType="afterGroup">
                            <p:stCondLst>
                              <p:cond delay="3500"/>
                            </p:stCondLst>
                            <p:childTnLst>
                              <p:par>
                                <p:cTn id="33" presetID="21"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4947" name="Rectangle 3"/>
          <p:cNvSpPr>
            <a:spLocks noChangeArrowheads="1"/>
          </p:cNvSpPr>
          <p:nvPr/>
        </p:nvSpPr>
        <p:spPr bwMode="auto">
          <a:xfrm>
            <a:off x="457200" y="1752600"/>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labor market  </a:t>
            </a:r>
            <a:r>
              <a:rPr lang="en-US" sz="2400" b="0" dirty="0">
                <a:solidFill>
                  <a:schemeClr val="tx1"/>
                </a:solidFill>
              </a:rPr>
              <a:t>The input/factor market in which households supply work for wages to firms that demand labor.</a:t>
            </a:r>
          </a:p>
        </p:txBody>
      </p:sp>
      <p:sp>
        <p:nvSpPr>
          <p:cNvPr id="1234948" name="Rectangle 4"/>
          <p:cNvSpPr>
            <a:spLocks noChangeArrowheads="1"/>
          </p:cNvSpPr>
          <p:nvPr/>
        </p:nvSpPr>
        <p:spPr bwMode="auto">
          <a:xfrm>
            <a:off x="461963" y="4191000"/>
            <a:ext cx="8221662" cy="914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capital market  </a:t>
            </a:r>
            <a:r>
              <a:rPr lang="en-US" sz="2400" b="0" dirty="0">
                <a:solidFill>
                  <a:schemeClr val="tx1"/>
                </a:solidFill>
              </a:rPr>
              <a:t>The input/factor market in which households supply their savings, for interest or for claims to future profits, to firms that demand funds to buy capital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4947">
                                            <p:txEl>
                                              <p:pRg st="0" end="0"/>
                                            </p:txEl>
                                          </p:spTgt>
                                        </p:tgtEl>
                                        <p:attrNameLst>
                                          <p:attrName>style.visibility</p:attrName>
                                        </p:attrNameLst>
                                      </p:cBhvr>
                                      <p:to>
                                        <p:strVal val="visible"/>
                                      </p:to>
                                    </p:set>
                                    <p:animEffect transition="in" filter="wipe(left)">
                                      <p:cBhvr>
                                        <p:cTn id="7" dur="500"/>
                                        <p:tgtEl>
                                          <p:spTgt spid="123494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4948"/>
                                        </p:tgtEl>
                                        <p:attrNameLst>
                                          <p:attrName>style.visibility</p:attrName>
                                        </p:attrNameLst>
                                      </p:cBhvr>
                                      <p:to>
                                        <p:strVal val="visible"/>
                                      </p:to>
                                    </p:set>
                                    <p:animEffect transition="in" filter="wipe(left)">
                                      <p:cBhvr>
                                        <p:cTn id="11" dur="500"/>
                                        <p:tgtEl>
                                          <p:spTgt spid="123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7" grpId="0" build="p" bldLvl="2" autoUpdateAnimBg="0" advAuto="0"/>
      <p:bldP spid="123494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5971" name="Rectangle 3"/>
          <p:cNvSpPr>
            <a:spLocks noChangeArrowheads="1"/>
          </p:cNvSpPr>
          <p:nvPr/>
        </p:nvSpPr>
        <p:spPr bwMode="auto">
          <a:xfrm>
            <a:off x="457200" y="990600"/>
            <a:ext cx="8229600"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land market  </a:t>
            </a:r>
            <a:r>
              <a:rPr lang="en-US" sz="2400" b="0" dirty="0">
                <a:solidFill>
                  <a:schemeClr val="tx1"/>
                </a:solidFill>
              </a:rPr>
              <a:t>The input/factor market in which households supply land or other real property in exchange for rent.</a:t>
            </a:r>
          </a:p>
        </p:txBody>
      </p:sp>
      <p:sp>
        <p:nvSpPr>
          <p:cNvPr id="1235972" name="Rectangle 4"/>
          <p:cNvSpPr>
            <a:spLocks noChangeArrowheads="1"/>
          </p:cNvSpPr>
          <p:nvPr/>
        </p:nvSpPr>
        <p:spPr bwMode="auto">
          <a:xfrm>
            <a:off x="461963" y="2667000"/>
            <a:ext cx="8220075" cy="6858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factors of production  </a:t>
            </a:r>
            <a:r>
              <a:rPr lang="en-US" sz="2400" b="0" dirty="0">
                <a:solidFill>
                  <a:schemeClr val="tx1"/>
                </a:solidFill>
              </a:rPr>
              <a:t>The inputs into the production process. Land, labor, and capital are the three key factors of production.</a:t>
            </a:r>
          </a:p>
        </p:txBody>
      </p:sp>
      <p:sp>
        <p:nvSpPr>
          <p:cNvPr id="1235973" name="Text Box 5"/>
          <p:cNvSpPr txBox="1">
            <a:spLocks noChangeArrowheads="1"/>
          </p:cNvSpPr>
          <p:nvPr/>
        </p:nvSpPr>
        <p:spPr bwMode="auto">
          <a:xfrm>
            <a:off x="461963" y="3962400"/>
            <a:ext cx="8224837" cy="2514600"/>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Input and output markets are connected through the behavior of both firms and households. Firms determine the quantities and character of outputs produced and the types and quantities of inputs demanded. Households determine the types and quantities of products demanded and the quantities and types of inputs supplied.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animEffect transition="in" filter="wipe(left)">
                                      <p:cBhvr>
                                        <p:cTn id="7" dur="500"/>
                                        <p:tgtEl>
                                          <p:spTgt spid="123597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5972"/>
                                        </p:tgtEl>
                                        <p:attrNameLst>
                                          <p:attrName>style.visibility</p:attrName>
                                        </p:attrNameLst>
                                      </p:cBhvr>
                                      <p:to>
                                        <p:strVal val="visible"/>
                                      </p:to>
                                    </p:set>
                                    <p:animEffect transition="in" filter="wipe(left)">
                                      <p:cBhvr>
                                        <p:cTn id="11" dur="500"/>
                                        <p:tgtEl>
                                          <p:spTgt spid="12359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5973"/>
                                        </p:tgtEl>
                                        <p:attrNameLst>
                                          <p:attrName>style.visibility</p:attrName>
                                        </p:attrNameLst>
                                      </p:cBhvr>
                                      <p:to>
                                        <p:strVal val="visible"/>
                                      </p:to>
                                    </p:set>
                                    <p:animEffect transition="in" filter="wipe(left)">
                                      <p:cBhvr>
                                        <p:cTn id="15" dur="500"/>
                                        <p:tgtEl>
                                          <p:spTgt spid="123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1" grpId="0" build="p" bldLvl="2" autoUpdateAnimBg="0" advAuto="0"/>
      <p:bldP spid="1235972" grpId="0"/>
      <p:bldP spid="123597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6995" name="Text Box 3"/>
          <p:cNvSpPr txBox="1">
            <a:spLocks noChangeArrowheads="1"/>
          </p:cNvSpPr>
          <p:nvPr/>
        </p:nvSpPr>
        <p:spPr bwMode="auto">
          <a:xfrm>
            <a:off x="457200" y="1219200"/>
            <a:ext cx="8229600" cy="4800599"/>
          </a:xfrm>
          <a:prstGeom prst="rect">
            <a:avLst/>
          </a:prstGeom>
          <a:noFill/>
          <a:ln w="9525" algn="ctr">
            <a:noFill/>
            <a:miter lim="800000"/>
            <a:headEnd/>
            <a:tailEnd/>
          </a:ln>
        </p:spPr>
        <p:txBody>
          <a:bodyPr/>
          <a:lstStyle/>
          <a:p>
            <a:pPr>
              <a:spcBef>
                <a:spcPct val="0"/>
              </a:spcBef>
              <a:spcAft>
                <a:spcPct val="0"/>
              </a:spcAft>
              <a:tabLst>
                <a:tab pos="571500" algn="l"/>
              </a:tabLst>
            </a:pPr>
            <a:r>
              <a:rPr lang="en-US" sz="2000" b="0" dirty="0">
                <a:solidFill>
                  <a:schemeClr val="tx1"/>
                </a:solidFill>
              </a:rPr>
              <a:t>A household’s decision about what quantity of a particular output, or product, to demand depends on a number of factors, including:</a:t>
            </a:r>
          </a:p>
          <a:p>
            <a:pPr>
              <a:spcBef>
                <a:spcPct val="0"/>
              </a:spcBef>
              <a:spcAft>
                <a:spcPct val="0"/>
              </a:spcAft>
              <a:tabLst>
                <a:tab pos="571500" algn="l"/>
              </a:tabLst>
            </a:pPr>
            <a:endParaRPr lang="en-US" sz="2000" b="0" dirty="0">
              <a:solidFill>
                <a:schemeClr val="tx1"/>
              </a:solidFill>
            </a:endParaRP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price of the product</a:t>
            </a:r>
            <a:r>
              <a:rPr lang="en-US" sz="2000" b="0" dirty="0">
                <a:solidFill>
                  <a:schemeClr val="tx1"/>
                </a:solidFill>
              </a:rPr>
              <a:t> in question.</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income available</a:t>
            </a:r>
            <a:r>
              <a:rPr lang="en-US" sz="2000" b="0" dirty="0">
                <a:solidFill>
                  <a:schemeClr val="tx1"/>
                </a:solidFill>
              </a:rPr>
              <a:t> to the household.</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amount of accumulated wealth</a:t>
            </a:r>
            <a:r>
              <a:rPr lang="en-US" sz="2000" b="0" dirty="0">
                <a:solidFill>
                  <a:schemeClr val="tx1"/>
                </a:solidFill>
              </a:rPr>
              <a:t>.</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a:t>
            </a:r>
            <a:r>
              <a:rPr lang="en-US" sz="2000" b="0" i="1" dirty="0">
                <a:solidFill>
                  <a:schemeClr val="tx1"/>
                </a:solidFill>
              </a:rPr>
              <a:t>prices of other products</a:t>
            </a:r>
            <a:r>
              <a:rPr lang="en-US" sz="2000" b="0" dirty="0">
                <a:solidFill>
                  <a:schemeClr val="tx1"/>
                </a:solidFill>
              </a:rPr>
              <a:t> available to the household.</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tastes and preferences</a:t>
            </a:r>
            <a:r>
              <a:rPr lang="en-US" sz="2000" b="0" dirty="0">
                <a:solidFill>
                  <a:schemeClr val="tx1"/>
                </a:solidFill>
              </a:rPr>
              <a:t>.</a:t>
            </a:r>
          </a:p>
          <a:p>
            <a:pPr lvl="1" indent="-342900">
              <a:lnSpc>
                <a:spcPct val="150000"/>
              </a:lnSpc>
              <a:spcBef>
                <a:spcPct val="0"/>
              </a:spcBef>
              <a:spcAft>
                <a:spcPct val="0"/>
              </a:spcAft>
              <a:buClr>
                <a:srgbClr val="8A1636"/>
              </a:buClr>
              <a:buFont typeface="Wingdings" pitchFamily="2" charset="2"/>
              <a:buChar char="§"/>
              <a:tabLst>
                <a:tab pos="571500" algn="l"/>
              </a:tabLst>
            </a:pPr>
            <a:r>
              <a:rPr lang="en-US" sz="2000" b="0" dirty="0">
                <a:solidFill>
                  <a:schemeClr val="tx1"/>
                </a:solidFill>
              </a:rPr>
              <a:t>The household’s </a:t>
            </a:r>
            <a:r>
              <a:rPr lang="en-US" sz="2000" b="0" i="1" dirty="0">
                <a:solidFill>
                  <a:schemeClr val="tx1"/>
                </a:solidFill>
              </a:rPr>
              <a:t>expectations </a:t>
            </a:r>
            <a:r>
              <a:rPr lang="en-US" sz="2000" b="0" dirty="0">
                <a:solidFill>
                  <a:schemeClr val="tx1"/>
                </a:solidFill>
              </a:rPr>
              <a:t>about future income, wealth, and prices.</a:t>
            </a:r>
          </a:p>
        </p:txBody>
      </p:sp>
      <p:sp>
        <p:nvSpPr>
          <p:cNvPr id="6" name="Rectangle 6"/>
          <p:cNvSpPr txBox="1">
            <a:spLocks noChangeArrowheads="1"/>
          </p:cNvSpPr>
          <p:nvPr/>
        </p:nvSpPr>
        <p:spPr bwMode="auto">
          <a:xfrm>
            <a:off x="457200" y="219075"/>
            <a:ext cx="8382000" cy="457200"/>
          </a:xfrm>
          <a:prstGeom prst="rect">
            <a:avLst/>
          </a:prstGeom>
          <a:noFill/>
          <a:ln>
            <a:miter lim="800000"/>
            <a:headEnd/>
            <a:tailEnd/>
          </a:ln>
        </p:spPr>
        <p:txBody>
          <a:bodyPr/>
          <a:lstStyle/>
          <a:p>
            <a:pPr>
              <a:spcBef>
                <a:spcPct val="0"/>
              </a:spcBef>
              <a:spcAft>
                <a:spcPct val="0"/>
              </a:spcAft>
              <a:defRPr/>
            </a:pPr>
            <a:r>
              <a:rPr lang="en-US" sz="3600" b="0" kern="0" dirty="0">
                <a:solidFill>
                  <a:srgbClr val="8A1636"/>
                </a:solidFill>
                <a:latin typeface="+mj-lt"/>
                <a:ea typeface="+mj-ea"/>
                <a:cs typeface="+mj-cs"/>
              </a:rPr>
              <a:t>Demand in Product/Output Markets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6995">
                                            <p:txEl>
                                              <p:pRg st="0" end="0"/>
                                            </p:txEl>
                                          </p:spTgt>
                                        </p:tgtEl>
                                        <p:attrNameLst>
                                          <p:attrName>style.visibility</p:attrName>
                                        </p:attrNameLst>
                                      </p:cBhvr>
                                      <p:to>
                                        <p:strVal val="visible"/>
                                      </p:to>
                                    </p:set>
                                    <p:animEffect transition="in" filter="wipe(left)">
                                      <p:cBhvr>
                                        <p:cTn id="11" dur="500"/>
                                        <p:tgtEl>
                                          <p:spTgt spid="1236995">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6995">
                                            <p:txEl>
                                              <p:pRg st="2" end="2"/>
                                            </p:txEl>
                                          </p:spTgt>
                                        </p:tgtEl>
                                        <p:attrNameLst>
                                          <p:attrName>style.visibility</p:attrName>
                                        </p:attrNameLst>
                                      </p:cBhvr>
                                      <p:to>
                                        <p:strVal val="visible"/>
                                      </p:to>
                                    </p:set>
                                    <p:animEffect transition="in" filter="wipe(left)">
                                      <p:cBhvr>
                                        <p:cTn id="15" dur="500"/>
                                        <p:tgtEl>
                                          <p:spTgt spid="1236995">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6995">
                                            <p:txEl>
                                              <p:pRg st="3" end="3"/>
                                            </p:txEl>
                                          </p:spTgt>
                                        </p:tgtEl>
                                        <p:attrNameLst>
                                          <p:attrName>style.visibility</p:attrName>
                                        </p:attrNameLst>
                                      </p:cBhvr>
                                      <p:to>
                                        <p:strVal val="visible"/>
                                      </p:to>
                                    </p:set>
                                    <p:animEffect transition="in" filter="wipe(left)">
                                      <p:cBhvr>
                                        <p:cTn id="19" dur="500"/>
                                        <p:tgtEl>
                                          <p:spTgt spid="1236995">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36995">
                                            <p:txEl>
                                              <p:pRg st="4" end="4"/>
                                            </p:txEl>
                                          </p:spTgt>
                                        </p:tgtEl>
                                        <p:attrNameLst>
                                          <p:attrName>style.visibility</p:attrName>
                                        </p:attrNameLst>
                                      </p:cBhvr>
                                      <p:to>
                                        <p:strVal val="visible"/>
                                      </p:to>
                                    </p:set>
                                    <p:animEffect transition="in" filter="wipe(left)">
                                      <p:cBhvr>
                                        <p:cTn id="23" dur="500"/>
                                        <p:tgtEl>
                                          <p:spTgt spid="1236995">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36995">
                                            <p:txEl>
                                              <p:pRg st="5" end="5"/>
                                            </p:txEl>
                                          </p:spTgt>
                                        </p:tgtEl>
                                        <p:attrNameLst>
                                          <p:attrName>style.visibility</p:attrName>
                                        </p:attrNameLst>
                                      </p:cBhvr>
                                      <p:to>
                                        <p:strVal val="visible"/>
                                      </p:to>
                                    </p:set>
                                    <p:animEffect transition="in" filter="wipe(left)">
                                      <p:cBhvr>
                                        <p:cTn id="27" dur="500"/>
                                        <p:tgtEl>
                                          <p:spTgt spid="1236995">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36995">
                                            <p:txEl>
                                              <p:pRg st="6" end="6"/>
                                            </p:txEl>
                                          </p:spTgt>
                                        </p:tgtEl>
                                        <p:attrNameLst>
                                          <p:attrName>style.visibility</p:attrName>
                                        </p:attrNameLst>
                                      </p:cBhvr>
                                      <p:to>
                                        <p:strVal val="visible"/>
                                      </p:to>
                                    </p:set>
                                    <p:animEffect transition="in" filter="wipe(left)">
                                      <p:cBhvr>
                                        <p:cTn id="31" dur="500"/>
                                        <p:tgtEl>
                                          <p:spTgt spid="1236995">
                                            <p:txEl>
                                              <p:pRg st="6" end="6"/>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36995">
                                            <p:txEl>
                                              <p:pRg st="7" end="7"/>
                                            </p:txEl>
                                          </p:spTgt>
                                        </p:tgtEl>
                                        <p:attrNameLst>
                                          <p:attrName>style.visibility</p:attrName>
                                        </p:attrNameLst>
                                      </p:cBhvr>
                                      <p:to>
                                        <p:strVal val="visible"/>
                                      </p:to>
                                    </p:set>
                                    <p:animEffect transition="in" filter="wipe(left)">
                                      <p:cBhvr>
                                        <p:cTn id="35" dur="500"/>
                                        <p:tgtEl>
                                          <p:spTgt spid="1236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8019" name="Rectangle 3"/>
          <p:cNvSpPr>
            <a:spLocks noChangeArrowheads="1"/>
          </p:cNvSpPr>
          <p:nvPr/>
        </p:nvSpPr>
        <p:spPr bwMode="auto">
          <a:xfrm>
            <a:off x="457200" y="2971800"/>
            <a:ext cx="8001000" cy="914400"/>
          </a:xfrm>
          <a:prstGeom prst="rect">
            <a:avLst/>
          </a:prstGeom>
          <a:noFill/>
          <a:ln w="9525">
            <a:noFill/>
            <a:miter lim="800000"/>
            <a:headEnd/>
            <a:tailEnd/>
          </a:ln>
        </p:spPr>
        <p:txBody>
          <a:bodyPr/>
          <a:lstStyle/>
          <a:p>
            <a:pPr>
              <a:spcBef>
                <a:spcPct val="0"/>
              </a:spcBef>
              <a:spcAft>
                <a:spcPct val="0"/>
              </a:spcAft>
            </a:pPr>
            <a:r>
              <a:rPr lang="en-US" sz="2400" b="1" dirty="0">
                <a:solidFill>
                  <a:schemeClr val="tx1"/>
                </a:solidFill>
              </a:rPr>
              <a:t>quantity demanded  </a:t>
            </a:r>
            <a:r>
              <a:rPr lang="en-US" sz="2400" b="0" dirty="0">
                <a:solidFill>
                  <a:schemeClr val="tx1"/>
                </a:solidFill>
              </a:rPr>
              <a:t>The amount (number of units) of a product that a household would buy in a given period if it could buy all it wanted at the current market 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8019"/>
                                        </p:tgtEl>
                                        <p:attrNameLst>
                                          <p:attrName>style.visibility</p:attrName>
                                        </p:attrNameLst>
                                      </p:cBhvr>
                                      <p:to>
                                        <p:strVal val="visible"/>
                                      </p:to>
                                    </p:set>
                                    <p:animEffect transition="in" filter="wipe(left)">
                                      <p:cBhvr>
                                        <p:cTn id="7" dur="500"/>
                                        <p:tgtEl>
                                          <p:spTgt spid="123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1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43" name="Rectangle 3"/>
          <p:cNvSpPr>
            <a:spLocks noChangeArrowheads="1"/>
          </p:cNvSpPr>
          <p:nvPr/>
        </p:nvSpPr>
        <p:spPr bwMode="auto">
          <a:xfrm>
            <a:off x="457200" y="1751012"/>
            <a:ext cx="8239125" cy="1068387"/>
          </a:xfrm>
          <a:prstGeom prst="rect">
            <a:avLst/>
          </a:prstGeom>
          <a:noFill/>
          <a:ln w="9525">
            <a:noFill/>
            <a:miter lim="800000"/>
            <a:headEnd/>
            <a:tailEnd/>
          </a:ln>
        </p:spPr>
        <p:txBody>
          <a:bodyPr/>
          <a:lstStyle/>
          <a:p>
            <a:pPr>
              <a:spcBef>
                <a:spcPct val="0"/>
              </a:spcBef>
              <a:spcAft>
                <a:spcPct val="0"/>
              </a:spcAft>
            </a:pPr>
            <a:r>
              <a:rPr lang="en-US" sz="2400" b="0" dirty="0">
                <a:solidFill>
                  <a:schemeClr val="tx1"/>
                </a:solidFill>
              </a:rPr>
              <a:t>The most important relationship in individual markets is that between market price and quantity demanded.</a:t>
            </a:r>
          </a:p>
        </p:txBody>
      </p:sp>
      <p:sp>
        <p:nvSpPr>
          <p:cNvPr id="1239045" name="Text Box 5"/>
          <p:cNvSpPr txBox="1">
            <a:spLocks noChangeArrowheads="1"/>
          </p:cNvSpPr>
          <p:nvPr/>
        </p:nvSpPr>
        <p:spPr bwMode="auto">
          <a:xfrm>
            <a:off x="457200" y="3429000"/>
            <a:ext cx="8239125" cy="2814637"/>
          </a:xfrm>
          <a:prstGeom prst="rect">
            <a:avLst/>
          </a:prstGeom>
          <a:solidFill>
            <a:srgbClr val="DDECEB"/>
          </a:solidFill>
          <a:ln w="9525" algn="ctr">
            <a:noFill/>
            <a:miter lim="800000"/>
            <a:headEnd/>
            <a:tailEnd/>
          </a:ln>
        </p:spPr>
        <p:txBody>
          <a:bodyPr/>
          <a:lstStyle/>
          <a:p>
            <a:pPr>
              <a:spcBef>
                <a:spcPct val="0"/>
              </a:spcBef>
              <a:spcAft>
                <a:spcPct val="0"/>
              </a:spcAft>
            </a:pPr>
            <a:r>
              <a:rPr lang="en-US" sz="2400" b="0" dirty="0">
                <a:solidFill>
                  <a:schemeClr val="tx1"/>
                </a:solidFill>
              </a:rPr>
              <a:t>Changes in the price of a product affect the </a:t>
            </a:r>
            <a:r>
              <a:rPr lang="en-US" sz="2400" b="0" i="1" dirty="0">
                <a:solidFill>
                  <a:schemeClr val="tx1"/>
                </a:solidFill>
              </a:rPr>
              <a:t>quantity demanded</a:t>
            </a:r>
            <a:r>
              <a:rPr lang="en-US" sz="2400" b="0" dirty="0">
                <a:solidFill>
                  <a:schemeClr val="tx1"/>
                </a:solidFill>
              </a:rPr>
              <a:t> per period. Changes in any other factor, such as income or preferences, affect </a:t>
            </a:r>
            <a:r>
              <a:rPr lang="en-US" sz="2400" b="0" i="1" dirty="0">
                <a:solidFill>
                  <a:schemeClr val="tx1"/>
                </a:solidFill>
              </a:rPr>
              <a:t>demand</a:t>
            </a:r>
            <a:r>
              <a:rPr lang="en-US" sz="2400" b="0" dirty="0">
                <a:solidFill>
                  <a:schemeClr val="tx1"/>
                </a:solidFill>
              </a:rPr>
              <a:t>. Thus, we say that an increase in the price of Coca-Cola is likely to cause a decrease in the </a:t>
            </a:r>
            <a:r>
              <a:rPr lang="en-US" sz="2400" b="0" i="1" dirty="0">
                <a:solidFill>
                  <a:schemeClr val="tx1"/>
                </a:solidFill>
              </a:rPr>
              <a:t>quantity of Coca-Cola</a:t>
            </a:r>
            <a:r>
              <a:rPr lang="en-US" sz="2400" b="0" dirty="0">
                <a:solidFill>
                  <a:schemeClr val="tx1"/>
                </a:solidFill>
              </a:rPr>
              <a:t> </a:t>
            </a:r>
            <a:r>
              <a:rPr lang="en-US" sz="2400" b="0" i="1" dirty="0">
                <a:solidFill>
                  <a:schemeClr val="tx1"/>
                </a:solidFill>
              </a:rPr>
              <a:t>demanded</a:t>
            </a:r>
            <a:r>
              <a:rPr lang="en-US" sz="2400" b="0" dirty="0">
                <a:solidFill>
                  <a:schemeClr val="tx1"/>
                </a:solidFill>
              </a:rPr>
              <a:t>. However, we say that an increase in income is likely to cause an increase in the </a:t>
            </a:r>
            <a:r>
              <a:rPr lang="en-US" sz="2400" b="0" i="1" dirty="0">
                <a:solidFill>
                  <a:schemeClr val="tx1"/>
                </a:solidFill>
              </a:rPr>
              <a:t>demand</a:t>
            </a:r>
            <a:r>
              <a:rPr lang="en-US" sz="2400" b="0" dirty="0">
                <a:solidFill>
                  <a:schemeClr val="tx1"/>
                </a:solidFill>
              </a:rPr>
              <a:t> for most goods.</a:t>
            </a:r>
          </a:p>
        </p:txBody>
      </p:sp>
      <p:sp>
        <p:nvSpPr>
          <p:cNvPr id="8" name="Rectangle 4"/>
          <p:cNvSpPr txBox="1">
            <a:spLocks noChangeArrowheads="1"/>
          </p:cNvSpPr>
          <p:nvPr/>
        </p:nvSpPr>
        <p:spPr bwMode="auto">
          <a:xfrm>
            <a:off x="990600" y="219075"/>
            <a:ext cx="7269163" cy="1304925"/>
          </a:xfrm>
          <a:prstGeom prst="rect">
            <a:avLst/>
          </a:prstGeom>
          <a:noFill/>
          <a:ln>
            <a:miter lim="800000"/>
            <a:headEnd/>
            <a:tailEnd/>
          </a:ln>
        </p:spPr>
        <p:txBody>
          <a:bodyPr/>
          <a:lstStyle/>
          <a:p>
            <a:pPr marL="457200" indent="-457200">
              <a:defRPr/>
            </a:pPr>
            <a:r>
              <a:rPr lang="en-US" sz="3600" b="0" kern="0" dirty="0">
                <a:solidFill>
                  <a:srgbClr val="55367D"/>
                </a:solidFill>
                <a:latin typeface="+mn-lt"/>
              </a:rPr>
              <a:t>Changes in Quantity Demanded versus Changes in Demand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043"/>
                                        </p:tgtEl>
                                        <p:attrNameLst>
                                          <p:attrName>style.visibility</p:attrName>
                                        </p:attrNameLst>
                                      </p:cBhvr>
                                      <p:to>
                                        <p:strVal val="visible"/>
                                      </p:to>
                                    </p:set>
                                    <p:animEffect transition="in" filter="wipe(left)">
                                      <p:cBhvr>
                                        <p:cTn id="11" dur="500"/>
                                        <p:tgtEl>
                                          <p:spTgt spid="123904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9045"/>
                                        </p:tgtEl>
                                        <p:attrNameLst>
                                          <p:attrName>style.visibility</p:attrName>
                                        </p:attrNameLst>
                                      </p:cBhvr>
                                      <p:to>
                                        <p:strVal val="visible"/>
                                      </p:to>
                                    </p:set>
                                    <p:animEffect transition="in" filter="wipe(left)">
                                      <p:cBhvr>
                                        <p:cTn id="15" dur="500"/>
                                        <p:tgtEl>
                                          <p:spTgt spid="123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3" grpId="0"/>
      <p:bldP spid="1239045"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692</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800 ELITE</cp:lastModifiedBy>
  <cp:revision>9</cp:revision>
  <dcterms:created xsi:type="dcterms:W3CDTF">2015-07-29T08:47:02Z</dcterms:created>
  <dcterms:modified xsi:type="dcterms:W3CDTF">2016-08-03T04:36:12Z</dcterms:modified>
</cp:coreProperties>
</file>