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171920-6E8C-4703-BC00-D2D1C32788CB}"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E837D-52F2-44B4-A04E-47BAA1BD6974}" type="slidenum">
              <a:rPr lang="en-US" smtClean="0"/>
              <a:pPr/>
              <a:t>‹#›</a:t>
            </a:fld>
            <a:endParaRPr lang="en-US"/>
          </a:p>
        </p:txBody>
      </p:sp>
    </p:spTree>
    <p:extLst>
      <p:ext uri="{BB962C8B-B14F-4D97-AF65-F5344CB8AC3E}">
        <p14:creationId xmlns:p14="http://schemas.microsoft.com/office/powerpoint/2010/main" val="158625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71920-6E8C-4703-BC00-D2D1C32788CB}"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E837D-52F2-44B4-A04E-47BAA1BD6974}" type="slidenum">
              <a:rPr lang="en-US" smtClean="0"/>
              <a:pPr/>
              <a:t>‹#›</a:t>
            </a:fld>
            <a:endParaRPr lang="en-US"/>
          </a:p>
        </p:txBody>
      </p:sp>
    </p:spTree>
    <p:extLst>
      <p:ext uri="{BB962C8B-B14F-4D97-AF65-F5344CB8AC3E}">
        <p14:creationId xmlns:p14="http://schemas.microsoft.com/office/powerpoint/2010/main" val="3343284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71920-6E8C-4703-BC00-D2D1C32788CB}"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E837D-52F2-44B4-A04E-47BAA1BD6974}" type="slidenum">
              <a:rPr lang="en-US" smtClean="0"/>
              <a:pPr/>
              <a:t>‹#›</a:t>
            </a:fld>
            <a:endParaRPr lang="en-US"/>
          </a:p>
        </p:txBody>
      </p:sp>
    </p:spTree>
    <p:extLst>
      <p:ext uri="{BB962C8B-B14F-4D97-AF65-F5344CB8AC3E}">
        <p14:creationId xmlns:p14="http://schemas.microsoft.com/office/powerpoint/2010/main" val="4129450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841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8995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840113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2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2333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89745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4893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8063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71920-6E8C-4703-BC00-D2D1C32788CB}"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E837D-52F2-44B4-A04E-47BAA1BD6974}" type="slidenum">
              <a:rPr lang="en-US" smtClean="0"/>
              <a:pPr/>
              <a:t>‹#›</a:t>
            </a:fld>
            <a:endParaRPr lang="en-US"/>
          </a:p>
        </p:txBody>
      </p:sp>
    </p:spTree>
    <p:extLst>
      <p:ext uri="{BB962C8B-B14F-4D97-AF65-F5344CB8AC3E}">
        <p14:creationId xmlns:p14="http://schemas.microsoft.com/office/powerpoint/2010/main" val="6994264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940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396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93120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17983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0823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2384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32358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7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8394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8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35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171920-6E8C-4703-BC00-D2D1C32788CB}"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E837D-52F2-44B4-A04E-47BAA1BD6974}" type="slidenum">
              <a:rPr lang="en-US" smtClean="0"/>
              <a:pPr/>
              <a:t>‹#›</a:t>
            </a:fld>
            <a:endParaRPr lang="en-US"/>
          </a:p>
        </p:txBody>
      </p:sp>
    </p:spTree>
    <p:extLst>
      <p:ext uri="{BB962C8B-B14F-4D97-AF65-F5344CB8AC3E}">
        <p14:creationId xmlns:p14="http://schemas.microsoft.com/office/powerpoint/2010/main" val="243167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171920-6E8C-4703-BC00-D2D1C32788CB}"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2E837D-52F2-44B4-A04E-47BAA1BD6974}" type="slidenum">
              <a:rPr lang="en-US" smtClean="0"/>
              <a:pPr/>
              <a:t>‹#›</a:t>
            </a:fld>
            <a:endParaRPr lang="en-US"/>
          </a:p>
        </p:txBody>
      </p:sp>
    </p:spTree>
    <p:extLst>
      <p:ext uri="{BB962C8B-B14F-4D97-AF65-F5344CB8AC3E}">
        <p14:creationId xmlns:p14="http://schemas.microsoft.com/office/powerpoint/2010/main" val="347421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171920-6E8C-4703-BC00-D2D1C32788CB}" type="datetimeFigureOut">
              <a:rPr lang="en-US" smtClean="0"/>
              <a:pPr/>
              <a:t>8/8/2016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2E837D-52F2-44B4-A04E-47BAA1BD6974}" type="slidenum">
              <a:rPr lang="en-US" smtClean="0"/>
              <a:pPr/>
              <a:t>‹#›</a:t>
            </a:fld>
            <a:endParaRPr lang="en-US"/>
          </a:p>
        </p:txBody>
      </p:sp>
    </p:spTree>
    <p:extLst>
      <p:ext uri="{BB962C8B-B14F-4D97-AF65-F5344CB8AC3E}">
        <p14:creationId xmlns:p14="http://schemas.microsoft.com/office/powerpoint/2010/main" val="3817325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171920-6E8C-4703-BC00-D2D1C32788CB}" type="datetimeFigureOut">
              <a:rPr lang="en-US" smtClean="0"/>
              <a:pPr/>
              <a:t>8/8/2016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2E837D-52F2-44B4-A04E-47BAA1BD6974}" type="slidenum">
              <a:rPr lang="en-US" smtClean="0"/>
              <a:pPr/>
              <a:t>‹#›</a:t>
            </a:fld>
            <a:endParaRPr lang="en-US"/>
          </a:p>
        </p:txBody>
      </p:sp>
    </p:spTree>
    <p:extLst>
      <p:ext uri="{BB962C8B-B14F-4D97-AF65-F5344CB8AC3E}">
        <p14:creationId xmlns:p14="http://schemas.microsoft.com/office/powerpoint/2010/main" val="829715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71920-6E8C-4703-BC00-D2D1C32788CB}" type="datetimeFigureOut">
              <a:rPr lang="en-US" smtClean="0"/>
              <a:pPr/>
              <a:t>8/8/2016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2E837D-52F2-44B4-A04E-47BAA1BD6974}" type="slidenum">
              <a:rPr lang="en-US" smtClean="0"/>
              <a:pPr/>
              <a:t>‹#›</a:t>
            </a:fld>
            <a:endParaRPr lang="en-US"/>
          </a:p>
        </p:txBody>
      </p:sp>
    </p:spTree>
    <p:extLst>
      <p:ext uri="{BB962C8B-B14F-4D97-AF65-F5344CB8AC3E}">
        <p14:creationId xmlns:p14="http://schemas.microsoft.com/office/powerpoint/2010/main" val="352094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171920-6E8C-4703-BC00-D2D1C32788CB}"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2E837D-52F2-44B4-A04E-47BAA1BD6974}" type="slidenum">
              <a:rPr lang="en-US" smtClean="0"/>
              <a:pPr/>
              <a:t>‹#›</a:t>
            </a:fld>
            <a:endParaRPr lang="en-US"/>
          </a:p>
        </p:txBody>
      </p:sp>
    </p:spTree>
    <p:extLst>
      <p:ext uri="{BB962C8B-B14F-4D97-AF65-F5344CB8AC3E}">
        <p14:creationId xmlns:p14="http://schemas.microsoft.com/office/powerpoint/2010/main" val="112722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171920-6E8C-4703-BC00-D2D1C32788CB}"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2E837D-52F2-44B4-A04E-47BAA1BD6974}" type="slidenum">
              <a:rPr lang="en-US" smtClean="0"/>
              <a:pPr/>
              <a:t>‹#›</a:t>
            </a:fld>
            <a:endParaRPr lang="en-US"/>
          </a:p>
        </p:txBody>
      </p:sp>
    </p:spTree>
    <p:extLst>
      <p:ext uri="{BB962C8B-B14F-4D97-AF65-F5344CB8AC3E}">
        <p14:creationId xmlns:p14="http://schemas.microsoft.com/office/powerpoint/2010/main" val="238194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71920-6E8C-4703-BC00-D2D1C32788CB}" type="datetimeFigureOut">
              <a:rPr lang="en-US" smtClean="0"/>
              <a:pPr/>
              <a:t>8/8/2016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E837D-52F2-44B4-A04E-47BAA1BD6974}" type="slidenum">
              <a:rPr lang="en-US" smtClean="0"/>
              <a:pPr/>
              <a:t>‹#›</a:t>
            </a:fld>
            <a:endParaRPr lang="en-US"/>
          </a:p>
        </p:txBody>
      </p:sp>
    </p:spTree>
    <p:extLst>
      <p:ext uri="{BB962C8B-B14F-4D97-AF65-F5344CB8AC3E}">
        <p14:creationId xmlns:p14="http://schemas.microsoft.com/office/powerpoint/2010/main" val="503437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8" r:id="rId27"/>
    <p:sldLayoutId id="2147483679"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6.xml"/><Relationship Id="rId1" Type="http://schemas.openxmlformats.org/officeDocument/2006/relationships/vmlDrawing" Target="../drawings/vmlDrawing5.vml"/><Relationship Id="rId4" Type="http://schemas.openxmlformats.org/officeDocument/2006/relationships/image" Target="../media/image2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7.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9.bin"/><Relationship Id="rId4" Type="http://schemas.openxmlformats.org/officeDocument/2006/relationships/image" Target="../media/image2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11.bin"/><Relationship Id="rId4" Type="http://schemas.openxmlformats.org/officeDocument/2006/relationships/image" Target="../media/image25.wmf"/></Relationships>
</file>

<file path=ppt/slides/_rels/slide13.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8.png"/><Relationship Id="rId7" Type="http://schemas.openxmlformats.org/officeDocument/2006/relationships/oleObject" Target="../embeddings/oleObject12.bin"/><Relationship Id="rId2" Type="http://schemas.openxmlformats.org/officeDocument/2006/relationships/slideLayout" Target="../slideLayouts/slideLayout19.xml"/><Relationship Id="rId1" Type="http://schemas.openxmlformats.org/officeDocument/2006/relationships/vmlDrawing" Target="../drawings/vmlDrawing8.v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8.png"/><Relationship Id="rId7" Type="http://schemas.openxmlformats.org/officeDocument/2006/relationships/oleObject" Target="../embeddings/oleObject13.bin"/><Relationship Id="rId2" Type="http://schemas.openxmlformats.org/officeDocument/2006/relationships/slideLayout" Target="../slideLayouts/slideLayout20.xml"/><Relationship Id="rId1" Type="http://schemas.openxmlformats.org/officeDocument/2006/relationships/vmlDrawing" Target="../drawings/vmlDrawing9.v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png"/><Relationship Id="rId7" Type="http://schemas.openxmlformats.org/officeDocument/2006/relationships/oleObject" Target="../embeddings/oleObject14.bin"/><Relationship Id="rId2" Type="http://schemas.openxmlformats.org/officeDocument/2006/relationships/slideLayout" Target="../slideLayouts/slideLayout21.xml"/><Relationship Id="rId1" Type="http://schemas.openxmlformats.org/officeDocument/2006/relationships/vmlDrawing" Target="../drawings/vmlDrawing10.v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22.xml"/><Relationship Id="rId6" Type="http://schemas.openxmlformats.org/officeDocument/2006/relationships/image" Target="../media/image34.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3.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4.xml"/><Relationship Id="rId1" Type="http://schemas.openxmlformats.org/officeDocument/2006/relationships/vmlDrawing" Target="../drawings/vmlDrawing11.vml"/><Relationship Id="rId4" Type="http://schemas.openxmlformats.org/officeDocument/2006/relationships/image" Target="../media/image39.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5.xml"/><Relationship Id="rId1" Type="http://schemas.openxmlformats.org/officeDocument/2006/relationships/vmlDrawing" Target="../drawings/vmlDrawing12.vml"/><Relationship Id="rId6" Type="http://schemas.openxmlformats.org/officeDocument/2006/relationships/image" Target="../media/image41.wmf"/><Relationship Id="rId5" Type="http://schemas.openxmlformats.org/officeDocument/2006/relationships/oleObject" Target="../embeddings/oleObject17.bin"/><Relationship Id="rId4" Type="http://schemas.openxmlformats.org/officeDocument/2006/relationships/image" Target="../media/image40.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6.xml"/><Relationship Id="rId1" Type="http://schemas.openxmlformats.org/officeDocument/2006/relationships/vmlDrawing" Target="../drawings/vmlDrawing13.vml"/><Relationship Id="rId6" Type="http://schemas.openxmlformats.org/officeDocument/2006/relationships/image" Target="../media/image43.wmf"/><Relationship Id="rId5" Type="http://schemas.openxmlformats.org/officeDocument/2006/relationships/oleObject" Target="../embeddings/oleObject19.bin"/><Relationship Id="rId4" Type="http://schemas.openxmlformats.org/officeDocument/2006/relationships/image" Target="../media/image4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7.xml"/><Relationship Id="rId1" Type="http://schemas.openxmlformats.org/officeDocument/2006/relationships/vmlDrawing" Target="../drawings/vmlDrawing14.vml"/><Relationship Id="rId6" Type="http://schemas.openxmlformats.org/officeDocument/2006/relationships/image" Target="../media/image45.wmf"/><Relationship Id="rId5" Type="http://schemas.openxmlformats.org/officeDocument/2006/relationships/oleObject" Target="../embeddings/oleObject21.bin"/><Relationship Id="rId4" Type="http://schemas.openxmlformats.org/officeDocument/2006/relationships/image" Target="../media/image4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8.xml"/><Relationship Id="rId1" Type="http://schemas.openxmlformats.org/officeDocument/2006/relationships/vmlDrawing" Target="../drawings/vmlDrawing15.vml"/><Relationship Id="rId6" Type="http://schemas.openxmlformats.org/officeDocument/2006/relationships/image" Target="../media/image47.wmf"/><Relationship Id="rId5" Type="http://schemas.openxmlformats.org/officeDocument/2006/relationships/oleObject" Target="../embeddings/oleObject23.bin"/><Relationship Id="rId4" Type="http://schemas.openxmlformats.org/officeDocument/2006/relationships/image" Target="../media/image46.wmf"/></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19.wmf"/><Relationship Id="rId5" Type="http://schemas.openxmlformats.org/officeDocument/2006/relationships/oleObject" Target="../embeddings/oleObject4.bin"/><Relationship Id="rId4" Type="http://schemas.openxmlformats.org/officeDocument/2006/relationships/image" Target="../media/image18.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6.bin"/><Relationship Id="rId4" Type="http://schemas.openxmlformats.org/officeDocument/2006/relationships/image" Target="../media/image20.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Rectangle 1132"/>
          <p:cNvSpPr>
            <a:spLocks noChangeArrowheads="1"/>
          </p:cNvSpPr>
          <p:nvPr/>
        </p:nvSpPr>
        <p:spPr bwMode="auto">
          <a:xfrm rot="-5400000">
            <a:off x="5225534" y="-2805112"/>
            <a:ext cx="369332" cy="6858000"/>
          </a:xfrm>
          <a:prstGeom prst="rect">
            <a:avLst/>
          </a:prstGeom>
          <a:gradFill rotWithShape="1">
            <a:gsLst>
              <a:gs pos="0">
                <a:srgbClr val="593000"/>
              </a:gs>
              <a:gs pos="5000">
                <a:srgbClr val="593000"/>
              </a:gs>
              <a:gs pos="100000">
                <a:srgbClr val="FFFFFF"/>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nchor="ct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endParaRPr lang="en-US"/>
          </a:p>
        </p:txBody>
      </p:sp>
      <p:sp>
        <p:nvSpPr>
          <p:cNvPr id="17" name="Rectangle 16"/>
          <p:cNvSpPr>
            <a:spLocks noChangeArrowheads="1"/>
          </p:cNvSpPr>
          <p:nvPr/>
        </p:nvSpPr>
        <p:spPr bwMode="auto">
          <a:xfrm>
            <a:off x="6858000" y="533400"/>
            <a:ext cx="3810000" cy="6019800"/>
          </a:xfrm>
          <a:prstGeom prst="rect">
            <a:avLst/>
          </a:prstGeom>
          <a:gradFill rotWithShape="0">
            <a:gsLst>
              <a:gs pos="0">
                <a:srgbClr val="D1B79F"/>
              </a:gs>
              <a:gs pos="100000">
                <a:srgbClr val="FFFFFF"/>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endParaRPr lang="en-US"/>
          </a:p>
        </p:txBody>
      </p:sp>
      <p:sp>
        <p:nvSpPr>
          <p:cNvPr id="19" name="Rectangle 18"/>
          <p:cNvSpPr>
            <a:spLocks noChangeArrowheads="1"/>
          </p:cNvSpPr>
          <p:nvPr/>
        </p:nvSpPr>
        <p:spPr bwMode="auto">
          <a:xfrm>
            <a:off x="6858000" y="0"/>
            <a:ext cx="3810000" cy="533400"/>
          </a:xfrm>
          <a:prstGeom prst="rect">
            <a:avLst/>
          </a:prstGeom>
          <a:solidFill>
            <a:srgbClr val="00758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endParaRPr lang="en-US"/>
          </a:p>
        </p:txBody>
      </p:sp>
      <p:sp>
        <p:nvSpPr>
          <p:cNvPr id="22" name="TextBox 21"/>
          <p:cNvSpPr txBox="1">
            <a:spLocks noChangeArrowheads="1"/>
          </p:cNvSpPr>
          <p:nvPr/>
        </p:nvSpPr>
        <p:spPr bwMode="auto">
          <a:xfrm>
            <a:off x="1981201" y="738188"/>
            <a:ext cx="48863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algn="r" eaLnBrk="1" hangingPunct="1"/>
            <a:r>
              <a:rPr lang="en-US" sz="3300">
                <a:solidFill>
                  <a:srgbClr val="55367D"/>
                </a:solidFill>
                <a:latin typeface="Arial Rounded MT Bold" panose="020F0704030504030204" pitchFamily="34" charset="0"/>
              </a:rPr>
              <a:t>Elasticity</a:t>
            </a:r>
          </a:p>
        </p:txBody>
      </p:sp>
      <p:sp>
        <p:nvSpPr>
          <p:cNvPr id="23" name="Text Box 113"/>
          <p:cNvSpPr txBox="1">
            <a:spLocks noChangeArrowheads="1"/>
          </p:cNvSpPr>
          <p:nvPr/>
        </p:nvSpPr>
        <p:spPr bwMode="auto">
          <a:xfrm rot="-5400000">
            <a:off x="7935883" y="334748"/>
            <a:ext cx="400110" cy="2473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50000"/>
              </a:spcBef>
            </a:pPr>
            <a:r>
              <a:rPr lang="en-US" sz="1400">
                <a:solidFill>
                  <a:srgbClr val="593000"/>
                </a:solidFill>
              </a:rPr>
              <a:t>C H A P T E R   O U T L I N E</a:t>
            </a:r>
          </a:p>
        </p:txBody>
      </p:sp>
      <p:sp>
        <p:nvSpPr>
          <p:cNvPr id="24" name="TextBox 23"/>
          <p:cNvSpPr txBox="1">
            <a:spLocks noChangeArrowheads="1"/>
          </p:cNvSpPr>
          <p:nvPr/>
        </p:nvSpPr>
        <p:spPr bwMode="auto">
          <a:xfrm>
            <a:off x="6858000" y="1676400"/>
            <a:ext cx="3810000" cy="333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20650" algn="l"/>
              </a:tabLst>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tabLst>
                <a:tab pos="120650" algn="l"/>
              </a:tabLst>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tabLst>
                <a:tab pos="120650" algn="l"/>
              </a:tabLst>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tabLst>
                <a:tab pos="120650" algn="l"/>
              </a:tabLst>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tabLst>
                <a:tab pos="120650" algn="l"/>
              </a:tabLst>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tabLst>
                <a:tab pos="120650" algn="l"/>
              </a:tabLs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tabLst>
                <a:tab pos="120650" algn="l"/>
              </a:tabLs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tabLst>
                <a:tab pos="120650" algn="l"/>
              </a:tabLs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tabLst>
                <a:tab pos="120650" algn="l"/>
              </a:tabLs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5000"/>
              </a:spcBef>
            </a:pPr>
            <a:r>
              <a:rPr lang="en-US" sz="1600" dirty="0">
                <a:solidFill>
                  <a:srgbClr val="8A1636"/>
                </a:solidFill>
                <a:latin typeface="Times New Roman" panose="02020603050405020304" pitchFamily="18" charset="0"/>
                <a:cs typeface="Times New Roman" panose="02020603050405020304" pitchFamily="18" charset="0"/>
              </a:rPr>
              <a:t>Price Elasticity of Demand</a:t>
            </a:r>
            <a:endParaRPr lang="en-US" sz="1600" b="0" dirty="0">
              <a:solidFill>
                <a:schemeClr val="tx1"/>
              </a:solidFill>
              <a:latin typeface="Times New Roman" panose="02020603050405020304" pitchFamily="18" charset="0"/>
              <a:cs typeface="Times New Roman" panose="02020603050405020304" pitchFamily="18" charset="0"/>
            </a:endParaRPr>
          </a:p>
          <a:p>
            <a:pPr eaLnBrk="1" hangingPunct="1">
              <a:spcBef>
                <a:spcPct val="5000"/>
              </a:spcBef>
            </a:pPr>
            <a:r>
              <a:rPr lang="en-US" b="0" dirty="0">
                <a:solidFill>
                  <a:schemeClr val="tx1"/>
                </a:solidFill>
                <a:latin typeface="Times New Roman" panose="02020603050405020304" pitchFamily="18" charset="0"/>
                <a:cs typeface="Times New Roman" panose="02020603050405020304" pitchFamily="18" charset="0"/>
              </a:rPr>
              <a:t>	</a:t>
            </a:r>
            <a:r>
              <a:rPr lang="en-US" sz="1400" b="0" dirty="0">
                <a:solidFill>
                  <a:schemeClr val="tx1"/>
                </a:solidFill>
                <a:latin typeface="Times New Roman" panose="02020603050405020304" pitchFamily="18" charset="0"/>
                <a:cs typeface="Times New Roman" panose="02020603050405020304" pitchFamily="18" charset="0"/>
              </a:rPr>
              <a:t>Slope and Elasticity</a:t>
            </a:r>
          </a:p>
          <a:p>
            <a:pPr eaLnBrk="1" hangingPunct="1">
              <a:spcBef>
                <a:spcPct val="5000"/>
              </a:spcBef>
            </a:pPr>
            <a:r>
              <a:rPr lang="en-US" sz="1400" b="0" dirty="0">
                <a:solidFill>
                  <a:schemeClr val="tx1"/>
                </a:solidFill>
                <a:latin typeface="Times New Roman" panose="02020603050405020304" pitchFamily="18" charset="0"/>
                <a:cs typeface="Times New Roman" panose="02020603050405020304" pitchFamily="18" charset="0"/>
              </a:rPr>
              <a:t>	Types of Elasticity</a:t>
            </a:r>
            <a:endParaRPr lang="en-US" sz="1400" dirty="0">
              <a:solidFill>
                <a:srgbClr val="1469B2"/>
              </a:solidFill>
            </a:endParaRPr>
          </a:p>
          <a:p>
            <a:pPr eaLnBrk="1" hangingPunct="1">
              <a:spcBef>
                <a:spcPct val="5000"/>
              </a:spcBef>
            </a:pPr>
            <a:r>
              <a:rPr lang="en-US" sz="1600" dirty="0">
                <a:solidFill>
                  <a:srgbClr val="8A1636"/>
                </a:solidFill>
                <a:latin typeface="Times New Roman" panose="02020603050405020304" pitchFamily="18" charset="0"/>
                <a:cs typeface="Times New Roman" panose="02020603050405020304" pitchFamily="18" charset="0"/>
              </a:rPr>
              <a:t>Calculating </a:t>
            </a:r>
            <a:r>
              <a:rPr lang="en-US" sz="1600" dirty="0" err="1">
                <a:solidFill>
                  <a:srgbClr val="8A1636"/>
                </a:solidFill>
                <a:latin typeface="Times New Roman" panose="02020603050405020304" pitchFamily="18" charset="0"/>
                <a:cs typeface="Times New Roman" panose="02020603050405020304" pitchFamily="18" charset="0"/>
              </a:rPr>
              <a:t>Elasticities</a:t>
            </a:r>
            <a:endParaRPr lang="en-US" sz="1600" b="0" dirty="0">
              <a:solidFill>
                <a:schemeClr val="tx1"/>
              </a:solidFill>
              <a:latin typeface="Times New Roman" panose="02020603050405020304" pitchFamily="18" charset="0"/>
              <a:cs typeface="Times New Roman" panose="02020603050405020304" pitchFamily="18" charset="0"/>
            </a:endParaRPr>
          </a:p>
          <a:p>
            <a:pPr eaLnBrk="1" hangingPunct="1">
              <a:spcBef>
                <a:spcPct val="5000"/>
              </a:spcBef>
            </a:pPr>
            <a:r>
              <a:rPr lang="en-US" b="0" dirty="0">
                <a:solidFill>
                  <a:schemeClr val="tx1"/>
                </a:solidFill>
                <a:latin typeface="Times New Roman" panose="02020603050405020304" pitchFamily="18" charset="0"/>
                <a:cs typeface="Times New Roman" panose="02020603050405020304" pitchFamily="18" charset="0"/>
              </a:rPr>
              <a:t>	</a:t>
            </a:r>
            <a:r>
              <a:rPr lang="en-US" sz="1400" b="0" dirty="0">
                <a:solidFill>
                  <a:schemeClr val="tx1"/>
                </a:solidFill>
                <a:latin typeface="Times New Roman" panose="02020603050405020304" pitchFamily="18" charset="0"/>
                <a:cs typeface="Times New Roman" panose="02020603050405020304" pitchFamily="18" charset="0"/>
              </a:rPr>
              <a:t>Calculating Percentage Changes</a:t>
            </a:r>
          </a:p>
          <a:p>
            <a:pPr eaLnBrk="1" hangingPunct="1">
              <a:spcBef>
                <a:spcPct val="5000"/>
              </a:spcBef>
            </a:pPr>
            <a:r>
              <a:rPr lang="en-US" sz="1400" b="0" dirty="0">
                <a:solidFill>
                  <a:schemeClr val="tx1"/>
                </a:solidFill>
                <a:latin typeface="Times New Roman" panose="02020603050405020304" pitchFamily="18" charset="0"/>
                <a:cs typeface="Times New Roman" panose="02020603050405020304" pitchFamily="18" charset="0"/>
              </a:rPr>
              <a:t>	Elasticity Is a Ratio of Percentages</a:t>
            </a:r>
          </a:p>
          <a:p>
            <a:pPr eaLnBrk="1" hangingPunct="1">
              <a:spcBef>
                <a:spcPct val="5000"/>
              </a:spcBef>
            </a:pPr>
            <a:r>
              <a:rPr lang="en-US" sz="1400" b="0" dirty="0">
                <a:solidFill>
                  <a:schemeClr val="tx1"/>
                </a:solidFill>
                <a:latin typeface="Times New Roman" panose="02020603050405020304" pitchFamily="18" charset="0"/>
                <a:cs typeface="Times New Roman" panose="02020603050405020304" pitchFamily="18" charset="0"/>
              </a:rPr>
              <a:t>	The Midpoint Formula</a:t>
            </a:r>
          </a:p>
          <a:p>
            <a:pPr eaLnBrk="1" hangingPunct="1">
              <a:spcBef>
                <a:spcPct val="5000"/>
              </a:spcBef>
            </a:pPr>
            <a:r>
              <a:rPr lang="en-US" sz="1400" b="0" dirty="0">
                <a:solidFill>
                  <a:schemeClr val="tx1"/>
                </a:solidFill>
                <a:latin typeface="Times New Roman" panose="02020603050405020304" pitchFamily="18" charset="0"/>
                <a:cs typeface="Times New Roman" panose="02020603050405020304" pitchFamily="18" charset="0"/>
              </a:rPr>
              <a:t>	Elasticity Changes Along a Straight-Line 	     Demand Curve</a:t>
            </a:r>
          </a:p>
          <a:p>
            <a:pPr eaLnBrk="1" hangingPunct="1">
              <a:spcBef>
                <a:spcPct val="5000"/>
              </a:spcBef>
            </a:pPr>
            <a:r>
              <a:rPr lang="en-US" sz="1400" b="0" dirty="0">
                <a:solidFill>
                  <a:schemeClr val="tx1"/>
                </a:solidFill>
                <a:latin typeface="Times New Roman" panose="02020603050405020304" pitchFamily="18" charset="0"/>
                <a:cs typeface="Times New Roman" panose="02020603050405020304" pitchFamily="18" charset="0"/>
              </a:rPr>
              <a:t>	Elasticity and Total Revenue</a:t>
            </a:r>
            <a:endParaRPr lang="en-US" sz="1400" dirty="0">
              <a:solidFill>
                <a:srgbClr val="8A1636"/>
              </a:solidFill>
              <a:latin typeface="Times New Roman" panose="02020603050405020304" pitchFamily="18" charset="0"/>
              <a:cs typeface="Times New Roman" panose="02020603050405020304" pitchFamily="18" charset="0"/>
            </a:endParaRPr>
          </a:p>
          <a:p>
            <a:pPr eaLnBrk="1" hangingPunct="1">
              <a:spcBef>
                <a:spcPct val="5000"/>
              </a:spcBef>
            </a:pPr>
            <a:r>
              <a:rPr lang="en-US" sz="1600" dirty="0" smtClean="0">
                <a:solidFill>
                  <a:srgbClr val="8A1636"/>
                </a:solidFill>
                <a:latin typeface="Times New Roman" panose="02020603050405020304" pitchFamily="18" charset="0"/>
                <a:cs typeface="Times New Roman" panose="02020603050405020304" pitchFamily="18" charset="0"/>
              </a:rPr>
              <a:t>Other </a:t>
            </a:r>
            <a:r>
              <a:rPr lang="en-US" sz="1600" dirty="0">
                <a:solidFill>
                  <a:srgbClr val="8A1636"/>
                </a:solidFill>
                <a:latin typeface="Times New Roman" panose="02020603050405020304" pitchFamily="18" charset="0"/>
                <a:cs typeface="Times New Roman" panose="02020603050405020304" pitchFamily="18" charset="0"/>
              </a:rPr>
              <a:t>Important </a:t>
            </a:r>
            <a:r>
              <a:rPr lang="en-US" sz="1600" dirty="0" err="1">
                <a:solidFill>
                  <a:srgbClr val="8A1636"/>
                </a:solidFill>
                <a:latin typeface="Times New Roman" panose="02020603050405020304" pitchFamily="18" charset="0"/>
                <a:cs typeface="Times New Roman" panose="02020603050405020304" pitchFamily="18" charset="0"/>
              </a:rPr>
              <a:t>Elasticities</a:t>
            </a:r>
            <a:endParaRPr lang="en-US" sz="1600" dirty="0">
              <a:solidFill>
                <a:srgbClr val="8A1636"/>
              </a:solidFill>
              <a:latin typeface="Times New Roman" panose="02020603050405020304" pitchFamily="18" charset="0"/>
              <a:cs typeface="Times New Roman" panose="02020603050405020304" pitchFamily="18" charset="0"/>
            </a:endParaRPr>
          </a:p>
          <a:p>
            <a:pPr eaLnBrk="1" hangingPunct="1">
              <a:spcBef>
                <a:spcPct val="5000"/>
              </a:spcBef>
            </a:pPr>
            <a:r>
              <a:rPr lang="en-US" b="0" dirty="0">
                <a:solidFill>
                  <a:schemeClr val="tx1"/>
                </a:solidFill>
                <a:latin typeface="Times New Roman" panose="02020603050405020304" pitchFamily="18" charset="0"/>
                <a:cs typeface="Times New Roman" panose="02020603050405020304" pitchFamily="18" charset="0"/>
              </a:rPr>
              <a:t>	</a:t>
            </a:r>
            <a:r>
              <a:rPr lang="en-US" sz="1400" b="0" dirty="0">
                <a:solidFill>
                  <a:schemeClr val="tx1"/>
                </a:solidFill>
                <a:latin typeface="Times New Roman" panose="02020603050405020304" pitchFamily="18" charset="0"/>
                <a:cs typeface="Times New Roman" panose="02020603050405020304" pitchFamily="18" charset="0"/>
              </a:rPr>
              <a:t>Income Elasticity of Demand</a:t>
            </a:r>
          </a:p>
          <a:p>
            <a:pPr eaLnBrk="1" hangingPunct="1">
              <a:spcBef>
                <a:spcPct val="5000"/>
              </a:spcBef>
            </a:pPr>
            <a:r>
              <a:rPr lang="en-US" sz="1400" b="0" dirty="0">
                <a:solidFill>
                  <a:schemeClr val="tx1"/>
                </a:solidFill>
                <a:latin typeface="Times New Roman" panose="02020603050405020304" pitchFamily="18" charset="0"/>
                <a:cs typeface="Times New Roman" panose="02020603050405020304" pitchFamily="18" charset="0"/>
              </a:rPr>
              <a:t>	Cross-Price Elasticity of Demand</a:t>
            </a:r>
          </a:p>
          <a:p>
            <a:pPr eaLnBrk="1" hangingPunct="1">
              <a:spcBef>
                <a:spcPct val="5000"/>
              </a:spcBef>
            </a:pPr>
            <a:r>
              <a:rPr lang="en-US" sz="1400" b="0" dirty="0">
                <a:solidFill>
                  <a:schemeClr val="tx1"/>
                </a:solidFill>
                <a:latin typeface="Times New Roman" panose="02020603050405020304" pitchFamily="18" charset="0"/>
                <a:cs typeface="Times New Roman" panose="02020603050405020304" pitchFamily="18" charset="0"/>
              </a:rPr>
              <a:t>	Elasticity of </a:t>
            </a:r>
            <a:r>
              <a:rPr lang="en-US" sz="1400" b="0" dirty="0" smtClean="0">
                <a:solidFill>
                  <a:schemeClr val="tx1"/>
                </a:solidFill>
                <a:latin typeface="Times New Roman" panose="02020603050405020304" pitchFamily="18" charset="0"/>
                <a:cs typeface="Times New Roman" panose="02020603050405020304" pitchFamily="18" charset="0"/>
              </a:rPr>
              <a:t>Supply</a:t>
            </a:r>
            <a:endParaRPr lang="en-US" sz="1400" b="0" dirty="0">
              <a:solidFill>
                <a:schemeClr val="tx1"/>
              </a:solidFill>
              <a:latin typeface="Times New Roman" panose="02020603050405020304" pitchFamily="18" charset="0"/>
              <a:cs typeface="Times New Roman" panose="02020603050405020304" pitchFamily="18" charset="0"/>
            </a:endParaRPr>
          </a:p>
        </p:txBody>
      </p:sp>
      <p:sp>
        <p:nvSpPr>
          <p:cNvPr id="25" name="Line 102"/>
          <p:cNvSpPr>
            <a:spLocks noChangeShapeType="1"/>
          </p:cNvSpPr>
          <p:nvPr/>
        </p:nvSpPr>
        <p:spPr bwMode="auto">
          <a:xfrm>
            <a:off x="1981200" y="0"/>
            <a:ext cx="0" cy="533400"/>
          </a:xfrm>
          <a:prstGeom prst="line">
            <a:avLst/>
          </a:prstGeom>
          <a:noFill/>
          <a:ln w="9525">
            <a:solidFill>
              <a:srgbClr val="C6AE95"/>
            </a:solidFill>
            <a:round/>
            <a:headEnd/>
            <a:tailEnd/>
          </a:ln>
          <a:extLst>
            <a:ext uri="{909E8E84-426E-40DD-AFC4-6F175D3DCCD1}">
              <a14:hiddenFill xmlns:a14="http://schemas.microsoft.com/office/drawing/2010/main">
                <a:noFill/>
              </a14:hiddenFill>
            </a:ext>
          </a:extLst>
        </p:spPr>
        <p:txBody>
          <a:bodyPr vert="eaVert">
            <a:spAutoFit/>
          </a:bodyPr>
          <a:lstStyle/>
          <a:p>
            <a:endParaRPr lang="en-US"/>
          </a:p>
        </p:txBody>
      </p:sp>
      <p:sp>
        <p:nvSpPr>
          <p:cNvPr id="26" name="Line 105"/>
          <p:cNvSpPr>
            <a:spLocks noChangeShapeType="1"/>
          </p:cNvSpPr>
          <p:nvPr/>
        </p:nvSpPr>
        <p:spPr bwMode="auto">
          <a:xfrm>
            <a:off x="6858000" y="6629400"/>
            <a:ext cx="3810000" cy="0"/>
          </a:xfrm>
          <a:prstGeom prst="line">
            <a:avLst/>
          </a:prstGeom>
          <a:noFill/>
          <a:ln w="15875">
            <a:solidFill>
              <a:srgbClr val="593000"/>
            </a:solidFill>
            <a:round/>
            <a:headEnd/>
            <a:tailEnd/>
          </a:ln>
          <a:extLst>
            <a:ext uri="{909E8E84-426E-40DD-AFC4-6F175D3DCCD1}">
              <a14:hiddenFill xmlns:a14="http://schemas.microsoft.com/office/drawing/2010/main">
                <a:noFill/>
              </a14:hiddenFill>
            </a:ext>
          </a:extLst>
        </p:spPr>
        <p:txBody>
          <a:bodyPr vert="eaVert">
            <a:spAutoFit/>
          </a:bodyPr>
          <a:lstStyle/>
          <a:p>
            <a:endParaRPr lang="en-US"/>
          </a:p>
        </p:txBody>
      </p:sp>
      <p:pic>
        <p:nvPicPr>
          <p:cNvPr id="2151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524001"/>
            <a:ext cx="479107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924788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par>
                          <p:cTn id="24" fill="hold" nodeType="afterGroup">
                            <p:stCondLst>
                              <p:cond delay="2500"/>
                            </p:stCondLst>
                            <p:childTnLst>
                              <p:par>
                                <p:cTn id="25" presetID="10" presetClass="entr" presetSubtype="0" fill="hold" nodeType="afterEffect">
                                  <p:stCondLst>
                                    <p:cond delay="0"/>
                                  </p:stCondLst>
                                  <p:childTnLst>
                                    <p:set>
                                      <p:cBhvr>
                                        <p:cTn id="26" dur="1" fill="hold">
                                          <p:stCondLst>
                                            <p:cond delay="0"/>
                                          </p:stCondLst>
                                        </p:cTn>
                                        <p:tgtEl>
                                          <p:spTgt spid="21517"/>
                                        </p:tgtEl>
                                        <p:attrNameLst>
                                          <p:attrName>style.visibility</p:attrName>
                                        </p:attrNameLst>
                                      </p:cBhvr>
                                      <p:to>
                                        <p:strVal val="visible"/>
                                      </p:to>
                                    </p:set>
                                    <p:animEffect transition="in" filter="fade">
                                      <p:cBhvr>
                                        <p:cTn id="27" dur="1000"/>
                                        <p:tgtEl>
                                          <p:spTgt spid="21517"/>
                                        </p:tgtEl>
                                      </p:cBhvr>
                                    </p:animEffect>
                                  </p:childTnLst>
                                </p:cTn>
                              </p:par>
                            </p:childTnLst>
                          </p:cTn>
                        </p:par>
                        <p:par>
                          <p:cTn id="28" fill="hold" nodeType="afterGroup">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nodeType="afterGroup">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24">
                                            <p:txEl>
                                              <p:pRg st="0" end="0"/>
                                            </p:txEl>
                                          </p:spTgt>
                                        </p:tgtEl>
                                        <p:attrNameLst>
                                          <p:attrName>style.visibility</p:attrName>
                                        </p:attrNameLst>
                                      </p:cBhvr>
                                      <p:to>
                                        <p:strVal val="visible"/>
                                      </p:to>
                                    </p:set>
                                    <p:animEffect transition="in" filter="wipe(left)">
                                      <p:cBhvr>
                                        <p:cTn id="35" dur="500"/>
                                        <p:tgtEl>
                                          <p:spTgt spid="24">
                                            <p:txEl>
                                              <p:pRg st="0" end="0"/>
                                            </p:txEl>
                                          </p:spTgt>
                                        </p:tgtEl>
                                      </p:cBhvr>
                                    </p:animEffect>
                                  </p:childTnLst>
                                </p:cTn>
                              </p:par>
                            </p:childTnLst>
                          </p:cTn>
                        </p:par>
                        <p:par>
                          <p:cTn id="36" fill="hold" nodeType="afterGroup">
                            <p:stCondLst>
                              <p:cond delay="4500"/>
                            </p:stCondLst>
                            <p:childTnLst>
                              <p:par>
                                <p:cTn id="37" presetID="22" presetClass="entr" presetSubtype="8" fill="hold" grpId="0" nodeType="afterEffect">
                                  <p:stCondLst>
                                    <p:cond delay="0"/>
                                  </p:stCondLst>
                                  <p:childTnLst>
                                    <p:set>
                                      <p:cBhvr>
                                        <p:cTn id="38" dur="1" fill="hold">
                                          <p:stCondLst>
                                            <p:cond delay="0"/>
                                          </p:stCondLst>
                                        </p:cTn>
                                        <p:tgtEl>
                                          <p:spTgt spid="24">
                                            <p:txEl>
                                              <p:pRg st="1" end="1"/>
                                            </p:txEl>
                                          </p:spTgt>
                                        </p:tgtEl>
                                        <p:attrNameLst>
                                          <p:attrName>style.visibility</p:attrName>
                                        </p:attrNameLst>
                                      </p:cBhvr>
                                      <p:to>
                                        <p:strVal val="visible"/>
                                      </p:to>
                                    </p:set>
                                    <p:animEffect transition="in" filter="wipe(left)">
                                      <p:cBhvr>
                                        <p:cTn id="39" dur="500"/>
                                        <p:tgtEl>
                                          <p:spTgt spid="24">
                                            <p:txEl>
                                              <p:pRg st="1" end="1"/>
                                            </p:txEl>
                                          </p:spTgt>
                                        </p:tgtEl>
                                      </p:cBhvr>
                                    </p:animEffect>
                                  </p:childTnLst>
                                </p:cTn>
                              </p:par>
                            </p:childTnLst>
                          </p:cTn>
                        </p:par>
                        <p:par>
                          <p:cTn id="40" fill="hold" nodeType="afterGroup">
                            <p:stCondLst>
                              <p:cond delay="5000"/>
                            </p:stCondLst>
                            <p:childTnLst>
                              <p:par>
                                <p:cTn id="41" presetID="22" presetClass="entr" presetSubtype="8" fill="hold" grpId="0" nodeType="afterEffect">
                                  <p:stCondLst>
                                    <p:cond delay="0"/>
                                  </p:stCondLst>
                                  <p:childTnLst>
                                    <p:set>
                                      <p:cBhvr>
                                        <p:cTn id="42" dur="1" fill="hold">
                                          <p:stCondLst>
                                            <p:cond delay="0"/>
                                          </p:stCondLst>
                                        </p:cTn>
                                        <p:tgtEl>
                                          <p:spTgt spid="24">
                                            <p:txEl>
                                              <p:pRg st="2" end="2"/>
                                            </p:txEl>
                                          </p:spTgt>
                                        </p:tgtEl>
                                        <p:attrNameLst>
                                          <p:attrName>style.visibility</p:attrName>
                                        </p:attrNameLst>
                                      </p:cBhvr>
                                      <p:to>
                                        <p:strVal val="visible"/>
                                      </p:to>
                                    </p:set>
                                    <p:animEffect transition="in" filter="wipe(left)">
                                      <p:cBhvr>
                                        <p:cTn id="43" dur="500"/>
                                        <p:tgtEl>
                                          <p:spTgt spid="24">
                                            <p:txEl>
                                              <p:pRg st="2" end="2"/>
                                            </p:txEl>
                                          </p:spTgt>
                                        </p:tgtEl>
                                      </p:cBhvr>
                                    </p:animEffect>
                                  </p:childTnLst>
                                </p:cTn>
                              </p:par>
                            </p:childTnLst>
                          </p:cTn>
                        </p:par>
                        <p:par>
                          <p:cTn id="44" fill="hold" nodeType="afterGroup">
                            <p:stCondLst>
                              <p:cond delay="5500"/>
                            </p:stCondLst>
                            <p:childTnLst>
                              <p:par>
                                <p:cTn id="45" presetID="22" presetClass="entr" presetSubtype="8" fill="hold" grpId="0" nodeType="afterEffect">
                                  <p:stCondLst>
                                    <p:cond delay="0"/>
                                  </p:stCondLst>
                                  <p:childTnLst>
                                    <p:set>
                                      <p:cBhvr>
                                        <p:cTn id="46" dur="1" fill="hold">
                                          <p:stCondLst>
                                            <p:cond delay="0"/>
                                          </p:stCondLst>
                                        </p:cTn>
                                        <p:tgtEl>
                                          <p:spTgt spid="24">
                                            <p:txEl>
                                              <p:pRg st="3" end="3"/>
                                            </p:txEl>
                                          </p:spTgt>
                                        </p:tgtEl>
                                        <p:attrNameLst>
                                          <p:attrName>style.visibility</p:attrName>
                                        </p:attrNameLst>
                                      </p:cBhvr>
                                      <p:to>
                                        <p:strVal val="visible"/>
                                      </p:to>
                                    </p:set>
                                    <p:animEffect transition="in" filter="wipe(left)">
                                      <p:cBhvr>
                                        <p:cTn id="47" dur="500"/>
                                        <p:tgtEl>
                                          <p:spTgt spid="24">
                                            <p:txEl>
                                              <p:pRg st="3" end="3"/>
                                            </p:txEl>
                                          </p:spTgt>
                                        </p:tgtEl>
                                      </p:cBhvr>
                                    </p:animEffect>
                                  </p:childTnLst>
                                </p:cTn>
                              </p:par>
                            </p:childTnLst>
                          </p:cTn>
                        </p:par>
                        <p:par>
                          <p:cTn id="48" fill="hold" nodeType="afterGroup">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24">
                                            <p:txEl>
                                              <p:pRg st="4" end="4"/>
                                            </p:txEl>
                                          </p:spTgt>
                                        </p:tgtEl>
                                        <p:attrNameLst>
                                          <p:attrName>style.visibility</p:attrName>
                                        </p:attrNameLst>
                                      </p:cBhvr>
                                      <p:to>
                                        <p:strVal val="visible"/>
                                      </p:to>
                                    </p:set>
                                    <p:animEffect transition="in" filter="wipe(left)">
                                      <p:cBhvr>
                                        <p:cTn id="51" dur="500"/>
                                        <p:tgtEl>
                                          <p:spTgt spid="24">
                                            <p:txEl>
                                              <p:pRg st="4" end="4"/>
                                            </p:txEl>
                                          </p:spTgt>
                                        </p:tgtEl>
                                      </p:cBhvr>
                                    </p:animEffect>
                                  </p:childTnLst>
                                </p:cTn>
                              </p:par>
                            </p:childTnLst>
                          </p:cTn>
                        </p:par>
                        <p:par>
                          <p:cTn id="52" fill="hold" nodeType="afterGroup">
                            <p:stCondLst>
                              <p:cond delay="6500"/>
                            </p:stCondLst>
                            <p:childTnLst>
                              <p:par>
                                <p:cTn id="53" presetID="22" presetClass="entr" presetSubtype="8" fill="hold" grpId="0" nodeType="afterEffect">
                                  <p:stCondLst>
                                    <p:cond delay="0"/>
                                  </p:stCondLst>
                                  <p:childTnLst>
                                    <p:set>
                                      <p:cBhvr>
                                        <p:cTn id="54" dur="1" fill="hold">
                                          <p:stCondLst>
                                            <p:cond delay="0"/>
                                          </p:stCondLst>
                                        </p:cTn>
                                        <p:tgtEl>
                                          <p:spTgt spid="24">
                                            <p:txEl>
                                              <p:pRg st="5" end="5"/>
                                            </p:txEl>
                                          </p:spTgt>
                                        </p:tgtEl>
                                        <p:attrNameLst>
                                          <p:attrName>style.visibility</p:attrName>
                                        </p:attrNameLst>
                                      </p:cBhvr>
                                      <p:to>
                                        <p:strVal val="visible"/>
                                      </p:to>
                                    </p:set>
                                    <p:animEffect transition="in" filter="wipe(left)">
                                      <p:cBhvr>
                                        <p:cTn id="55" dur="500"/>
                                        <p:tgtEl>
                                          <p:spTgt spid="24">
                                            <p:txEl>
                                              <p:pRg st="5" end="5"/>
                                            </p:txEl>
                                          </p:spTgt>
                                        </p:tgtEl>
                                      </p:cBhvr>
                                    </p:animEffect>
                                  </p:childTnLst>
                                </p:cTn>
                              </p:par>
                            </p:childTnLst>
                          </p:cTn>
                        </p:par>
                        <p:par>
                          <p:cTn id="56" fill="hold" nodeType="afterGroup">
                            <p:stCondLst>
                              <p:cond delay="7000"/>
                            </p:stCondLst>
                            <p:childTnLst>
                              <p:par>
                                <p:cTn id="57" presetID="22" presetClass="entr" presetSubtype="8" fill="hold" grpId="0" nodeType="afterEffect">
                                  <p:stCondLst>
                                    <p:cond delay="0"/>
                                  </p:stCondLst>
                                  <p:childTnLst>
                                    <p:set>
                                      <p:cBhvr>
                                        <p:cTn id="58" dur="1" fill="hold">
                                          <p:stCondLst>
                                            <p:cond delay="0"/>
                                          </p:stCondLst>
                                        </p:cTn>
                                        <p:tgtEl>
                                          <p:spTgt spid="24">
                                            <p:txEl>
                                              <p:pRg st="6" end="6"/>
                                            </p:txEl>
                                          </p:spTgt>
                                        </p:tgtEl>
                                        <p:attrNameLst>
                                          <p:attrName>style.visibility</p:attrName>
                                        </p:attrNameLst>
                                      </p:cBhvr>
                                      <p:to>
                                        <p:strVal val="visible"/>
                                      </p:to>
                                    </p:set>
                                    <p:animEffect transition="in" filter="wipe(left)">
                                      <p:cBhvr>
                                        <p:cTn id="59" dur="500"/>
                                        <p:tgtEl>
                                          <p:spTgt spid="24">
                                            <p:txEl>
                                              <p:pRg st="6" end="6"/>
                                            </p:txEl>
                                          </p:spTgt>
                                        </p:tgtEl>
                                      </p:cBhvr>
                                    </p:animEffect>
                                  </p:childTnLst>
                                </p:cTn>
                              </p:par>
                            </p:childTnLst>
                          </p:cTn>
                        </p:par>
                        <p:par>
                          <p:cTn id="60" fill="hold" nodeType="afterGroup">
                            <p:stCondLst>
                              <p:cond delay="7500"/>
                            </p:stCondLst>
                            <p:childTnLst>
                              <p:par>
                                <p:cTn id="61" presetID="22" presetClass="entr" presetSubtype="8" fill="hold" grpId="0" nodeType="afterEffect">
                                  <p:stCondLst>
                                    <p:cond delay="0"/>
                                  </p:stCondLst>
                                  <p:childTnLst>
                                    <p:set>
                                      <p:cBhvr>
                                        <p:cTn id="62" dur="1" fill="hold">
                                          <p:stCondLst>
                                            <p:cond delay="0"/>
                                          </p:stCondLst>
                                        </p:cTn>
                                        <p:tgtEl>
                                          <p:spTgt spid="24">
                                            <p:txEl>
                                              <p:pRg st="7" end="7"/>
                                            </p:txEl>
                                          </p:spTgt>
                                        </p:tgtEl>
                                        <p:attrNameLst>
                                          <p:attrName>style.visibility</p:attrName>
                                        </p:attrNameLst>
                                      </p:cBhvr>
                                      <p:to>
                                        <p:strVal val="visible"/>
                                      </p:to>
                                    </p:set>
                                    <p:animEffect transition="in" filter="wipe(left)">
                                      <p:cBhvr>
                                        <p:cTn id="63" dur="500"/>
                                        <p:tgtEl>
                                          <p:spTgt spid="24">
                                            <p:txEl>
                                              <p:pRg st="7" end="7"/>
                                            </p:txEl>
                                          </p:spTgt>
                                        </p:tgtEl>
                                      </p:cBhvr>
                                    </p:animEffect>
                                  </p:childTnLst>
                                </p:cTn>
                              </p:par>
                            </p:childTnLst>
                          </p:cTn>
                        </p:par>
                        <p:par>
                          <p:cTn id="64" fill="hold" nodeType="afterGroup">
                            <p:stCondLst>
                              <p:cond delay="8000"/>
                            </p:stCondLst>
                            <p:childTnLst>
                              <p:par>
                                <p:cTn id="65" presetID="22" presetClass="entr" presetSubtype="8" fill="hold" grpId="0" nodeType="afterEffect">
                                  <p:stCondLst>
                                    <p:cond delay="0"/>
                                  </p:stCondLst>
                                  <p:childTnLst>
                                    <p:set>
                                      <p:cBhvr>
                                        <p:cTn id="66" dur="1" fill="hold">
                                          <p:stCondLst>
                                            <p:cond delay="0"/>
                                          </p:stCondLst>
                                        </p:cTn>
                                        <p:tgtEl>
                                          <p:spTgt spid="24">
                                            <p:txEl>
                                              <p:pRg st="8" end="8"/>
                                            </p:txEl>
                                          </p:spTgt>
                                        </p:tgtEl>
                                        <p:attrNameLst>
                                          <p:attrName>style.visibility</p:attrName>
                                        </p:attrNameLst>
                                      </p:cBhvr>
                                      <p:to>
                                        <p:strVal val="visible"/>
                                      </p:to>
                                    </p:set>
                                    <p:animEffect transition="in" filter="wipe(left)">
                                      <p:cBhvr>
                                        <p:cTn id="67" dur="500"/>
                                        <p:tgtEl>
                                          <p:spTgt spid="24">
                                            <p:txEl>
                                              <p:pRg st="8" end="8"/>
                                            </p:txEl>
                                          </p:spTgt>
                                        </p:tgtEl>
                                      </p:cBhvr>
                                    </p:animEffect>
                                  </p:childTnLst>
                                </p:cTn>
                              </p:par>
                            </p:childTnLst>
                          </p:cTn>
                        </p:par>
                        <p:par>
                          <p:cTn id="68" fill="hold" nodeType="afterGroup">
                            <p:stCondLst>
                              <p:cond delay="8500"/>
                            </p:stCondLst>
                            <p:childTnLst>
                              <p:par>
                                <p:cTn id="69" presetID="22" presetClass="entr" presetSubtype="8" fill="hold" grpId="0" nodeType="afterEffect">
                                  <p:stCondLst>
                                    <p:cond delay="0"/>
                                  </p:stCondLst>
                                  <p:childTnLst>
                                    <p:set>
                                      <p:cBhvr>
                                        <p:cTn id="70" dur="1" fill="hold">
                                          <p:stCondLst>
                                            <p:cond delay="0"/>
                                          </p:stCondLst>
                                        </p:cTn>
                                        <p:tgtEl>
                                          <p:spTgt spid="24">
                                            <p:txEl>
                                              <p:pRg st="9" end="9"/>
                                            </p:txEl>
                                          </p:spTgt>
                                        </p:tgtEl>
                                        <p:attrNameLst>
                                          <p:attrName>style.visibility</p:attrName>
                                        </p:attrNameLst>
                                      </p:cBhvr>
                                      <p:to>
                                        <p:strVal val="visible"/>
                                      </p:to>
                                    </p:set>
                                    <p:animEffect transition="in" filter="wipe(left)">
                                      <p:cBhvr>
                                        <p:cTn id="71" dur="500"/>
                                        <p:tgtEl>
                                          <p:spTgt spid="24">
                                            <p:txEl>
                                              <p:pRg st="9" end="9"/>
                                            </p:txEl>
                                          </p:spTgt>
                                        </p:tgtEl>
                                      </p:cBhvr>
                                    </p:animEffect>
                                  </p:childTnLst>
                                </p:cTn>
                              </p:par>
                            </p:childTnLst>
                          </p:cTn>
                        </p:par>
                        <p:par>
                          <p:cTn id="72" fill="hold" nodeType="afterGroup">
                            <p:stCondLst>
                              <p:cond delay="9000"/>
                            </p:stCondLst>
                            <p:childTnLst>
                              <p:par>
                                <p:cTn id="73" presetID="22" presetClass="entr" presetSubtype="8" fill="hold" grpId="0" nodeType="afterEffect">
                                  <p:stCondLst>
                                    <p:cond delay="0"/>
                                  </p:stCondLst>
                                  <p:childTnLst>
                                    <p:set>
                                      <p:cBhvr>
                                        <p:cTn id="74" dur="1" fill="hold">
                                          <p:stCondLst>
                                            <p:cond delay="0"/>
                                          </p:stCondLst>
                                        </p:cTn>
                                        <p:tgtEl>
                                          <p:spTgt spid="24">
                                            <p:txEl>
                                              <p:pRg st="10" end="10"/>
                                            </p:txEl>
                                          </p:spTgt>
                                        </p:tgtEl>
                                        <p:attrNameLst>
                                          <p:attrName>style.visibility</p:attrName>
                                        </p:attrNameLst>
                                      </p:cBhvr>
                                      <p:to>
                                        <p:strVal val="visible"/>
                                      </p:to>
                                    </p:set>
                                    <p:animEffect transition="in" filter="wipe(left)">
                                      <p:cBhvr>
                                        <p:cTn id="75" dur="500"/>
                                        <p:tgtEl>
                                          <p:spTgt spid="24">
                                            <p:txEl>
                                              <p:pRg st="10" end="10"/>
                                            </p:txEl>
                                          </p:spTgt>
                                        </p:tgtEl>
                                      </p:cBhvr>
                                    </p:animEffect>
                                  </p:childTnLst>
                                </p:cTn>
                              </p:par>
                            </p:childTnLst>
                          </p:cTn>
                        </p:par>
                        <p:par>
                          <p:cTn id="76" fill="hold" nodeType="afterGroup">
                            <p:stCondLst>
                              <p:cond delay="9500"/>
                            </p:stCondLst>
                            <p:childTnLst>
                              <p:par>
                                <p:cTn id="77" presetID="22" presetClass="entr" presetSubtype="8" fill="hold" grpId="0" nodeType="afterEffect">
                                  <p:stCondLst>
                                    <p:cond delay="0"/>
                                  </p:stCondLst>
                                  <p:childTnLst>
                                    <p:set>
                                      <p:cBhvr>
                                        <p:cTn id="78" dur="1" fill="hold">
                                          <p:stCondLst>
                                            <p:cond delay="0"/>
                                          </p:stCondLst>
                                        </p:cTn>
                                        <p:tgtEl>
                                          <p:spTgt spid="24">
                                            <p:txEl>
                                              <p:pRg st="11" end="11"/>
                                            </p:txEl>
                                          </p:spTgt>
                                        </p:tgtEl>
                                        <p:attrNameLst>
                                          <p:attrName>style.visibility</p:attrName>
                                        </p:attrNameLst>
                                      </p:cBhvr>
                                      <p:to>
                                        <p:strVal val="visible"/>
                                      </p:to>
                                    </p:set>
                                    <p:animEffect transition="in" filter="wipe(left)">
                                      <p:cBhvr>
                                        <p:cTn id="79" dur="500"/>
                                        <p:tgtEl>
                                          <p:spTgt spid="24">
                                            <p:txEl>
                                              <p:pRg st="11" end="11"/>
                                            </p:txEl>
                                          </p:spTgt>
                                        </p:tgtEl>
                                      </p:cBhvr>
                                    </p:animEffect>
                                  </p:childTnLst>
                                </p:cTn>
                              </p:par>
                            </p:childTnLst>
                          </p:cTn>
                        </p:par>
                        <p:par>
                          <p:cTn id="80" fill="hold" nodeType="afterGroup">
                            <p:stCondLst>
                              <p:cond delay="10000"/>
                            </p:stCondLst>
                            <p:childTnLst>
                              <p:par>
                                <p:cTn id="81" presetID="22" presetClass="entr" presetSubtype="8" fill="hold" grpId="0" nodeType="afterEffect">
                                  <p:stCondLst>
                                    <p:cond delay="0"/>
                                  </p:stCondLst>
                                  <p:childTnLst>
                                    <p:set>
                                      <p:cBhvr>
                                        <p:cTn id="82" dur="1" fill="hold">
                                          <p:stCondLst>
                                            <p:cond delay="0"/>
                                          </p:stCondLst>
                                        </p:cTn>
                                        <p:tgtEl>
                                          <p:spTgt spid="24">
                                            <p:txEl>
                                              <p:pRg st="12" end="12"/>
                                            </p:txEl>
                                          </p:spTgt>
                                        </p:tgtEl>
                                        <p:attrNameLst>
                                          <p:attrName>style.visibility</p:attrName>
                                        </p:attrNameLst>
                                      </p:cBhvr>
                                      <p:to>
                                        <p:strVal val="visible"/>
                                      </p:to>
                                    </p:set>
                                    <p:animEffect transition="in" filter="wipe(left)">
                                      <p:cBhvr>
                                        <p:cTn id="83" dur="500"/>
                                        <p:tgtEl>
                                          <p:spTgt spid="24">
                                            <p:txEl>
                                              <p:pRg st="12" end="12"/>
                                            </p:txEl>
                                          </p:spTgt>
                                        </p:tgtEl>
                                      </p:cBhvr>
                                    </p:animEffect>
                                  </p:childTnLst>
                                </p:cTn>
                              </p:par>
                            </p:childTnLst>
                          </p:cTn>
                        </p:par>
                        <p:par>
                          <p:cTn id="84" fill="hold" nodeType="afterGroup">
                            <p:stCondLst>
                              <p:cond delay="10500"/>
                            </p:stCondLst>
                            <p:childTnLst>
                              <p:par>
                                <p:cTn id="85" presetID="22" presetClass="entr" presetSubtype="8" fill="hold" grpId="0" nodeType="after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left)">
                                      <p:cBhvr>
                                        <p:cTn id="8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nimBg="1"/>
      <p:bldP spid="22" grpId="0"/>
      <p:bldP spid="23" grpId="0"/>
      <p:bldP spid="24" grpId="0" build="p" bldLvl="2"/>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4650" name="Rectangle 10"/>
          <p:cNvSpPr>
            <a:spLocks noChangeArrowheads="1"/>
          </p:cNvSpPr>
          <p:nvPr/>
        </p:nvSpPr>
        <p:spPr bwMode="auto">
          <a:xfrm>
            <a:off x="1981200" y="1219201"/>
            <a:ext cx="8229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Once the changes in quantity demanded and price have been converted to percentages, calculating elasticity is a matter of simple division. Recall the formal definition of elasticity:</a:t>
            </a:r>
          </a:p>
        </p:txBody>
      </p:sp>
      <p:grpSp>
        <p:nvGrpSpPr>
          <p:cNvPr id="2" name="Group 14"/>
          <p:cNvGrpSpPr>
            <a:grpSpLocks/>
          </p:cNvGrpSpPr>
          <p:nvPr/>
        </p:nvGrpSpPr>
        <p:grpSpPr bwMode="auto">
          <a:xfrm>
            <a:off x="1981200" y="3048000"/>
            <a:ext cx="8229600" cy="1066800"/>
            <a:chOff x="432" y="2688"/>
            <a:chExt cx="5184" cy="672"/>
          </a:xfrm>
        </p:grpSpPr>
        <p:sp>
          <p:nvSpPr>
            <p:cNvPr id="5126" name="Text Box 12"/>
            <p:cNvSpPr txBox="1">
              <a:spLocks noChangeArrowheads="1"/>
            </p:cNvSpPr>
            <p:nvPr/>
          </p:nvSpPr>
          <p:spPr bwMode="auto">
            <a:xfrm>
              <a:off x="432" y="2688"/>
              <a:ext cx="5184" cy="672"/>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endParaRPr lang="en-US" sz="1400">
                <a:solidFill>
                  <a:schemeClr val="tx1"/>
                </a:solidFill>
              </a:endParaRPr>
            </a:p>
          </p:txBody>
        </p:sp>
        <p:graphicFrame>
          <p:nvGraphicFramePr>
            <p:cNvPr id="5122" name="Object 13"/>
            <p:cNvGraphicFramePr>
              <a:graphicFrameLocks noChangeAspect="1"/>
            </p:cNvGraphicFramePr>
            <p:nvPr/>
          </p:nvGraphicFramePr>
          <p:xfrm>
            <a:off x="963" y="2797"/>
            <a:ext cx="4123" cy="440"/>
          </p:xfrm>
          <a:graphic>
            <a:graphicData uri="http://schemas.openxmlformats.org/presentationml/2006/ole">
              <mc:AlternateContent xmlns:mc="http://schemas.openxmlformats.org/markup-compatibility/2006">
                <mc:Choice xmlns:v="urn:schemas-microsoft-com:vml" Requires="v">
                  <p:oleObj spid="_x0000_s5129" name="Equation" r:id="rId3" imgW="5118100" imgH="546100" progId="">
                    <p:embed/>
                  </p:oleObj>
                </mc:Choice>
                <mc:Fallback>
                  <p:oleObj name="Equation" r:id="rId3" imgW="5118100" imgH="54610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 y="2797"/>
                          <a:ext cx="4123" cy="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 name="Rectangle 4"/>
          <p:cNvSpPr txBox="1">
            <a:spLocks noChangeArrowheads="1"/>
          </p:cNvSpPr>
          <p:nvPr/>
        </p:nvSpPr>
        <p:spPr bwMode="auto">
          <a:xfrm>
            <a:off x="1981200" y="295275"/>
            <a:ext cx="6400800" cy="381000"/>
          </a:xfrm>
          <a:prstGeom prst="rect">
            <a:avLst/>
          </a:prstGeom>
          <a:noFill/>
          <a:ln>
            <a:miter lim="800000"/>
            <a:headEnd/>
            <a:tailEnd/>
          </a:ln>
        </p:spPr>
        <p:txBody>
          <a:bodyPr/>
          <a:lstStyle/>
          <a:p>
            <a:pPr marL="457200" indent="-457200">
              <a:defRPr/>
            </a:pPr>
            <a:r>
              <a:rPr lang="en-US" sz="2000" kern="0" dirty="0">
                <a:solidFill>
                  <a:srgbClr val="55367D"/>
                </a:solidFill>
              </a:rPr>
              <a:t>Elasticity Is a Ratio of Percentages</a:t>
            </a:r>
          </a:p>
        </p:txBody>
      </p:sp>
    </p:spTree>
    <p:extLst>
      <p:ext uri="{BB962C8B-B14F-4D97-AF65-F5344CB8AC3E}">
        <p14:creationId xmlns:p14="http://schemas.microsoft.com/office/powerpoint/2010/main" val="3044496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64650"/>
                                        </p:tgtEl>
                                        <p:attrNameLst>
                                          <p:attrName>style.visibility</p:attrName>
                                        </p:attrNameLst>
                                      </p:cBhvr>
                                      <p:to>
                                        <p:strVal val="visible"/>
                                      </p:to>
                                    </p:set>
                                    <p:animEffect transition="in" filter="wipe(left)">
                                      <p:cBhvr>
                                        <p:cTn id="11" dur="500"/>
                                        <p:tgtEl>
                                          <p:spTgt spid="1264650"/>
                                        </p:tgtEl>
                                      </p:cBhvr>
                                    </p:animEffect>
                                  </p:childTnLst>
                                </p:cTn>
                              </p:par>
                            </p:childTnLst>
                          </p:cTn>
                        </p:par>
                        <p:par>
                          <p:cTn id="12" fill="hold" nodeType="afterGroup">
                            <p:stCondLst>
                              <p:cond delay="1000"/>
                            </p:stCondLst>
                            <p:childTnLst>
                              <p:par>
                                <p:cTn id="13" presetID="17"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4650"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5672" name="Rectangle 8"/>
          <p:cNvSpPr>
            <a:spLocks noChangeArrowheads="1"/>
          </p:cNvSpPr>
          <p:nvPr/>
        </p:nvSpPr>
        <p:spPr bwMode="auto">
          <a:xfrm>
            <a:off x="1981200" y="1427163"/>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midpoint formula</a:t>
            </a:r>
            <a:r>
              <a:rPr lang="en-US" sz="1800" b="0">
                <a:solidFill>
                  <a:schemeClr val="tx1"/>
                </a:solidFill>
              </a:rPr>
              <a:t>  A more precise way of calculating percentages using the value halfway between </a:t>
            </a:r>
            <a:r>
              <a:rPr lang="en-US" sz="1800" b="0" i="1">
                <a:solidFill>
                  <a:schemeClr val="tx1"/>
                </a:solidFill>
              </a:rPr>
              <a:t>P</a:t>
            </a:r>
            <a:r>
              <a:rPr lang="en-US" sz="1800" b="0" baseline="-25000">
                <a:solidFill>
                  <a:schemeClr val="tx1"/>
                </a:solidFill>
              </a:rPr>
              <a:t>1</a:t>
            </a:r>
            <a:r>
              <a:rPr lang="en-US" sz="1800" b="0">
                <a:solidFill>
                  <a:schemeClr val="tx1"/>
                </a:solidFill>
              </a:rPr>
              <a:t> and </a:t>
            </a:r>
            <a:r>
              <a:rPr lang="en-US" sz="1800" b="0" i="1">
                <a:solidFill>
                  <a:schemeClr val="tx1"/>
                </a:solidFill>
              </a:rPr>
              <a:t>P</a:t>
            </a:r>
            <a:r>
              <a:rPr lang="en-US" sz="1800" b="0" baseline="-25000">
                <a:solidFill>
                  <a:schemeClr val="tx1"/>
                </a:solidFill>
              </a:rPr>
              <a:t>2</a:t>
            </a:r>
            <a:r>
              <a:rPr lang="en-US" sz="1800" b="0">
                <a:solidFill>
                  <a:schemeClr val="tx1"/>
                </a:solidFill>
              </a:rPr>
              <a:t> for the base in calculating the percentage change in price and the value halfway between </a:t>
            </a:r>
            <a:r>
              <a:rPr lang="en-US" sz="1800" b="0" i="1">
                <a:solidFill>
                  <a:schemeClr val="tx1"/>
                </a:solidFill>
              </a:rPr>
              <a:t>Q</a:t>
            </a:r>
            <a:r>
              <a:rPr lang="en-US" sz="1800" b="0" baseline="-25000">
                <a:solidFill>
                  <a:schemeClr val="tx1"/>
                </a:solidFill>
              </a:rPr>
              <a:t>1</a:t>
            </a:r>
            <a:r>
              <a:rPr lang="en-US" sz="1800" b="0">
                <a:solidFill>
                  <a:schemeClr val="tx1"/>
                </a:solidFill>
              </a:rPr>
              <a:t> and </a:t>
            </a:r>
            <a:r>
              <a:rPr lang="en-US" sz="1800" b="0" i="1">
                <a:solidFill>
                  <a:schemeClr val="tx1"/>
                </a:solidFill>
              </a:rPr>
              <a:t>Q</a:t>
            </a:r>
            <a:r>
              <a:rPr lang="en-US" sz="1800" b="0" baseline="-25000">
                <a:solidFill>
                  <a:schemeClr val="tx1"/>
                </a:solidFill>
              </a:rPr>
              <a:t>2</a:t>
            </a:r>
            <a:r>
              <a:rPr lang="en-US" sz="1800" b="0">
                <a:solidFill>
                  <a:schemeClr val="tx1"/>
                </a:solidFill>
              </a:rPr>
              <a:t> as the base for calculating the percentage change in quantity demanded.</a:t>
            </a:r>
          </a:p>
        </p:txBody>
      </p:sp>
      <p:sp>
        <p:nvSpPr>
          <p:cNvPr id="12" name="Rectangle 4"/>
          <p:cNvSpPr txBox="1">
            <a:spLocks noChangeArrowheads="1"/>
          </p:cNvSpPr>
          <p:nvPr/>
        </p:nvSpPr>
        <p:spPr bwMode="auto">
          <a:xfrm>
            <a:off x="1981200" y="295275"/>
            <a:ext cx="6400800" cy="381000"/>
          </a:xfrm>
          <a:prstGeom prst="rect">
            <a:avLst/>
          </a:prstGeom>
          <a:noFill/>
          <a:ln>
            <a:miter lim="800000"/>
            <a:headEnd/>
            <a:tailEnd/>
          </a:ln>
        </p:spPr>
        <p:txBody>
          <a:bodyPr/>
          <a:lstStyle/>
          <a:p>
            <a:pPr marL="457200" indent="-457200">
              <a:defRPr/>
            </a:pPr>
            <a:r>
              <a:rPr lang="en-US" sz="2000" kern="0" dirty="0">
                <a:solidFill>
                  <a:srgbClr val="55367D"/>
                </a:solidFill>
              </a:rPr>
              <a:t>The Midpoint Formula</a:t>
            </a:r>
          </a:p>
        </p:txBody>
      </p:sp>
      <p:graphicFrame>
        <p:nvGraphicFramePr>
          <p:cNvPr id="3" name="Object 2"/>
          <p:cNvGraphicFramePr>
            <a:graphicFrameLocks noChangeAspect="1"/>
          </p:cNvGraphicFramePr>
          <p:nvPr/>
        </p:nvGraphicFramePr>
        <p:xfrm>
          <a:off x="2293939" y="3378201"/>
          <a:ext cx="7604125" cy="747713"/>
        </p:xfrm>
        <a:graphic>
          <a:graphicData uri="http://schemas.openxmlformats.org/presentationml/2006/ole">
            <mc:AlternateContent xmlns:mc="http://schemas.openxmlformats.org/markup-compatibility/2006">
              <mc:Choice xmlns:v="urn:schemas-microsoft-com:vml" Requires="v">
                <p:oleObj spid="_x0000_s6160" name="Equation" r:id="rId3" imgW="4356000" imgH="431640" progId="Equation.3">
                  <p:embed/>
                </p:oleObj>
              </mc:Choice>
              <mc:Fallback>
                <p:oleObj name="Equation" r:id="rId3" imgW="4356000" imgH="4316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3939" y="3378201"/>
                        <a:ext cx="7604125"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nvGraphicFramePr>
        <p:xfrm>
          <a:off x="5440363" y="4941888"/>
          <a:ext cx="2460625" cy="747712"/>
        </p:xfrm>
        <a:graphic>
          <a:graphicData uri="http://schemas.openxmlformats.org/presentationml/2006/ole">
            <mc:AlternateContent xmlns:mc="http://schemas.openxmlformats.org/markup-compatibility/2006">
              <mc:Choice xmlns:v="urn:schemas-microsoft-com:vml" Requires="v">
                <p:oleObj spid="_x0000_s6161" name="Equation" r:id="rId5" imgW="1409400" imgH="431640" progId="Equation.3">
                  <p:embed/>
                </p:oleObj>
              </mc:Choice>
              <mc:Fallback>
                <p:oleObj name="Equation" r:id="rId5" imgW="1409400" imgH="43164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0363" y="4941888"/>
                        <a:ext cx="2460625" cy="747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24646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65672"/>
                                        </p:tgtEl>
                                        <p:attrNameLst>
                                          <p:attrName>style.visibility</p:attrName>
                                        </p:attrNameLst>
                                      </p:cBhvr>
                                      <p:to>
                                        <p:strVal val="visible"/>
                                      </p:to>
                                    </p:set>
                                    <p:animEffect transition="in" filter="wipe(left)">
                                      <p:cBhvr>
                                        <p:cTn id="11" dur="500"/>
                                        <p:tgtEl>
                                          <p:spTgt spid="1265672"/>
                                        </p:tgtEl>
                                      </p:cBhvr>
                                    </p:animEffect>
                                  </p:childTnLst>
                                </p:cTn>
                              </p:par>
                            </p:childTnLst>
                          </p:cTn>
                        </p:par>
                        <p:par>
                          <p:cTn id="12" fill="hold" nodeType="afterGroup">
                            <p:stCondLst>
                              <p:cond delay="1000"/>
                            </p:stCondLst>
                            <p:childTnLst>
                              <p:par>
                                <p:cTn id="13" presetID="17" presetClass="entr" presetSubtype="1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1500"/>
                            </p:stCondLst>
                            <p:childTnLst>
                              <p:par>
                                <p:cTn id="18" presetID="17" presetClass="entr" presetSubtype="1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5672" grpId="0" bldLvl="2" autoUpdateAnimBg="0"/>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1981200" y="276225"/>
            <a:ext cx="751998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sz="1800" b="0">
                <a:solidFill>
                  <a:srgbClr val="593000"/>
                </a:solidFill>
              </a:rPr>
              <a:t>Point Elasticity</a:t>
            </a:r>
          </a:p>
        </p:txBody>
      </p:sp>
      <p:sp>
        <p:nvSpPr>
          <p:cNvPr id="9" name="Rectangle 8"/>
          <p:cNvSpPr>
            <a:spLocks noChangeArrowheads="1"/>
          </p:cNvSpPr>
          <p:nvPr/>
        </p:nvSpPr>
        <p:spPr bwMode="auto">
          <a:xfrm>
            <a:off x="1981200" y="893764"/>
            <a:ext cx="822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point elasticity</a:t>
            </a:r>
            <a:r>
              <a:rPr lang="en-US" sz="1800" b="0">
                <a:solidFill>
                  <a:schemeClr val="tx1"/>
                </a:solidFill>
              </a:rPr>
              <a:t>  A measure of elasticity that uses the slope measurement.</a:t>
            </a:r>
          </a:p>
        </p:txBody>
      </p:sp>
      <p:sp>
        <p:nvSpPr>
          <p:cNvPr id="11" name="Rectangle 10"/>
          <p:cNvSpPr>
            <a:spLocks noChangeArrowheads="1"/>
          </p:cNvSpPr>
          <p:nvPr/>
        </p:nvSpPr>
        <p:spPr bwMode="auto">
          <a:xfrm>
            <a:off x="1981200" y="147796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We have defined elasticity as the percentage change in quantity demanded divided by the percentage change in price. We can write this as</a:t>
            </a:r>
          </a:p>
        </p:txBody>
      </p:sp>
      <p:sp>
        <p:nvSpPr>
          <p:cNvPr id="12" name="Rectangle 11"/>
          <p:cNvSpPr>
            <a:spLocks noChangeArrowheads="1"/>
          </p:cNvSpPr>
          <p:nvPr/>
        </p:nvSpPr>
        <p:spPr bwMode="auto">
          <a:xfrm>
            <a:off x="1981200" y="4005264"/>
            <a:ext cx="8229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Where </a:t>
            </a:r>
            <a:r>
              <a:rPr lang="en-US" sz="1800" b="0">
                <a:solidFill>
                  <a:schemeClr val="tx1"/>
                </a:solidFill>
                <a:cs typeface="Arial" panose="020B0604020202020204" pitchFamily="34" charset="0"/>
              </a:rPr>
              <a:t>∆</a:t>
            </a:r>
            <a:r>
              <a:rPr lang="en-US" sz="1800" b="0">
                <a:solidFill>
                  <a:schemeClr val="tx1"/>
                </a:solidFill>
              </a:rPr>
              <a:t> denotes a small change and </a:t>
            </a:r>
            <a:r>
              <a:rPr lang="en-US" sz="1800" b="0" i="1">
                <a:solidFill>
                  <a:schemeClr val="tx1"/>
                </a:solidFill>
              </a:rPr>
              <a:t>Q</a:t>
            </a:r>
            <a:r>
              <a:rPr lang="en-US" sz="1800" b="0" baseline="-25000">
                <a:solidFill>
                  <a:schemeClr val="tx1"/>
                </a:solidFill>
              </a:rPr>
              <a:t>1</a:t>
            </a:r>
            <a:r>
              <a:rPr lang="en-US" sz="1800" b="0">
                <a:solidFill>
                  <a:schemeClr val="tx1"/>
                </a:solidFill>
              </a:rPr>
              <a:t> and </a:t>
            </a:r>
            <a:r>
              <a:rPr lang="en-US" sz="1800" b="0" i="1">
                <a:solidFill>
                  <a:schemeClr val="tx1"/>
                </a:solidFill>
              </a:rPr>
              <a:t>P</a:t>
            </a:r>
            <a:r>
              <a:rPr lang="en-US" sz="1800" b="0" baseline="-25000">
                <a:solidFill>
                  <a:schemeClr val="tx1"/>
                </a:solidFill>
              </a:rPr>
              <a:t>1</a:t>
            </a:r>
            <a:r>
              <a:rPr lang="en-US" sz="1800" b="0">
                <a:solidFill>
                  <a:schemeClr val="tx1"/>
                </a:solidFill>
              </a:rPr>
              <a:t> refer to the original price and quantity demanded.</a:t>
            </a:r>
          </a:p>
          <a:p>
            <a:pPr eaLnBrk="1" hangingPunct="1">
              <a:spcBef>
                <a:spcPct val="0"/>
              </a:spcBef>
              <a:spcAft>
                <a:spcPct val="0"/>
              </a:spcAft>
            </a:pPr>
            <a:r>
              <a:rPr lang="en-US" sz="1800" b="0">
                <a:solidFill>
                  <a:schemeClr val="tx1"/>
                </a:solidFill>
              </a:rPr>
              <a:t>This can be rearranged and written as</a:t>
            </a:r>
          </a:p>
        </p:txBody>
      </p:sp>
      <p:sp>
        <p:nvSpPr>
          <p:cNvPr id="7" name="Rectangle 6"/>
          <p:cNvSpPr>
            <a:spLocks noChangeArrowheads="1"/>
          </p:cNvSpPr>
          <p:nvPr/>
        </p:nvSpPr>
        <p:spPr bwMode="auto">
          <a:xfrm>
            <a:off x="1981200" y="6107114"/>
            <a:ext cx="822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Notice that </a:t>
            </a:r>
            <a:r>
              <a:rPr lang="en-US" sz="1800" b="0">
                <a:solidFill>
                  <a:schemeClr val="tx1"/>
                </a:solidFill>
                <a:cs typeface="Arial" panose="020B0604020202020204" pitchFamily="34" charset="0"/>
              </a:rPr>
              <a:t>∆</a:t>
            </a:r>
            <a:r>
              <a:rPr lang="en-US" sz="1800" b="0" i="1">
                <a:solidFill>
                  <a:schemeClr val="tx1"/>
                </a:solidFill>
                <a:cs typeface="Arial" panose="020B0604020202020204" pitchFamily="34" charset="0"/>
              </a:rPr>
              <a:t>Q</a:t>
            </a:r>
            <a:r>
              <a:rPr lang="en-US" sz="1800" b="0">
                <a:solidFill>
                  <a:schemeClr val="tx1"/>
                </a:solidFill>
                <a:cs typeface="Arial" panose="020B0604020202020204" pitchFamily="34" charset="0"/>
              </a:rPr>
              <a:t>/∆</a:t>
            </a:r>
            <a:r>
              <a:rPr lang="en-US" sz="1800" b="0" i="1">
                <a:solidFill>
                  <a:schemeClr val="tx1"/>
                </a:solidFill>
                <a:cs typeface="Arial" panose="020B0604020202020204" pitchFamily="34" charset="0"/>
              </a:rPr>
              <a:t>P </a:t>
            </a:r>
            <a:r>
              <a:rPr lang="en-US" sz="1800" b="0">
                <a:solidFill>
                  <a:schemeClr val="tx1"/>
                </a:solidFill>
                <a:cs typeface="Arial" panose="020B0604020202020204" pitchFamily="34" charset="0"/>
              </a:rPr>
              <a:t>is the reciprocal of the slope.</a:t>
            </a:r>
            <a:endParaRPr lang="en-US" sz="1800" b="0">
              <a:solidFill>
                <a:schemeClr val="tx1"/>
              </a:solidFill>
            </a:endParaRPr>
          </a:p>
        </p:txBody>
      </p:sp>
      <p:graphicFrame>
        <p:nvGraphicFramePr>
          <p:cNvPr id="2" name="Object 1"/>
          <p:cNvGraphicFramePr>
            <a:graphicFrameLocks noChangeAspect="1"/>
          </p:cNvGraphicFramePr>
          <p:nvPr/>
        </p:nvGraphicFramePr>
        <p:xfrm>
          <a:off x="5832475" y="2338389"/>
          <a:ext cx="528638" cy="1450975"/>
        </p:xfrm>
        <a:graphic>
          <a:graphicData uri="http://schemas.openxmlformats.org/presentationml/2006/ole">
            <mc:AlternateContent xmlns:mc="http://schemas.openxmlformats.org/markup-compatibility/2006">
              <mc:Choice xmlns:v="urn:schemas-microsoft-com:vml" Requires="v">
                <p:oleObj spid="_x0000_s7184" name="Equation" r:id="rId3" imgW="304668" imgH="837836" progId="Equation.3">
                  <p:embed/>
                </p:oleObj>
              </mc:Choice>
              <mc:Fallback>
                <p:oleObj name="Equation" r:id="rId3" imgW="304668" imgH="837836"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2475" y="2338389"/>
                        <a:ext cx="528638" cy="145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nvGraphicFramePr>
        <p:xfrm>
          <a:off x="5641975" y="5143501"/>
          <a:ext cx="908050" cy="747713"/>
        </p:xfrm>
        <a:graphic>
          <a:graphicData uri="http://schemas.openxmlformats.org/presentationml/2006/ole">
            <mc:AlternateContent xmlns:mc="http://schemas.openxmlformats.org/markup-compatibility/2006">
              <mc:Choice xmlns:v="urn:schemas-microsoft-com:vml" Requires="v">
                <p:oleObj spid="_x0000_s7185" name="Equation" r:id="rId5" imgW="520474" imgH="431613" progId="Equation.3">
                  <p:embed/>
                </p:oleObj>
              </mc:Choice>
              <mc:Fallback>
                <p:oleObj name="Equation" r:id="rId5" imgW="520474" imgH="431613"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1975" y="5143501"/>
                        <a:ext cx="90805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65930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17" presetClass="entr" presetSubtype="1"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
                                          </p:val>
                                        </p:tav>
                                        <p:tav tm="100000">
                                          <p:val>
                                            <p:strVal val="#ppt_x"/>
                                          </p:val>
                                        </p:tav>
                                      </p:tavLst>
                                    </p:anim>
                                    <p:anim calcmode="lin" valueType="num">
                                      <p:cBhvr>
                                        <p:cTn id="20" dur="500" fill="hold"/>
                                        <p:tgtEl>
                                          <p:spTgt spid="2"/>
                                        </p:tgtEl>
                                        <p:attrNameLst>
                                          <p:attrName>ppt_y</p:attrName>
                                        </p:attrNameLst>
                                      </p:cBhvr>
                                      <p:tavLst>
                                        <p:tav tm="0">
                                          <p:val>
                                            <p:strVal val="#ppt_y-#ppt_h/2"/>
                                          </p:val>
                                        </p:tav>
                                        <p:tav tm="100000">
                                          <p:val>
                                            <p:strVal val="#ppt_y"/>
                                          </p:val>
                                        </p:tav>
                                      </p:tavLst>
                                    </p:anim>
                                    <p:anim calcmode="lin" valueType="num">
                                      <p:cBhvr>
                                        <p:cTn id="21" dur="500" fill="hold"/>
                                        <p:tgtEl>
                                          <p:spTgt spid="2"/>
                                        </p:tgtEl>
                                        <p:attrNameLst>
                                          <p:attrName>ppt_w</p:attrName>
                                        </p:attrNameLst>
                                      </p:cBhvr>
                                      <p:tavLst>
                                        <p:tav tm="0">
                                          <p:val>
                                            <p:strVal val="#ppt_w"/>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childTnLst>
                                </p:cTn>
                              </p:par>
                            </p:childTnLst>
                          </p:cTn>
                        </p:par>
                        <p:par>
                          <p:cTn id="23" fill="hold" nodeType="afterGroup">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Effect transition="in" filter="wipe(left)">
                                      <p:cBhvr>
                                        <p:cTn id="26" dur="500"/>
                                        <p:tgtEl>
                                          <p:spTgt spid="12">
                                            <p:txEl>
                                              <p:pRg st="0" end="0"/>
                                            </p:txEl>
                                          </p:spTgt>
                                        </p:tgtEl>
                                      </p:cBhvr>
                                    </p:animEffect>
                                  </p:childTnLst>
                                </p:cTn>
                              </p:par>
                            </p:childTnLst>
                          </p:cTn>
                        </p:par>
                        <p:par>
                          <p:cTn id="27" fill="hold" nodeType="afterGroup">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2">
                                            <p:txEl>
                                              <p:pRg st="1" end="1"/>
                                            </p:txEl>
                                          </p:spTgt>
                                        </p:tgtEl>
                                        <p:attrNameLst>
                                          <p:attrName>style.visibility</p:attrName>
                                        </p:attrNameLst>
                                      </p:cBhvr>
                                      <p:to>
                                        <p:strVal val="visible"/>
                                      </p:to>
                                    </p:set>
                                    <p:animEffect transition="in" filter="wipe(left)">
                                      <p:cBhvr>
                                        <p:cTn id="30" dur="500"/>
                                        <p:tgtEl>
                                          <p:spTgt spid="12">
                                            <p:txEl>
                                              <p:pRg st="1" end="1"/>
                                            </p:txEl>
                                          </p:spTgt>
                                        </p:tgtEl>
                                      </p:cBhvr>
                                    </p:animEffect>
                                  </p:childTnLst>
                                </p:cTn>
                              </p:par>
                            </p:childTnLst>
                          </p:cTn>
                        </p:par>
                        <p:par>
                          <p:cTn id="31" fill="hold" nodeType="afterGroup">
                            <p:stCondLst>
                              <p:cond delay="3000"/>
                            </p:stCondLst>
                            <p:childTnLst>
                              <p:par>
                                <p:cTn id="32" presetID="17" presetClass="entr" presetSubtype="10"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strVal val="#ppt_h"/>
                                          </p:val>
                                        </p:tav>
                                        <p:tav tm="100000">
                                          <p:val>
                                            <p:strVal val="#ppt_h"/>
                                          </p:val>
                                        </p:tav>
                                      </p:tavLst>
                                    </p:anim>
                                  </p:childTnLst>
                                </p:cTn>
                              </p:par>
                            </p:childTnLst>
                          </p:cTn>
                        </p:par>
                        <p:par>
                          <p:cTn id="36" fill="hold" nodeType="afterGroup">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Effect transition="in" filter="wipe(left)">
                                      <p:cBhvr>
                                        <p:cTn id="3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2" autoUpdateAnimBg="0"/>
      <p:bldP spid="11" grpId="0"/>
      <p:bldP spid="12" grpId="0" build="p"/>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268786" name="Group 50"/>
          <p:cNvGraphicFramePr>
            <a:graphicFrameLocks noGrp="1"/>
          </p:cNvGraphicFramePr>
          <p:nvPr/>
        </p:nvGraphicFramePr>
        <p:xfrm>
          <a:off x="2057400" y="762000"/>
          <a:ext cx="2895600" cy="4364045"/>
        </p:xfrm>
        <a:graphic>
          <a:graphicData uri="http://schemas.openxmlformats.org/drawingml/2006/table">
            <a:tbl>
              <a:tblPr/>
              <a:tblGrid>
                <a:gridCol w="914400"/>
                <a:gridCol w="1981200"/>
              </a:tblGrid>
              <a:tr h="746077">
                <a:tc gridSpan="2">
                  <a:txBody>
                    <a:bodyPr/>
                    <a:lstStyle/>
                    <a:p>
                      <a:pPr marL="971550" marR="0" lvl="0" indent="-97155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34" charset="0"/>
                          <a:cs typeface="Arial" pitchFamily="34" charset="0"/>
                        </a:rPr>
                        <a:t>TABLE 5.1  </a:t>
                      </a:r>
                      <a:r>
                        <a:rPr kumimoji="0" lang="en-US" sz="1400" b="1" i="0" u="none" strike="noStrike" cap="none" normalizeH="0" baseline="0" dirty="0" smtClean="0">
                          <a:ln>
                            <a:noFill/>
                          </a:ln>
                          <a:solidFill>
                            <a:schemeClr val="bg1"/>
                          </a:solidFill>
                          <a:effectLst/>
                          <a:latin typeface="Arial" pitchFamily="34" charset="0"/>
                        </a:rPr>
                        <a:t>Demand Schedule for Office Dining Room Lunches</a:t>
                      </a:r>
                    </a:p>
                  </a:txBody>
                  <a:tcPr marT="45718" marB="45718"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r>
              <a:tr h="73151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Price</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(per</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Lunch)</a:t>
                      </a:r>
                    </a:p>
                  </a:txBody>
                  <a:tcPr marR="0" marT="45718" marB="45718"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Quantity</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 Demanded</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(Lunches per Month)</a:t>
                      </a:r>
                    </a:p>
                  </a:txBody>
                  <a:tcPr marR="0" marT="45718" marB="45718"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886447">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$11</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10</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9</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8</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7</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6</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5</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4</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3</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2</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a:t>
                      </a:r>
                    </a:p>
                  </a:txBody>
                  <a:tcPr marR="274320" marT="45718" marB="45718" horzOverflow="overflow">
                    <a:lnL cap="flat">
                      <a:noFill/>
                    </a:lnL>
                    <a:lnR>
                      <a:noFill/>
                    </a:lnR>
                    <a:lnT w="12700" cap="flat" cmpd="sng" algn="ctr">
                      <a:solidFill>
                        <a:schemeClr val="tx1"/>
                      </a:solidFill>
                      <a:prstDash val="solid"/>
                      <a:round/>
                      <a:headEnd type="none" w="med" len="med"/>
                      <a:tailEnd type="none" w="med" len="med"/>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a:t>
                      </a:r>
                      <a:br>
                        <a:rPr kumimoji="0" lang="pt-BR" sz="1400" b="0" i="0" u="none" strike="noStrike" cap="none" normalizeH="0" baseline="0" dirty="0" smtClean="0">
                          <a:ln>
                            <a:noFill/>
                          </a:ln>
                          <a:solidFill>
                            <a:schemeClr val="tx1"/>
                          </a:solidFill>
                          <a:effectLst/>
                          <a:latin typeface="Arial" pitchFamily="34" charset="0"/>
                        </a:rPr>
                      </a:br>
                      <a:r>
                        <a:rPr kumimoji="0" lang="pt-BR" sz="1400" b="0" i="0" u="none" strike="noStrike" cap="none" normalizeH="0" baseline="0" dirty="0" smtClean="0">
                          <a:ln>
                            <a:noFill/>
                          </a:ln>
                          <a:solidFill>
                            <a:schemeClr val="tx1"/>
                          </a:solidFill>
                          <a:effectLst/>
                          <a:latin typeface="Arial" pitchFamily="34" charset="0"/>
                        </a:rPr>
                        <a:t>4</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6</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8</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12</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14</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16</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18</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22</a:t>
                      </a:r>
                    </a:p>
                  </a:txBody>
                  <a:tcPr marR="868680" marT="45718" marB="45718" horzOverflow="overflow">
                    <a:lnL>
                      <a:noFill/>
                    </a:lnL>
                    <a:lnR cap="flat">
                      <a:noFill/>
                    </a:lnR>
                    <a:lnT w="12700" cap="flat" cmpd="sng" algn="ctr">
                      <a:solidFill>
                        <a:schemeClr val="tx1"/>
                      </a:solidFill>
                      <a:prstDash val="solid"/>
                      <a:round/>
                      <a:headEnd type="none" w="med" len="med"/>
                      <a:tailEnd type="none" w="med" len="med"/>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pic>
        <p:nvPicPr>
          <p:cNvPr id="1268763" name="Picture 27" descr="fig5_3_1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8764" name="Picture 28" descr="fig5_3_2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8765" name="Picture 29" descr="fig5_3_3p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8766" name="Picture 30" descr="fig5_3_4pp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8769" name="Rectangle 33"/>
          <p:cNvSpPr>
            <a:spLocks noChangeArrowheads="1"/>
          </p:cNvSpPr>
          <p:nvPr/>
        </p:nvSpPr>
        <p:spPr bwMode="auto">
          <a:xfrm>
            <a:off x="5257800" y="685801"/>
            <a:ext cx="5030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sz="1400">
                <a:solidFill>
                  <a:srgbClr val="00723F"/>
                </a:solidFill>
              </a:rPr>
              <a:t>  FIGURE 5.3</a:t>
            </a:r>
            <a:r>
              <a:rPr lang="en-US" sz="1400"/>
              <a:t>  </a:t>
            </a:r>
            <a:r>
              <a:rPr lang="en-US" sz="1400">
                <a:solidFill>
                  <a:schemeClr val="tx1"/>
                </a:solidFill>
              </a:rPr>
              <a:t>Demand Curve for Lunch at the Office Dining Room</a:t>
            </a:r>
          </a:p>
        </p:txBody>
      </p:sp>
      <p:sp>
        <p:nvSpPr>
          <p:cNvPr id="1268770" name="Text Box 34"/>
          <p:cNvSpPr txBox="1">
            <a:spLocks noChangeArrowheads="1"/>
          </p:cNvSpPr>
          <p:nvPr/>
        </p:nvSpPr>
        <p:spPr bwMode="auto">
          <a:xfrm rot="10800000">
            <a:off x="1981201" y="5343525"/>
            <a:ext cx="833596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600" b="0">
                <a:solidFill>
                  <a:schemeClr val="tx1"/>
                </a:solidFill>
              </a:rPr>
              <a:t>To calculate price elasticity of demand between points </a:t>
            </a:r>
            <a:r>
              <a:rPr lang="en-US" sz="1600" b="0" i="1">
                <a:solidFill>
                  <a:schemeClr val="tx1"/>
                </a:solidFill>
              </a:rPr>
              <a:t>A</a:t>
            </a:r>
            <a:r>
              <a:rPr lang="en-US" sz="1600" b="0">
                <a:solidFill>
                  <a:schemeClr val="tx1"/>
                </a:solidFill>
              </a:rPr>
              <a:t> and </a:t>
            </a:r>
            <a:r>
              <a:rPr lang="en-US" sz="1600" b="0" i="1">
                <a:solidFill>
                  <a:schemeClr val="tx1"/>
                </a:solidFill>
              </a:rPr>
              <a:t>B</a:t>
            </a:r>
            <a:r>
              <a:rPr lang="en-US" sz="1600" b="0">
                <a:solidFill>
                  <a:schemeClr val="tx1"/>
                </a:solidFill>
              </a:rPr>
              <a:t> on the demand curve, first calculate the percentage change in quantity demanded:</a:t>
            </a:r>
          </a:p>
        </p:txBody>
      </p:sp>
      <p:sp>
        <p:nvSpPr>
          <p:cNvPr id="29" name="Rectangle 4"/>
          <p:cNvSpPr txBox="1">
            <a:spLocks noChangeArrowheads="1"/>
          </p:cNvSpPr>
          <p:nvPr/>
        </p:nvSpPr>
        <p:spPr bwMode="auto">
          <a:xfrm>
            <a:off x="1981200" y="266700"/>
            <a:ext cx="8229600" cy="400050"/>
          </a:xfrm>
          <a:prstGeom prst="rect">
            <a:avLst/>
          </a:prstGeom>
          <a:noFill/>
          <a:ln>
            <a:miter lim="800000"/>
            <a:headEnd/>
            <a:tailEnd/>
          </a:ln>
        </p:spPr>
        <p:txBody>
          <a:bodyPr>
            <a:spAutoFit/>
          </a:bodyPr>
          <a:lstStyle/>
          <a:p>
            <a:pPr marL="457200" indent="-457200">
              <a:defRPr/>
            </a:pPr>
            <a:r>
              <a:rPr lang="en-US" sz="2000" kern="0" dirty="0">
                <a:solidFill>
                  <a:srgbClr val="55367D"/>
                </a:solidFill>
              </a:rPr>
              <a:t>Elasticity Changes Along a Straight-Line Demand Curve</a:t>
            </a:r>
          </a:p>
        </p:txBody>
      </p:sp>
      <p:graphicFrame>
        <p:nvGraphicFramePr>
          <p:cNvPr id="12" name="Object 2"/>
          <p:cNvGraphicFramePr>
            <a:graphicFrameLocks noChangeAspect="1"/>
          </p:cNvGraphicFramePr>
          <p:nvPr/>
        </p:nvGraphicFramePr>
        <p:xfrm>
          <a:off x="2479675" y="5943600"/>
          <a:ext cx="7232650" cy="685800"/>
        </p:xfrm>
        <a:graphic>
          <a:graphicData uri="http://schemas.openxmlformats.org/presentationml/2006/ole">
            <mc:AlternateContent xmlns:mc="http://schemas.openxmlformats.org/markup-compatibility/2006">
              <mc:Choice xmlns:v="urn:schemas-microsoft-com:vml" Requires="v">
                <p:oleObj spid="_x0000_s8201" name="Equation" r:id="rId7" imgW="4419600" imgH="419100" progId="Equation.3">
                  <p:embed/>
                </p:oleObj>
              </mc:Choice>
              <mc:Fallback>
                <p:oleObj name="Equation" r:id="rId7" imgW="4419600" imgH="41910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9675" y="5943600"/>
                        <a:ext cx="72326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61488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268786"/>
                                        </p:tgtEl>
                                        <p:attrNameLst>
                                          <p:attrName>style.visibility</p:attrName>
                                        </p:attrNameLst>
                                      </p:cBhvr>
                                      <p:to>
                                        <p:strVal val="visible"/>
                                      </p:to>
                                    </p:set>
                                    <p:animEffect transition="in" filter="wipe(up)">
                                      <p:cBhvr>
                                        <p:cTn id="11" dur="1000"/>
                                        <p:tgtEl>
                                          <p:spTgt spid="1268786"/>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268769"/>
                                        </p:tgtEl>
                                        <p:attrNameLst>
                                          <p:attrName>style.visibility</p:attrName>
                                        </p:attrNameLst>
                                      </p:cBhvr>
                                      <p:to>
                                        <p:strVal val="visible"/>
                                      </p:to>
                                    </p:set>
                                    <p:animEffect transition="in" filter="wipe(left)">
                                      <p:cBhvr>
                                        <p:cTn id="15" dur="500"/>
                                        <p:tgtEl>
                                          <p:spTgt spid="1268769"/>
                                        </p:tgtEl>
                                      </p:cBhvr>
                                    </p:animEffect>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1268763"/>
                                        </p:tgtEl>
                                        <p:attrNameLst>
                                          <p:attrName>style.visibility</p:attrName>
                                        </p:attrNameLst>
                                      </p:cBhvr>
                                      <p:to>
                                        <p:strVal val="visible"/>
                                      </p:to>
                                    </p:set>
                                    <p:animEffect transition="in" filter="wipe(left)">
                                      <p:cBhvr>
                                        <p:cTn id="19" dur="1000"/>
                                        <p:tgtEl>
                                          <p:spTgt spid="1268763"/>
                                        </p:tgtEl>
                                      </p:cBhvr>
                                    </p:animEffect>
                                  </p:childTnLst>
                                </p:cTn>
                              </p:par>
                            </p:childTnLst>
                          </p:cTn>
                        </p:par>
                        <p:par>
                          <p:cTn id="20" fill="hold" nodeType="afterGroup">
                            <p:stCondLst>
                              <p:cond delay="3000"/>
                            </p:stCondLst>
                            <p:childTnLst>
                              <p:par>
                                <p:cTn id="21" presetID="22" presetClass="entr" presetSubtype="8" fill="hold" nodeType="afterEffect">
                                  <p:stCondLst>
                                    <p:cond delay="0"/>
                                  </p:stCondLst>
                                  <p:childTnLst>
                                    <p:set>
                                      <p:cBhvr>
                                        <p:cTn id="22" dur="1" fill="hold">
                                          <p:stCondLst>
                                            <p:cond delay="0"/>
                                          </p:stCondLst>
                                        </p:cTn>
                                        <p:tgtEl>
                                          <p:spTgt spid="1268764"/>
                                        </p:tgtEl>
                                        <p:attrNameLst>
                                          <p:attrName>style.visibility</p:attrName>
                                        </p:attrNameLst>
                                      </p:cBhvr>
                                      <p:to>
                                        <p:strVal val="visible"/>
                                      </p:to>
                                    </p:set>
                                    <p:animEffect transition="in" filter="wipe(left)">
                                      <p:cBhvr>
                                        <p:cTn id="23" dur="1000"/>
                                        <p:tgtEl>
                                          <p:spTgt spid="1268764"/>
                                        </p:tgtEl>
                                      </p:cBhvr>
                                    </p:animEffect>
                                  </p:childTnLst>
                                </p:cTn>
                              </p:par>
                            </p:childTnLst>
                          </p:cTn>
                        </p:par>
                        <p:par>
                          <p:cTn id="24" fill="hold" nodeType="afterGroup">
                            <p:stCondLst>
                              <p:cond delay="4000"/>
                            </p:stCondLst>
                            <p:childTnLst>
                              <p:par>
                                <p:cTn id="25" presetID="22" presetClass="entr" presetSubtype="1" fill="hold" nodeType="afterEffect">
                                  <p:stCondLst>
                                    <p:cond delay="0"/>
                                  </p:stCondLst>
                                  <p:childTnLst>
                                    <p:set>
                                      <p:cBhvr>
                                        <p:cTn id="26" dur="1" fill="hold">
                                          <p:stCondLst>
                                            <p:cond delay="0"/>
                                          </p:stCondLst>
                                        </p:cTn>
                                        <p:tgtEl>
                                          <p:spTgt spid="1268765"/>
                                        </p:tgtEl>
                                        <p:attrNameLst>
                                          <p:attrName>style.visibility</p:attrName>
                                        </p:attrNameLst>
                                      </p:cBhvr>
                                      <p:to>
                                        <p:strVal val="visible"/>
                                      </p:to>
                                    </p:set>
                                    <p:animEffect transition="in" filter="wipe(up)">
                                      <p:cBhvr>
                                        <p:cTn id="27" dur="1000"/>
                                        <p:tgtEl>
                                          <p:spTgt spid="1268765"/>
                                        </p:tgtEl>
                                      </p:cBhvr>
                                    </p:animEffect>
                                  </p:childTnLst>
                                </p:cTn>
                              </p:par>
                            </p:childTnLst>
                          </p:cTn>
                        </p:par>
                        <p:par>
                          <p:cTn id="28" fill="hold" nodeType="afterGroup">
                            <p:stCondLst>
                              <p:cond delay="5000"/>
                            </p:stCondLst>
                            <p:childTnLst>
                              <p:par>
                                <p:cTn id="29" presetID="22" presetClass="entr" presetSubtype="1" fill="hold" nodeType="afterEffect">
                                  <p:stCondLst>
                                    <p:cond delay="0"/>
                                  </p:stCondLst>
                                  <p:childTnLst>
                                    <p:set>
                                      <p:cBhvr>
                                        <p:cTn id="30" dur="1" fill="hold">
                                          <p:stCondLst>
                                            <p:cond delay="0"/>
                                          </p:stCondLst>
                                        </p:cTn>
                                        <p:tgtEl>
                                          <p:spTgt spid="1268766"/>
                                        </p:tgtEl>
                                        <p:attrNameLst>
                                          <p:attrName>style.visibility</p:attrName>
                                        </p:attrNameLst>
                                      </p:cBhvr>
                                      <p:to>
                                        <p:strVal val="visible"/>
                                      </p:to>
                                    </p:set>
                                    <p:animEffect transition="in" filter="wipe(up)">
                                      <p:cBhvr>
                                        <p:cTn id="31" dur="1000"/>
                                        <p:tgtEl>
                                          <p:spTgt spid="1268766"/>
                                        </p:tgtEl>
                                      </p:cBhvr>
                                    </p:animEffect>
                                  </p:childTnLst>
                                </p:cTn>
                              </p:par>
                            </p:childTnLst>
                          </p:cTn>
                        </p:par>
                        <p:par>
                          <p:cTn id="32" fill="hold" nodeType="afterGroup">
                            <p:stCondLst>
                              <p:cond delay="6000"/>
                            </p:stCondLst>
                            <p:childTnLst>
                              <p:par>
                                <p:cTn id="33" presetID="22" presetClass="entr" presetSubtype="8" fill="hold" nodeType="afterEffect">
                                  <p:stCondLst>
                                    <p:cond delay="0"/>
                                  </p:stCondLst>
                                  <p:childTnLst>
                                    <p:set>
                                      <p:cBhvr>
                                        <p:cTn id="34" dur="1" fill="hold">
                                          <p:stCondLst>
                                            <p:cond delay="0"/>
                                          </p:stCondLst>
                                        </p:cTn>
                                        <p:tgtEl>
                                          <p:spTgt spid="1268770">
                                            <p:txEl>
                                              <p:pRg st="0" end="0"/>
                                            </p:txEl>
                                          </p:spTgt>
                                        </p:tgtEl>
                                        <p:attrNameLst>
                                          <p:attrName>style.visibility</p:attrName>
                                        </p:attrNameLst>
                                      </p:cBhvr>
                                      <p:to>
                                        <p:strVal val="visible"/>
                                      </p:to>
                                    </p:set>
                                    <p:animEffect transition="in" filter="wipe(left)">
                                      <p:cBhvr>
                                        <p:cTn id="35" dur="500"/>
                                        <p:tgtEl>
                                          <p:spTgt spid="1268770">
                                            <p:txEl>
                                              <p:pRg st="0" end="0"/>
                                            </p:txEl>
                                          </p:spTgt>
                                        </p:tgtEl>
                                      </p:cBhvr>
                                    </p:animEffect>
                                  </p:childTnLst>
                                </p:cTn>
                              </p:par>
                            </p:childTnLst>
                          </p:cTn>
                        </p:par>
                        <p:par>
                          <p:cTn id="36" fill="hold" nodeType="afterGroup">
                            <p:stCondLst>
                              <p:cond delay="6500"/>
                            </p:stCondLst>
                            <p:childTnLst>
                              <p:par>
                                <p:cTn id="37" presetID="54" presetClass="entr" presetSubtype="0" accel="10000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1000" fill="hold"/>
                                        <p:tgtEl>
                                          <p:spTgt spid="12"/>
                                        </p:tgtEl>
                                        <p:attrNameLst>
                                          <p:attrName>ppt_w</p:attrName>
                                        </p:attrNameLst>
                                      </p:cBhvr>
                                      <p:tavLst>
                                        <p:tav tm="0">
                                          <p:val>
                                            <p:strVal val="#ppt_w*0.05"/>
                                          </p:val>
                                        </p:tav>
                                        <p:tav tm="100000">
                                          <p:val>
                                            <p:strVal val="#ppt_w"/>
                                          </p:val>
                                        </p:tav>
                                      </p:tavLst>
                                    </p:anim>
                                    <p:anim calcmode="lin" valueType="num">
                                      <p:cBhvr>
                                        <p:cTn id="40" dur="1000" fill="hold"/>
                                        <p:tgtEl>
                                          <p:spTgt spid="12"/>
                                        </p:tgtEl>
                                        <p:attrNameLst>
                                          <p:attrName>ppt_h</p:attrName>
                                        </p:attrNameLst>
                                      </p:cBhvr>
                                      <p:tavLst>
                                        <p:tav tm="0">
                                          <p:val>
                                            <p:strVal val="#ppt_h"/>
                                          </p:val>
                                        </p:tav>
                                        <p:tav tm="100000">
                                          <p:val>
                                            <p:strVal val="#ppt_h"/>
                                          </p:val>
                                        </p:tav>
                                      </p:tavLst>
                                    </p:anim>
                                    <p:anim calcmode="lin" valueType="num">
                                      <p:cBhvr>
                                        <p:cTn id="41" dur="1000" fill="hold"/>
                                        <p:tgtEl>
                                          <p:spTgt spid="12"/>
                                        </p:tgtEl>
                                        <p:attrNameLst>
                                          <p:attrName>ppt_x</p:attrName>
                                        </p:attrNameLst>
                                      </p:cBhvr>
                                      <p:tavLst>
                                        <p:tav tm="0">
                                          <p:val>
                                            <p:strVal val="#ppt_x-.2"/>
                                          </p:val>
                                        </p:tav>
                                        <p:tav tm="100000">
                                          <p:val>
                                            <p:strVal val="#ppt_x"/>
                                          </p:val>
                                        </p:tav>
                                      </p:tavLst>
                                    </p:anim>
                                    <p:anim calcmode="lin" valueType="num">
                                      <p:cBhvr>
                                        <p:cTn id="42" dur="1000" fill="hold"/>
                                        <p:tgtEl>
                                          <p:spTgt spid="12"/>
                                        </p:tgtEl>
                                        <p:attrNameLst>
                                          <p:attrName>ppt_y</p:attrName>
                                        </p:attrNameLst>
                                      </p:cBhvr>
                                      <p:tavLst>
                                        <p:tav tm="0">
                                          <p:val>
                                            <p:strVal val="#ppt_y"/>
                                          </p:val>
                                        </p:tav>
                                        <p:tav tm="100000">
                                          <p:val>
                                            <p:strVal val="#ppt_y"/>
                                          </p:val>
                                        </p:tav>
                                      </p:tavLst>
                                    </p:anim>
                                    <p:animEffect transition="in" filter="fade">
                                      <p:cBhvr>
                                        <p:cTn id="4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8769" grpId="0"/>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268786" name="Group 50"/>
          <p:cNvGraphicFramePr>
            <a:graphicFrameLocks noGrp="1"/>
          </p:cNvGraphicFramePr>
          <p:nvPr/>
        </p:nvGraphicFramePr>
        <p:xfrm>
          <a:off x="2057400" y="762000"/>
          <a:ext cx="2895600" cy="4364045"/>
        </p:xfrm>
        <a:graphic>
          <a:graphicData uri="http://schemas.openxmlformats.org/drawingml/2006/table">
            <a:tbl>
              <a:tblPr/>
              <a:tblGrid>
                <a:gridCol w="914400"/>
                <a:gridCol w="1981200"/>
              </a:tblGrid>
              <a:tr h="746077">
                <a:tc gridSpan="2">
                  <a:txBody>
                    <a:bodyPr/>
                    <a:lstStyle/>
                    <a:p>
                      <a:pPr marL="971550" marR="0" lvl="0" indent="-97155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34" charset="0"/>
                          <a:cs typeface="Arial" pitchFamily="34" charset="0"/>
                        </a:rPr>
                        <a:t>TABLE 5.1  </a:t>
                      </a:r>
                      <a:r>
                        <a:rPr kumimoji="0" lang="en-US" sz="1400" b="1" i="0" u="none" strike="noStrike" cap="none" normalizeH="0" baseline="0" dirty="0" smtClean="0">
                          <a:ln>
                            <a:noFill/>
                          </a:ln>
                          <a:solidFill>
                            <a:schemeClr val="bg1"/>
                          </a:solidFill>
                          <a:effectLst/>
                          <a:latin typeface="Arial" pitchFamily="34" charset="0"/>
                        </a:rPr>
                        <a:t>Demand Schedule for Office Dining Room Lunches</a:t>
                      </a:r>
                    </a:p>
                  </a:txBody>
                  <a:tcPr marT="45718" marB="45718"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r>
              <a:tr h="73151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Price</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(per</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Lunch)</a:t>
                      </a:r>
                    </a:p>
                  </a:txBody>
                  <a:tcPr marR="0" marT="45718" marB="45718"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Quantity</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 Demanded</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(Lunches per Month)</a:t>
                      </a:r>
                    </a:p>
                  </a:txBody>
                  <a:tcPr marR="0" marT="45718" marB="45718"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886447">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$11</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10</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9</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8</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7</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6</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5</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4</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3</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2</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a:t>
                      </a:r>
                    </a:p>
                  </a:txBody>
                  <a:tcPr marR="274320" marT="45718" marB="45718" horzOverflow="overflow">
                    <a:lnL cap="flat">
                      <a:noFill/>
                    </a:lnL>
                    <a:lnR>
                      <a:noFill/>
                    </a:lnR>
                    <a:lnT w="12700" cap="flat" cmpd="sng" algn="ctr">
                      <a:solidFill>
                        <a:schemeClr val="tx1"/>
                      </a:solidFill>
                      <a:prstDash val="solid"/>
                      <a:round/>
                      <a:headEnd type="none" w="med" len="med"/>
                      <a:tailEnd type="none" w="med" len="med"/>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a:t>
                      </a:r>
                      <a:br>
                        <a:rPr kumimoji="0" lang="pt-BR" sz="1400" b="0" i="0" u="none" strike="noStrike" cap="none" normalizeH="0" baseline="0" dirty="0" smtClean="0">
                          <a:ln>
                            <a:noFill/>
                          </a:ln>
                          <a:solidFill>
                            <a:schemeClr val="tx1"/>
                          </a:solidFill>
                          <a:effectLst/>
                          <a:latin typeface="Arial" pitchFamily="34" charset="0"/>
                        </a:rPr>
                      </a:br>
                      <a:r>
                        <a:rPr kumimoji="0" lang="pt-BR" sz="1400" b="0" i="0" u="none" strike="noStrike" cap="none" normalizeH="0" baseline="0" dirty="0" smtClean="0">
                          <a:ln>
                            <a:noFill/>
                          </a:ln>
                          <a:solidFill>
                            <a:schemeClr val="tx1"/>
                          </a:solidFill>
                          <a:effectLst/>
                          <a:latin typeface="Arial" pitchFamily="34" charset="0"/>
                        </a:rPr>
                        <a:t>4</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6</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8</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12</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14</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16</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18</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22</a:t>
                      </a:r>
                    </a:p>
                  </a:txBody>
                  <a:tcPr marR="868680" marT="45718" marB="45718" horzOverflow="overflow">
                    <a:lnL>
                      <a:noFill/>
                    </a:lnL>
                    <a:lnR cap="flat">
                      <a:noFill/>
                    </a:lnR>
                    <a:lnT w="12700" cap="flat" cmpd="sng" algn="ctr">
                      <a:solidFill>
                        <a:schemeClr val="tx1"/>
                      </a:solidFill>
                      <a:prstDash val="solid"/>
                      <a:round/>
                      <a:headEnd type="none" w="med" len="med"/>
                      <a:tailEnd type="none" w="med" len="med"/>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pic>
        <p:nvPicPr>
          <p:cNvPr id="9227" name="Picture 27" descr="fig5_3_1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8" name="Picture 28" descr="fig5_3_2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9" name="Picture 29" descr="fig5_3_3p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0" name="Picture 30" descr="fig5_3_4pp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1" name="Rectangle 33"/>
          <p:cNvSpPr>
            <a:spLocks noChangeArrowheads="1"/>
          </p:cNvSpPr>
          <p:nvPr/>
        </p:nvSpPr>
        <p:spPr bwMode="auto">
          <a:xfrm>
            <a:off x="5257800" y="685801"/>
            <a:ext cx="5030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sz="1400">
                <a:solidFill>
                  <a:srgbClr val="00723F"/>
                </a:solidFill>
              </a:rPr>
              <a:t>  FIGURE 5.3</a:t>
            </a:r>
            <a:r>
              <a:rPr lang="en-US" sz="1400"/>
              <a:t>  </a:t>
            </a:r>
            <a:r>
              <a:rPr lang="en-US" sz="1400">
                <a:solidFill>
                  <a:schemeClr val="tx1"/>
                </a:solidFill>
              </a:rPr>
              <a:t>Demand Curve for Lunch at the Office Dining Room</a:t>
            </a:r>
          </a:p>
        </p:txBody>
      </p:sp>
      <p:sp>
        <p:nvSpPr>
          <p:cNvPr id="1268770" name="Text Box 34"/>
          <p:cNvSpPr txBox="1">
            <a:spLocks noChangeArrowheads="1"/>
          </p:cNvSpPr>
          <p:nvPr/>
        </p:nvSpPr>
        <p:spPr bwMode="auto">
          <a:xfrm rot="10800000">
            <a:off x="1981201" y="5392739"/>
            <a:ext cx="83359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600" b="0">
                <a:solidFill>
                  <a:schemeClr val="tx1"/>
                </a:solidFill>
              </a:rPr>
              <a:t>Next, calculate the percentage change in price:</a:t>
            </a:r>
          </a:p>
        </p:txBody>
      </p:sp>
      <p:graphicFrame>
        <p:nvGraphicFramePr>
          <p:cNvPr id="13" name="Object 3"/>
          <p:cNvGraphicFramePr>
            <a:graphicFrameLocks noChangeAspect="1"/>
          </p:cNvGraphicFramePr>
          <p:nvPr/>
        </p:nvGraphicFramePr>
        <p:xfrm>
          <a:off x="2968625" y="5791200"/>
          <a:ext cx="6254750" cy="685800"/>
        </p:xfrm>
        <a:graphic>
          <a:graphicData uri="http://schemas.openxmlformats.org/presentationml/2006/ole">
            <mc:AlternateContent xmlns:mc="http://schemas.openxmlformats.org/markup-compatibility/2006">
              <mc:Choice xmlns:v="urn:schemas-microsoft-com:vml" Requires="v">
                <p:oleObj spid="_x0000_s9225" name="Equation" r:id="rId7" imgW="3822700" imgH="419100" progId="Equation.3">
                  <p:embed/>
                </p:oleObj>
              </mc:Choice>
              <mc:Fallback>
                <p:oleObj name="Equation" r:id="rId7" imgW="3822700" imgH="41910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8625" y="5791200"/>
                        <a:ext cx="62547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4"/>
          <p:cNvSpPr txBox="1">
            <a:spLocks noChangeArrowheads="1"/>
          </p:cNvSpPr>
          <p:nvPr/>
        </p:nvSpPr>
        <p:spPr bwMode="auto">
          <a:xfrm>
            <a:off x="1981200" y="266700"/>
            <a:ext cx="8229600" cy="400050"/>
          </a:xfrm>
          <a:prstGeom prst="rect">
            <a:avLst/>
          </a:prstGeom>
          <a:noFill/>
          <a:ln>
            <a:miter lim="800000"/>
            <a:headEnd/>
            <a:tailEnd/>
          </a:ln>
        </p:spPr>
        <p:txBody>
          <a:bodyPr>
            <a:spAutoFit/>
          </a:bodyPr>
          <a:lstStyle/>
          <a:p>
            <a:pPr marL="457200" indent="-457200">
              <a:defRPr/>
            </a:pPr>
            <a:r>
              <a:rPr lang="en-US" sz="2000" kern="0" dirty="0">
                <a:solidFill>
                  <a:srgbClr val="55367D"/>
                </a:solidFill>
              </a:rPr>
              <a:t>Elasticity Changes Along a Straight-Line Demand Curve</a:t>
            </a:r>
          </a:p>
        </p:txBody>
      </p:sp>
    </p:spTree>
    <p:extLst>
      <p:ext uri="{BB962C8B-B14F-4D97-AF65-F5344CB8AC3E}">
        <p14:creationId xmlns:p14="http://schemas.microsoft.com/office/powerpoint/2010/main" val="3655128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68770">
                                            <p:txEl>
                                              <p:pRg st="0" end="0"/>
                                            </p:txEl>
                                          </p:spTgt>
                                        </p:tgtEl>
                                        <p:attrNameLst>
                                          <p:attrName>style.visibility</p:attrName>
                                        </p:attrNameLst>
                                      </p:cBhvr>
                                      <p:to>
                                        <p:strVal val="visible"/>
                                      </p:to>
                                    </p:set>
                                    <p:animEffect transition="in" filter="wipe(left)">
                                      <p:cBhvr>
                                        <p:cTn id="7" dur="500"/>
                                        <p:tgtEl>
                                          <p:spTgt spid="1268770">
                                            <p:txEl>
                                              <p:pRg st="0" end="0"/>
                                            </p:txEl>
                                          </p:spTgt>
                                        </p:tgtEl>
                                      </p:cBhvr>
                                    </p:animEffect>
                                  </p:childTnLst>
                                </p:cTn>
                              </p:par>
                            </p:childTnLst>
                          </p:cTn>
                        </p:par>
                        <p:par>
                          <p:cTn id="8" fill="hold" nodeType="afterGroup">
                            <p:stCondLst>
                              <p:cond delay="500"/>
                            </p:stCondLst>
                            <p:childTnLst>
                              <p:par>
                                <p:cTn id="9" presetID="54" presetClass="entr" presetSubtype="0" accel="10000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1000" fill="hold"/>
                                        <p:tgtEl>
                                          <p:spTgt spid="13"/>
                                        </p:tgtEl>
                                        <p:attrNameLst>
                                          <p:attrName>ppt_w</p:attrName>
                                        </p:attrNameLst>
                                      </p:cBhvr>
                                      <p:tavLst>
                                        <p:tav tm="0">
                                          <p:val>
                                            <p:strVal val="#ppt_w*0.05"/>
                                          </p:val>
                                        </p:tav>
                                        <p:tav tm="100000">
                                          <p:val>
                                            <p:strVal val="#ppt_w"/>
                                          </p:val>
                                        </p:tav>
                                      </p:tavLst>
                                    </p:anim>
                                    <p:anim calcmode="lin" valueType="num">
                                      <p:cBhvr>
                                        <p:cTn id="12" dur="1000" fill="hold"/>
                                        <p:tgtEl>
                                          <p:spTgt spid="13"/>
                                        </p:tgtEl>
                                        <p:attrNameLst>
                                          <p:attrName>ppt_h</p:attrName>
                                        </p:attrNameLst>
                                      </p:cBhvr>
                                      <p:tavLst>
                                        <p:tav tm="0">
                                          <p:val>
                                            <p:strVal val="#ppt_h"/>
                                          </p:val>
                                        </p:tav>
                                        <p:tav tm="100000">
                                          <p:val>
                                            <p:strVal val="#ppt_h"/>
                                          </p:val>
                                        </p:tav>
                                      </p:tavLst>
                                    </p:anim>
                                    <p:anim calcmode="lin" valueType="num">
                                      <p:cBhvr>
                                        <p:cTn id="13" dur="1000" fill="hold"/>
                                        <p:tgtEl>
                                          <p:spTgt spid="13"/>
                                        </p:tgtEl>
                                        <p:attrNameLst>
                                          <p:attrName>ppt_x</p:attrName>
                                        </p:attrNameLst>
                                      </p:cBhvr>
                                      <p:tavLst>
                                        <p:tav tm="0">
                                          <p:val>
                                            <p:strVal val="#ppt_x-.2"/>
                                          </p:val>
                                        </p:tav>
                                        <p:tav tm="100000">
                                          <p:val>
                                            <p:strVal val="#ppt_x"/>
                                          </p:val>
                                        </p:tav>
                                      </p:tavLst>
                                    </p:anim>
                                    <p:anim calcmode="lin" valueType="num">
                                      <p:cBhvr>
                                        <p:cTn id="14" dur="1000" fill="hold"/>
                                        <p:tgtEl>
                                          <p:spTgt spid="13"/>
                                        </p:tgtEl>
                                        <p:attrNameLst>
                                          <p:attrName>ppt_y</p:attrName>
                                        </p:attrNameLst>
                                      </p:cBhvr>
                                      <p:tavLst>
                                        <p:tav tm="0">
                                          <p:val>
                                            <p:strVal val="#ppt_y"/>
                                          </p:val>
                                        </p:tav>
                                        <p:tav tm="100000">
                                          <p:val>
                                            <p:strVal val="#ppt_y"/>
                                          </p:val>
                                        </p:tav>
                                      </p:tavLst>
                                    </p:anim>
                                    <p:animEffect transition="in" filter="fade">
                                      <p:cBhvr>
                                        <p:cTn id="1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268786" name="Group 50"/>
          <p:cNvGraphicFramePr>
            <a:graphicFrameLocks noGrp="1"/>
          </p:cNvGraphicFramePr>
          <p:nvPr/>
        </p:nvGraphicFramePr>
        <p:xfrm>
          <a:off x="2057400" y="762000"/>
          <a:ext cx="2895600" cy="4364045"/>
        </p:xfrm>
        <a:graphic>
          <a:graphicData uri="http://schemas.openxmlformats.org/drawingml/2006/table">
            <a:tbl>
              <a:tblPr/>
              <a:tblGrid>
                <a:gridCol w="914400"/>
                <a:gridCol w="1981200"/>
              </a:tblGrid>
              <a:tr h="746077">
                <a:tc gridSpan="2">
                  <a:txBody>
                    <a:bodyPr/>
                    <a:lstStyle/>
                    <a:p>
                      <a:pPr marL="971550" marR="0" lvl="0" indent="-97155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34" charset="0"/>
                          <a:cs typeface="Arial" pitchFamily="34" charset="0"/>
                        </a:rPr>
                        <a:t>TABLE 5.1  </a:t>
                      </a:r>
                      <a:r>
                        <a:rPr kumimoji="0" lang="en-US" sz="1400" b="1" i="0" u="none" strike="noStrike" cap="none" normalizeH="0" baseline="0" dirty="0" smtClean="0">
                          <a:ln>
                            <a:noFill/>
                          </a:ln>
                          <a:solidFill>
                            <a:schemeClr val="bg1"/>
                          </a:solidFill>
                          <a:effectLst/>
                          <a:latin typeface="Arial" pitchFamily="34" charset="0"/>
                        </a:rPr>
                        <a:t>Demand Schedule for Office Dining Room Lunches</a:t>
                      </a:r>
                    </a:p>
                  </a:txBody>
                  <a:tcPr marT="45718" marB="45718"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r>
              <a:tr h="73151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Price</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(per</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Lunch)</a:t>
                      </a:r>
                    </a:p>
                  </a:txBody>
                  <a:tcPr marR="0" marT="45718" marB="45718"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Quantity</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 Demanded</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(Lunches per Month)</a:t>
                      </a:r>
                    </a:p>
                  </a:txBody>
                  <a:tcPr marR="0" marT="45718" marB="45718"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886447">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$11</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10</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9</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8</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7</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6</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5</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4</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3</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2</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a:t>
                      </a:r>
                    </a:p>
                  </a:txBody>
                  <a:tcPr marR="274320" marT="45718" marB="45718" horzOverflow="overflow">
                    <a:lnL cap="flat">
                      <a:noFill/>
                    </a:lnL>
                    <a:lnR>
                      <a:noFill/>
                    </a:lnR>
                    <a:lnT w="12700" cap="flat" cmpd="sng" algn="ctr">
                      <a:solidFill>
                        <a:schemeClr val="tx1"/>
                      </a:solidFill>
                      <a:prstDash val="solid"/>
                      <a:round/>
                      <a:headEnd type="none" w="med" len="med"/>
                      <a:tailEnd type="none" w="med" len="med"/>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a:t>
                      </a:r>
                      <a:br>
                        <a:rPr kumimoji="0" lang="pt-BR" sz="1400" b="0" i="0" u="none" strike="noStrike" cap="none" normalizeH="0" baseline="0" dirty="0" smtClean="0">
                          <a:ln>
                            <a:noFill/>
                          </a:ln>
                          <a:solidFill>
                            <a:schemeClr val="tx1"/>
                          </a:solidFill>
                          <a:effectLst/>
                          <a:latin typeface="Arial" pitchFamily="34" charset="0"/>
                        </a:rPr>
                      </a:br>
                      <a:r>
                        <a:rPr kumimoji="0" lang="pt-BR" sz="1400" b="0" i="0" u="none" strike="noStrike" cap="none" normalizeH="0" baseline="0" dirty="0" smtClean="0">
                          <a:ln>
                            <a:noFill/>
                          </a:ln>
                          <a:solidFill>
                            <a:schemeClr val="tx1"/>
                          </a:solidFill>
                          <a:effectLst/>
                          <a:latin typeface="Arial" pitchFamily="34" charset="0"/>
                        </a:rPr>
                        <a:t>4</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6</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8</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12</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14</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16</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18</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22</a:t>
                      </a:r>
                    </a:p>
                  </a:txBody>
                  <a:tcPr marR="868680" marT="45718" marB="45718" horzOverflow="overflow">
                    <a:lnL>
                      <a:noFill/>
                    </a:lnL>
                    <a:lnR cap="flat">
                      <a:noFill/>
                    </a:lnR>
                    <a:lnT w="12700" cap="flat" cmpd="sng" algn="ctr">
                      <a:solidFill>
                        <a:schemeClr val="tx1"/>
                      </a:solidFill>
                      <a:prstDash val="solid"/>
                      <a:round/>
                      <a:headEnd type="none" w="med" len="med"/>
                      <a:tailEnd type="none" w="med" len="med"/>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pic>
        <p:nvPicPr>
          <p:cNvPr id="10251" name="Picture 27" descr="fig5_3_1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2" name="Picture 28" descr="fig5_3_2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3" name="Picture 29" descr="fig5_3_3p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4" name="Picture 30" descr="fig5_3_4pp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Rectangle 33"/>
          <p:cNvSpPr>
            <a:spLocks noChangeArrowheads="1"/>
          </p:cNvSpPr>
          <p:nvPr/>
        </p:nvSpPr>
        <p:spPr bwMode="auto">
          <a:xfrm>
            <a:off x="5257800" y="685801"/>
            <a:ext cx="5030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sz="1400">
                <a:solidFill>
                  <a:srgbClr val="00723F"/>
                </a:solidFill>
              </a:rPr>
              <a:t>  FIGURE 5.3</a:t>
            </a:r>
            <a:r>
              <a:rPr lang="en-US" sz="1400"/>
              <a:t>  </a:t>
            </a:r>
            <a:r>
              <a:rPr lang="en-US" sz="1400">
                <a:solidFill>
                  <a:schemeClr val="tx1"/>
                </a:solidFill>
              </a:rPr>
              <a:t>Demand Curve for Lunch at the Office Dining Room</a:t>
            </a:r>
          </a:p>
        </p:txBody>
      </p:sp>
      <p:sp>
        <p:nvSpPr>
          <p:cNvPr id="1268770" name="Text Box 34"/>
          <p:cNvSpPr txBox="1">
            <a:spLocks noChangeArrowheads="1"/>
          </p:cNvSpPr>
          <p:nvPr/>
        </p:nvSpPr>
        <p:spPr bwMode="auto">
          <a:xfrm rot="10800000">
            <a:off x="1981201" y="5413375"/>
            <a:ext cx="83359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600" b="0">
                <a:solidFill>
                  <a:schemeClr val="tx1"/>
                </a:solidFill>
              </a:rPr>
              <a:t>Finally, calculate elasticity:</a:t>
            </a:r>
          </a:p>
        </p:txBody>
      </p:sp>
      <p:graphicFrame>
        <p:nvGraphicFramePr>
          <p:cNvPr id="14" name="Object 3"/>
          <p:cNvGraphicFramePr>
            <a:graphicFrameLocks noChangeAspect="1"/>
          </p:cNvGraphicFramePr>
          <p:nvPr/>
        </p:nvGraphicFramePr>
        <p:xfrm>
          <a:off x="3981450" y="5794376"/>
          <a:ext cx="4229100" cy="682625"/>
        </p:xfrm>
        <a:graphic>
          <a:graphicData uri="http://schemas.openxmlformats.org/presentationml/2006/ole">
            <mc:AlternateContent xmlns:mc="http://schemas.openxmlformats.org/markup-compatibility/2006">
              <mc:Choice xmlns:v="urn:schemas-microsoft-com:vml" Requires="v">
                <p:oleObj spid="_x0000_s10249" name="Equation" r:id="rId7" imgW="2438400" imgH="393700" progId="Equation.3">
                  <p:embed/>
                </p:oleObj>
              </mc:Choice>
              <mc:Fallback>
                <p:oleObj name="Equation" r:id="rId7" imgW="2438400" imgH="39370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1450" y="5794376"/>
                        <a:ext cx="4229100"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4"/>
          <p:cNvSpPr txBox="1">
            <a:spLocks noChangeArrowheads="1"/>
          </p:cNvSpPr>
          <p:nvPr/>
        </p:nvSpPr>
        <p:spPr bwMode="auto">
          <a:xfrm>
            <a:off x="1981200" y="266700"/>
            <a:ext cx="8229600" cy="400050"/>
          </a:xfrm>
          <a:prstGeom prst="rect">
            <a:avLst/>
          </a:prstGeom>
          <a:noFill/>
          <a:ln>
            <a:miter lim="800000"/>
            <a:headEnd/>
            <a:tailEnd/>
          </a:ln>
        </p:spPr>
        <p:txBody>
          <a:bodyPr>
            <a:spAutoFit/>
          </a:bodyPr>
          <a:lstStyle/>
          <a:p>
            <a:pPr marL="457200" indent="-457200">
              <a:defRPr/>
            </a:pPr>
            <a:r>
              <a:rPr lang="en-US" sz="2000" kern="0" dirty="0">
                <a:solidFill>
                  <a:srgbClr val="55367D"/>
                </a:solidFill>
              </a:rPr>
              <a:t>Elasticity Changes Along a Straight-Line Demand Curve</a:t>
            </a:r>
          </a:p>
        </p:txBody>
      </p:sp>
    </p:spTree>
    <p:extLst>
      <p:ext uri="{BB962C8B-B14F-4D97-AF65-F5344CB8AC3E}">
        <p14:creationId xmlns:p14="http://schemas.microsoft.com/office/powerpoint/2010/main" val="245459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68770">
                                            <p:txEl>
                                              <p:pRg st="0" end="0"/>
                                            </p:txEl>
                                          </p:spTgt>
                                        </p:tgtEl>
                                        <p:attrNameLst>
                                          <p:attrName>style.visibility</p:attrName>
                                        </p:attrNameLst>
                                      </p:cBhvr>
                                      <p:to>
                                        <p:strVal val="visible"/>
                                      </p:to>
                                    </p:set>
                                    <p:animEffect transition="in" filter="wipe(left)">
                                      <p:cBhvr>
                                        <p:cTn id="7" dur="500"/>
                                        <p:tgtEl>
                                          <p:spTgt spid="1268770">
                                            <p:txEl>
                                              <p:pRg st="0" end="0"/>
                                            </p:txEl>
                                          </p:spTgt>
                                        </p:tgtEl>
                                      </p:cBhvr>
                                    </p:animEffect>
                                  </p:childTnLst>
                                </p:cTn>
                              </p:par>
                            </p:childTnLst>
                          </p:cTn>
                        </p:par>
                        <p:par>
                          <p:cTn id="8" fill="hold" nodeType="afterGroup">
                            <p:stCondLst>
                              <p:cond delay="500"/>
                            </p:stCondLst>
                            <p:childTnLst>
                              <p:par>
                                <p:cTn id="9" presetID="54" presetClass="entr" presetSubtype="0" accel="10000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1000" fill="hold"/>
                                        <p:tgtEl>
                                          <p:spTgt spid="14"/>
                                        </p:tgtEl>
                                        <p:attrNameLst>
                                          <p:attrName>ppt_w</p:attrName>
                                        </p:attrNameLst>
                                      </p:cBhvr>
                                      <p:tavLst>
                                        <p:tav tm="0">
                                          <p:val>
                                            <p:strVal val="#ppt_w*0.05"/>
                                          </p:val>
                                        </p:tav>
                                        <p:tav tm="100000">
                                          <p:val>
                                            <p:strVal val="#ppt_w"/>
                                          </p:val>
                                        </p:tav>
                                      </p:tavLst>
                                    </p:anim>
                                    <p:anim calcmode="lin" valueType="num">
                                      <p:cBhvr>
                                        <p:cTn id="12" dur="1000" fill="hold"/>
                                        <p:tgtEl>
                                          <p:spTgt spid="14"/>
                                        </p:tgtEl>
                                        <p:attrNameLst>
                                          <p:attrName>ppt_h</p:attrName>
                                        </p:attrNameLst>
                                      </p:cBhvr>
                                      <p:tavLst>
                                        <p:tav tm="0">
                                          <p:val>
                                            <p:strVal val="#ppt_h"/>
                                          </p:val>
                                        </p:tav>
                                        <p:tav tm="100000">
                                          <p:val>
                                            <p:strVal val="#ppt_h"/>
                                          </p:val>
                                        </p:tav>
                                      </p:tavLst>
                                    </p:anim>
                                    <p:anim calcmode="lin" valueType="num">
                                      <p:cBhvr>
                                        <p:cTn id="13" dur="1000" fill="hold"/>
                                        <p:tgtEl>
                                          <p:spTgt spid="14"/>
                                        </p:tgtEl>
                                        <p:attrNameLst>
                                          <p:attrName>ppt_x</p:attrName>
                                        </p:attrNameLst>
                                      </p:cBhvr>
                                      <p:tavLst>
                                        <p:tav tm="0">
                                          <p:val>
                                            <p:strVal val="#ppt_x-.2"/>
                                          </p:val>
                                        </p:tav>
                                        <p:tav tm="100000">
                                          <p:val>
                                            <p:strVal val="#ppt_x"/>
                                          </p:val>
                                        </p:tav>
                                      </p:tavLst>
                                    </p:anim>
                                    <p:anim calcmode="lin" valueType="num">
                                      <p:cBhvr>
                                        <p:cTn id="14" dur="1000" fill="hold"/>
                                        <p:tgtEl>
                                          <p:spTgt spid="14"/>
                                        </p:tgtEl>
                                        <p:attrNameLst>
                                          <p:attrName>ppt_y</p:attrName>
                                        </p:attrNameLst>
                                      </p:cBhvr>
                                      <p:tavLst>
                                        <p:tav tm="0">
                                          <p:val>
                                            <p:strVal val="#ppt_y"/>
                                          </p:val>
                                        </p:tav>
                                        <p:tav tm="100000">
                                          <p:val>
                                            <p:strVal val="#ppt_y"/>
                                          </p:val>
                                        </p:tav>
                                      </p:tavLst>
                                    </p:anim>
                                    <p:animEffect transition="in" filter="fade">
                                      <p:cBhvr>
                                        <p:cTn id="1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268786" name="Group 50"/>
          <p:cNvGraphicFramePr>
            <a:graphicFrameLocks noGrp="1"/>
          </p:cNvGraphicFramePr>
          <p:nvPr/>
        </p:nvGraphicFramePr>
        <p:xfrm>
          <a:off x="2057400" y="762000"/>
          <a:ext cx="2895600" cy="4364045"/>
        </p:xfrm>
        <a:graphic>
          <a:graphicData uri="http://schemas.openxmlformats.org/drawingml/2006/table">
            <a:tbl>
              <a:tblPr/>
              <a:tblGrid>
                <a:gridCol w="914400"/>
                <a:gridCol w="1981200"/>
              </a:tblGrid>
              <a:tr h="746077">
                <a:tc gridSpan="2">
                  <a:txBody>
                    <a:bodyPr/>
                    <a:lstStyle/>
                    <a:p>
                      <a:pPr marL="971550" marR="0" lvl="0" indent="-97155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34" charset="0"/>
                          <a:cs typeface="Arial" pitchFamily="34" charset="0"/>
                        </a:rPr>
                        <a:t>TABLE 5.1  </a:t>
                      </a:r>
                      <a:r>
                        <a:rPr kumimoji="0" lang="en-US" sz="1400" b="1" i="0" u="none" strike="noStrike" cap="none" normalizeH="0" baseline="0" dirty="0" smtClean="0">
                          <a:ln>
                            <a:noFill/>
                          </a:ln>
                          <a:solidFill>
                            <a:schemeClr val="bg1"/>
                          </a:solidFill>
                          <a:effectLst/>
                          <a:latin typeface="Arial" pitchFamily="34" charset="0"/>
                        </a:rPr>
                        <a:t>Demand Schedule for Office Dining Room Lunches</a:t>
                      </a:r>
                    </a:p>
                  </a:txBody>
                  <a:tcPr marT="45718" marB="45718"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r>
              <a:tr h="73151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Price</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(per</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Lunch)</a:t>
                      </a:r>
                    </a:p>
                  </a:txBody>
                  <a:tcPr marR="0" marT="45718" marB="45718"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Quantity</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 Demanded</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(Lunches per Month)</a:t>
                      </a:r>
                    </a:p>
                  </a:txBody>
                  <a:tcPr marR="0" marT="45718" marB="45718"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886447">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$11</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10</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9</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8</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7</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6</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5</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4</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3</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2</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a:t>
                      </a:r>
                    </a:p>
                  </a:txBody>
                  <a:tcPr marR="274320" marT="45718" marB="45718" horzOverflow="overflow">
                    <a:lnL cap="flat">
                      <a:noFill/>
                    </a:lnL>
                    <a:lnR>
                      <a:noFill/>
                    </a:lnR>
                    <a:lnT w="12700" cap="flat" cmpd="sng" algn="ctr">
                      <a:solidFill>
                        <a:schemeClr val="tx1"/>
                      </a:solidFill>
                      <a:prstDash val="solid"/>
                      <a:round/>
                      <a:headEnd type="none" w="med" len="med"/>
                      <a:tailEnd type="none" w="med" len="med"/>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a:t>
                      </a:r>
                      <a:br>
                        <a:rPr kumimoji="0" lang="pt-BR" sz="1400" b="0" i="0" u="none" strike="noStrike" cap="none" normalizeH="0" baseline="0" dirty="0" smtClean="0">
                          <a:ln>
                            <a:noFill/>
                          </a:ln>
                          <a:solidFill>
                            <a:schemeClr val="tx1"/>
                          </a:solidFill>
                          <a:effectLst/>
                          <a:latin typeface="Arial" pitchFamily="34" charset="0"/>
                        </a:rPr>
                      </a:br>
                      <a:r>
                        <a:rPr kumimoji="0" lang="pt-BR" sz="1400" b="0" i="0" u="none" strike="noStrike" cap="none" normalizeH="0" baseline="0" dirty="0" smtClean="0">
                          <a:ln>
                            <a:noFill/>
                          </a:ln>
                          <a:solidFill>
                            <a:schemeClr val="tx1"/>
                          </a:solidFill>
                          <a:effectLst/>
                          <a:latin typeface="Arial" pitchFamily="34" charset="0"/>
                        </a:rPr>
                        <a:t>4</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6</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8</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12</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14</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16</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18</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22</a:t>
                      </a:r>
                    </a:p>
                  </a:txBody>
                  <a:tcPr marR="868680" marT="45718" marB="45718" horzOverflow="overflow">
                    <a:lnL>
                      <a:noFill/>
                    </a:lnL>
                    <a:lnR cap="flat">
                      <a:noFill/>
                    </a:lnR>
                    <a:lnT w="12700" cap="flat" cmpd="sng" algn="ctr">
                      <a:solidFill>
                        <a:schemeClr val="tx1"/>
                      </a:solidFill>
                      <a:prstDash val="solid"/>
                      <a:round/>
                      <a:headEnd type="none" w="med" len="med"/>
                      <a:tailEnd type="none" w="med" len="med"/>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pic>
        <p:nvPicPr>
          <p:cNvPr id="25610" name="Picture 27" descr="fig5_3_1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28" descr="fig5_3_2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Picture 29" descr="fig5_3_3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30" descr="fig5_3_4p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8767" name="Picture 31" descr="fig5_3_5pp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8768" name="Picture 32" descr="fig5_3_6pp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6" name="Rectangle 33"/>
          <p:cNvSpPr>
            <a:spLocks noChangeArrowheads="1"/>
          </p:cNvSpPr>
          <p:nvPr/>
        </p:nvSpPr>
        <p:spPr bwMode="auto">
          <a:xfrm>
            <a:off x="5257800" y="685801"/>
            <a:ext cx="5030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sz="1400">
                <a:solidFill>
                  <a:srgbClr val="00723F"/>
                </a:solidFill>
              </a:rPr>
              <a:t>  FIGURE 5.3</a:t>
            </a:r>
            <a:r>
              <a:rPr lang="en-US" sz="1400"/>
              <a:t>  </a:t>
            </a:r>
            <a:r>
              <a:rPr lang="en-US" sz="1400">
                <a:solidFill>
                  <a:schemeClr val="tx1"/>
                </a:solidFill>
              </a:rPr>
              <a:t>Demand Curve for Lunch at the Office Dining Room</a:t>
            </a:r>
          </a:p>
        </p:txBody>
      </p:sp>
      <p:sp>
        <p:nvSpPr>
          <p:cNvPr id="1268770" name="Text Box 34"/>
          <p:cNvSpPr txBox="1">
            <a:spLocks noChangeArrowheads="1"/>
          </p:cNvSpPr>
          <p:nvPr/>
        </p:nvSpPr>
        <p:spPr bwMode="auto">
          <a:xfrm rot="10800000">
            <a:off x="1981201" y="5522914"/>
            <a:ext cx="83359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600" b="0">
                <a:solidFill>
                  <a:schemeClr val="tx1"/>
                </a:solidFill>
              </a:rPr>
              <a:t>Between points </a:t>
            </a:r>
            <a:r>
              <a:rPr lang="en-US" sz="1600" b="0" i="1">
                <a:solidFill>
                  <a:schemeClr val="tx1"/>
                </a:solidFill>
              </a:rPr>
              <a:t>A</a:t>
            </a:r>
            <a:r>
              <a:rPr lang="en-US" sz="1600" b="0">
                <a:solidFill>
                  <a:schemeClr val="tx1"/>
                </a:solidFill>
              </a:rPr>
              <a:t> and </a:t>
            </a:r>
            <a:r>
              <a:rPr lang="en-US" sz="1600" b="0" i="1">
                <a:solidFill>
                  <a:schemeClr val="tx1"/>
                </a:solidFill>
              </a:rPr>
              <a:t>B</a:t>
            </a:r>
            <a:r>
              <a:rPr lang="en-US" sz="1600" b="0">
                <a:solidFill>
                  <a:schemeClr val="tx1"/>
                </a:solidFill>
              </a:rPr>
              <a:t>, demand is quite elastic at </a:t>
            </a:r>
            <a:r>
              <a:rPr lang="en-US" sz="1600" b="0">
                <a:solidFill>
                  <a:schemeClr val="tx1"/>
                </a:solidFill>
                <a:cs typeface="Arial" panose="020B0604020202020204" pitchFamily="34" charset="0"/>
              </a:rPr>
              <a:t>−</a:t>
            </a:r>
            <a:r>
              <a:rPr lang="en-US" sz="1600" b="0">
                <a:solidFill>
                  <a:schemeClr val="tx1"/>
                </a:solidFill>
              </a:rPr>
              <a:t>6.33.</a:t>
            </a:r>
          </a:p>
          <a:p>
            <a:pPr eaLnBrk="1" hangingPunct="1">
              <a:spcBef>
                <a:spcPct val="0"/>
              </a:spcBef>
              <a:spcAft>
                <a:spcPct val="0"/>
              </a:spcAft>
            </a:pPr>
            <a:endParaRPr lang="en-US" sz="800" b="0">
              <a:solidFill>
                <a:schemeClr val="tx1"/>
              </a:solidFill>
            </a:endParaRPr>
          </a:p>
          <a:p>
            <a:pPr eaLnBrk="1" hangingPunct="1">
              <a:spcBef>
                <a:spcPct val="0"/>
              </a:spcBef>
              <a:spcAft>
                <a:spcPct val="0"/>
              </a:spcAft>
            </a:pPr>
            <a:r>
              <a:rPr lang="en-US" sz="1600" b="0">
                <a:solidFill>
                  <a:schemeClr val="tx1"/>
                </a:solidFill>
              </a:rPr>
              <a:t>Between points </a:t>
            </a:r>
            <a:r>
              <a:rPr lang="en-US" sz="1600" b="0" i="1">
                <a:solidFill>
                  <a:schemeClr val="tx1"/>
                </a:solidFill>
              </a:rPr>
              <a:t>C </a:t>
            </a:r>
            <a:r>
              <a:rPr lang="en-US" sz="1600" b="0">
                <a:solidFill>
                  <a:schemeClr val="tx1"/>
                </a:solidFill>
              </a:rPr>
              <a:t>and </a:t>
            </a:r>
            <a:r>
              <a:rPr lang="en-US" sz="1600" b="0" i="1">
                <a:solidFill>
                  <a:schemeClr val="tx1"/>
                </a:solidFill>
              </a:rPr>
              <a:t>D</a:t>
            </a:r>
            <a:r>
              <a:rPr lang="en-US" sz="1600" b="0">
                <a:solidFill>
                  <a:schemeClr val="tx1"/>
                </a:solidFill>
              </a:rPr>
              <a:t>, demand is quite inelastic at  </a:t>
            </a:r>
            <a:r>
              <a:rPr lang="en-US" sz="1600" b="0">
                <a:solidFill>
                  <a:schemeClr val="tx1"/>
                </a:solidFill>
                <a:cs typeface="Arial" panose="020B0604020202020204" pitchFamily="34" charset="0"/>
              </a:rPr>
              <a:t>−</a:t>
            </a:r>
            <a:r>
              <a:rPr lang="en-US" sz="1600" b="0">
                <a:solidFill>
                  <a:schemeClr val="tx1"/>
                </a:solidFill>
              </a:rPr>
              <a:t>.294. (You can work this number out for yourself using the midpoint formula.)</a:t>
            </a:r>
          </a:p>
        </p:txBody>
      </p:sp>
      <p:sp>
        <p:nvSpPr>
          <p:cNvPr id="12" name="Rectangle 4"/>
          <p:cNvSpPr txBox="1">
            <a:spLocks noChangeArrowheads="1"/>
          </p:cNvSpPr>
          <p:nvPr/>
        </p:nvSpPr>
        <p:spPr bwMode="auto">
          <a:xfrm>
            <a:off x="1981200" y="266700"/>
            <a:ext cx="8229600" cy="400050"/>
          </a:xfrm>
          <a:prstGeom prst="rect">
            <a:avLst/>
          </a:prstGeom>
          <a:noFill/>
          <a:ln>
            <a:miter lim="800000"/>
            <a:headEnd/>
            <a:tailEnd/>
          </a:ln>
        </p:spPr>
        <p:txBody>
          <a:bodyPr>
            <a:spAutoFit/>
          </a:bodyPr>
          <a:lstStyle/>
          <a:p>
            <a:pPr marL="457200" indent="-457200">
              <a:defRPr/>
            </a:pPr>
            <a:r>
              <a:rPr lang="en-US" sz="2000" kern="0" dirty="0">
                <a:solidFill>
                  <a:srgbClr val="55367D"/>
                </a:solidFill>
              </a:rPr>
              <a:t>Elasticity Changes Along a Straight-Line Demand Curve</a:t>
            </a:r>
          </a:p>
        </p:txBody>
      </p:sp>
    </p:spTree>
    <p:extLst>
      <p:ext uri="{BB962C8B-B14F-4D97-AF65-F5344CB8AC3E}">
        <p14:creationId xmlns:p14="http://schemas.microsoft.com/office/powerpoint/2010/main" val="2642932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68770">
                                            <p:txEl>
                                              <p:pRg st="0" end="0"/>
                                            </p:txEl>
                                          </p:spTgt>
                                        </p:tgtEl>
                                        <p:attrNameLst>
                                          <p:attrName>style.visibility</p:attrName>
                                        </p:attrNameLst>
                                      </p:cBhvr>
                                      <p:to>
                                        <p:strVal val="visible"/>
                                      </p:to>
                                    </p:set>
                                    <p:animEffect transition="in" filter="wipe(left)">
                                      <p:cBhvr>
                                        <p:cTn id="7" dur="500"/>
                                        <p:tgtEl>
                                          <p:spTgt spid="1268770">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268767"/>
                                        </p:tgtEl>
                                        <p:attrNameLst>
                                          <p:attrName>style.visibility</p:attrName>
                                        </p:attrNameLst>
                                      </p:cBhvr>
                                      <p:to>
                                        <p:strVal val="visible"/>
                                      </p:to>
                                    </p:set>
                                    <p:animEffect transition="in" filter="wipe(left)">
                                      <p:cBhvr>
                                        <p:cTn id="11" dur="1000"/>
                                        <p:tgtEl>
                                          <p:spTgt spid="1268767"/>
                                        </p:tgtEl>
                                      </p:cBhvr>
                                    </p:animEffect>
                                  </p:childTnLst>
                                </p:cTn>
                              </p:par>
                            </p:childTnLst>
                          </p:cTn>
                        </p:par>
                        <p:par>
                          <p:cTn id="12" fill="hold" nodeType="afterGroup">
                            <p:stCondLst>
                              <p:cond delay="1500"/>
                            </p:stCondLst>
                            <p:childTnLst>
                              <p:par>
                                <p:cTn id="13" presetID="22" presetClass="entr" presetSubtype="8" fill="hold" nodeType="afterEffect">
                                  <p:stCondLst>
                                    <p:cond delay="0"/>
                                  </p:stCondLst>
                                  <p:childTnLst>
                                    <p:set>
                                      <p:cBhvr>
                                        <p:cTn id="14" dur="1" fill="hold">
                                          <p:stCondLst>
                                            <p:cond delay="0"/>
                                          </p:stCondLst>
                                        </p:cTn>
                                        <p:tgtEl>
                                          <p:spTgt spid="1268768"/>
                                        </p:tgtEl>
                                        <p:attrNameLst>
                                          <p:attrName>style.visibility</p:attrName>
                                        </p:attrNameLst>
                                      </p:cBhvr>
                                      <p:to>
                                        <p:strVal val="visible"/>
                                      </p:to>
                                    </p:set>
                                    <p:animEffect transition="in" filter="wipe(left)">
                                      <p:cBhvr>
                                        <p:cTn id="15" dur="1000"/>
                                        <p:tgtEl>
                                          <p:spTgt spid="1268768"/>
                                        </p:tgtEl>
                                      </p:cBhvr>
                                    </p:animEffect>
                                  </p:childTnLst>
                                </p:cTn>
                              </p:par>
                            </p:childTnLst>
                          </p:cTn>
                        </p:par>
                        <p:par>
                          <p:cTn id="16" fill="hold" nodeType="afterGroup">
                            <p:stCondLst>
                              <p:cond delay="2500"/>
                            </p:stCondLst>
                            <p:childTnLst>
                              <p:par>
                                <p:cTn id="17" presetID="22" presetClass="entr" presetSubtype="8" fill="hold" nodeType="afterEffect">
                                  <p:stCondLst>
                                    <p:cond delay="0"/>
                                  </p:stCondLst>
                                  <p:childTnLst>
                                    <p:set>
                                      <p:cBhvr>
                                        <p:cTn id="18" dur="1" fill="hold">
                                          <p:stCondLst>
                                            <p:cond delay="0"/>
                                          </p:stCondLst>
                                        </p:cTn>
                                        <p:tgtEl>
                                          <p:spTgt spid="1268770">
                                            <p:txEl>
                                              <p:pRg st="2" end="2"/>
                                            </p:txEl>
                                          </p:spTgt>
                                        </p:tgtEl>
                                        <p:attrNameLst>
                                          <p:attrName>style.visibility</p:attrName>
                                        </p:attrNameLst>
                                      </p:cBhvr>
                                      <p:to>
                                        <p:strVal val="visible"/>
                                      </p:to>
                                    </p:set>
                                    <p:animEffect transition="in" filter="wipe(left)">
                                      <p:cBhvr>
                                        <p:cTn id="19" dur="500"/>
                                        <p:tgtEl>
                                          <p:spTgt spid="12687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Rectangle 10"/>
          <p:cNvSpPr>
            <a:spLocks noChangeArrowheads="1"/>
          </p:cNvSpPr>
          <p:nvPr/>
        </p:nvSpPr>
        <p:spPr bwMode="auto">
          <a:xfrm>
            <a:off x="1981201" y="457200"/>
            <a:ext cx="7700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sz="1400">
                <a:solidFill>
                  <a:srgbClr val="00723F"/>
                </a:solidFill>
              </a:rPr>
              <a:t>  FIGURE 5.4</a:t>
            </a:r>
            <a:r>
              <a:rPr lang="en-US" sz="1400"/>
              <a:t>  </a:t>
            </a:r>
            <a:r>
              <a:rPr lang="en-US" sz="1400">
                <a:solidFill>
                  <a:schemeClr val="tx1"/>
                </a:solidFill>
              </a:rPr>
              <a:t>Point Elasticity Changes Along a Demand Curve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6089" y="1400176"/>
            <a:ext cx="6219825"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6089" y="1400176"/>
            <a:ext cx="6219825"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6089" y="1400176"/>
            <a:ext cx="6219825"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1472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par>
                          <p:cTn id="12" fill="hold" nodeType="afterGroup">
                            <p:stCondLst>
                              <p:cond delay="15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1000"/>
                                        <p:tgtEl>
                                          <p:spTgt spid="4"/>
                                        </p:tgtEl>
                                      </p:cBhvr>
                                    </p:animEffect>
                                  </p:childTnLst>
                                </p:cTn>
                              </p:par>
                            </p:childTnLst>
                          </p:cTn>
                        </p:par>
                        <p:par>
                          <p:cTn id="16" fill="hold" nodeType="afterGroup">
                            <p:stCondLst>
                              <p:cond delay="25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8" name="Text Box 28"/>
          <p:cNvSpPr txBox="1">
            <a:spLocks noChangeArrowheads="1"/>
          </p:cNvSpPr>
          <p:nvPr/>
        </p:nvSpPr>
        <p:spPr bwMode="auto">
          <a:xfrm>
            <a:off x="1981200" y="2411413"/>
            <a:ext cx="8229600" cy="685800"/>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algn="ctr" eaLnBrk="1" hangingPunct="1">
              <a:spcBef>
                <a:spcPct val="0"/>
              </a:spcBef>
              <a:spcAft>
                <a:spcPct val="0"/>
              </a:spcAft>
            </a:pPr>
            <a:r>
              <a:rPr lang="en-US" sz="1800" b="0" i="1">
                <a:solidFill>
                  <a:schemeClr val="tx1"/>
                </a:solidFill>
              </a:rPr>
              <a:t>TR</a:t>
            </a:r>
            <a:r>
              <a:rPr lang="en-US" sz="1800" b="0">
                <a:solidFill>
                  <a:schemeClr val="tx1"/>
                </a:solidFill>
              </a:rPr>
              <a:t> = </a:t>
            </a:r>
            <a:r>
              <a:rPr lang="en-US" sz="1800" b="0" i="1">
                <a:solidFill>
                  <a:schemeClr val="tx1"/>
                </a:solidFill>
              </a:rPr>
              <a:t>P</a:t>
            </a:r>
            <a:r>
              <a:rPr lang="en-US" sz="1800" b="0">
                <a:solidFill>
                  <a:schemeClr val="tx1"/>
                </a:solidFill>
              </a:rPr>
              <a:t> </a:t>
            </a:r>
            <a:r>
              <a:rPr lang="en-US" sz="1800" b="0">
                <a:solidFill>
                  <a:schemeClr val="tx1"/>
                </a:solidFill>
                <a:cs typeface="Arial" panose="020B0604020202020204" pitchFamily="34" charset="0"/>
              </a:rPr>
              <a:t>×</a:t>
            </a:r>
            <a:r>
              <a:rPr lang="en-US" sz="1800" b="0">
                <a:solidFill>
                  <a:schemeClr val="tx1"/>
                </a:solidFill>
              </a:rPr>
              <a:t> </a:t>
            </a:r>
            <a:r>
              <a:rPr lang="en-US" sz="1800" b="0" i="1">
                <a:solidFill>
                  <a:schemeClr val="tx1"/>
                </a:solidFill>
              </a:rPr>
              <a:t>Q</a:t>
            </a:r>
            <a:br>
              <a:rPr lang="en-US" sz="1800" b="0" i="1">
                <a:solidFill>
                  <a:schemeClr val="tx1"/>
                </a:solidFill>
              </a:rPr>
            </a:br>
            <a:r>
              <a:rPr lang="en-US" sz="1800" b="0">
                <a:solidFill>
                  <a:schemeClr val="tx1"/>
                </a:solidFill>
              </a:rPr>
              <a:t>total revenue = price </a:t>
            </a:r>
            <a:r>
              <a:rPr lang="en-US" sz="1800" b="0">
                <a:solidFill>
                  <a:schemeClr val="tx1"/>
                </a:solidFill>
                <a:cs typeface="Arial" panose="020B0604020202020204" pitchFamily="34" charset="0"/>
              </a:rPr>
              <a:t>×</a:t>
            </a:r>
            <a:r>
              <a:rPr lang="en-US" sz="1800" b="0">
                <a:solidFill>
                  <a:schemeClr val="tx1"/>
                </a:solidFill>
              </a:rPr>
              <a:t> quantity</a:t>
            </a:r>
          </a:p>
        </p:txBody>
      </p:sp>
      <p:sp>
        <p:nvSpPr>
          <p:cNvPr id="1269789" name="Rectangle 29"/>
          <p:cNvSpPr>
            <a:spLocks noChangeArrowheads="1"/>
          </p:cNvSpPr>
          <p:nvPr/>
        </p:nvSpPr>
        <p:spPr bwMode="auto">
          <a:xfrm>
            <a:off x="1981200" y="1358900"/>
            <a:ext cx="822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In any market, </a:t>
            </a:r>
            <a:r>
              <a:rPr lang="en-US" sz="1800" b="0" i="1">
                <a:solidFill>
                  <a:schemeClr val="tx1"/>
                </a:solidFill>
              </a:rPr>
              <a:t>P</a:t>
            </a:r>
            <a:r>
              <a:rPr lang="en-US" sz="1800" b="0">
                <a:solidFill>
                  <a:schemeClr val="tx1"/>
                </a:solidFill>
              </a:rPr>
              <a:t> </a:t>
            </a:r>
            <a:r>
              <a:rPr lang="en-US" sz="1800" b="0">
                <a:solidFill>
                  <a:schemeClr val="tx1"/>
                </a:solidFill>
                <a:cs typeface="Arial" panose="020B0604020202020204" pitchFamily="34" charset="0"/>
              </a:rPr>
              <a:t>×</a:t>
            </a:r>
            <a:r>
              <a:rPr lang="en-US" sz="1800" b="0">
                <a:solidFill>
                  <a:schemeClr val="tx1"/>
                </a:solidFill>
              </a:rPr>
              <a:t> </a:t>
            </a:r>
            <a:r>
              <a:rPr lang="en-US" sz="1800" b="0" i="1">
                <a:solidFill>
                  <a:schemeClr val="tx1"/>
                </a:solidFill>
              </a:rPr>
              <a:t>Q</a:t>
            </a:r>
            <a:r>
              <a:rPr lang="en-US" sz="1800" b="0">
                <a:solidFill>
                  <a:schemeClr val="tx1"/>
                </a:solidFill>
              </a:rPr>
              <a:t> is total revenue (</a:t>
            </a:r>
            <a:r>
              <a:rPr lang="en-US" sz="1800" b="0" i="1">
                <a:solidFill>
                  <a:schemeClr val="tx1"/>
                </a:solidFill>
              </a:rPr>
              <a:t>TR</a:t>
            </a:r>
            <a:r>
              <a:rPr lang="en-US" sz="1800" b="0">
                <a:solidFill>
                  <a:schemeClr val="tx1"/>
                </a:solidFill>
              </a:rPr>
              <a:t>) received by producers:</a:t>
            </a:r>
          </a:p>
        </p:txBody>
      </p:sp>
      <p:sp>
        <p:nvSpPr>
          <p:cNvPr id="1269790" name="Rectangle 30"/>
          <p:cNvSpPr>
            <a:spLocks noChangeArrowheads="1"/>
          </p:cNvSpPr>
          <p:nvPr/>
        </p:nvSpPr>
        <p:spPr bwMode="auto">
          <a:xfrm>
            <a:off x="1981200" y="3778251"/>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When price (</a:t>
            </a:r>
            <a:r>
              <a:rPr lang="en-US" sz="1800" b="0" i="1">
                <a:solidFill>
                  <a:schemeClr val="tx1"/>
                </a:solidFill>
              </a:rPr>
              <a:t>P</a:t>
            </a:r>
            <a:r>
              <a:rPr lang="en-US" sz="1800" b="0">
                <a:solidFill>
                  <a:schemeClr val="tx1"/>
                </a:solidFill>
              </a:rPr>
              <a:t>) declines, quantity demanded (</a:t>
            </a:r>
            <a:r>
              <a:rPr lang="en-US" sz="1800" b="0" i="1">
                <a:solidFill>
                  <a:schemeClr val="tx1"/>
                </a:solidFill>
              </a:rPr>
              <a:t>Q</a:t>
            </a:r>
            <a:r>
              <a:rPr lang="en-US" sz="1800" b="0" i="1" baseline="-25000">
                <a:solidFill>
                  <a:schemeClr val="tx1"/>
                </a:solidFill>
              </a:rPr>
              <a:t>D</a:t>
            </a:r>
            <a:r>
              <a:rPr lang="en-US" sz="1800" b="0">
                <a:solidFill>
                  <a:schemeClr val="tx1"/>
                </a:solidFill>
              </a:rPr>
              <a:t>) increases. The two factors, </a:t>
            </a:r>
            <a:r>
              <a:rPr lang="en-US" sz="1800" b="0" i="1">
                <a:solidFill>
                  <a:schemeClr val="tx1"/>
                </a:solidFill>
              </a:rPr>
              <a:t>P</a:t>
            </a:r>
            <a:r>
              <a:rPr lang="en-US" sz="1800" b="0">
                <a:solidFill>
                  <a:schemeClr val="tx1"/>
                </a:solidFill>
              </a:rPr>
              <a:t> and </a:t>
            </a:r>
            <a:r>
              <a:rPr lang="en-US" sz="1800" b="0" i="1">
                <a:solidFill>
                  <a:schemeClr val="tx1"/>
                </a:solidFill>
              </a:rPr>
              <a:t>Q</a:t>
            </a:r>
            <a:r>
              <a:rPr lang="en-US" sz="1800" b="0" i="1" baseline="-25000">
                <a:solidFill>
                  <a:schemeClr val="tx1"/>
                </a:solidFill>
              </a:rPr>
              <a:t>D</a:t>
            </a:r>
            <a:r>
              <a:rPr lang="en-US" sz="1800" b="0">
                <a:solidFill>
                  <a:schemeClr val="tx1"/>
                </a:solidFill>
              </a:rPr>
              <a:t>, move in opposite directions:</a:t>
            </a:r>
          </a:p>
        </p:txBody>
      </p:sp>
      <p:grpSp>
        <p:nvGrpSpPr>
          <p:cNvPr id="2" name="Group 34"/>
          <p:cNvGrpSpPr>
            <a:grpSpLocks/>
          </p:cNvGrpSpPr>
          <p:nvPr/>
        </p:nvGrpSpPr>
        <p:grpSpPr bwMode="auto">
          <a:xfrm>
            <a:off x="1981200" y="5105400"/>
            <a:ext cx="8229600" cy="1143000"/>
            <a:chOff x="552" y="3216"/>
            <a:chExt cx="5184" cy="720"/>
          </a:xfrm>
        </p:grpSpPr>
        <p:sp>
          <p:nvSpPr>
            <p:cNvPr id="11272" name="Text Box 32"/>
            <p:cNvSpPr txBox="1">
              <a:spLocks noChangeArrowheads="1"/>
            </p:cNvSpPr>
            <p:nvPr/>
          </p:nvSpPr>
          <p:spPr bwMode="auto">
            <a:xfrm>
              <a:off x="552" y="3216"/>
              <a:ext cx="5184" cy="720"/>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		effects of price changes</a:t>
              </a:r>
              <a:br>
                <a:rPr lang="en-US" sz="1800" b="0">
                  <a:solidFill>
                    <a:schemeClr val="tx1"/>
                  </a:solidFill>
                </a:rPr>
              </a:br>
              <a:r>
                <a:rPr lang="en-US" sz="1800" b="0">
                  <a:solidFill>
                    <a:schemeClr val="tx1"/>
                  </a:solidFill>
                </a:rPr>
                <a:t>		on quantity demanded:</a:t>
              </a:r>
            </a:p>
          </p:txBody>
        </p:sp>
        <p:graphicFrame>
          <p:nvGraphicFramePr>
            <p:cNvPr id="11266" name="Object 33"/>
            <p:cNvGraphicFramePr>
              <a:graphicFrameLocks noChangeAspect="1"/>
            </p:cNvGraphicFramePr>
            <p:nvPr/>
          </p:nvGraphicFramePr>
          <p:xfrm>
            <a:off x="3648" y="3216"/>
            <a:ext cx="858" cy="707"/>
          </p:xfrm>
          <a:graphic>
            <a:graphicData uri="http://schemas.openxmlformats.org/presentationml/2006/ole">
              <mc:AlternateContent xmlns:mc="http://schemas.openxmlformats.org/markup-compatibility/2006">
                <mc:Choice xmlns:v="urn:schemas-microsoft-com:vml" Requires="v">
                  <p:oleObj spid="_x0000_s11273" name="Equation" r:id="rId3" imgW="863225" imgH="710891" progId="Equation.3">
                    <p:embed/>
                  </p:oleObj>
                </mc:Choice>
                <mc:Fallback>
                  <p:oleObj name="Equation" r:id="rId3" imgW="863225" imgH="710891"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3216"/>
                          <a:ext cx="858" cy="7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Rectangle 4"/>
          <p:cNvSpPr txBox="1">
            <a:spLocks noChangeArrowheads="1"/>
          </p:cNvSpPr>
          <p:nvPr/>
        </p:nvSpPr>
        <p:spPr bwMode="auto">
          <a:xfrm>
            <a:off x="1981200" y="274638"/>
            <a:ext cx="6400800" cy="400050"/>
          </a:xfrm>
          <a:prstGeom prst="rect">
            <a:avLst/>
          </a:prstGeom>
          <a:noFill/>
          <a:ln>
            <a:miter lim="800000"/>
            <a:headEnd/>
            <a:tailEnd/>
          </a:ln>
        </p:spPr>
        <p:txBody>
          <a:bodyPr>
            <a:spAutoFit/>
          </a:bodyPr>
          <a:lstStyle/>
          <a:p>
            <a:pPr marL="457200" indent="-457200">
              <a:defRPr/>
            </a:pPr>
            <a:r>
              <a:rPr lang="en-US" sz="2000" kern="0" dirty="0">
                <a:solidFill>
                  <a:srgbClr val="55367D"/>
                </a:solidFill>
              </a:rPr>
              <a:t>Elasticity and Total Revenue</a:t>
            </a:r>
          </a:p>
        </p:txBody>
      </p:sp>
    </p:spTree>
    <p:extLst>
      <p:ext uri="{BB962C8B-B14F-4D97-AF65-F5344CB8AC3E}">
        <p14:creationId xmlns:p14="http://schemas.microsoft.com/office/powerpoint/2010/main" val="3905796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69789"/>
                                        </p:tgtEl>
                                        <p:attrNameLst>
                                          <p:attrName>style.visibility</p:attrName>
                                        </p:attrNameLst>
                                      </p:cBhvr>
                                      <p:to>
                                        <p:strVal val="visible"/>
                                      </p:to>
                                    </p:set>
                                    <p:animEffect transition="in" filter="wipe(left)">
                                      <p:cBhvr>
                                        <p:cTn id="11" dur="500"/>
                                        <p:tgtEl>
                                          <p:spTgt spid="1269789"/>
                                        </p:tgtEl>
                                      </p:cBhvr>
                                    </p:animEffect>
                                  </p:childTnLst>
                                </p:cTn>
                              </p:par>
                            </p:childTnLst>
                          </p:cTn>
                        </p:par>
                        <p:par>
                          <p:cTn id="12" fill="hold" nodeType="afterGroup">
                            <p:stCondLst>
                              <p:cond delay="1000"/>
                            </p:stCondLst>
                            <p:childTnLst>
                              <p:par>
                                <p:cTn id="13" presetID="17" presetClass="entr" presetSubtype="10" fill="hold" grpId="0" nodeType="afterEffect">
                                  <p:stCondLst>
                                    <p:cond delay="0"/>
                                  </p:stCondLst>
                                  <p:childTnLst>
                                    <p:set>
                                      <p:cBhvr>
                                        <p:cTn id="14" dur="1" fill="hold">
                                          <p:stCondLst>
                                            <p:cond delay="0"/>
                                          </p:stCondLst>
                                        </p:cTn>
                                        <p:tgtEl>
                                          <p:spTgt spid="1269788"/>
                                        </p:tgtEl>
                                        <p:attrNameLst>
                                          <p:attrName>style.visibility</p:attrName>
                                        </p:attrNameLst>
                                      </p:cBhvr>
                                      <p:to>
                                        <p:strVal val="visible"/>
                                      </p:to>
                                    </p:set>
                                    <p:anim calcmode="lin" valueType="num">
                                      <p:cBhvr>
                                        <p:cTn id="15" dur="500" fill="hold"/>
                                        <p:tgtEl>
                                          <p:spTgt spid="1269788"/>
                                        </p:tgtEl>
                                        <p:attrNameLst>
                                          <p:attrName>ppt_w</p:attrName>
                                        </p:attrNameLst>
                                      </p:cBhvr>
                                      <p:tavLst>
                                        <p:tav tm="0">
                                          <p:val>
                                            <p:fltVal val="0"/>
                                          </p:val>
                                        </p:tav>
                                        <p:tav tm="100000">
                                          <p:val>
                                            <p:strVal val="#ppt_w"/>
                                          </p:val>
                                        </p:tav>
                                      </p:tavLst>
                                    </p:anim>
                                    <p:anim calcmode="lin" valueType="num">
                                      <p:cBhvr>
                                        <p:cTn id="16" dur="500" fill="hold"/>
                                        <p:tgtEl>
                                          <p:spTgt spid="1269788"/>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269790"/>
                                        </p:tgtEl>
                                        <p:attrNameLst>
                                          <p:attrName>style.visibility</p:attrName>
                                        </p:attrNameLst>
                                      </p:cBhvr>
                                      <p:to>
                                        <p:strVal val="visible"/>
                                      </p:to>
                                    </p:set>
                                    <p:animEffect transition="in" filter="wipe(left)">
                                      <p:cBhvr>
                                        <p:cTn id="20" dur="500"/>
                                        <p:tgtEl>
                                          <p:spTgt spid="1269790"/>
                                        </p:tgtEl>
                                      </p:cBhvr>
                                    </p:animEffect>
                                  </p:childTnLst>
                                </p:cTn>
                              </p:par>
                            </p:childTnLst>
                          </p:cTn>
                        </p:par>
                        <p:par>
                          <p:cTn id="21" fill="hold" nodeType="afterGroup">
                            <p:stCondLst>
                              <p:cond delay="2000"/>
                            </p:stCondLst>
                            <p:childTnLst>
                              <p:par>
                                <p:cTn id="22" presetID="17" presetClass="entr" presetSubtype="1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8" grpId="0" animBg="1"/>
      <p:bldP spid="1269789" grpId="0"/>
      <p:bldP spid="1269790" grpId="0"/>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70794" name="Rectangle 10"/>
          <p:cNvSpPr>
            <a:spLocks noChangeArrowheads="1"/>
          </p:cNvSpPr>
          <p:nvPr/>
        </p:nvSpPr>
        <p:spPr bwMode="auto">
          <a:xfrm>
            <a:off x="1981200" y="782639"/>
            <a:ext cx="8229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Because total revenue is the product of </a:t>
            </a:r>
            <a:r>
              <a:rPr lang="en-US" sz="1800" b="0" i="1">
                <a:solidFill>
                  <a:schemeClr val="tx1"/>
                </a:solidFill>
              </a:rPr>
              <a:t>P</a:t>
            </a:r>
            <a:r>
              <a:rPr lang="en-US" sz="1800" b="0">
                <a:solidFill>
                  <a:schemeClr val="tx1"/>
                </a:solidFill>
              </a:rPr>
              <a:t> and </a:t>
            </a:r>
            <a:r>
              <a:rPr lang="en-US" sz="1800" b="0" i="1">
                <a:solidFill>
                  <a:schemeClr val="tx1"/>
                </a:solidFill>
              </a:rPr>
              <a:t>Q</a:t>
            </a:r>
            <a:r>
              <a:rPr lang="en-US" sz="1800" b="0">
                <a:solidFill>
                  <a:schemeClr val="tx1"/>
                </a:solidFill>
              </a:rPr>
              <a:t>, whether </a:t>
            </a:r>
            <a:r>
              <a:rPr lang="en-US" sz="1800" b="0" i="1">
                <a:solidFill>
                  <a:schemeClr val="tx1"/>
                </a:solidFill>
              </a:rPr>
              <a:t>TR</a:t>
            </a:r>
            <a:r>
              <a:rPr lang="en-US" sz="1800" b="0">
                <a:solidFill>
                  <a:schemeClr val="tx1"/>
                </a:solidFill>
              </a:rPr>
              <a:t> rises or falls in response to a price increase depends on which is bigger: the percentage increase in price or the percentage decrease in quantity demanded.</a:t>
            </a:r>
          </a:p>
        </p:txBody>
      </p:sp>
      <p:sp>
        <p:nvSpPr>
          <p:cNvPr id="1270795" name="Rectangle 11"/>
          <p:cNvSpPr>
            <a:spLocks noChangeArrowheads="1"/>
          </p:cNvSpPr>
          <p:nvPr/>
        </p:nvSpPr>
        <p:spPr bwMode="auto">
          <a:xfrm>
            <a:off x="1981200" y="3959226"/>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If the percentage decline in quantity demanded following a price increase is larger than the percentage increase in price, total revenue will fall.</a:t>
            </a:r>
          </a:p>
        </p:txBody>
      </p:sp>
      <p:grpSp>
        <p:nvGrpSpPr>
          <p:cNvPr id="2" name="Group 12"/>
          <p:cNvGrpSpPr>
            <a:grpSpLocks/>
          </p:cNvGrpSpPr>
          <p:nvPr/>
        </p:nvGrpSpPr>
        <p:grpSpPr bwMode="auto">
          <a:xfrm>
            <a:off x="1981200" y="2490788"/>
            <a:ext cx="8229600" cy="685800"/>
            <a:chOff x="504" y="1728"/>
            <a:chExt cx="5184" cy="432"/>
          </a:xfrm>
        </p:grpSpPr>
        <p:sp>
          <p:nvSpPr>
            <p:cNvPr id="12297" name="Text Box 13"/>
            <p:cNvSpPr txBox="1">
              <a:spLocks noChangeArrowheads="1"/>
            </p:cNvSpPr>
            <p:nvPr/>
          </p:nvSpPr>
          <p:spPr bwMode="auto">
            <a:xfrm>
              <a:off x="504" y="1728"/>
              <a:ext cx="5184" cy="432"/>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effect of price increase on</a:t>
              </a:r>
              <a:br>
                <a:rPr lang="en-US" sz="1800" b="0">
                  <a:solidFill>
                    <a:schemeClr val="tx1"/>
                  </a:solidFill>
                </a:rPr>
              </a:br>
              <a:r>
                <a:rPr lang="en-US" sz="1800" b="0">
                  <a:solidFill>
                    <a:schemeClr val="tx1"/>
                  </a:solidFill>
                </a:rPr>
                <a:t>a product with inelastic demand:</a:t>
              </a:r>
            </a:p>
          </p:txBody>
        </p:sp>
        <p:graphicFrame>
          <p:nvGraphicFramePr>
            <p:cNvPr id="12291" name="Object 14"/>
            <p:cNvGraphicFramePr>
              <a:graphicFrameLocks noChangeAspect="1"/>
            </p:cNvGraphicFramePr>
            <p:nvPr/>
          </p:nvGraphicFramePr>
          <p:xfrm>
            <a:off x="3372" y="1817"/>
            <a:ext cx="1513" cy="275"/>
          </p:xfrm>
          <a:graphic>
            <a:graphicData uri="http://schemas.openxmlformats.org/presentationml/2006/ole">
              <mc:AlternateContent xmlns:mc="http://schemas.openxmlformats.org/markup-compatibility/2006">
                <mc:Choice xmlns:v="urn:schemas-microsoft-com:vml" Requires="v">
                  <p:oleObj spid="_x0000_s12304" name="Equation" r:id="rId3" imgW="1320227" imgH="241195" progId="Equation.3">
                    <p:embed/>
                  </p:oleObj>
                </mc:Choice>
                <mc:Fallback>
                  <p:oleObj name="Equation" r:id="rId3" imgW="1320227" imgH="241195"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2" y="1817"/>
                          <a:ext cx="1513"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5"/>
          <p:cNvGrpSpPr>
            <a:grpSpLocks/>
          </p:cNvGrpSpPr>
          <p:nvPr/>
        </p:nvGrpSpPr>
        <p:grpSpPr bwMode="auto">
          <a:xfrm>
            <a:off x="1981200" y="5389563"/>
            <a:ext cx="8229600" cy="685800"/>
            <a:chOff x="504" y="3168"/>
            <a:chExt cx="5184" cy="432"/>
          </a:xfrm>
        </p:grpSpPr>
        <p:sp>
          <p:nvSpPr>
            <p:cNvPr id="12296" name="Text Box 16"/>
            <p:cNvSpPr txBox="1">
              <a:spLocks noChangeArrowheads="1"/>
            </p:cNvSpPr>
            <p:nvPr/>
          </p:nvSpPr>
          <p:spPr bwMode="auto">
            <a:xfrm>
              <a:off x="504" y="3168"/>
              <a:ext cx="5184" cy="432"/>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effect of price increase on</a:t>
              </a:r>
              <a:br>
                <a:rPr lang="en-US" sz="1800" b="0">
                  <a:solidFill>
                    <a:schemeClr val="tx1"/>
                  </a:solidFill>
                </a:rPr>
              </a:br>
              <a:r>
                <a:rPr lang="en-US" sz="1800" b="0">
                  <a:solidFill>
                    <a:schemeClr val="tx1"/>
                  </a:solidFill>
                </a:rPr>
                <a:t>a product with elastic demand:</a:t>
              </a:r>
            </a:p>
          </p:txBody>
        </p:sp>
        <p:graphicFrame>
          <p:nvGraphicFramePr>
            <p:cNvPr id="12290" name="Object 17"/>
            <p:cNvGraphicFramePr>
              <a:graphicFrameLocks noChangeAspect="1"/>
            </p:cNvGraphicFramePr>
            <p:nvPr/>
          </p:nvGraphicFramePr>
          <p:xfrm>
            <a:off x="3415" y="3264"/>
            <a:ext cx="1425" cy="261"/>
          </p:xfrm>
          <a:graphic>
            <a:graphicData uri="http://schemas.openxmlformats.org/presentationml/2006/ole">
              <mc:AlternateContent xmlns:mc="http://schemas.openxmlformats.org/markup-compatibility/2006">
                <mc:Choice xmlns:v="urn:schemas-microsoft-com:vml" Requires="v">
                  <p:oleObj spid="_x0000_s12305" name="Equation" r:id="rId5" imgW="1244600" imgH="228600" progId="Equation.3">
                    <p:embed/>
                  </p:oleObj>
                </mc:Choice>
                <mc:Fallback>
                  <p:oleObj name="Equation" r:id="rId5" imgW="1244600" imgH="2286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5" y="3264"/>
                          <a:ext cx="1425"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961725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70794"/>
                                        </p:tgtEl>
                                        <p:attrNameLst>
                                          <p:attrName>style.visibility</p:attrName>
                                        </p:attrNameLst>
                                      </p:cBhvr>
                                      <p:to>
                                        <p:strVal val="visible"/>
                                      </p:to>
                                    </p:set>
                                    <p:animEffect transition="in" filter="wipe(left)">
                                      <p:cBhvr>
                                        <p:cTn id="7" dur="500"/>
                                        <p:tgtEl>
                                          <p:spTgt spid="1270794"/>
                                        </p:tgtEl>
                                      </p:cBhvr>
                                    </p:animEffect>
                                  </p:childTnLst>
                                </p:cTn>
                              </p:par>
                            </p:childTnLst>
                          </p:cTn>
                        </p:par>
                        <p:par>
                          <p:cTn id="8" fill="hold" nodeType="afterGroup">
                            <p:stCondLst>
                              <p:cond delay="500"/>
                            </p:stCondLst>
                            <p:childTnLst>
                              <p:par>
                                <p:cTn id="9" presetID="17"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strVal val="#ppt_h"/>
                                          </p:val>
                                        </p:tav>
                                        <p:tav tm="100000">
                                          <p:val>
                                            <p:strVal val="#ppt_h"/>
                                          </p:val>
                                        </p:tav>
                                      </p:tavLst>
                                    </p:anim>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270795"/>
                                        </p:tgtEl>
                                        <p:attrNameLst>
                                          <p:attrName>style.visibility</p:attrName>
                                        </p:attrNameLst>
                                      </p:cBhvr>
                                      <p:to>
                                        <p:strVal val="visible"/>
                                      </p:to>
                                    </p:set>
                                    <p:animEffect transition="in" filter="wipe(left)">
                                      <p:cBhvr>
                                        <p:cTn id="16" dur="500"/>
                                        <p:tgtEl>
                                          <p:spTgt spid="1270795"/>
                                        </p:tgtEl>
                                      </p:cBhvr>
                                    </p:animEffect>
                                  </p:childTnLst>
                                </p:cTn>
                              </p:par>
                            </p:childTnLst>
                          </p:cTn>
                        </p:par>
                        <p:par>
                          <p:cTn id="17" fill="hold" nodeType="afterGroup">
                            <p:stCondLst>
                              <p:cond delay="1500"/>
                            </p:stCondLst>
                            <p:childTnLst>
                              <p:par>
                                <p:cTn id="18" presetID="17" presetClass="entr" presetSubtype="1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794" grpId="0"/>
      <p:bldP spid="1270795"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2899" name="Rectangle 3"/>
          <p:cNvSpPr>
            <a:spLocks noChangeArrowheads="1"/>
          </p:cNvSpPr>
          <p:nvPr/>
        </p:nvSpPr>
        <p:spPr bwMode="auto">
          <a:xfrm>
            <a:off x="1981200" y="17526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elasticity</a:t>
            </a:r>
            <a:r>
              <a:rPr lang="en-US" sz="1800" b="0">
                <a:solidFill>
                  <a:schemeClr val="tx1"/>
                </a:solidFill>
              </a:rPr>
              <a:t>  A general concept used to quantify the response in one variable when another variable changes.</a:t>
            </a:r>
          </a:p>
        </p:txBody>
      </p:sp>
      <p:grpSp>
        <p:nvGrpSpPr>
          <p:cNvPr id="2" name="Group 8"/>
          <p:cNvGrpSpPr>
            <a:grpSpLocks/>
          </p:cNvGrpSpPr>
          <p:nvPr/>
        </p:nvGrpSpPr>
        <p:grpSpPr bwMode="auto">
          <a:xfrm>
            <a:off x="1981200" y="4191000"/>
            <a:ext cx="8229600" cy="914400"/>
            <a:chOff x="408" y="2304"/>
            <a:chExt cx="5184" cy="576"/>
          </a:xfrm>
        </p:grpSpPr>
        <p:sp>
          <p:nvSpPr>
            <p:cNvPr id="1029" name="Text Box 5"/>
            <p:cNvSpPr txBox="1">
              <a:spLocks noChangeArrowheads="1"/>
            </p:cNvSpPr>
            <p:nvPr/>
          </p:nvSpPr>
          <p:spPr bwMode="auto">
            <a:xfrm>
              <a:off x="408" y="2304"/>
              <a:ext cx="5184" cy="576"/>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endParaRPr lang="en-US" sz="1400">
                <a:solidFill>
                  <a:schemeClr val="tx1"/>
                </a:solidFill>
              </a:endParaRPr>
            </a:p>
          </p:txBody>
        </p:sp>
        <p:graphicFrame>
          <p:nvGraphicFramePr>
            <p:cNvPr id="1026" name="Object 6"/>
            <p:cNvGraphicFramePr>
              <a:graphicFrameLocks noChangeAspect="1"/>
            </p:cNvGraphicFramePr>
            <p:nvPr/>
          </p:nvGraphicFramePr>
          <p:xfrm>
            <a:off x="1392" y="2350"/>
            <a:ext cx="3216" cy="482"/>
          </p:xfrm>
          <a:graphic>
            <a:graphicData uri="http://schemas.openxmlformats.org/presentationml/2006/ole">
              <mc:AlternateContent xmlns:mc="http://schemas.openxmlformats.org/markup-compatibility/2006">
                <mc:Choice xmlns:v="urn:schemas-microsoft-com:vml" Requires="v">
                  <p:oleObj spid="_x0000_s1033" name="Equation" r:id="rId3" imgW="3390900" imgH="508000" progId="">
                    <p:embed/>
                  </p:oleObj>
                </mc:Choice>
                <mc:Fallback>
                  <p:oleObj name="Equation" r:id="rId3" imgW="3390900" imgH="50800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2350"/>
                          <a:ext cx="3216" cy="4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516976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2899"/>
                                        </p:tgtEl>
                                        <p:attrNameLst>
                                          <p:attrName>style.visibility</p:attrName>
                                        </p:attrNameLst>
                                      </p:cBhvr>
                                      <p:to>
                                        <p:strVal val="visible"/>
                                      </p:to>
                                    </p:set>
                                    <p:animEffect transition="in" filter="wipe(left)">
                                      <p:cBhvr>
                                        <p:cTn id="7" dur="500"/>
                                        <p:tgtEl>
                                          <p:spTgt spid="1232899"/>
                                        </p:tgtEl>
                                      </p:cBhvr>
                                    </p:animEffect>
                                  </p:childTnLst>
                                </p:cTn>
                              </p:par>
                            </p:childTnLst>
                          </p:cTn>
                        </p:par>
                        <p:par>
                          <p:cTn id="8" fill="hold" nodeType="afterGroup">
                            <p:stCondLst>
                              <p:cond delay="500"/>
                            </p:stCondLst>
                            <p:childTnLst>
                              <p:par>
                                <p:cTn id="9" presetID="17"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89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71820" name="Rectangle 12"/>
          <p:cNvSpPr>
            <a:spLocks noChangeArrowheads="1"/>
          </p:cNvSpPr>
          <p:nvPr/>
        </p:nvSpPr>
        <p:spPr bwMode="auto">
          <a:xfrm>
            <a:off x="1981200" y="89376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The opposite is true for a price cut. When demand is elastic, a cut in price increases total revenues:</a:t>
            </a:r>
          </a:p>
        </p:txBody>
      </p:sp>
      <p:sp>
        <p:nvSpPr>
          <p:cNvPr id="1271821" name="Rectangle 13"/>
          <p:cNvSpPr>
            <a:spLocks noChangeArrowheads="1"/>
          </p:cNvSpPr>
          <p:nvPr/>
        </p:nvSpPr>
        <p:spPr bwMode="auto">
          <a:xfrm>
            <a:off x="1981200" y="4014788"/>
            <a:ext cx="8229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When demand is inelastic, a cut in price reduces total revenues:</a:t>
            </a:r>
          </a:p>
        </p:txBody>
      </p:sp>
      <p:grpSp>
        <p:nvGrpSpPr>
          <p:cNvPr id="2" name="Group 20"/>
          <p:cNvGrpSpPr>
            <a:grpSpLocks/>
          </p:cNvGrpSpPr>
          <p:nvPr/>
        </p:nvGrpSpPr>
        <p:grpSpPr bwMode="auto">
          <a:xfrm>
            <a:off x="1981200" y="2435225"/>
            <a:ext cx="8229600" cy="685800"/>
            <a:chOff x="576" y="1872"/>
            <a:chExt cx="5184" cy="432"/>
          </a:xfrm>
        </p:grpSpPr>
        <p:sp>
          <p:nvSpPr>
            <p:cNvPr id="13321" name="Text Box 15"/>
            <p:cNvSpPr txBox="1">
              <a:spLocks noChangeArrowheads="1"/>
            </p:cNvSpPr>
            <p:nvPr/>
          </p:nvSpPr>
          <p:spPr bwMode="auto">
            <a:xfrm>
              <a:off x="576" y="1872"/>
              <a:ext cx="5184" cy="432"/>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effect of price cut on a product</a:t>
              </a:r>
            </a:p>
            <a:p>
              <a:pPr eaLnBrk="1" hangingPunct="1">
                <a:spcBef>
                  <a:spcPct val="0"/>
                </a:spcBef>
                <a:spcAft>
                  <a:spcPct val="0"/>
                </a:spcAft>
              </a:pPr>
              <a:r>
                <a:rPr lang="en-US" sz="1800" b="0">
                  <a:solidFill>
                    <a:schemeClr val="tx1"/>
                  </a:solidFill>
                </a:rPr>
                <a:t>with elastic demand:</a:t>
              </a:r>
            </a:p>
          </p:txBody>
        </p:sp>
        <p:graphicFrame>
          <p:nvGraphicFramePr>
            <p:cNvPr id="13315" name="Object 16"/>
            <p:cNvGraphicFramePr>
              <a:graphicFrameLocks noChangeAspect="1"/>
            </p:cNvGraphicFramePr>
            <p:nvPr/>
          </p:nvGraphicFramePr>
          <p:xfrm>
            <a:off x="3468" y="1961"/>
            <a:ext cx="1513" cy="276"/>
          </p:xfrm>
          <a:graphic>
            <a:graphicData uri="http://schemas.openxmlformats.org/presentationml/2006/ole">
              <mc:AlternateContent xmlns:mc="http://schemas.openxmlformats.org/markup-compatibility/2006">
                <mc:Choice xmlns:v="urn:schemas-microsoft-com:vml" Requires="v">
                  <p:oleObj spid="_x0000_s13328" name="Equation" r:id="rId3" imgW="1320227" imgH="241195" progId="Equation.3">
                    <p:embed/>
                  </p:oleObj>
                </mc:Choice>
                <mc:Fallback>
                  <p:oleObj name="Equation" r:id="rId3" imgW="1320227" imgH="241195"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8" y="1961"/>
                          <a:ext cx="1513"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21"/>
          <p:cNvGrpSpPr>
            <a:grpSpLocks/>
          </p:cNvGrpSpPr>
          <p:nvPr/>
        </p:nvGrpSpPr>
        <p:grpSpPr bwMode="auto">
          <a:xfrm>
            <a:off x="1981200" y="5278438"/>
            <a:ext cx="8229600" cy="685800"/>
            <a:chOff x="576" y="3264"/>
            <a:chExt cx="5184" cy="432"/>
          </a:xfrm>
        </p:grpSpPr>
        <p:sp>
          <p:nvSpPr>
            <p:cNvPr id="13320" name="Text Box 18"/>
            <p:cNvSpPr txBox="1">
              <a:spLocks noChangeArrowheads="1"/>
            </p:cNvSpPr>
            <p:nvPr/>
          </p:nvSpPr>
          <p:spPr bwMode="auto">
            <a:xfrm>
              <a:off x="576" y="3264"/>
              <a:ext cx="5184" cy="432"/>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effect of price cut on a product</a:t>
              </a:r>
            </a:p>
            <a:p>
              <a:pPr eaLnBrk="1" hangingPunct="1">
                <a:spcBef>
                  <a:spcPct val="0"/>
                </a:spcBef>
                <a:spcAft>
                  <a:spcPct val="0"/>
                </a:spcAft>
              </a:pPr>
              <a:r>
                <a:rPr lang="en-US" sz="1800" b="0">
                  <a:solidFill>
                    <a:schemeClr val="tx1"/>
                  </a:solidFill>
                </a:rPr>
                <a:t>with inelastic demand:</a:t>
              </a:r>
            </a:p>
          </p:txBody>
        </p:sp>
        <p:graphicFrame>
          <p:nvGraphicFramePr>
            <p:cNvPr id="13314" name="Object 19"/>
            <p:cNvGraphicFramePr>
              <a:graphicFrameLocks noChangeAspect="1"/>
            </p:cNvGraphicFramePr>
            <p:nvPr/>
          </p:nvGraphicFramePr>
          <p:xfrm>
            <a:off x="3468" y="3353"/>
            <a:ext cx="1513" cy="276"/>
          </p:xfrm>
          <a:graphic>
            <a:graphicData uri="http://schemas.openxmlformats.org/presentationml/2006/ole">
              <mc:AlternateContent xmlns:mc="http://schemas.openxmlformats.org/markup-compatibility/2006">
                <mc:Choice xmlns:v="urn:schemas-microsoft-com:vml" Requires="v">
                  <p:oleObj spid="_x0000_s13329" name="Equation" r:id="rId5" imgW="1320227" imgH="241195" progId="Equation.3">
                    <p:embed/>
                  </p:oleObj>
                </mc:Choice>
                <mc:Fallback>
                  <p:oleObj name="Equation" r:id="rId5" imgW="1320227" imgH="241195"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8" y="3353"/>
                          <a:ext cx="1513"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5634313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71820"/>
                                        </p:tgtEl>
                                        <p:attrNameLst>
                                          <p:attrName>style.visibility</p:attrName>
                                        </p:attrNameLst>
                                      </p:cBhvr>
                                      <p:to>
                                        <p:strVal val="visible"/>
                                      </p:to>
                                    </p:set>
                                    <p:animEffect transition="in" filter="wipe(left)">
                                      <p:cBhvr>
                                        <p:cTn id="7" dur="500"/>
                                        <p:tgtEl>
                                          <p:spTgt spid="1271820"/>
                                        </p:tgtEl>
                                      </p:cBhvr>
                                    </p:animEffect>
                                  </p:childTnLst>
                                </p:cTn>
                              </p:par>
                            </p:childTnLst>
                          </p:cTn>
                        </p:par>
                        <p:par>
                          <p:cTn id="8" fill="hold" nodeType="afterGroup">
                            <p:stCondLst>
                              <p:cond delay="500"/>
                            </p:stCondLst>
                            <p:childTnLst>
                              <p:par>
                                <p:cTn id="9" presetID="17"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strVal val="#ppt_h"/>
                                          </p:val>
                                        </p:tav>
                                        <p:tav tm="100000">
                                          <p:val>
                                            <p:strVal val="#ppt_h"/>
                                          </p:val>
                                        </p:tav>
                                      </p:tavLst>
                                    </p:anim>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271821"/>
                                        </p:tgtEl>
                                        <p:attrNameLst>
                                          <p:attrName>style.visibility</p:attrName>
                                        </p:attrNameLst>
                                      </p:cBhvr>
                                      <p:to>
                                        <p:strVal val="visible"/>
                                      </p:to>
                                    </p:set>
                                    <p:animEffect transition="in" filter="wipe(left)">
                                      <p:cBhvr>
                                        <p:cTn id="16" dur="500"/>
                                        <p:tgtEl>
                                          <p:spTgt spid="1271821"/>
                                        </p:tgtEl>
                                      </p:cBhvr>
                                    </p:animEffect>
                                  </p:childTnLst>
                                </p:cTn>
                              </p:par>
                            </p:childTnLst>
                          </p:cTn>
                        </p:par>
                        <p:par>
                          <p:cTn id="17" fill="hold" nodeType="afterGroup">
                            <p:stCondLst>
                              <p:cond delay="1500"/>
                            </p:stCondLst>
                            <p:childTnLst>
                              <p:par>
                                <p:cTn id="18" presetID="17" presetClass="entr" presetSubtype="1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1820" grpId="0"/>
      <p:bldP spid="1271821"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75919" name="Rectangle 15"/>
          <p:cNvSpPr>
            <a:spLocks noChangeArrowheads="1"/>
          </p:cNvSpPr>
          <p:nvPr/>
        </p:nvSpPr>
        <p:spPr bwMode="auto">
          <a:xfrm>
            <a:off x="1981200" y="15732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income elasticity of demand</a:t>
            </a:r>
            <a:r>
              <a:rPr lang="en-US" sz="1800" b="0">
                <a:solidFill>
                  <a:schemeClr val="tx1"/>
                </a:solidFill>
              </a:rPr>
              <a:t>  A measure of the responsiveness of demand to changes in income.</a:t>
            </a:r>
          </a:p>
        </p:txBody>
      </p:sp>
      <p:grpSp>
        <p:nvGrpSpPr>
          <p:cNvPr id="2" name="Group 19"/>
          <p:cNvGrpSpPr>
            <a:grpSpLocks/>
          </p:cNvGrpSpPr>
          <p:nvPr/>
        </p:nvGrpSpPr>
        <p:grpSpPr bwMode="auto">
          <a:xfrm>
            <a:off x="1981200" y="2476501"/>
            <a:ext cx="8229600" cy="1101725"/>
            <a:chOff x="432" y="2352"/>
            <a:chExt cx="5184" cy="694"/>
          </a:xfrm>
        </p:grpSpPr>
        <p:sp>
          <p:nvSpPr>
            <p:cNvPr id="14348" name="Text Box 17"/>
            <p:cNvSpPr txBox="1">
              <a:spLocks noChangeArrowheads="1"/>
            </p:cNvSpPr>
            <p:nvPr/>
          </p:nvSpPr>
          <p:spPr bwMode="auto">
            <a:xfrm>
              <a:off x="432" y="2352"/>
              <a:ext cx="5184" cy="694"/>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endParaRPr lang="en-US" sz="1400">
                <a:solidFill>
                  <a:schemeClr val="tx1"/>
                </a:solidFill>
              </a:endParaRPr>
            </a:p>
          </p:txBody>
        </p:sp>
        <p:graphicFrame>
          <p:nvGraphicFramePr>
            <p:cNvPr id="14339" name="Object 18"/>
            <p:cNvGraphicFramePr>
              <a:graphicFrameLocks noChangeAspect="1"/>
            </p:cNvGraphicFramePr>
            <p:nvPr/>
          </p:nvGraphicFramePr>
          <p:xfrm>
            <a:off x="999" y="2468"/>
            <a:ext cx="4051" cy="442"/>
          </p:xfrm>
          <a:graphic>
            <a:graphicData uri="http://schemas.openxmlformats.org/presentationml/2006/ole">
              <mc:AlternateContent xmlns:mc="http://schemas.openxmlformats.org/markup-compatibility/2006">
                <mc:Choice xmlns:v="urn:schemas-microsoft-com:vml" Requires="v">
                  <p:oleObj spid="_x0000_s14352" name="Equation" r:id="rId3" imgW="3835400" imgH="419100" progId="Equation.3">
                    <p:embed/>
                  </p:oleObj>
                </mc:Choice>
                <mc:Fallback>
                  <p:oleObj name="Equation" r:id="rId3" imgW="3835400" imgH="4191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 y="2468"/>
                          <a:ext cx="4051" cy="4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 name="Rectangle 6"/>
          <p:cNvSpPr txBox="1">
            <a:spLocks noChangeArrowheads="1"/>
          </p:cNvSpPr>
          <p:nvPr/>
        </p:nvSpPr>
        <p:spPr bwMode="auto">
          <a:xfrm>
            <a:off x="1981200" y="219075"/>
            <a:ext cx="8382000" cy="457200"/>
          </a:xfrm>
          <a:prstGeom prst="rect">
            <a:avLst/>
          </a:prstGeom>
          <a:noFill/>
          <a:ln>
            <a:miter lim="800000"/>
            <a:headEnd/>
            <a:tailEnd/>
          </a:ln>
        </p:spPr>
        <p:txBody>
          <a:bodyPr/>
          <a:lstStyle/>
          <a:p>
            <a:pPr>
              <a:spcBef>
                <a:spcPct val="0"/>
              </a:spcBef>
              <a:spcAft>
                <a:spcPct val="0"/>
              </a:spcAft>
              <a:defRPr/>
            </a:pPr>
            <a:r>
              <a:rPr lang="en-US" sz="2400" kern="0" dirty="0">
                <a:solidFill>
                  <a:srgbClr val="8A1636"/>
                </a:solidFill>
                <a:latin typeface="+mj-lt"/>
                <a:ea typeface="+mj-ea"/>
                <a:cs typeface="+mj-cs"/>
              </a:rPr>
              <a:t>Other Important </a:t>
            </a:r>
            <a:r>
              <a:rPr lang="en-US" sz="2400" kern="0" dirty="0" err="1">
                <a:solidFill>
                  <a:srgbClr val="8A1636"/>
                </a:solidFill>
                <a:latin typeface="+mj-lt"/>
                <a:ea typeface="+mj-ea"/>
                <a:cs typeface="+mj-cs"/>
              </a:rPr>
              <a:t>Elasticities</a:t>
            </a:r>
            <a:endParaRPr lang="en-US" sz="2400" kern="0" dirty="0">
              <a:solidFill>
                <a:srgbClr val="8A1636"/>
              </a:solidFill>
              <a:latin typeface="+mj-lt"/>
              <a:ea typeface="+mj-ea"/>
              <a:cs typeface="+mj-cs"/>
            </a:endParaRPr>
          </a:p>
        </p:txBody>
      </p:sp>
      <p:sp>
        <p:nvSpPr>
          <p:cNvPr id="10" name="Rectangle 4"/>
          <p:cNvSpPr txBox="1">
            <a:spLocks noChangeArrowheads="1"/>
          </p:cNvSpPr>
          <p:nvPr/>
        </p:nvSpPr>
        <p:spPr bwMode="auto">
          <a:xfrm>
            <a:off x="1981200" y="933450"/>
            <a:ext cx="6400800" cy="381000"/>
          </a:xfrm>
          <a:prstGeom prst="rect">
            <a:avLst/>
          </a:prstGeom>
          <a:noFill/>
          <a:ln>
            <a:miter lim="800000"/>
            <a:headEnd/>
            <a:tailEnd/>
          </a:ln>
        </p:spPr>
        <p:txBody>
          <a:bodyPr/>
          <a:lstStyle/>
          <a:p>
            <a:pPr marL="457200" indent="-457200">
              <a:defRPr/>
            </a:pPr>
            <a:r>
              <a:rPr lang="en-US" sz="2000" kern="0" dirty="0">
                <a:solidFill>
                  <a:srgbClr val="55367D"/>
                </a:solidFill>
              </a:rPr>
              <a:t>Income Elasticity of Demand</a:t>
            </a:r>
          </a:p>
        </p:txBody>
      </p:sp>
      <p:sp>
        <p:nvSpPr>
          <p:cNvPr id="8" name="Rectangle 8"/>
          <p:cNvSpPr>
            <a:spLocks noChangeArrowheads="1"/>
          </p:cNvSpPr>
          <p:nvPr/>
        </p:nvSpPr>
        <p:spPr bwMode="auto">
          <a:xfrm>
            <a:off x="1981200" y="447516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cross-price elasticity of demand</a:t>
            </a:r>
            <a:r>
              <a:rPr lang="en-US" sz="1800" b="0">
                <a:solidFill>
                  <a:schemeClr val="tx1"/>
                </a:solidFill>
              </a:rPr>
              <a:t>  A measure of the response of the quantity of one good demanded to a change in the price of another good.</a:t>
            </a:r>
          </a:p>
        </p:txBody>
      </p:sp>
      <p:grpSp>
        <p:nvGrpSpPr>
          <p:cNvPr id="3" name="Group 9"/>
          <p:cNvGrpSpPr>
            <a:grpSpLocks/>
          </p:cNvGrpSpPr>
          <p:nvPr/>
        </p:nvGrpSpPr>
        <p:grpSpPr bwMode="auto">
          <a:xfrm>
            <a:off x="1981200" y="5378450"/>
            <a:ext cx="8229600" cy="1174750"/>
            <a:chOff x="1080" y="2544"/>
            <a:chExt cx="4032" cy="576"/>
          </a:xfrm>
        </p:grpSpPr>
        <p:sp>
          <p:nvSpPr>
            <p:cNvPr id="14347" name="Text Box 10"/>
            <p:cNvSpPr txBox="1">
              <a:spLocks noChangeArrowheads="1"/>
            </p:cNvSpPr>
            <p:nvPr/>
          </p:nvSpPr>
          <p:spPr bwMode="auto">
            <a:xfrm>
              <a:off x="1080" y="2544"/>
              <a:ext cx="4032" cy="576"/>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endParaRPr lang="en-US" sz="1400">
                <a:solidFill>
                  <a:schemeClr val="tx1"/>
                </a:solidFill>
              </a:endParaRPr>
            </a:p>
          </p:txBody>
        </p:sp>
        <p:graphicFrame>
          <p:nvGraphicFramePr>
            <p:cNvPr id="14338" name="Object 11"/>
            <p:cNvGraphicFramePr>
              <a:graphicFrameLocks noChangeAspect="1"/>
            </p:cNvGraphicFramePr>
            <p:nvPr/>
          </p:nvGraphicFramePr>
          <p:xfrm>
            <a:off x="1304" y="2663"/>
            <a:ext cx="3584" cy="341"/>
          </p:xfrm>
          <a:graphic>
            <a:graphicData uri="http://schemas.openxmlformats.org/presentationml/2006/ole">
              <mc:AlternateContent xmlns:mc="http://schemas.openxmlformats.org/markup-compatibility/2006">
                <mc:Choice xmlns:v="urn:schemas-microsoft-com:vml" Requires="v">
                  <p:oleObj spid="_x0000_s14353" name="Equation" r:id="rId5" imgW="4406900" imgH="419100" progId="Equation.3">
                    <p:embed/>
                  </p:oleObj>
                </mc:Choice>
                <mc:Fallback>
                  <p:oleObj name="Equation" r:id="rId5" imgW="4406900" imgH="4191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4" y="2663"/>
                          <a:ext cx="3584" cy="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 name="Rectangle 4"/>
          <p:cNvSpPr txBox="1">
            <a:spLocks noChangeArrowheads="1"/>
          </p:cNvSpPr>
          <p:nvPr/>
        </p:nvSpPr>
        <p:spPr bwMode="auto">
          <a:xfrm>
            <a:off x="1981200" y="3835400"/>
            <a:ext cx="6846888" cy="381000"/>
          </a:xfrm>
          <a:prstGeom prst="rect">
            <a:avLst/>
          </a:prstGeom>
          <a:noFill/>
          <a:ln>
            <a:miter lim="800000"/>
            <a:headEnd/>
            <a:tailEnd/>
          </a:ln>
        </p:spPr>
        <p:txBody>
          <a:bodyPr/>
          <a:lstStyle/>
          <a:p>
            <a:pPr marL="457200" indent="-457200">
              <a:defRPr/>
            </a:pPr>
            <a:r>
              <a:rPr lang="en-US" sz="2000" kern="0" dirty="0">
                <a:solidFill>
                  <a:srgbClr val="55367D"/>
                </a:solidFill>
              </a:rPr>
              <a:t>Cross-Price Elasticity of Demand</a:t>
            </a:r>
          </a:p>
        </p:txBody>
      </p:sp>
    </p:spTree>
    <p:extLst>
      <p:ext uri="{BB962C8B-B14F-4D97-AF65-F5344CB8AC3E}">
        <p14:creationId xmlns:p14="http://schemas.microsoft.com/office/powerpoint/2010/main" val="247803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75919">
                                            <p:txEl>
                                              <p:pRg st="0" end="0"/>
                                            </p:txEl>
                                          </p:spTgt>
                                        </p:tgtEl>
                                        <p:attrNameLst>
                                          <p:attrName>style.visibility</p:attrName>
                                        </p:attrNameLst>
                                      </p:cBhvr>
                                      <p:to>
                                        <p:strVal val="visible"/>
                                      </p:to>
                                    </p:set>
                                    <p:animEffect transition="in" filter="wipe(left)">
                                      <p:cBhvr>
                                        <p:cTn id="15" dur="500"/>
                                        <p:tgtEl>
                                          <p:spTgt spid="1275919">
                                            <p:txEl>
                                              <p:pRg st="0" end="0"/>
                                            </p:txEl>
                                          </p:spTgt>
                                        </p:tgtEl>
                                      </p:cBhvr>
                                    </p:animEffect>
                                  </p:childTnLst>
                                </p:cTn>
                              </p:par>
                            </p:childTnLst>
                          </p:cTn>
                        </p:par>
                        <p:par>
                          <p:cTn id="16" fill="hold" nodeType="afterGroup">
                            <p:stCondLst>
                              <p:cond delay="1500"/>
                            </p:stCondLst>
                            <p:childTnLst>
                              <p:par>
                                <p:cTn id="17" presetID="17" presetClass="entr" presetSubtype="1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par>
                          <p:cTn id="25" fill="hold" nodeType="afterGroup">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wipe(left)">
                                      <p:cBhvr>
                                        <p:cTn id="28" dur="500"/>
                                        <p:tgtEl>
                                          <p:spTgt spid="8">
                                            <p:txEl>
                                              <p:pRg st="0" end="0"/>
                                            </p:txEl>
                                          </p:spTgt>
                                        </p:tgtEl>
                                      </p:cBhvr>
                                    </p:animEffect>
                                  </p:childTnLst>
                                </p:cTn>
                              </p:par>
                            </p:childTnLst>
                          </p:cTn>
                        </p:par>
                        <p:par>
                          <p:cTn id="29" fill="hold" nodeType="afterGroup">
                            <p:stCondLst>
                              <p:cond delay="3000"/>
                            </p:stCondLst>
                            <p:childTnLst>
                              <p:par>
                                <p:cTn id="30" presetID="17" presetClass="entr" presetSubtype="1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5919" grpId="0" build="p" bldLvl="2" autoUpdateAnimBg="0" advAuto="0"/>
      <p:bldP spid="9" grpId="0" animBg="1"/>
      <p:bldP spid="10" grpId="0" animBg="1"/>
      <p:bldP spid="8" grpId="0" build="p" bldLvl="2" autoUpdateAnimBg="0" advAuto="0"/>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77960" name="Rectangle 8"/>
          <p:cNvSpPr>
            <a:spLocks noChangeArrowheads="1"/>
          </p:cNvSpPr>
          <p:nvPr/>
        </p:nvSpPr>
        <p:spPr bwMode="auto">
          <a:xfrm>
            <a:off x="1981200" y="1200150"/>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elasticity of supply</a:t>
            </a:r>
            <a:r>
              <a:rPr lang="en-US" sz="1800" b="0">
                <a:solidFill>
                  <a:schemeClr val="tx1"/>
                </a:solidFill>
              </a:rPr>
              <a:t>  A measure of the response of quantity of a good supplied to a change in price of that good. Likely to be positive in output markets.</a:t>
            </a:r>
          </a:p>
        </p:txBody>
      </p:sp>
      <p:grpSp>
        <p:nvGrpSpPr>
          <p:cNvPr id="2" name="Group 12"/>
          <p:cNvGrpSpPr>
            <a:grpSpLocks/>
          </p:cNvGrpSpPr>
          <p:nvPr/>
        </p:nvGrpSpPr>
        <p:grpSpPr bwMode="auto">
          <a:xfrm>
            <a:off x="1981200" y="2371726"/>
            <a:ext cx="8229600" cy="1116013"/>
            <a:chOff x="432" y="2304"/>
            <a:chExt cx="5184" cy="703"/>
          </a:xfrm>
        </p:grpSpPr>
        <p:sp>
          <p:nvSpPr>
            <p:cNvPr id="15370" name="Text Box 10"/>
            <p:cNvSpPr txBox="1">
              <a:spLocks noChangeArrowheads="1"/>
            </p:cNvSpPr>
            <p:nvPr/>
          </p:nvSpPr>
          <p:spPr bwMode="auto">
            <a:xfrm>
              <a:off x="432" y="2304"/>
              <a:ext cx="5184" cy="703"/>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endParaRPr lang="en-US" sz="1400">
                <a:solidFill>
                  <a:schemeClr val="tx1"/>
                </a:solidFill>
              </a:endParaRPr>
            </a:p>
          </p:txBody>
        </p:sp>
        <p:graphicFrame>
          <p:nvGraphicFramePr>
            <p:cNvPr id="15363" name="Object 10"/>
            <p:cNvGraphicFramePr>
              <a:graphicFrameLocks noChangeAspect="1"/>
            </p:cNvGraphicFramePr>
            <p:nvPr/>
          </p:nvGraphicFramePr>
          <p:xfrm>
            <a:off x="1069" y="2398"/>
            <a:ext cx="3909" cy="483"/>
          </p:xfrm>
          <a:graphic>
            <a:graphicData uri="http://schemas.openxmlformats.org/presentationml/2006/ole">
              <mc:AlternateContent xmlns:mc="http://schemas.openxmlformats.org/markup-compatibility/2006">
                <mc:Choice xmlns:v="urn:schemas-microsoft-com:vml" Requires="v">
                  <p:oleObj spid="_x0000_s15376" name="Equation" r:id="rId3" imgW="4419600" imgH="546100" progId="">
                    <p:embed/>
                  </p:oleObj>
                </mc:Choice>
                <mc:Fallback>
                  <p:oleObj name="Equation" r:id="rId3" imgW="4419600" imgH="54610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 y="2398"/>
                          <a:ext cx="3909" cy="4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 name="Rectangle 4"/>
          <p:cNvSpPr txBox="1">
            <a:spLocks noChangeArrowheads="1"/>
          </p:cNvSpPr>
          <p:nvPr/>
        </p:nvSpPr>
        <p:spPr bwMode="auto">
          <a:xfrm>
            <a:off x="1981200" y="295275"/>
            <a:ext cx="8229600" cy="381000"/>
          </a:xfrm>
          <a:prstGeom prst="rect">
            <a:avLst/>
          </a:prstGeom>
          <a:noFill/>
          <a:ln>
            <a:miter lim="800000"/>
            <a:headEnd/>
            <a:tailEnd/>
          </a:ln>
        </p:spPr>
        <p:txBody>
          <a:bodyPr/>
          <a:lstStyle/>
          <a:p>
            <a:pPr marL="457200" indent="-457200">
              <a:defRPr/>
            </a:pPr>
            <a:r>
              <a:rPr lang="en-US" sz="2000" kern="0" dirty="0">
                <a:solidFill>
                  <a:srgbClr val="55367D"/>
                </a:solidFill>
              </a:rPr>
              <a:t>Elasticity of Supply</a:t>
            </a:r>
          </a:p>
        </p:txBody>
      </p:sp>
      <p:sp>
        <p:nvSpPr>
          <p:cNvPr id="8" name="Rectangle 8"/>
          <p:cNvSpPr>
            <a:spLocks noChangeArrowheads="1"/>
          </p:cNvSpPr>
          <p:nvPr/>
        </p:nvSpPr>
        <p:spPr bwMode="auto">
          <a:xfrm>
            <a:off x="1981200" y="40116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elasticity of labor supply</a:t>
            </a:r>
            <a:r>
              <a:rPr lang="en-US" sz="1800" b="0">
                <a:solidFill>
                  <a:schemeClr val="tx1"/>
                </a:solidFill>
              </a:rPr>
              <a:t>  A measure of the response of labor supplied to a change in the price of labor.</a:t>
            </a:r>
          </a:p>
        </p:txBody>
      </p:sp>
      <p:grpSp>
        <p:nvGrpSpPr>
          <p:cNvPr id="3" name="Group 9"/>
          <p:cNvGrpSpPr>
            <a:grpSpLocks/>
          </p:cNvGrpSpPr>
          <p:nvPr/>
        </p:nvGrpSpPr>
        <p:grpSpPr bwMode="auto">
          <a:xfrm>
            <a:off x="1981200" y="5181601"/>
            <a:ext cx="8229600" cy="1139825"/>
            <a:chOff x="1017" y="2544"/>
            <a:chExt cx="4158" cy="576"/>
          </a:xfrm>
        </p:grpSpPr>
        <p:sp>
          <p:nvSpPr>
            <p:cNvPr id="15369" name="Text Box 10"/>
            <p:cNvSpPr txBox="1">
              <a:spLocks noChangeArrowheads="1"/>
            </p:cNvSpPr>
            <p:nvPr/>
          </p:nvSpPr>
          <p:spPr bwMode="auto">
            <a:xfrm>
              <a:off x="1017" y="2544"/>
              <a:ext cx="4158" cy="576"/>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endParaRPr lang="en-US" sz="1400">
                <a:solidFill>
                  <a:schemeClr val="tx1"/>
                </a:solidFill>
              </a:endParaRPr>
            </a:p>
          </p:txBody>
        </p:sp>
        <p:graphicFrame>
          <p:nvGraphicFramePr>
            <p:cNvPr id="15362" name="Object 11"/>
            <p:cNvGraphicFramePr>
              <a:graphicFrameLocks noChangeAspect="1"/>
            </p:cNvGraphicFramePr>
            <p:nvPr/>
          </p:nvGraphicFramePr>
          <p:xfrm>
            <a:off x="1320" y="2652"/>
            <a:ext cx="3552" cy="369"/>
          </p:xfrm>
          <a:graphic>
            <a:graphicData uri="http://schemas.openxmlformats.org/presentationml/2006/ole">
              <mc:AlternateContent xmlns:mc="http://schemas.openxmlformats.org/markup-compatibility/2006">
                <mc:Choice xmlns:v="urn:schemas-microsoft-com:vml" Requires="v">
                  <p:oleObj spid="_x0000_s15377" name="Equation" r:id="rId5" imgW="4038600" imgH="419100" progId="Equation.3">
                    <p:embed/>
                  </p:oleObj>
                </mc:Choice>
                <mc:Fallback>
                  <p:oleObj name="Equation" r:id="rId5" imgW="4038600" imgH="4191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0" y="2652"/>
                          <a:ext cx="3552" cy="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522089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77960">
                                            <p:txEl>
                                              <p:pRg st="0" end="0"/>
                                            </p:txEl>
                                          </p:spTgt>
                                        </p:tgtEl>
                                        <p:attrNameLst>
                                          <p:attrName>style.visibility</p:attrName>
                                        </p:attrNameLst>
                                      </p:cBhvr>
                                      <p:to>
                                        <p:strVal val="visible"/>
                                      </p:to>
                                    </p:set>
                                    <p:animEffect transition="in" filter="wipe(left)">
                                      <p:cBhvr>
                                        <p:cTn id="11" dur="500"/>
                                        <p:tgtEl>
                                          <p:spTgt spid="1277960">
                                            <p:txEl>
                                              <p:pRg st="0" end="0"/>
                                            </p:txEl>
                                          </p:spTgt>
                                        </p:tgtEl>
                                      </p:cBhvr>
                                    </p:animEffect>
                                  </p:childTnLst>
                                </p:cTn>
                              </p:par>
                            </p:childTnLst>
                          </p:cTn>
                        </p:par>
                        <p:par>
                          <p:cTn id="12" fill="hold" nodeType="afterGroup">
                            <p:stCondLst>
                              <p:cond delay="1000"/>
                            </p:stCondLst>
                            <p:childTnLst>
                              <p:par>
                                <p:cTn id="13" presetID="17"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nodeType="afterGroup">
                            <p:stCondLst>
                              <p:cond delay="2000"/>
                            </p:stCondLst>
                            <p:childTnLst>
                              <p:par>
                                <p:cTn id="22" presetID="17" presetClass="entr" presetSubtype="1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7960" grpId="0" build="p" bldLvl="2" autoUpdateAnimBg="0" advAuto="0"/>
      <p:bldP spid="10" grpId="0" animBg="1"/>
      <p:bldP spid="8" grpId="0"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3935" name="Rectangle 15"/>
          <p:cNvSpPr>
            <a:spLocks noChangeArrowheads="1"/>
          </p:cNvSpPr>
          <p:nvPr/>
        </p:nvSpPr>
        <p:spPr bwMode="auto">
          <a:xfrm>
            <a:off x="1981201" y="5715000"/>
            <a:ext cx="59150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sz="1400">
                <a:solidFill>
                  <a:srgbClr val="00723F"/>
                </a:solidFill>
              </a:rPr>
              <a:t>  FIGURE 5.1</a:t>
            </a:r>
            <a:r>
              <a:rPr lang="en-US" sz="1400"/>
              <a:t>  </a:t>
            </a:r>
            <a:r>
              <a:rPr lang="en-US" sz="1400">
                <a:solidFill>
                  <a:schemeClr val="tx1"/>
                </a:solidFill>
              </a:rPr>
              <a:t>Slope Is Not a Useful Measure of Responsiveness</a:t>
            </a:r>
          </a:p>
        </p:txBody>
      </p:sp>
      <p:sp>
        <p:nvSpPr>
          <p:cNvPr id="1233936" name="Text Box 16"/>
          <p:cNvSpPr txBox="1">
            <a:spLocks noChangeArrowheads="1"/>
          </p:cNvSpPr>
          <p:nvPr/>
        </p:nvSpPr>
        <p:spPr bwMode="auto">
          <a:xfrm rot="10800000">
            <a:off x="1905000" y="5991225"/>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lnSpc>
                <a:spcPct val="105000"/>
              </a:lnSpc>
              <a:spcBef>
                <a:spcPct val="0"/>
              </a:spcBef>
              <a:spcAft>
                <a:spcPct val="0"/>
              </a:spcAft>
            </a:pPr>
            <a:r>
              <a:rPr lang="en-US" sz="1600" b="0">
                <a:solidFill>
                  <a:schemeClr val="tx1"/>
                </a:solidFill>
              </a:rPr>
              <a:t>Changing the unit of measure from pounds to ounces changes the numerical value of the demand slope dramatically, but the behavior of buyers in the two diagrams is identical.</a:t>
            </a:r>
          </a:p>
        </p:txBody>
      </p:sp>
      <p:pic>
        <p:nvPicPr>
          <p:cNvPr id="1233940" name="Picture 20" descr="fig5_1_pp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9" y="1295400"/>
            <a:ext cx="70199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41" name="Picture 21" descr="fig5_1_pp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039" y="1295400"/>
            <a:ext cx="70199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42" name="Picture 22" descr="fig5_1_ppt-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6039" y="1295400"/>
            <a:ext cx="70199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43" name="Picture 23" descr="fig5_1_ppt-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6039" y="1295400"/>
            <a:ext cx="70199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44" name="Picture 24" descr="fig5_1_ppt-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6039" y="1295400"/>
            <a:ext cx="70199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45" name="Picture 25" descr="fig5_1_ppt-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6039" y="1295400"/>
            <a:ext cx="70199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46" name="Picture 26" descr="fig5_1_ppt-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6039" y="1295400"/>
            <a:ext cx="70199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47" name="Picture 27" descr="fig5_1_ppt-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86039" y="1295400"/>
            <a:ext cx="70199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48" name="Picture 28" descr="fig5_1_ppt-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86039" y="1295400"/>
            <a:ext cx="70199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49" name="Picture 29" descr="fig5_1_ppt-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86039" y="1295400"/>
            <a:ext cx="70199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6"/>
          <p:cNvSpPr txBox="1">
            <a:spLocks noChangeArrowheads="1"/>
          </p:cNvSpPr>
          <p:nvPr/>
        </p:nvSpPr>
        <p:spPr bwMode="auto">
          <a:xfrm>
            <a:off x="1981200" y="219075"/>
            <a:ext cx="8382000" cy="457200"/>
          </a:xfrm>
          <a:prstGeom prst="rect">
            <a:avLst/>
          </a:prstGeom>
          <a:noFill/>
          <a:ln>
            <a:miter lim="800000"/>
            <a:headEnd/>
            <a:tailEnd/>
          </a:ln>
        </p:spPr>
        <p:txBody>
          <a:bodyPr/>
          <a:lstStyle/>
          <a:p>
            <a:pPr>
              <a:spcBef>
                <a:spcPct val="0"/>
              </a:spcBef>
              <a:spcAft>
                <a:spcPct val="0"/>
              </a:spcAft>
              <a:defRPr/>
            </a:pPr>
            <a:r>
              <a:rPr lang="en-US" sz="2400" kern="0" dirty="0">
                <a:solidFill>
                  <a:srgbClr val="8A1636"/>
                </a:solidFill>
                <a:latin typeface="+mj-lt"/>
                <a:ea typeface="+mj-ea"/>
                <a:cs typeface="+mj-cs"/>
              </a:rPr>
              <a:t>Price Elasticity of Demand</a:t>
            </a:r>
          </a:p>
        </p:txBody>
      </p:sp>
      <p:sp>
        <p:nvSpPr>
          <p:cNvPr id="18" name="Rectangle 4"/>
          <p:cNvSpPr txBox="1">
            <a:spLocks noChangeArrowheads="1"/>
          </p:cNvSpPr>
          <p:nvPr/>
        </p:nvSpPr>
        <p:spPr bwMode="auto">
          <a:xfrm>
            <a:off x="1981200" y="762000"/>
            <a:ext cx="6400800" cy="381000"/>
          </a:xfrm>
          <a:prstGeom prst="rect">
            <a:avLst/>
          </a:prstGeom>
          <a:noFill/>
          <a:ln>
            <a:miter lim="800000"/>
            <a:headEnd/>
            <a:tailEnd/>
          </a:ln>
        </p:spPr>
        <p:txBody>
          <a:bodyPr/>
          <a:lstStyle/>
          <a:p>
            <a:pPr marL="457200" indent="-457200">
              <a:defRPr/>
            </a:pPr>
            <a:r>
              <a:rPr lang="en-US" sz="2000" kern="0" dirty="0">
                <a:solidFill>
                  <a:srgbClr val="55367D"/>
                </a:solidFill>
              </a:rPr>
              <a:t>Slope and Elasticity</a:t>
            </a:r>
          </a:p>
        </p:txBody>
      </p:sp>
    </p:spTree>
    <p:extLst>
      <p:ext uri="{BB962C8B-B14F-4D97-AF65-F5344CB8AC3E}">
        <p14:creationId xmlns:p14="http://schemas.microsoft.com/office/powerpoint/2010/main" val="1464612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33935"/>
                                        </p:tgtEl>
                                        <p:attrNameLst>
                                          <p:attrName>style.visibility</p:attrName>
                                        </p:attrNameLst>
                                      </p:cBhvr>
                                      <p:to>
                                        <p:strVal val="visible"/>
                                      </p:to>
                                    </p:set>
                                    <p:animEffect transition="in" filter="wipe(left)">
                                      <p:cBhvr>
                                        <p:cTn id="15" dur="500"/>
                                        <p:tgtEl>
                                          <p:spTgt spid="1233935"/>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33940"/>
                                        </p:tgtEl>
                                        <p:attrNameLst>
                                          <p:attrName>style.visibility</p:attrName>
                                        </p:attrNameLst>
                                      </p:cBhvr>
                                      <p:to>
                                        <p:strVal val="visible"/>
                                      </p:to>
                                    </p:set>
                                    <p:animEffect transition="in" filter="wipe(left)">
                                      <p:cBhvr>
                                        <p:cTn id="19" dur="1000"/>
                                        <p:tgtEl>
                                          <p:spTgt spid="1233940"/>
                                        </p:tgtEl>
                                      </p:cBhvr>
                                    </p:animEffect>
                                  </p:childTnLst>
                                </p:cTn>
                              </p:par>
                              <p:par>
                                <p:cTn id="20" presetID="22" presetClass="entr" presetSubtype="8" fill="hold" nodeType="withEffect">
                                  <p:stCondLst>
                                    <p:cond delay="0"/>
                                  </p:stCondLst>
                                  <p:childTnLst>
                                    <p:set>
                                      <p:cBhvr>
                                        <p:cTn id="21" dur="1" fill="hold">
                                          <p:stCondLst>
                                            <p:cond delay="0"/>
                                          </p:stCondLst>
                                        </p:cTn>
                                        <p:tgtEl>
                                          <p:spTgt spid="1233945"/>
                                        </p:tgtEl>
                                        <p:attrNameLst>
                                          <p:attrName>style.visibility</p:attrName>
                                        </p:attrNameLst>
                                      </p:cBhvr>
                                      <p:to>
                                        <p:strVal val="visible"/>
                                      </p:to>
                                    </p:set>
                                    <p:animEffect transition="in" filter="wipe(left)">
                                      <p:cBhvr>
                                        <p:cTn id="22" dur="1000"/>
                                        <p:tgtEl>
                                          <p:spTgt spid="1233945"/>
                                        </p:tgtEl>
                                      </p:cBhvr>
                                    </p:animEffect>
                                  </p:childTnLst>
                                </p:cTn>
                              </p:par>
                            </p:childTnLst>
                          </p:cTn>
                        </p:par>
                        <p:par>
                          <p:cTn id="23" fill="hold" nodeType="afterGroup">
                            <p:stCondLst>
                              <p:cond delay="2500"/>
                            </p:stCondLst>
                            <p:childTnLst>
                              <p:par>
                                <p:cTn id="24" presetID="22" presetClass="entr" presetSubtype="8" fill="hold" nodeType="afterEffect">
                                  <p:stCondLst>
                                    <p:cond delay="0"/>
                                  </p:stCondLst>
                                  <p:childTnLst>
                                    <p:set>
                                      <p:cBhvr>
                                        <p:cTn id="25" dur="1" fill="hold">
                                          <p:stCondLst>
                                            <p:cond delay="0"/>
                                          </p:stCondLst>
                                        </p:cTn>
                                        <p:tgtEl>
                                          <p:spTgt spid="1233941"/>
                                        </p:tgtEl>
                                        <p:attrNameLst>
                                          <p:attrName>style.visibility</p:attrName>
                                        </p:attrNameLst>
                                      </p:cBhvr>
                                      <p:to>
                                        <p:strVal val="visible"/>
                                      </p:to>
                                    </p:set>
                                    <p:animEffect transition="in" filter="wipe(left)">
                                      <p:cBhvr>
                                        <p:cTn id="26" dur="1000"/>
                                        <p:tgtEl>
                                          <p:spTgt spid="1233941"/>
                                        </p:tgtEl>
                                      </p:cBhvr>
                                    </p:animEffect>
                                  </p:childTnLst>
                                </p:cTn>
                              </p:par>
                              <p:par>
                                <p:cTn id="27" presetID="22" presetClass="entr" presetSubtype="8" fill="hold" nodeType="withEffect">
                                  <p:stCondLst>
                                    <p:cond delay="0"/>
                                  </p:stCondLst>
                                  <p:childTnLst>
                                    <p:set>
                                      <p:cBhvr>
                                        <p:cTn id="28" dur="1" fill="hold">
                                          <p:stCondLst>
                                            <p:cond delay="0"/>
                                          </p:stCondLst>
                                        </p:cTn>
                                        <p:tgtEl>
                                          <p:spTgt spid="1233946"/>
                                        </p:tgtEl>
                                        <p:attrNameLst>
                                          <p:attrName>style.visibility</p:attrName>
                                        </p:attrNameLst>
                                      </p:cBhvr>
                                      <p:to>
                                        <p:strVal val="visible"/>
                                      </p:to>
                                    </p:set>
                                    <p:animEffect transition="in" filter="wipe(left)">
                                      <p:cBhvr>
                                        <p:cTn id="29" dur="1000"/>
                                        <p:tgtEl>
                                          <p:spTgt spid="1233946"/>
                                        </p:tgtEl>
                                      </p:cBhvr>
                                    </p:animEffect>
                                  </p:childTnLst>
                                </p:cTn>
                              </p:par>
                            </p:childTnLst>
                          </p:cTn>
                        </p:par>
                        <p:par>
                          <p:cTn id="30" fill="hold" nodeType="afterGroup">
                            <p:stCondLst>
                              <p:cond delay="3500"/>
                            </p:stCondLst>
                            <p:childTnLst>
                              <p:par>
                                <p:cTn id="31" presetID="22" presetClass="entr" presetSubtype="1" fill="hold" nodeType="afterEffect">
                                  <p:stCondLst>
                                    <p:cond delay="0"/>
                                  </p:stCondLst>
                                  <p:childTnLst>
                                    <p:set>
                                      <p:cBhvr>
                                        <p:cTn id="32" dur="1" fill="hold">
                                          <p:stCondLst>
                                            <p:cond delay="0"/>
                                          </p:stCondLst>
                                        </p:cTn>
                                        <p:tgtEl>
                                          <p:spTgt spid="1233942"/>
                                        </p:tgtEl>
                                        <p:attrNameLst>
                                          <p:attrName>style.visibility</p:attrName>
                                        </p:attrNameLst>
                                      </p:cBhvr>
                                      <p:to>
                                        <p:strVal val="visible"/>
                                      </p:to>
                                    </p:set>
                                    <p:animEffect transition="in" filter="wipe(up)">
                                      <p:cBhvr>
                                        <p:cTn id="33" dur="1000"/>
                                        <p:tgtEl>
                                          <p:spTgt spid="1233942"/>
                                        </p:tgtEl>
                                      </p:cBhvr>
                                    </p:animEffect>
                                  </p:childTnLst>
                                </p:cTn>
                              </p:par>
                              <p:par>
                                <p:cTn id="34" presetID="22" presetClass="entr" presetSubtype="1" fill="hold" nodeType="withEffect">
                                  <p:stCondLst>
                                    <p:cond delay="0"/>
                                  </p:stCondLst>
                                  <p:childTnLst>
                                    <p:set>
                                      <p:cBhvr>
                                        <p:cTn id="35" dur="1" fill="hold">
                                          <p:stCondLst>
                                            <p:cond delay="0"/>
                                          </p:stCondLst>
                                        </p:cTn>
                                        <p:tgtEl>
                                          <p:spTgt spid="1233947"/>
                                        </p:tgtEl>
                                        <p:attrNameLst>
                                          <p:attrName>style.visibility</p:attrName>
                                        </p:attrNameLst>
                                      </p:cBhvr>
                                      <p:to>
                                        <p:strVal val="visible"/>
                                      </p:to>
                                    </p:set>
                                    <p:animEffect transition="in" filter="wipe(up)">
                                      <p:cBhvr>
                                        <p:cTn id="36" dur="1000"/>
                                        <p:tgtEl>
                                          <p:spTgt spid="1233947"/>
                                        </p:tgtEl>
                                      </p:cBhvr>
                                    </p:animEffect>
                                  </p:childTnLst>
                                </p:cTn>
                              </p:par>
                            </p:childTnLst>
                          </p:cTn>
                        </p:par>
                        <p:par>
                          <p:cTn id="37" fill="hold" nodeType="afterGroup">
                            <p:stCondLst>
                              <p:cond delay="4500"/>
                            </p:stCondLst>
                            <p:childTnLst>
                              <p:par>
                                <p:cTn id="38" presetID="22" presetClass="entr" presetSubtype="8" fill="hold" nodeType="afterEffect">
                                  <p:stCondLst>
                                    <p:cond delay="0"/>
                                  </p:stCondLst>
                                  <p:childTnLst>
                                    <p:set>
                                      <p:cBhvr>
                                        <p:cTn id="39" dur="1" fill="hold">
                                          <p:stCondLst>
                                            <p:cond delay="0"/>
                                          </p:stCondLst>
                                        </p:cTn>
                                        <p:tgtEl>
                                          <p:spTgt spid="1233943"/>
                                        </p:tgtEl>
                                        <p:attrNameLst>
                                          <p:attrName>style.visibility</p:attrName>
                                        </p:attrNameLst>
                                      </p:cBhvr>
                                      <p:to>
                                        <p:strVal val="visible"/>
                                      </p:to>
                                    </p:set>
                                    <p:animEffect transition="in" filter="wipe(left)">
                                      <p:cBhvr>
                                        <p:cTn id="40" dur="1000"/>
                                        <p:tgtEl>
                                          <p:spTgt spid="1233943"/>
                                        </p:tgtEl>
                                      </p:cBhvr>
                                    </p:animEffect>
                                  </p:childTnLst>
                                </p:cTn>
                              </p:par>
                              <p:par>
                                <p:cTn id="41" presetID="22" presetClass="entr" presetSubtype="8" fill="hold" nodeType="withEffect">
                                  <p:stCondLst>
                                    <p:cond delay="0"/>
                                  </p:stCondLst>
                                  <p:childTnLst>
                                    <p:set>
                                      <p:cBhvr>
                                        <p:cTn id="42" dur="1" fill="hold">
                                          <p:stCondLst>
                                            <p:cond delay="0"/>
                                          </p:stCondLst>
                                        </p:cTn>
                                        <p:tgtEl>
                                          <p:spTgt spid="1233948"/>
                                        </p:tgtEl>
                                        <p:attrNameLst>
                                          <p:attrName>style.visibility</p:attrName>
                                        </p:attrNameLst>
                                      </p:cBhvr>
                                      <p:to>
                                        <p:strVal val="visible"/>
                                      </p:to>
                                    </p:set>
                                    <p:animEffect transition="in" filter="wipe(left)">
                                      <p:cBhvr>
                                        <p:cTn id="43" dur="1000"/>
                                        <p:tgtEl>
                                          <p:spTgt spid="1233948"/>
                                        </p:tgtEl>
                                      </p:cBhvr>
                                    </p:animEffect>
                                  </p:childTnLst>
                                </p:cTn>
                              </p:par>
                            </p:childTnLst>
                          </p:cTn>
                        </p:par>
                        <p:par>
                          <p:cTn id="44" fill="hold" nodeType="afterGroup">
                            <p:stCondLst>
                              <p:cond delay="5500"/>
                            </p:stCondLst>
                            <p:childTnLst>
                              <p:par>
                                <p:cTn id="45" presetID="22" presetClass="entr" presetSubtype="8" fill="hold" nodeType="afterEffect">
                                  <p:stCondLst>
                                    <p:cond delay="0"/>
                                  </p:stCondLst>
                                  <p:childTnLst>
                                    <p:set>
                                      <p:cBhvr>
                                        <p:cTn id="46" dur="1" fill="hold">
                                          <p:stCondLst>
                                            <p:cond delay="0"/>
                                          </p:stCondLst>
                                        </p:cTn>
                                        <p:tgtEl>
                                          <p:spTgt spid="1233944"/>
                                        </p:tgtEl>
                                        <p:attrNameLst>
                                          <p:attrName>style.visibility</p:attrName>
                                        </p:attrNameLst>
                                      </p:cBhvr>
                                      <p:to>
                                        <p:strVal val="visible"/>
                                      </p:to>
                                    </p:set>
                                    <p:animEffect transition="in" filter="wipe(left)">
                                      <p:cBhvr>
                                        <p:cTn id="47" dur="1000"/>
                                        <p:tgtEl>
                                          <p:spTgt spid="1233944"/>
                                        </p:tgtEl>
                                      </p:cBhvr>
                                    </p:animEffect>
                                  </p:childTnLst>
                                </p:cTn>
                              </p:par>
                              <p:par>
                                <p:cTn id="48" presetID="22" presetClass="entr" presetSubtype="8" fill="hold" nodeType="withEffect">
                                  <p:stCondLst>
                                    <p:cond delay="0"/>
                                  </p:stCondLst>
                                  <p:childTnLst>
                                    <p:set>
                                      <p:cBhvr>
                                        <p:cTn id="49" dur="1" fill="hold">
                                          <p:stCondLst>
                                            <p:cond delay="0"/>
                                          </p:stCondLst>
                                        </p:cTn>
                                        <p:tgtEl>
                                          <p:spTgt spid="1233949"/>
                                        </p:tgtEl>
                                        <p:attrNameLst>
                                          <p:attrName>style.visibility</p:attrName>
                                        </p:attrNameLst>
                                      </p:cBhvr>
                                      <p:to>
                                        <p:strVal val="visible"/>
                                      </p:to>
                                    </p:set>
                                    <p:animEffect transition="in" filter="wipe(left)">
                                      <p:cBhvr>
                                        <p:cTn id="50" dur="1000"/>
                                        <p:tgtEl>
                                          <p:spTgt spid="1233949"/>
                                        </p:tgtEl>
                                      </p:cBhvr>
                                    </p:animEffect>
                                  </p:childTnLst>
                                </p:cTn>
                              </p:par>
                            </p:childTnLst>
                          </p:cTn>
                        </p:par>
                        <p:par>
                          <p:cTn id="51" fill="hold" nodeType="afterGroup">
                            <p:stCondLst>
                              <p:cond delay="6500"/>
                            </p:stCondLst>
                            <p:childTnLst>
                              <p:par>
                                <p:cTn id="52" presetID="22" presetClass="entr" presetSubtype="8" fill="hold" nodeType="afterEffect">
                                  <p:stCondLst>
                                    <p:cond delay="0"/>
                                  </p:stCondLst>
                                  <p:childTnLst>
                                    <p:set>
                                      <p:cBhvr>
                                        <p:cTn id="53" dur="1" fill="hold">
                                          <p:stCondLst>
                                            <p:cond delay="0"/>
                                          </p:stCondLst>
                                        </p:cTn>
                                        <p:tgtEl>
                                          <p:spTgt spid="1233936">
                                            <p:txEl>
                                              <p:pRg st="0" end="0"/>
                                            </p:txEl>
                                          </p:spTgt>
                                        </p:tgtEl>
                                        <p:attrNameLst>
                                          <p:attrName>style.visibility</p:attrName>
                                        </p:attrNameLst>
                                      </p:cBhvr>
                                      <p:to>
                                        <p:strVal val="visible"/>
                                      </p:to>
                                    </p:set>
                                    <p:animEffect transition="in" filter="wipe(left)">
                                      <p:cBhvr>
                                        <p:cTn id="54" dur="500"/>
                                        <p:tgtEl>
                                          <p:spTgt spid="12339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35" grpId="0"/>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4947" name="Rectangle 3"/>
          <p:cNvSpPr>
            <a:spLocks noChangeArrowheads="1"/>
          </p:cNvSpPr>
          <p:nvPr/>
        </p:nvSpPr>
        <p:spPr bwMode="auto">
          <a:xfrm>
            <a:off x="1981200" y="1736725"/>
            <a:ext cx="82296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price elasticity of demand</a:t>
            </a:r>
            <a:r>
              <a:rPr lang="en-US" sz="1800" b="0">
                <a:solidFill>
                  <a:schemeClr val="tx1"/>
                </a:solidFill>
              </a:rPr>
              <a:t>  The ratio of the percentage of change in quantity demanded to the percentage of change in price; measures the responsiveness of quantity demanded to changes in price.</a:t>
            </a:r>
          </a:p>
        </p:txBody>
      </p:sp>
      <p:graphicFrame>
        <p:nvGraphicFramePr>
          <p:cNvPr id="1234950" name="Object 6"/>
          <p:cNvGraphicFramePr>
            <a:graphicFrameLocks noGrp="1" noChangeAspect="1"/>
          </p:cNvGraphicFramePr>
          <p:nvPr>
            <p:ph idx="4294967295"/>
          </p:nvPr>
        </p:nvGraphicFramePr>
        <p:xfrm>
          <a:off x="2895600" y="4395789"/>
          <a:ext cx="6400800" cy="725487"/>
        </p:xfrm>
        <a:graphic>
          <a:graphicData uri="http://schemas.openxmlformats.org/presentationml/2006/ole">
            <mc:AlternateContent xmlns:mc="http://schemas.openxmlformats.org/markup-compatibility/2006">
              <mc:Choice xmlns:v="urn:schemas-microsoft-com:vml" Requires="v">
                <p:oleObj spid="_x0000_s2057" name="Equation" r:id="rId3" imgW="3695700" imgH="419100" progId="Equation.3">
                  <p:embed/>
                </p:oleObj>
              </mc:Choice>
              <mc:Fallback>
                <p:oleObj name="Equation" r:id="rId3" imgW="3695700" imgH="4191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395789"/>
                        <a:ext cx="6400800" cy="725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77091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4947"/>
                                        </p:tgtEl>
                                        <p:attrNameLst>
                                          <p:attrName>style.visibility</p:attrName>
                                        </p:attrNameLst>
                                      </p:cBhvr>
                                      <p:to>
                                        <p:strVal val="visible"/>
                                      </p:to>
                                    </p:set>
                                    <p:animEffect transition="in" filter="wipe(left)">
                                      <p:cBhvr>
                                        <p:cTn id="7" dur="500"/>
                                        <p:tgtEl>
                                          <p:spTgt spid="1234947"/>
                                        </p:tgtEl>
                                      </p:cBhvr>
                                    </p:animEffect>
                                  </p:childTnLst>
                                </p:cTn>
                              </p:par>
                            </p:childTnLst>
                          </p:cTn>
                        </p:par>
                        <p:par>
                          <p:cTn id="8" fill="hold" nodeType="afterGroup">
                            <p:stCondLst>
                              <p:cond delay="500"/>
                            </p:stCondLst>
                            <p:childTnLst>
                              <p:par>
                                <p:cTn id="9" presetID="17" presetClass="entr" presetSubtype="10" fill="hold" nodeType="afterEffect">
                                  <p:stCondLst>
                                    <p:cond delay="0"/>
                                  </p:stCondLst>
                                  <p:childTnLst>
                                    <p:set>
                                      <p:cBhvr>
                                        <p:cTn id="10" dur="1" fill="hold">
                                          <p:stCondLst>
                                            <p:cond delay="0"/>
                                          </p:stCondLst>
                                        </p:cTn>
                                        <p:tgtEl>
                                          <p:spTgt spid="1234950"/>
                                        </p:tgtEl>
                                        <p:attrNameLst>
                                          <p:attrName>style.visibility</p:attrName>
                                        </p:attrNameLst>
                                      </p:cBhvr>
                                      <p:to>
                                        <p:strVal val="visible"/>
                                      </p:to>
                                    </p:set>
                                    <p:anim calcmode="lin" valueType="num">
                                      <p:cBhvr>
                                        <p:cTn id="11" dur="500" fill="hold"/>
                                        <p:tgtEl>
                                          <p:spTgt spid="1234950"/>
                                        </p:tgtEl>
                                        <p:attrNameLst>
                                          <p:attrName>ppt_w</p:attrName>
                                        </p:attrNameLst>
                                      </p:cBhvr>
                                      <p:tavLst>
                                        <p:tav tm="0">
                                          <p:val>
                                            <p:fltVal val="0"/>
                                          </p:val>
                                        </p:tav>
                                        <p:tav tm="100000">
                                          <p:val>
                                            <p:strVal val="#ppt_w"/>
                                          </p:val>
                                        </p:tav>
                                      </p:tavLst>
                                    </p:anim>
                                    <p:anim calcmode="lin" valueType="num">
                                      <p:cBhvr>
                                        <p:cTn id="12" dur="500" fill="hold"/>
                                        <p:tgtEl>
                                          <p:spTgt spid="12349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947"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6023" name="Rectangle 55"/>
          <p:cNvSpPr>
            <a:spLocks noChangeArrowheads="1"/>
          </p:cNvSpPr>
          <p:nvPr/>
        </p:nvSpPr>
        <p:spPr bwMode="auto">
          <a:xfrm>
            <a:off x="1981200" y="1311276"/>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perfectly inelastic demand</a:t>
            </a:r>
            <a:r>
              <a:rPr lang="en-US" sz="1800" b="0">
                <a:solidFill>
                  <a:schemeClr val="tx1"/>
                </a:solidFill>
              </a:rPr>
              <a:t>  Demand in which quantity demanded does not respond at all to a change in price.</a:t>
            </a:r>
          </a:p>
        </p:txBody>
      </p:sp>
      <p:sp>
        <p:nvSpPr>
          <p:cNvPr id="57" name="Rectangle 4"/>
          <p:cNvSpPr txBox="1">
            <a:spLocks noChangeArrowheads="1"/>
          </p:cNvSpPr>
          <p:nvPr/>
        </p:nvSpPr>
        <p:spPr bwMode="auto">
          <a:xfrm>
            <a:off x="1981200" y="295275"/>
            <a:ext cx="6400800" cy="381000"/>
          </a:xfrm>
          <a:prstGeom prst="rect">
            <a:avLst/>
          </a:prstGeom>
          <a:noFill/>
          <a:ln>
            <a:miter lim="800000"/>
            <a:headEnd/>
            <a:tailEnd/>
          </a:ln>
        </p:spPr>
        <p:txBody>
          <a:bodyPr/>
          <a:lstStyle/>
          <a:p>
            <a:pPr marL="457200" indent="-457200">
              <a:defRPr/>
            </a:pPr>
            <a:r>
              <a:rPr lang="en-US" sz="2000" kern="0" dirty="0">
                <a:solidFill>
                  <a:srgbClr val="55367D"/>
                </a:solidFill>
              </a:rPr>
              <a:t>Types of Elasticity</a:t>
            </a:r>
          </a:p>
        </p:txBody>
      </p:sp>
      <p:sp>
        <p:nvSpPr>
          <p:cNvPr id="58" name="Rectangle 8"/>
          <p:cNvSpPr>
            <a:spLocks noChangeArrowheads="1"/>
          </p:cNvSpPr>
          <p:nvPr/>
        </p:nvSpPr>
        <p:spPr bwMode="auto">
          <a:xfrm>
            <a:off x="1981200" y="2592388"/>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perfectly elastic demand</a:t>
            </a:r>
            <a:r>
              <a:rPr lang="en-US" sz="1800" b="0">
                <a:solidFill>
                  <a:schemeClr val="tx1"/>
                </a:solidFill>
              </a:rPr>
              <a:t>  Demand in which quantity drops to zero at the slightest increase in price.</a:t>
            </a:r>
          </a:p>
        </p:txBody>
      </p:sp>
    </p:spTree>
    <p:extLst>
      <p:ext uri="{BB962C8B-B14F-4D97-AF65-F5344CB8AC3E}">
        <p14:creationId xmlns:p14="http://schemas.microsoft.com/office/powerpoint/2010/main" val="888489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36023"/>
                                        </p:tgtEl>
                                        <p:attrNameLst>
                                          <p:attrName>style.visibility</p:attrName>
                                        </p:attrNameLst>
                                      </p:cBhvr>
                                      <p:to>
                                        <p:strVal val="visible"/>
                                      </p:to>
                                    </p:set>
                                    <p:animEffect transition="in" filter="wipe(left)">
                                      <p:cBhvr>
                                        <p:cTn id="11" dur="500"/>
                                        <p:tgtEl>
                                          <p:spTgt spid="123602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left)">
                                      <p:cBhvr>
                                        <p:cTn id="1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6023" grpId="0" autoUpdateAnimBg="0"/>
      <p:bldP spid="57" grpId="0" animBg="1"/>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7001" name="Rectangle 9"/>
          <p:cNvSpPr>
            <a:spLocks noChangeArrowheads="1"/>
          </p:cNvSpPr>
          <p:nvPr/>
        </p:nvSpPr>
        <p:spPr bwMode="auto">
          <a:xfrm>
            <a:off x="1981200" y="4246564"/>
            <a:ext cx="6362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sz="1400">
                <a:solidFill>
                  <a:srgbClr val="00723F"/>
                </a:solidFill>
              </a:rPr>
              <a:t>  FIGURE 5.2</a:t>
            </a:r>
            <a:r>
              <a:rPr lang="en-US" sz="1400"/>
              <a:t>  </a:t>
            </a:r>
            <a:r>
              <a:rPr lang="en-US" sz="1400">
                <a:solidFill>
                  <a:schemeClr val="tx1"/>
                </a:solidFill>
              </a:rPr>
              <a:t>Perfectly Inelastic and Perfectly Elastic Demand Curves</a:t>
            </a:r>
          </a:p>
        </p:txBody>
      </p:sp>
      <p:sp>
        <p:nvSpPr>
          <p:cNvPr id="1237002" name="Text Box 10"/>
          <p:cNvSpPr txBox="1">
            <a:spLocks noChangeArrowheads="1"/>
          </p:cNvSpPr>
          <p:nvPr/>
        </p:nvSpPr>
        <p:spPr bwMode="auto">
          <a:xfrm rot="10800000">
            <a:off x="1905000" y="4575176"/>
            <a:ext cx="838200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lnSpc>
                <a:spcPct val="105000"/>
              </a:lnSpc>
              <a:spcBef>
                <a:spcPct val="0"/>
              </a:spcBef>
              <a:spcAft>
                <a:spcPct val="0"/>
              </a:spcAft>
            </a:pPr>
            <a:r>
              <a:rPr lang="en-US" sz="1600" b="0">
                <a:solidFill>
                  <a:schemeClr val="tx1"/>
                </a:solidFill>
              </a:rPr>
              <a:t>Figure 5.2(a) shows a perfectly inelastic demand curve for insulin. </a:t>
            </a:r>
          </a:p>
          <a:p>
            <a:pPr eaLnBrk="1" hangingPunct="1">
              <a:lnSpc>
                <a:spcPct val="105000"/>
              </a:lnSpc>
              <a:spcBef>
                <a:spcPct val="0"/>
              </a:spcBef>
              <a:spcAft>
                <a:spcPct val="0"/>
              </a:spcAft>
            </a:pPr>
            <a:r>
              <a:rPr lang="en-US" sz="1600" b="0">
                <a:solidFill>
                  <a:schemeClr val="tx1"/>
                </a:solidFill>
              </a:rPr>
              <a:t>Price elasticity of demand is zero. </a:t>
            </a:r>
          </a:p>
          <a:p>
            <a:pPr eaLnBrk="1" hangingPunct="1">
              <a:lnSpc>
                <a:spcPct val="105000"/>
              </a:lnSpc>
              <a:spcBef>
                <a:spcPct val="0"/>
              </a:spcBef>
              <a:spcAft>
                <a:spcPct val="0"/>
              </a:spcAft>
            </a:pPr>
            <a:r>
              <a:rPr lang="en-US" sz="1600" b="0">
                <a:solidFill>
                  <a:schemeClr val="tx1"/>
                </a:solidFill>
              </a:rPr>
              <a:t>Quantity demanded is fixed; it does not change at all when price changes.</a:t>
            </a:r>
          </a:p>
          <a:p>
            <a:pPr eaLnBrk="1" hangingPunct="1">
              <a:lnSpc>
                <a:spcPct val="105000"/>
              </a:lnSpc>
              <a:spcBef>
                <a:spcPct val="0"/>
              </a:spcBef>
              <a:spcAft>
                <a:spcPct val="0"/>
              </a:spcAft>
            </a:pPr>
            <a:r>
              <a:rPr lang="en-US" sz="1600" b="0">
                <a:solidFill>
                  <a:schemeClr val="tx1"/>
                </a:solidFill>
              </a:rPr>
              <a:t>Figure 5.2(b) shows a perfectly elastic demand curve facing a wheat farmer. </a:t>
            </a:r>
          </a:p>
          <a:p>
            <a:pPr eaLnBrk="1" hangingPunct="1">
              <a:lnSpc>
                <a:spcPct val="105000"/>
              </a:lnSpc>
              <a:spcBef>
                <a:spcPct val="0"/>
              </a:spcBef>
              <a:spcAft>
                <a:spcPct val="0"/>
              </a:spcAft>
            </a:pPr>
            <a:r>
              <a:rPr lang="en-US" sz="1600" b="0">
                <a:solidFill>
                  <a:schemeClr val="tx1"/>
                </a:solidFill>
              </a:rPr>
              <a:t>A tiny price increase drives the quantity demanded to zero. </a:t>
            </a:r>
          </a:p>
          <a:p>
            <a:pPr eaLnBrk="1" hangingPunct="1">
              <a:lnSpc>
                <a:spcPct val="105000"/>
              </a:lnSpc>
              <a:spcBef>
                <a:spcPct val="0"/>
              </a:spcBef>
              <a:spcAft>
                <a:spcPct val="0"/>
              </a:spcAft>
            </a:pPr>
            <a:r>
              <a:rPr lang="en-US" sz="1600" b="0">
                <a:solidFill>
                  <a:schemeClr val="tx1"/>
                </a:solidFill>
              </a:rPr>
              <a:t>In essence, perfectly elastic demand implies that individual producers can sell all they want at the going market price but cannot charge a higher price.  </a:t>
            </a:r>
          </a:p>
        </p:txBody>
      </p:sp>
      <p:pic>
        <p:nvPicPr>
          <p:cNvPr id="1237003" name="Picture 11" descr="fig5_2_ppt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685801"/>
            <a:ext cx="55626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7004" name="Picture 12" descr="fig5_2_ppt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685801"/>
            <a:ext cx="55626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7005" name="Picture 13" descr="fig5_2_ppt_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700" y="685801"/>
            <a:ext cx="55626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7006" name="Picture 14" descr="fig5_2_ppt_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700" y="685801"/>
            <a:ext cx="55626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4935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7001"/>
                                        </p:tgtEl>
                                        <p:attrNameLst>
                                          <p:attrName>style.visibility</p:attrName>
                                        </p:attrNameLst>
                                      </p:cBhvr>
                                      <p:to>
                                        <p:strVal val="visible"/>
                                      </p:to>
                                    </p:set>
                                    <p:animEffect transition="in" filter="wipe(left)">
                                      <p:cBhvr>
                                        <p:cTn id="7" dur="500"/>
                                        <p:tgtEl>
                                          <p:spTgt spid="123700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237003"/>
                                        </p:tgtEl>
                                        <p:attrNameLst>
                                          <p:attrName>style.visibility</p:attrName>
                                        </p:attrNameLst>
                                      </p:cBhvr>
                                      <p:to>
                                        <p:strVal val="visible"/>
                                      </p:to>
                                    </p:set>
                                    <p:animEffect transition="in" filter="wipe(left)">
                                      <p:cBhvr>
                                        <p:cTn id="11" dur="1000"/>
                                        <p:tgtEl>
                                          <p:spTgt spid="1237003"/>
                                        </p:tgtEl>
                                      </p:cBhvr>
                                    </p:animEffect>
                                  </p:childTnLst>
                                </p:cTn>
                              </p:par>
                            </p:childTnLst>
                          </p:cTn>
                        </p:par>
                        <p:par>
                          <p:cTn id="12" fill="hold" nodeType="afterGroup">
                            <p:stCondLst>
                              <p:cond delay="1500"/>
                            </p:stCondLst>
                            <p:childTnLst>
                              <p:par>
                                <p:cTn id="13" presetID="22" presetClass="entr" presetSubtype="4" fill="hold" nodeType="afterEffect">
                                  <p:stCondLst>
                                    <p:cond delay="0"/>
                                  </p:stCondLst>
                                  <p:childTnLst>
                                    <p:set>
                                      <p:cBhvr>
                                        <p:cTn id="14" dur="1" fill="hold">
                                          <p:stCondLst>
                                            <p:cond delay="0"/>
                                          </p:stCondLst>
                                        </p:cTn>
                                        <p:tgtEl>
                                          <p:spTgt spid="1237004"/>
                                        </p:tgtEl>
                                        <p:attrNameLst>
                                          <p:attrName>style.visibility</p:attrName>
                                        </p:attrNameLst>
                                      </p:cBhvr>
                                      <p:to>
                                        <p:strVal val="visible"/>
                                      </p:to>
                                    </p:set>
                                    <p:animEffect transition="in" filter="wipe(down)">
                                      <p:cBhvr>
                                        <p:cTn id="15" dur="1000"/>
                                        <p:tgtEl>
                                          <p:spTgt spid="1237004"/>
                                        </p:tgtEl>
                                      </p:cBhvr>
                                    </p:animEffect>
                                  </p:childTnLst>
                                </p:cTn>
                              </p:par>
                            </p:childTnLst>
                          </p:cTn>
                        </p:par>
                        <p:par>
                          <p:cTn id="16" fill="hold" nodeType="afterGroup">
                            <p:stCondLst>
                              <p:cond delay="2500"/>
                            </p:stCondLst>
                            <p:childTnLst>
                              <p:par>
                                <p:cTn id="17" presetID="22" presetClass="entr" presetSubtype="8" fill="hold" nodeType="afterEffect">
                                  <p:stCondLst>
                                    <p:cond delay="0"/>
                                  </p:stCondLst>
                                  <p:childTnLst>
                                    <p:set>
                                      <p:cBhvr>
                                        <p:cTn id="18" dur="1" fill="hold">
                                          <p:stCondLst>
                                            <p:cond delay="0"/>
                                          </p:stCondLst>
                                        </p:cTn>
                                        <p:tgtEl>
                                          <p:spTgt spid="1237002">
                                            <p:txEl>
                                              <p:pRg st="0" end="0"/>
                                            </p:txEl>
                                          </p:spTgt>
                                        </p:tgtEl>
                                        <p:attrNameLst>
                                          <p:attrName>style.visibility</p:attrName>
                                        </p:attrNameLst>
                                      </p:cBhvr>
                                      <p:to>
                                        <p:strVal val="visible"/>
                                      </p:to>
                                    </p:set>
                                    <p:animEffect transition="in" filter="wipe(left)">
                                      <p:cBhvr>
                                        <p:cTn id="19" dur="500"/>
                                        <p:tgtEl>
                                          <p:spTgt spid="1237002">
                                            <p:txEl>
                                              <p:pRg st="0" end="0"/>
                                            </p:txEl>
                                          </p:spTgt>
                                        </p:tgtEl>
                                      </p:cBhvr>
                                    </p:animEffect>
                                  </p:childTnLst>
                                </p:cTn>
                              </p:par>
                            </p:childTnLst>
                          </p:cTn>
                        </p:par>
                        <p:par>
                          <p:cTn id="20" fill="hold" nodeType="afterGroup">
                            <p:stCondLst>
                              <p:cond delay="3000"/>
                            </p:stCondLst>
                            <p:childTnLst>
                              <p:par>
                                <p:cTn id="21" presetID="22" presetClass="entr" presetSubtype="8" fill="hold" nodeType="afterEffect">
                                  <p:stCondLst>
                                    <p:cond delay="0"/>
                                  </p:stCondLst>
                                  <p:childTnLst>
                                    <p:set>
                                      <p:cBhvr>
                                        <p:cTn id="22" dur="1" fill="hold">
                                          <p:stCondLst>
                                            <p:cond delay="0"/>
                                          </p:stCondLst>
                                        </p:cTn>
                                        <p:tgtEl>
                                          <p:spTgt spid="1237002">
                                            <p:txEl>
                                              <p:pRg st="1" end="1"/>
                                            </p:txEl>
                                          </p:spTgt>
                                        </p:tgtEl>
                                        <p:attrNameLst>
                                          <p:attrName>style.visibility</p:attrName>
                                        </p:attrNameLst>
                                      </p:cBhvr>
                                      <p:to>
                                        <p:strVal val="visible"/>
                                      </p:to>
                                    </p:set>
                                    <p:animEffect transition="in" filter="wipe(left)">
                                      <p:cBhvr>
                                        <p:cTn id="23" dur="500"/>
                                        <p:tgtEl>
                                          <p:spTgt spid="1237002">
                                            <p:txEl>
                                              <p:pRg st="1" end="1"/>
                                            </p:txEl>
                                          </p:spTgt>
                                        </p:tgtEl>
                                      </p:cBhvr>
                                    </p:animEffect>
                                  </p:childTnLst>
                                </p:cTn>
                              </p:par>
                            </p:childTnLst>
                          </p:cTn>
                        </p:par>
                        <p:par>
                          <p:cTn id="24" fill="hold" nodeType="afterGroup">
                            <p:stCondLst>
                              <p:cond delay="3500"/>
                            </p:stCondLst>
                            <p:childTnLst>
                              <p:par>
                                <p:cTn id="25" presetID="22" presetClass="entr" presetSubtype="8" fill="hold" nodeType="afterEffect">
                                  <p:stCondLst>
                                    <p:cond delay="0"/>
                                  </p:stCondLst>
                                  <p:childTnLst>
                                    <p:set>
                                      <p:cBhvr>
                                        <p:cTn id="26" dur="1" fill="hold">
                                          <p:stCondLst>
                                            <p:cond delay="0"/>
                                          </p:stCondLst>
                                        </p:cTn>
                                        <p:tgtEl>
                                          <p:spTgt spid="1237002">
                                            <p:txEl>
                                              <p:pRg st="2" end="2"/>
                                            </p:txEl>
                                          </p:spTgt>
                                        </p:tgtEl>
                                        <p:attrNameLst>
                                          <p:attrName>style.visibility</p:attrName>
                                        </p:attrNameLst>
                                      </p:cBhvr>
                                      <p:to>
                                        <p:strVal val="visible"/>
                                      </p:to>
                                    </p:set>
                                    <p:animEffect transition="in" filter="wipe(left)">
                                      <p:cBhvr>
                                        <p:cTn id="27" dur="500"/>
                                        <p:tgtEl>
                                          <p:spTgt spid="1237002">
                                            <p:txEl>
                                              <p:pRg st="2" end="2"/>
                                            </p:txEl>
                                          </p:spTgt>
                                        </p:tgtEl>
                                      </p:cBhvr>
                                    </p:animEffect>
                                  </p:childTnLst>
                                </p:cTn>
                              </p:par>
                            </p:childTnLst>
                          </p:cTn>
                        </p:par>
                        <p:par>
                          <p:cTn id="28" fill="hold" nodeType="afterGroup">
                            <p:stCondLst>
                              <p:cond delay="4000"/>
                            </p:stCondLst>
                            <p:childTnLst>
                              <p:par>
                                <p:cTn id="29" presetID="22" presetClass="entr" presetSubtype="8" fill="hold" nodeType="afterEffect">
                                  <p:stCondLst>
                                    <p:cond delay="0"/>
                                  </p:stCondLst>
                                  <p:childTnLst>
                                    <p:set>
                                      <p:cBhvr>
                                        <p:cTn id="30" dur="1" fill="hold">
                                          <p:stCondLst>
                                            <p:cond delay="0"/>
                                          </p:stCondLst>
                                        </p:cTn>
                                        <p:tgtEl>
                                          <p:spTgt spid="1237005"/>
                                        </p:tgtEl>
                                        <p:attrNameLst>
                                          <p:attrName>style.visibility</p:attrName>
                                        </p:attrNameLst>
                                      </p:cBhvr>
                                      <p:to>
                                        <p:strVal val="visible"/>
                                      </p:to>
                                    </p:set>
                                    <p:animEffect transition="in" filter="wipe(left)">
                                      <p:cBhvr>
                                        <p:cTn id="31" dur="1000"/>
                                        <p:tgtEl>
                                          <p:spTgt spid="1237005"/>
                                        </p:tgtEl>
                                      </p:cBhvr>
                                    </p:animEffect>
                                  </p:childTnLst>
                                </p:cTn>
                              </p:par>
                            </p:childTnLst>
                          </p:cTn>
                        </p:par>
                        <p:par>
                          <p:cTn id="32" fill="hold" nodeType="afterGroup">
                            <p:stCondLst>
                              <p:cond delay="5000"/>
                            </p:stCondLst>
                            <p:childTnLst>
                              <p:par>
                                <p:cTn id="33" presetID="22" presetClass="entr" presetSubtype="8" fill="hold" nodeType="afterEffect">
                                  <p:stCondLst>
                                    <p:cond delay="0"/>
                                  </p:stCondLst>
                                  <p:childTnLst>
                                    <p:set>
                                      <p:cBhvr>
                                        <p:cTn id="34" dur="1" fill="hold">
                                          <p:stCondLst>
                                            <p:cond delay="0"/>
                                          </p:stCondLst>
                                        </p:cTn>
                                        <p:tgtEl>
                                          <p:spTgt spid="1237006"/>
                                        </p:tgtEl>
                                        <p:attrNameLst>
                                          <p:attrName>style.visibility</p:attrName>
                                        </p:attrNameLst>
                                      </p:cBhvr>
                                      <p:to>
                                        <p:strVal val="visible"/>
                                      </p:to>
                                    </p:set>
                                    <p:animEffect transition="in" filter="wipe(left)">
                                      <p:cBhvr>
                                        <p:cTn id="35" dur="1000"/>
                                        <p:tgtEl>
                                          <p:spTgt spid="1237006"/>
                                        </p:tgtEl>
                                      </p:cBhvr>
                                    </p:animEffect>
                                  </p:childTnLst>
                                </p:cTn>
                              </p:par>
                            </p:childTnLst>
                          </p:cTn>
                        </p:par>
                        <p:par>
                          <p:cTn id="36" fill="hold" nodeType="afterGroup">
                            <p:stCondLst>
                              <p:cond delay="6000"/>
                            </p:stCondLst>
                            <p:childTnLst>
                              <p:par>
                                <p:cTn id="37" presetID="22" presetClass="entr" presetSubtype="8" fill="hold" nodeType="afterEffect">
                                  <p:stCondLst>
                                    <p:cond delay="0"/>
                                  </p:stCondLst>
                                  <p:childTnLst>
                                    <p:set>
                                      <p:cBhvr>
                                        <p:cTn id="38" dur="1" fill="hold">
                                          <p:stCondLst>
                                            <p:cond delay="0"/>
                                          </p:stCondLst>
                                        </p:cTn>
                                        <p:tgtEl>
                                          <p:spTgt spid="1237002">
                                            <p:txEl>
                                              <p:pRg st="3" end="3"/>
                                            </p:txEl>
                                          </p:spTgt>
                                        </p:tgtEl>
                                        <p:attrNameLst>
                                          <p:attrName>style.visibility</p:attrName>
                                        </p:attrNameLst>
                                      </p:cBhvr>
                                      <p:to>
                                        <p:strVal val="visible"/>
                                      </p:to>
                                    </p:set>
                                    <p:animEffect transition="in" filter="wipe(left)">
                                      <p:cBhvr>
                                        <p:cTn id="39" dur="500"/>
                                        <p:tgtEl>
                                          <p:spTgt spid="1237002">
                                            <p:txEl>
                                              <p:pRg st="3" end="3"/>
                                            </p:txEl>
                                          </p:spTgt>
                                        </p:tgtEl>
                                      </p:cBhvr>
                                    </p:animEffect>
                                  </p:childTnLst>
                                </p:cTn>
                              </p:par>
                            </p:childTnLst>
                          </p:cTn>
                        </p:par>
                        <p:par>
                          <p:cTn id="40" fill="hold" nodeType="afterGroup">
                            <p:stCondLst>
                              <p:cond delay="6500"/>
                            </p:stCondLst>
                            <p:childTnLst>
                              <p:par>
                                <p:cTn id="41" presetID="22" presetClass="entr" presetSubtype="8" fill="hold" nodeType="afterEffect">
                                  <p:stCondLst>
                                    <p:cond delay="0"/>
                                  </p:stCondLst>
                                  <p:childTnLst>
                                    <p:set>
                                      <p:cBhvr>
                                        <p:cTn id="42" dur="1" fill="hold">
                                          <p:stCondLst>
                                            <p:cond delay="0"/>
                                          </p:stCondLst>
                                        </p:cTn>
                                        <p:tgtEl>
                                          <p:spTgt spid="1237002">
                                            <p:txEl>
                                              <p:pRg st="4" end="4"/>
                                            </p:txEl>
                                          </p:spTgt>
                                        </p:tgtEl>
                                        <p:attrNameLst>
                                          <p:attrName>style.visibility</p:attrName>
                                        </p:attrNameLst>
                                      </p:cBhvr>
                                      <p:to>
                                        <p:strVal val="visible"/>
                                      </p:to>
                                    </p:set>
                                    <p:animEffect transition="in" filter="wipe(left)">
                                      <p:cBhvr>
                                        <p:cTn id="43" dur="500"/>
                                        <p:tgtEl>
                                          <p:spTgt spid="1237002">
                                            <p:txEl>
                                              <p:pRg st="4" end="4"/>
                                            </p:txEl>
                                          </p:spTgt>
                                        </p:tgtEl>
                                      </p:cBhvr>
                                    </p:animEffect>
                                  </p:childTnLst>
                                </p:cTn>
                              </p:par>
                            </p:childTnLst>
                          </p:cTn>
                        </p:par>
                        <p:par>
                          <p:cTn id="44" fill="hold" nodeType="afterGroup">
                            <p:stCondLst>
                              <p:cond delay="7000"/>
                            </p:stCondLst>
                            <p:childTnLst>
                              <p:par>
                                <p:cTn id="45" presetID="22" presetClass="entr" presetSubtype="8" fill="hold" nodeType="afterEffect">
                                  <p:stCondLst>
                                    <p:cond delay="0"/>
                                  </p:stCondLst>
                                  <p:childTnLst>
                                    <p:set>
                                      <p:cBhvr>
                                        <p:cTn id="46" dur="1" fill="hold">
                                          <p:stCondLst>
                                            <p:cond delay="0"/>
                                          </p:stCondLst>
                                        </p:cTn>
                                        <p:tgtEl>
                                          <p:spTgt spid="1237002">
                                            <p:txEl>
                                              <p:pRg st="5" end="5"/>
                                            </p:txEl>
                                          </p:spTgt>
                                        </p:tgtEl>
                                        <p:attrNameLst>
                                          <p:attrName>style.visibility</p:attrName>
                                        </p:attrNameLst>
                                      </p:cBhvr>
                                      <p:to>
                                        <p:strVal val="visible"/>
                                      </p:to>
                                    </p:set>
                                    <p:animEffect transition="in" filter="wipe(left)">
                                      <p:cBhvr>
                                        <p:cTn id="47" dur="500"/>
                                        <p:tgtEl>
                                          <p:spTgt spid="12370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7001"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0547" name="Rectangle 3"/>
          <p:cNvSpPr>
            <a:spLocks noChangeArrowheads="1"/>
          </p:cNvSpPr>
          <p:nvPr/>
        </p:nvSpPr>
        <p:spPr bwMode="auto">
          <a:xfrm>
            <a:off x="1981200" y="1838325"/>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inelastic demand</a:t>
            </a:r>
            <a:r>
              <a:rPr lang="en-US" sz="1800" b="0">
                <a:solidFill>
                  <a:schemeClr val="tx1"/>
                </a:solidFill>
              </a:rPr>
              <a:t>  Demand that responds somewhat, but not a great deal, to changes in price. Inelastic demand always has a numerical value between zero and 1.</a:t>
            </a:r>
          </a:p>
        </p:txBody>
      </p:sp>
      <p:sp>
        <p:nvSpPr>
          <p:cNvPr id="9" name="Rectangle 6"/>
          <p:cNvSpPr>
            <a:spLocks noChangeArrowheads="1"/>
          </p:cNvSpPr>
          <p:nvPr/>
        </p:nvSpPr>
        <p:spPr bwMode="auto">
          <a:xfrm>
            <a:off x="1981200" y="3209925"/>
            <a:ext cx="82296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unitary elasticity</a:t>
            </a:r>
            <a:r>
              <a:rPr lang="en-US" sz="1800" b="0">
                <a:solidFill>
                  <a:schemeClr val="tx1"/>
                </a:solidFill>
              </a:rPr>
              <a:t>  A demand relationship in which the percentage change in quantity of a product demanded is the same as the percentage change in price in absolute value (a demand elasticity of 1).</a:t>
            </a:r>
          </a:p>
        </p:txBody>
      </p:sp>
      <p:sp>
        <p:nvSpPr>
          <p:cNvPr id="10" name="Rectangle 7"/>
          <p:cNvSpPr>
            <a:spLocks noChangeArrowheads="1"/>
          </p:cNvSpPr>
          <p:nvPr/>
        </p:nvSpPr>
        <p:spPr bwMode="auto">
          <a:xfrm>
            <a:off x="1981200" y="457201"/>
            <a:ext cx="8229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elastic demand</a:t>
            </a:r>
            <a:r>
              <a:rPr lang="en-US" sz="1800" b="0">
                <a:solidFill>
                  <a:schemeClr val="tx1"/>
                </a:solidFill>
              </a:rPr>
              <a:t>  A demand relationship in which the percentage change in quantity demanded is larger than the percentage change in price in absolute value (a demand elasticity with an absolute value greater than 1). </a:t>
            </a:r>
          </a:p>
        </p:txBody>
      </p:sp>
      <p:sp>
        <p:nvSpPr>
          <p:cNvPr id="11" name="Text Box 6"/>
          <p:cNvSpPr txBox="1">
            <a:spLocks noChangeArrowheads="1"/>
          </p:cNvSpPr>
          <p:nvPr/>
        </p:nvSpPr>
        <p:spPr bwMode="auto">
          <a:xfrm>
            <a:off x="1981200" y="5476876"/>
            <a:ext cx="8229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You must be very careful about signs. Because it is generally understood that demand elasticities are negative (demand curves have a negative slope), they are often reported and discussed without the negative sign. </a:t>
            </a:r>
          </a:p>
        </p:txBody>
      </p:sp>
      <p:sp>
        <p:nvSpPr>
          <p:cNvPr id="12" name="TextBox 11"/>
          <p:cNvSpPr txBox="1">
            <a:spLocks noChangeArrowheads="1"/>
          </p:cNvSpPr>
          <p:nvPr/>
        </p:nvSpPr>
        <p:spPr bwMode="auto">
          <a:xfrm>
            <a:off x="5345114" y="4589463"/>
            <a:ext cx="1501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sz="2200" b="0">
                <a:solidFill>
                  <a:srgbClr val="FF0000"/>
                </a:solidFill>
              </a:rPr>
              <a:t>A warning:</a:t>
            </a:r>
            <a:endParaRPr lang="en-US" sz="2200">
              <a:solidFill>
                <a:srgbClr val="FF0000"/>
              </a:solidFill>
            </a:endParaRPr>
          </a:p>
        </p:txBody>
      </p:sp>
    </p:spTree>
    <p:extLst>
      <p:ext uri="{BB962C8B-B14F-4D97-AF65-F5344CB8AC3E}">
        <p14:creationId xmlns:p14="http://schemas.microsoft.com/office/powerpoint/2010/main" val="3207572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60547"/>
                                        </p:tgtEl>
                                        <p:attrNameLst>
                                          <p:attrName>style.visibility</p:attrName>
                                        </p:attrNameLst>
                                      </p:cBhvr>
                                      <p:to>
                                        <p:strVal val="visible"/>
                                      </p:to>
                                    </p:set>
                                    <p:animEffect transition="in" filter="wipe(left)">
                                      <p:cBhvr>
                                        <p:cTn id="11" dur="500"/>
                                        <p:tgtEl>
                                          <p:spTgt spid="126054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nodeType="afterGroup">
                            <p:stCondLst>
                              <p:cond delay="1500"/>
                            </p:stCondLst>
                            <p:childTnLst>
                              <p:par>
                                <p:cTn id="17" presetID="23" presetClass="entr" presetSubtype="16"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childTnLst>
                                </p:cTn>
                              </p:par>
                            </p:childTnLst>
                          </p:cTn>
                        </p:par>
                        <p:par>
                          <p:cTn id="21" fill="hold" nodeType="afterGroup">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547" grpId="0" autoUpdateAnimBg="0"/>
      <p:bldP spid="9" grpId="0"/>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Text Box 5"/>
          <p:cNvSpPr txBox="1">
            <a:spLocks noChangeArrowheads="1"/>
          </p:cNvSpPr>
          <p:nvPr/>
        </p:nvSpPr>
        <p:spPr bwMode="auto">
          <a:xfrm>
            <a:off x="1981200" y="3429000"/>
            <a:ext cx="8229600" cy="1676400"/>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endParaRPr lang="en-US" sz="1400">
              <a:solidFill>
                <a:schemeClr val="tx1"/>
              </a:solidFill>
            </a:endParaRPr>
          </a:p>
        </p:txBody>
      </p:sp>
      <p:sp>
        <p:nvSpPr>
          <p:cNvPr id="1241096" name="Rectangle 8"/>
          <p:cNvSpPr>
            <a:spLocks noChangeArrowheads="1"/>
          </p:cNvSpPr>
          <p:nvPr/>
        </p:nvSpPr>
        <p:spPr bwMode="auto">
          <a:xfrm>
            <a:off x="1981200" y="2116138"/>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To calculate percentage change in quantity demanded using the initial value as the base, the following formula is used:</a:t>
            </a:r>
          </a:p>
        </p:txBody>
      </p:sp>
      <p:sp>
        <p:nvSpPr>
          <p:cNvPr id="11" name="Rectangle 6"/>
          <p:cNvSpPr txBox="1">
            <a:spLocks noChangeArrowheads="1"/>
          </p:cNvSpPr>
          <p:nvPr/>
        </p:nvSpPr>
        <p:spPr bwMode="auto">
          <a:xfrm>
            <a:off x="1981200" y="219075"/>
            <a:ext cx="8382000" cy="457200"/>
          </a:xfrm>
          <a:prstGeom prst="rect">
            <a:avLst/>
          </a:prstGeom>
          <a:noFill/>
          <a:ln>
            <a:miter lim="800000"/>
            <a:headEnd/>
            <a:tailEnd/>
          </a:ln>
        </p:spPr>
        <p:txBody>
          <a:bodyPr/>
          <a:lstStyle/>
          <a:p>
            <a:pPr>
              <a:spcBef>
                <a:spcPct val="0"/>
              </a:spcBef>
              <a:spcAft>
                <a:spcPct val="0"/>
              </a:spcAft>
              <a:defRPr/>
            </a:pPr>
            <a:r>
              <a:rPr lang="en-US" sz="2400" kern="0" dirty="0">
                <a:solidFill>
                  <a:srgbClr val="8A1636"/>
                </a:solidFill>
                <a:latin typeface="+mj-lt"/>
                <a:ea typeface="+mj-ea"/>
                <a:cs typeface="+mj-cs"/>
              </a:rPr>
              <a:t>Calculating </a:t>
            </a:r>
            <a:r>
              <a:rPr lang="en-US" sz="2400" kern="0" dirty="0" err="1">
                <a:solidFill>
                  <a:srgbClr val="8A1636"/>
                </a:solidFill>
                <a:latin typeface="+mj-lt"/>
                <a:ea typeface="+mj-ea"/>
                <a:cs typeface="+mj-cs"/>
              </a:rPr>
              <a:t>Elasticities</a:t>
            </a:r>
            <a:endParaRPr lang="en-US" sz="2400" kern="0" dirty="0">
              <a:solidFill>
                <a:srgbClr val="8A1636"/>
              </a:solidFill>
              <a:latin typeface="+mj-lt"/>
              <a:ea typeface="+mj-ea"/>
              <a:cs typeface="+mj-cs"/>
            </a:endParaRPr>
          </a:p>
        </p:txBody>
      </p:sp>
      <p:sp>
        <p:nvSpPr>
          <p:cNvPr id="12" name="Rectangle 4"/>
          <p:cNvSpPr txBox="1">
            <a:spLocks noChangeArrowheads="1"/>
          </p:cNvSpPr>
          <p:nvPr/>
        </p:nvSpPr>
        <p:spPr bwMode="auto">
          <a:xfrm>
            <a:off x="1981200" y="1066800"/>
            <a:ext cx="6400800" cy="381000"/>
          </a:xfrm>
          <a:prstGeom prst="rect">
            <a:avLst/>
          </a:prstGeom>
          <a:noFill/>
          <a:ln>
            <a:miter lim="800000"/>
            <a:headEnd/>
            <a:tailEnd/>
          </a:ln>
        </p:spPr>
        <p:txBody>
          <a:bodyPr/>
          <a:lstStyle/>
          <a:p>
            <a:pPr marL="457200" indent="-457200">
              <a:defRPr/>
            </a:pPr>
            <a:r>
              <a:rPr lang="en-US" sz="2000" kern="0" dirty="0">
                <a:solidFill>
                  <a:srgbClr val="55367D"/>
                </a:solidFill>
              </a:rPr>
              <a:t>Calculating Percentage Changes</a:t>
            </a:r>
          </a:p>
        </p:txBody>
      </p:sp>
      <p:graphicFrame>
        <p:nvGraphicFramePr>
          <p:cNvPr id="10" name="Object 10"/>
          <p:cNvGraphicFramePr>
            <a:graphicFrameLocks noChangeAspect="1"/>
          </p:cNvGraphicFramePr>
          <p:nvPr/>
        </p:nvGraphicFramePr>
        <p:xfrm>
          <a:off x="2247900" y="3560763"/>
          <a:ext cx="7696200" cy="762000"/>
        </p:xfrm>
        <a:graphic>
          <a:graphicData uri="http://schemas.openxmlformats.org/presentationml/2006/ole">
            <mc:AlternateContent xmlns:mc="http://schemas.openxmlformats.org/markup-compatibility/2006">
              <mc:Choice xmlns:v="urn:schemas-microsoft-com:vml" Requires="v">
                <p:oleObj spid="_x0000_s3088" name="Equation" r:id="rId3" imgW="4356100" imgH="431800" progId="Equation.3">
                  <p:embed/>
                </p:oleObj>
              </mc:Choice>
              <mc:Fallback>
                <p:oleObj name="Equation" r:id="rId3" imgW="4356100" imgH="4318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7900" y="3560763"/>
                        <a:ext cx="76962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1"/>
          <p:cNvGraphicFramePr>
            <a:graphicFrameLocks noChangeAspect="1"/>
          </p:cNvGraphicFramePr>
          <p:nvPr/>
        </p:nvGraphicFramePr>
        <p:xfrm>
          <a:off x="5715000" y="4246564"/>
          <a:ext cx="1981200" cy="782637"/>
        </p:xfrm>
        <a:graphic>
          <a:graphicData uri="http://schemas.openxmlformats.org/presentationml/2006/ole">
            <mc:AlternateContent xmlns:mc="http://schemas.openxmlformats.org/markup-compatibility/2006">
              <mc:Choice xmlns:v="urn:schemas-microsoft-com:vml" Requires="v">
                <p:oleObj spid="_x0000_s3089" name="Equation" r:id="rId5" imgW="1091726" imgH="431613" progId="Equation.3">
                  <p:embed/>
                </p:oleObj>
              </mc:Choice>
              <mc:Fallback>
                <p:oleObj name="Equation" r:id="rId5" imgW="1091726" imgH="431613"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4246564"/>
                        <a:ext cx="1981200" cy="782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54538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41096"/>
                                        </p:tgtEl>
                                        <p:attrNameLst>
                                          <p:attrName>style.visibility</p:attrName>
                                        </p:attrNameLst>
                                      </p:cBhvr>
                                      <p:to>
                                        <p:strVal val="visible"/>
                                      </p:to>
                                    </p:set>
                                    <p:animEffect transition="in" filter="wipe(left)">
                                      <p:cBhvr>
                                        <p:cTn id="15" dur="500"/>
                                        <p:tgtEl>
                                          <p:spTgt spid="1241096"/>
                                        </p:tgtEl>
                                      </p:cBhvr>
                                    </p:animEffect>
                                  </p:childTnLst>
                                </p:cTn>
                              </p:par>
                            </p:childTnLst>
                          </p:cTn>
                        </p:par>
                        <p:par>
                          <p:cTn id="16" fill="hold" nodeType="afterGroup">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2294"/>
                                        </p:tgtEl>
                                        <p:attrNameLst>
                                          <p:attrName>style.visibility</p:attrName>
                                        </p:attrNameLst>
                                      </p:cBhvr>
                                      <p:to>
                                        <p:strVal val="visible"/>
                                      </p:to>
                                    </p:set>
                                    <p:animEffect transition="in" filter="barn(outVertical)">
                                      <p:cBhvr>
                                        <p:cTn id="19" dur="500"/>
                                        <p:tgtEl>
                                          <p:spTgt spid="12294"/>
                                        </p:tgtEl>
                                      </p:cBhvr>
                                    </p:animEffect>
                                  </p:childTnLst>
                                </p:cTn>
                              </p:par>
                              <p:par>
                                <p:cTn id="20" presetID="16" presetClass="entr" presetSubtype="37"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outVertical)">
                                      <p:cBhvr>
                                        <p:cTn id="22" dur="500"/>
                                        <p:tgtEl>
                                          <p:spTgt spid="10"/>
                                        </p:tgtEl>
                                      </p:cBhvr>
                                    </p:animEffect>
                                  </p:childTnLst>
                                </p:cTn>
                              </p:par>
                            </p:childTnLst>
                          </p:cTn>
                        </p:par>
                        <p:par>
                          <p:cTn id="23" fill="hold" nodeType="afterGroup">
                            <p:stCondLst>
                              <p:cond delay="2000"/>
                            </p:stCondLst>
                            <p:childTnLst>
                              <p:par>
                                <p:cTn id="24" presetID="16" presetClass="entr" presetSubtype="37"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outVertic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animBg="1"/>
      <p:bldP spid="1241096" grpId="0"/>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3626" name="Rectangle 10"/>
          <p:cNvSpPr>
            <a:spLocks noChangeArrowheads="1"/>
          </p:cNvSpPr>
          <p:nvPr/>
        </p:nvSpPr>
        <p:spPr bwMode="auto">
          <a:xfrm>
            <a:off x="1981200" y="1193800"/>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We can calculate the percentage change in price in a similar way. Once again, let us use the initial value of </a:t>
            </a:r>
            <a:r>
              <a:rPr lang="en-US" sz="1800" b="0" i="1">
                <a:solidFill>
                  <a:schemeClr val="tx1"/>
                </a:solidFill>
              </a:rPr>
              <a:t>P</a:t>
            </a:r>
            <a:r>
              <a:rPr lang="en-US" sz="1800" b="0">
                <a:solidFill>
                  <a:schemeClr val="tx1"/>
                </a:solidFill>
              </a:rPr>
              <a:t>—that is, </a:t>
            </a:r>
            <a:r>
              <a:rPr lang="en-US" sz="1800" b="0" i="1">
                <a:solidFill>
                  <a:schemeClr val="tx1"/>
                </a:solidFill>
              </a:rPr>
              <a:t>P</a:t>
            </a:r>
            <a:r>
              <a:rPr lang="en-US" sz="1800" b="0" baseline="-25000">
                <a:solidFill>
                  <a:schemeClr val="tx1"/>
                </a:solidFill>
              </a:rPr>
              <a:t>1</a:t>
            </a:r>
            <a:r>
              <a:rPr lang="en-US" sz="1800" b="0">
                <a:solidFill>
                  <a:schemeClr val="tx1"/>
                </a:solidFill>
              </a:rPr>
              <a:t>—as the base for calculating the percentage. By using </a:t>
            </a:r>
            <a:r>
              <a:rPr lang="en-US" sz="1800" b="0" i="1">
                <a:solidFill>
                  <a:schemeClr val="tx1"/>
                </a:solidFill>
              </a:rPr>
              <a:t>P</a:t>
            </a:r>
            <a:r>
              <a:rPr lang="en-US" sz="1800" b="0" baseline="-25000">
                <a:solidFill>
                  <a:schemeClr val="tx1"/>
                </a:solidFill>
              </a:rPr>
              <a:t>1</a:t>
            </a:r>
            <a:r>
              <a:rPr lang="en-US" sz="1800" b="0">
                <a:solidFill>
                  <a:schemeClr val="tx1"/>
                </a:solidFill>
              </a:rPr>
              <a:t> as the base, the formula for calculating the percentage of change in </a:t>
            </a:r>
            <a:r>
              <a:rPr lang="en-US" sz="1800" b="0" i="1">
                <a:solidFill>
                  <a:schemeClr val="tx1"/>
                </a:solidFill>
              </a:rPr>
              <a:t>P</a:t>
            </a:r>
            <a:r>
              <a:rPr lang="en-US" sz="1800" b="0">
                <a:solidFill>
                  <a:schemeClr val="tx1"/>
                </a:solidFill>
              </a:rPr>
              <a:t> is</a:t>
            </a:r>
          </a:p>
        </p:txBody>
      </p:sp>
      <p:sp>
        <p:nvSpPr>
          <p:cNvPr id="10" name="Text Box 5"/>
          <p:cNvSpPr txBox="1">
            <a:spLocks noChangeArrowheads="1"/>
          </p:cNvSpPr>
          <p:nvPr/>
        </p:nvSpPr>
        <p:spPr bwMode="auto">
          <a:xfrm>
            <a:off x="1981200" y="3429000"/>
            <a:ext cx="8229600" cy="1676400"/>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endParaRPr lang="en-US" sz="1400">
              <a:solidFill>
                <a:schemeClr val="tx1"/>
              </a:solidFill>
            </a:endParaRPr>
          </a:p>
        </p:txBody>
      </p:sp>
      <p:graphicFrame>
        <p:nvGraphicFramePr>
          <p:cNvPr id="11" name="Object 10"/>
          <p:cNvGraphicFramePr>
            <a:graphicFrameLocks noChangeAspect="1"/>
          </p:cNvGraphicFramePr>
          <p:nvPr/>
        </p:nvGraphicFramePr>
        <p:xfrm>
          <a:off x="3740150" y="3560763"/>
          <a:ext cx="4711700" cy="762000"/>
        </p:xfrm>
        <a:graphic>
          <a:graphicData uri="http://schemas.openxmlformats.org/presentationml/2006/ole">
            <mc:AlternateContent xmlns:mc="http://schemas.openxmlformats.org/markup-compatibility/2006">
              <mc:Choice xmlns:v="urn:schemas-microsoft-com:vml" Requires="v">
                <p:oleObj spid="_x0000_s4112" name="Equation" r:id="rId3" imgW="2667000" imgH="431800" progId="Equation.3">
                  <p:embed/>
                </p:oleObj>
              </mc:Choice>
              <mc:Fallback>
                <p:oleObj name="Equation" r:id="rId3" imgW="2667000" imgH="4318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0150" y="3560763"/>
                        <a:ext cx="47117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nvGraphicFramePr>
        <p:xfrm>
          <a:off x="5683251" y="4246564"/>
          <a:ext cx="1889125" cy="782637"/>
        </p:xfrm>
        <a:graphic>
          <a:graphicData uri="http://schemas.openxmlformats.org/presentationml/2006/ole">
            <mc:AlternateContent xmlns:mc="http://schemas.openxmlformats.org/markup-compatibility/2006">
              <mc:Choice xmlns:v="urn:schemas-microsoft-com:vml" Requires="v">
                <p:oleObj spid="_x0000_s4113" name="Equation" r:id="rId5" imgW="1040948" imgH="431613" progId="Equation.3">
                  <p:embed/>
                </p:oleObj>
              </mc:Choice>
              <mc:Fallback>
                <p:oleObj name="Equation" r:id="rId5" imgW="1040948" imgH="431613"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3251" y="4246564"/>
                        <a:ext cx="1889125" cy="782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53861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63626"/>
                                        </p:tgtEl>
                                        <p:attrNameLst>
                                          <p:attrName>style.visibility</p:attrName>
                                        </p:attrNameLst>
                                      </p:cBhvr>
                                      <p:to>
                                        <p:strVal val="visible"/>
                                      </p:to>
                                    </p:set>
                                    <p:animEffect transition="in" filter="wipe(left)">
                                      <p:cBhvr>
                                        <p:cTn id="7" dur="500"/>
                                        <p:tgtEl>
                                          <p:spTgt spid="1263626"/>
                                        </p:tgtEl>
                                      </p:cBhvr>
                                    </p:animEffect>
                                  </p:childTnLst>
                                </p:cTn>
                              </p:par>
                            </p:childTnLst>
                          </p:cTn>
                        </p:par>
                        <p:par>
                          <p:cTn id="8" fill="hold" nodeType="afterGroup">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outVertical)">
                                      <p:cBhvr>
                                        <p:cTn id="11" dur="500"/>
                                        <p:tgtEl>
                                          <p:spTgt spid="10"/>
                                        </p:tgtEl>
                                      </p:cBhvr>
                                    </p:animEffect>
                                  </p:childTnLst>
                                </p:cTn>
                              </p:par>
                              <p:par>
                                <p:cTn id="12" presetID="16" presetClass="entr" presetSubtype="37"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outVertical)">
                                      <p:cBhvr>
                                        <p:cTn id="14" dur="500"/>
                                        <p:tgtEl>
                                          <p:spTgt spid="11"/>
                                        </p:tgtEl>
                                      </p:cBhvr>
                                    </p:animEffect>
                                  </p:childTnLst>
                                </p:cTn>
                              </p:par>
                            </p:childTnLst>
                          </p:cTn>
                        </p:par>
                        <p:par>
                          <p:cTn id="15" fill="hold" nodeType="afterGroup">
                            <p:stCondLst>
                              <p:cond delay="1000"/>
                            </p:stCondLst>
                            <p:childTnLst>
                              <p:par>
                                <p:cTn id="16" presetID="16" presetClass="entr" presetSubtype="37"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outVertic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3626" grpId="0"/>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1202</Words>
  <Application>Microsoft Office PowerPoint</Application>
  <PresentationFormat>Widescreen</PresentationFormat>
  <Paragraphs>192</Paragraphs>
  <Slides>22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Arial</vt:lpstr>
      <vt:lpstr>Arial Rounded MT Bold</vt:lpstr>
      <vt:lpstr>Calibri</vt:lpstr>
      <vt:lpstr>Calibri Light</vt:lpstr>
      <vt:lpstr>Times New Roman</vt:lpstr>
      <vt:lpstr>Wingdings 3</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800 ELITE</cp:lastModifiedBy>
  <cp:revision>7</cp:revision>
  <dcterms:created xsi:type="dcterms:W3CDTF">2015-08-10T09:49:51Z</dcterms:created>
  <dcterms:modified xsi:type="dcterms:W3CDTF">2016-08-08T05:02:12Z</dcterms:modified>
</cp:coreProperties>
</file>