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3" r:id="rId7"/>
    <p:sldId id="264" r:id="rId8"/>
    <p:sldId id="266" r:id="rId9"/>
    <p:sldId id="267" r:id="rId10"/>
    <p:sldId id="268" r:id="rId11"/>
    <p:sldId id="270" r:id="rId12"/>
    <p:sldId id="27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1D7318-47C4-4BEF-8DAC-A2BE51A9DE4F}" type="datetimeFigureOut">
              <a:rPr lang="en-US" smtClean="0"/>
              <a:pPr/>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4CC0A-9433-4BF0-BBDB-38FB3612A6FD}" type="slidenum">
              <a:rPr lang="en-US" smtClean="0"/>
              <a:pPr/>
              <a:t>‹#›</a:t>
            </a:fld>
            <a:endParaRPr lang="en-US"/>
          </a:p>
        </p:txBody>
      </p:sp>
    </p:spTree>
    <p:extLst>
      <p:ext uri="{BB962C8B-B14F-4D97-AF65-F5344CB8AC3E}">
        <p14:creationId xmlns:p14="http://schemas.microsoft.com/office/powerpoint/2010/main" val="409837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1D7318-47C4-4BEF-8DAC-A2BE51A9DE4F}" type="datetimeFigureOut">
              <a:rPr lang="en-US" smtClean="0"/>
              <a:pPr/>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4CC0A-9433-4BF0-BBDB-38FB3612A6FD}" type="slidenum">
              <a:rPr lang="en-US" smtClean="0"/>
              <a:pPr/>
              <a:t>‹#›</a:t>
            </a:fld>
            <a:endParaRPr lang="en-US"/>
          </a:p>
        </p:txBody>
      </p:sp>
    </p:spTree>
    <p:extLst>
      <p:ext uri="{BB962C8B-B14F-4D97-AF65-F5344CB8AC3E}">
        <p14:creationId xmlns:p14="http://schemas.microsoft.com/office/powerpoint/2010/main" val="2526281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1D7318-47C4-4BEF-8DAC-A2BE51A9DE4F}" type="datetimeFigureOut">
              <a:rPr lang="en-US" smtClean="0"/>
              <a:pPr/>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4CC0A-9433-4BF0-BBDB-38FB3612A6FD}" type="slidenum">
              <a:rPr lang="en-US" smtClean="0"/>
              <a:pPr/>
              <a:t>‹#›</a:t>
            </a:fld>
            <a:endParaRPr lang="en-US"/>
          </a:p>
        </p:txBody>
      </p:sp>
    </p:spTree>
    <p:extLst>
      <p:ext uri="{BB962C8B-B14F-4D97-AF65-F5344CB8AC3E}">
        <p14:creationId xmlns:p14="http://schemas.microsoft.com/office/powerpoint/2010/main" val="3657956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361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32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1D7318-47C4-4BEF-8DAC-A2BE51A9DE4F}" type="datetimeFigureOut">
              <a:rPr lang="en-US" smtClean="0"/>
              <a:pPr/>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4CC0A-9433-4BF0-BBDB-38FB3612A6FD}" type="slidenum">
              <a:rPr lang="en-US" smtClean="0"/>
              <a:pPr/>
              <a:t>‹#›</a:t>
            </a:fld>
            <a:endParaRPr lang="en-US"/>
          </a:p>
        </p:txBody>
      </p:sp>
    </p:spTree>
    <p:extLst>
      <p:ext uri="{BB962C8B-B14F-4D97-AF65-F5344CB8AC3E}">
        <p14:creationId xmlns:p14="http://schemas.microsoft.com/office/powerpoint/2010/main" val="1772790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1D7318-47C4-4BEF-8DAC-A2BE51A9DE4F}" type="datetimeFigureOut">
              <a:rPr lang="en-US" smtClean="0"/>
              <a:pPr/>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4CC0A-9433-4BF0-BBDB-38FB3612A6FD}" type="slidenum">
              <a:rPr lang="en-US" smtClean="0"/>
              <a:pPr/>
              <a:t>‹#›</a:t>
            </a:fld>
            <a:endParaRPr lang="en-US"/>
          </a:p>
        </p:txBody>
      </p:sp>
    </p:spTree>
    <p:extLst>
      <p:ext uri="{BB962C8B-B14F-4D97-AF65-F5344CB8AC3E}">
        <p14:creationId xmlns:p14="http://schemas.microsoft.com/office/powerpoint/2010/main" val="2192340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1D7318-47C4-4BEF-8DAC-A2BE51A9DE4F}" type="datetimeFigureOut">
              <a:rPr lang="en-US" smtClean="0"/>
              <a:pPr/>
              <a:t>8/9/2016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4CC0A-9433-4BF0-BBDB-38FB3612A6FD}" type="slidenum">
              <a:rPr lang="en-US" smtClean="0"/>
              <a:pPr/>
              <a:t>‹#›</a:t>
            </a:fld>
            <a:endParaRPr lang="en-US"/>
          </a:p>
        </p:txBody>
      </p:sp>
    </p:spTree>
    <p:extLst>
      <p:ext uri="{BB962C8B-B14F-4D97-AF65-F5344CB8AC3E}">
        <p14:creationId xmlns:p14="http://schemas.microsoft.com/office/powerpoint/2010/main" val="336374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1D7318-47C4-4BEF-8DAC-A2BE51A9DE4F}" type="datetimeFigureOut">
              <a:rPr lang="en-US" smtClean="0"/>
              <a:pPr/>
              <a:t>8/9/2016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4CC0A-9433-4BF0-BBDB-38FB3612A6FD}" type="slidenum">
              <a:rPr lang="en-US" smtClean="0"/>
              <a:pPr/>
              <a:t>‹#›</a:t>
            </a:fld>
            <a:endParaRPr lang="en-US"/>
          </a:p>
        </p:txBody>
      </p:sp>
    </p:spTree>
    <p:extLst>
      <p:ext uri="{BB962C8B-B14F-4D97-AF65-F5344CB8AC3E}">
        <p14:creationId xmlns:p14="http://schemas.microsoft.com/office/powerpoint/2010/main" val="3743029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1D7318-47C4-4BEF-8DAC-A2BE51A9DE4F}" type="datetimeFigureOut">
              <a:rPr lang="en-US" smtClean="0"/>
              <a:pPr/>
              <a:t>8/9/2016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4CC0A-9433-4BF0-BBDB-38FB3612A6FD}" type="slidenum">
              <a:rPr lang="en-US" smtClean="0"/>
              <a:pPr/>
              <a:t>‹#›</a:t>
            </a:fld>
            <a:endParaRPr lang="en-US"/>
          </a:p>
        </p:txBody>
      </p:sp>
    </p:spTree>
    <p:extLst>
      <p:ext uri="{BB962C8B-B14F-4D97-AF65-F5344CB8AC3E}">
        <p14:creationId xmlns:p14="http://schemas.microsoft.com/office/powerpoint/2010/main" val="1148916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1D7318-47C4-4BEF-8DAC-A2BE51A9DE4F}" type="datetimeFigureOut">
              <a:rPr lang="en-US" smtClean="0"/>
              <a:pPr/>
              <a:t>8/9/2016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4CC0A-9433-4BF0-BBDB-38FB3612A6FD}" type="slidenum">
              <a:rPr lang="en-US" smtClean="0"/>
              <a:pPr/>
              <a:t>‹#›</a:t>
            </a:fld>
            <a:endParaRPr lang="en-US"/>
          </a:p>
        </p:txBody>
      </p:sp>
    </p:spTree>
    <p:extLst>
      <p:ext uri="{BB962C8B-B14F-4D97-AF65-F5344CB8AC3E}">
        <p14:creationId xmlns:p14="http://schemas.microsoft.com/office/powerpoint/2010/main" val="3261616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D7318-47C4-4BEF-8DAC-A2BE51A9DE4F}" type="datetimeFigureOut">
              <a:rPr lang="en-US" smtClean="0"/>
              <a:pPr/>
              <a:t>8/9/2016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4CC0A-9433-4BF0-BBDB-38FB3612A6FD}" type="slidenum">
              <a:rPr lang="en-US" smtClean="0"/>
              <a:pPr/>
              <a:t>‹#›</a:t>
            </a:fld>
            <a:endParaRPr lang="en-US"/>
          </a:p>
        </p:txBody>
      </p:sp>
    </p:spTree>
    <p:extLst>
      <p:ext uri="{BB962C8B-B14F-4D97-AF65-F5344CB8AC3E}">
        <p14:creationId xmlns:p14="http://schemas.microsoft.com/office/powerpoint/2010/main" val="1942883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D7318-47C4-4BEF-8DAC-A2BE51A9DE4F}" type="datetimeFigureOut">
              <a:rPr lang="en-US" smtClean="0"/>
              <a:pPr/>
              <a:t>8/9/2016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4CC0A-9433-4BF0-BBDB-38FB3612A6FD}" type="slidenum">
              <a:rPr lang="en-US" smtClean="0"/>
              <a:pPr/>
              <a:t>‹#›</a:t>
            </a:fld>
            <a:endParaRPr lang="en-US"/>
          </a:p>
        </p:txBody>
      </p:sp>
    </p:spTree>
    <p:extLst>
      <p:ext uri="{BB962C8B-B14F-4D97-AF65-F5344CB8AC3E}">
        <p14:creationId xmlns:p14="http://schemas.microsoft.com/office/powerpoint/2010/main" val="1777964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D7318-47C4-4BEF-8DAC-A2BE51A9DE4F}" type="datetimeFigureOut">
              <a:rPr lang="en-US" smtClean="0"/>
              <a:pPr/>
              <a:t>8/9/2016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4CC0A-9433-4BF0-BBDB-38FB3612A6FD}" type="slidenum">
              <a:rPr lang="en-US" smtClean="0"/>
              <a:pPr/>
              <a:t>‹#›</a:t>
            </a:fld>
            <a:endParaRPr lang="en-US"/>
          </a:p>
        </p:txBody>
      </p:sp>
    </p:spTree>
    <p:extLst>
      <p:ext uri="{BB962C8B-B14F-4D97-AF65-F5344CB8AC3E}">
        <p14:creationId xmlns:p14="http://schemas.microsoft.com/office/powerpoint/2010/main" val="3508185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oleObject" Target="../embeddings/oleObject3.bin"/><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30.wmf"/><Relationship Id="rId11" Type="http://schemas.openxmlformats.org/officeDocument/2006/relationships/image" Target="../media/image35.png"/><Relationship Id="rId5" Type="http://schemas.openxmlformats.org/officeDocument/2006/relationships/oleObject" Target="../embeddings/oleObject4.bin"/><Relationship Id="rId10" Type="http://schemas.openxmlformats.org/officeDocument/2006/relationships/image" Target="../media/image34.png"/><Relationship Id="rId4" Type="http://schemas.openxmlformats.org/officeDocument/2006/relationships/image" Target="../media/image29.wmf"/><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5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22.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26.png"/><Relationship Id="rId11" Type="http://schemas.openxmlformats.org/officeDocument/2006/relationships/oleObject" Target="../embeddings/oleObject2.bin"/><Relationship Id="rId5" Type="http://schemas.openxmlformats.org/officeDocument/2006/relationships/image" Target="../media/image25.png"/><Relationship Id="rId10" Type="http://schemas.openxmlformats.org/officeDocument/2006/relationships/image" Target="../media/image21.wmf"/><Relationship Id="rId4" Type="http://schemas.openxmlformats.org/officeDocument/2006/relationships/image" Target="../media/image24.png"/><Relationship Id="rId9"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Utility, Indifference Curve and Budget </a:t>
            </a:r>
            <a:br>
              <a:rPr lang="en-US" sz="4400" dirty="0" smtClean="0"/>
            </a:br>
            <a:r>
              <a:rPr lang="en-US" sz="4400" dirty="0" smtClean="0"/>
              <a:t>Constraint</a:t>
            </a:r>
            <a:endParaRPr lang="en-US" sz="4400" dirty="0"/>
          </a:p>
        </p:txBody>
      </p:sp>
    </p:spTree>
    <p:extLst>
      <p:ext uri="{BB962C8B-B14F-4D97-AF65-F5344CB8AC3E}">
        <p14:creationId xmlns:p14="http://schemas.microsoft.com/office/powerpoint/2010/main" val="3338807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0194" name="Rectangle 18"/>
          <p:cNvSpPr>
            <a:spLocks noChangeArrowheads="1"/>
          </p:cNvSpPr>
          <p:nvPr/>
        </p:nvSpPr>
        <p:spPr bwMode="auto">
          <a:xfrm>
            <a:off x="7023100" y="685800"/>
            <a:ext cx="3568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dirty="0">
                <a:solidFill>
                  <a:srgbClr val="00723F"/>
                </a:solidFill>
              </a:rPr>
              <a:t>  FIGURE 6A.3</a:t>
            </a:r>
            <a:r>
              <a:rPr lang="en-US" dirty="0"/>
              <a:t>  </a:t>
            </a:r>
            <a:r>
              <a:rPr lang="en-US" dirty="0">
                <a:solidFill>
                  <a:schemeClr val="tx1"/>
                </a:solidFill>
              </a:rPr>
              <a:t>Consumer Utility-Maximizing Equilibrium</a:t>
            </a:r>
          </a:p>
        </p:txBody>
      </p:sp>
      <p:sp>
        <p:nvSpPr>
          <p:cNvPr id="1330195" name="Text Box 19"/>
          <p:cNvSpPr txBox="1">
            <a:spLocks noChangeArrowheads="1"/>
          </p:cNvSpPr>
          <p:nvPr/>
        </p:nvSpPr>
        <p:spPr bwMode="auto">
          <a:xfrm rot="10800000">
            <a:off x="6981825" y="1143000"/>
            <a:ext cx="3581400" cy="212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lnSpc>
                <a:spcPct val="105000"/>
              </a:lnSpc>
              <a:spcBef>
                <a:spcPct val="0"/>
              </a:spcBef>
              <a:spcAft>
                <a:spcPct val="0"/>
              </a:spcAft>
            </a:pPr>
            <a:r>
              <a:rPr lang="en-US" sz="1400" b="0">
                <a:solidFill>
                  <a:schemeClr val="tx1"/>
                </a:solidFill>
              </a:rPr>
              <a:t>Consumers will choose the combination of </a:t>
            </a:r>
            <a:r>
              <a:rPr lang="en-US" sz="1400" b="0" i="1">
                <a:solidFill>
                  <a:schemeClr val="tx1"/>
                </a:solidFill>
              </a:rPr>
              <a:t>X</a:t>
            </a:r>
            <a:r>
              <a:rPr lang="en-US" sz="1400" b="0">
                <a:solidFill>
                  <a:schemeClr val="tx1"/>
                </a:solidFill>
              </a:rPr>
              <a:t> and </a:t>
            </a:r>
            <a:r>
              <a:rPr lang="en-US" sz="1400" b="0" i="1">
                <a:solidFill>
                  <a:schemeClr val="tx1"/>
                </a:solidFill>
              </a:rPr>
              <a:t>Y</a:t>
            </a:r>
            <a:r>
              <a:rPr lang="en-US" sz="1400" b="0">
                <a:solidFill>
                  <a:schemeClr val="tx1"/>
                </a:solidFill>
              </a:rPr>
              <a:t> that maximizes total utility. </a:t>
            </a:r>
          </a:p>
          <a:p>
            <a:pPr eaLnBrk="1" hangingPunct="1">
              <a:lnSpc>
                <a:spcPct val="105000"/>
              </a:lnSpc>
              <a:spcBef>
                <a:spcPct val="0"/>
              </a:spcBef>
              <a:spcAft>
                <a:spcPct val="0"/>
              </a:spcAft>
            </a:pPr>
            <a:r>
              <a:rPr lang="en-US" sz="1400" b="0">
                <a:solidFill>
                  <a:schemeClr val="tx1"/>
                </a:solidFill>
              </a:rPr>
              <a:t>Graphically, the consumer will move along the budget constraint until the highest possible indifference curve is reached. </a:t>
            </a:r>
          </a:p>
          <a:p>
            <a:pPr eaLnBrk="1" hangingPunct="1">
              <a:lnSpc>
                <a:spcPct val="105000"/>
              </a:lnSpc>
              <a:spcBef>
                <a:spcPct val="0"/>
              </a:spcBef>
              <a:spcAft>
                <a:spcPct val="0"/>
              </a:spcAft>
            </a:pPr>
            <a:r>
              <a:rPr lang="en-US" sz="1400" b="0">
                <a:solidFill>
                  <a:schemeClr val="tx1"/>
                </a:solidFill>
              </a:rPr>
              <a:t>At that point, the budget constraint and the indifference curve are tangent. </a:t>
            </a:r>
          </a:p>
          <a:p>
            <a:pPr eaLnBrk="1" hangingPunct="1">
              <a:lnSpc>
                <a:spcPct val="105000"/>
              </a:lnSpc>
              <a:spcBef>
                <a:spcPct val="0"/>
              </a:spcBef>
              <a:spcAft>
                <a:spcPct val="0"/>
              </a:spcAft>
            </a:pPr>
            <a:r>
              <a:rPr lang="en-US" sz="1400" b="0">
                <a:solidFill>
                  <a:schemeClr val="tx1"/>
                </a:solidFill>
              </a:rPr>
              <a:t>This point of tangency occurs at </a:t>
            </a:r>
            <a:r>
              <a:rPr lang="en-US" sz="1400" b="0" i="1">
                <a:solidFill>
                  <a:schemeClr val="tx1"/>
                </a:solidFill>
              </a:rPr>
              <a:t>X</a:t>
            </a:r>
            <a:r>
              <a:rPr lang="en-US" sz="1400" b="0">
                <a:solidFill>
                  <a:schemeClr val="tx1"/>
                </a:solidFill>
              </a:rPr>
              <a:t>* and </a:t>
            </a:r>
            <a:r>
              <a:rPr lang="en-US" sz="1400" b="0" i="1">
                <a:solidFill>
                  <a:schemeClr val="tx1"/>
                </a:solidFill>
              </a:rPr>
              <a:t>Y</a:t>
            </a:r>
            <a:r>
              <a:rPr lang="en-US" sz="1400" b="0">
                <a:solidFill>
                  <a:schemeClr val="tx1"/>
                </a:solidFill>
              </a:rPr>
              <a:t>* (point </a:t>
            </a:r>
            <a:r>
              <a:rPr lang="en-US" sz="1400" b="0" i="1">
                <a:solidFill>
                  <a:schemeClr val="tx1"/>
                </a:solidFill>
              </a:rPr>
              <a:t>B</a:t>
            </a:r>
            <a:r>
              <a:rPr lang="en-US" sz="1400" b="0">
                <a:solidFill>
                  <a:schemeClr val="tx1"/>
                </a:solidFill>
              </a:rPr>
              <a:t>).</a:t>
            </a:r>
          </a:p>
        </p:txBody>
      </p:sp>
      <p:graphicFrame>
        <p:nvGraphicFramePr>
          <p:cNvPr id="1330197" name="Object 21"/>
          <p:cNvGraphicFramePr>
            <a:graphicFrameLocks noGrp="1" noChangeAspect="1"/>
          </p:cNvGraphicFramePr>
          <p:nvPr>
            <p:ph sz="half" idx="4294967295"/>
          </p:nvPr>
        </p:nvGraphicFramePr>
        <p:xfrm>
          <a:off x="7620000" y="3276601"/>
          <a:ext cx="1905000" cy="830263"/>
        </p:xfrm>
        <a:graphic>
          <a:graphicData uri="http://schemas.openxmlformats.org/presentationml/2006/ole">
            <mc:AlternateContent xmlns:mc="http://schemas.openxmlformats.org/markup-compatibility/2006">
              <mc:Choice xmlns:v="urn:schemas-microsoft-com:vml" Requires="v">
                <p:oleObj spid="_x0000_s2060" name="Equation" r:id="rId3" imgW="990170" imgH="431613" progId="Equation.3">
                  <p:embed/>
                </p:oleObj>
              </mc:Choice>
              <mc:Fallback>
                <p:oleObj name="Equation" r:id="rId3" imgW="990170" imgH="431613"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3276601"/>
                        <a:ext cx="1905000"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0199" name="Object 23"/>
          <p:cNvGraphicFramePr>
            <a:graphicFrameLocks noChangeAspect="1"/>
          </p:cNvGraphicFramePr>
          <p:nvPr/>
        </p:nvGraphicFramePr>
        <p:xfrm>
          <a:off x="7848600" y="5778500"/>
          <a:ext cx="1828800" cy="850900"/>
        </p:xfrm>
        <a:graphic>
          <a:graphicData uri="http://schemas.openxmlformats.org/presentationml/2006/ole">
            <mc:AlternateContent xmlns:mc="http://schemas.openxmlformats.org/markup-compatibility/2006">
              <mc:Choice xmlns:v="urn:schemas-microsoft-com:vml" Requires="v">
                <p:oleObj spid="_x0000_s2061" name="Equation" r:id="rId5" imgW="927100" imgH="431800" progId="Equation.3">
                  <p:embed/>
                </p:oleObj>
              </mc:Choice>
              <mc:Fallback>
                <p:oleObj name="Equation" r:id="rId5" imgW="927100" imgH="431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8600" y="5778500"/>
                        <a:ext cx="182880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35"/>
          <p:cNvSpPr>
            <a:spLocks noChangeArrowheads="1"/>
          </p:cNvSpPr>
          <p:nvPr/>
        </p:nvSpPr>
        <p:spPr bwMode="auto">
          <a:xfrm>
            <a:off x="1971675" y="295275"/>
            <a:ext cx="3429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sz="1600">
                <a:solidFill>
                  <a:srgbClr val="55367D"/>
                </a:solidFill>
              </a:rPr>
              <a:t>Consumer Choice</a:t>
            </a:r>
          </a:p>
        </p:txBody>
      </p:sp>
      <p:sp>
        <p:nvSpPr>
          <p:cNvPr id="25" name="Left Brace 24"/>
          <p:cNvSpPr>
            <a:spLocks/>
          </p:cNvSpPr>
          <p:nvPr/>
        </p:nvSpPr>
        <p:spPr bwMode="auto">
          <a:xfrm rot="-5400000">
            <a:off x="8151813" y="3708401"/>
            <a:ext cx="155575" cy="914400"/>
          </a:xfrm>
          <a:prstGeom prst="leftBrace">
            <a:avLst>
              <a:gd name="adj1" fmla="val 8327"/>
              <a:gd name="adj2" fmla="val 50000"/>
            </a:avLst>
          </a:pr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5720" rIns="4572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endParaRPr lang="en-US"/>
          </a:p>
        </p:txBody>
      </p:sp>
      <p:sp>
        <p:nvSpPr>
          <p:cNvPr id="27" name="Left Brace 26"/>
          <p:cNvSpPr>
            <a:spLocks/>
          </p:cNvSpPr>
          <p:nvPr/>
        </p:nvSpPr>
        <p:spPr bwMode="auto">
          <a:xfrm rot="-5400000">
            <a:off x="9220200" y="3859213"/>
            <a:ext cx="152400" cy="609600"/>
          </a:xfrm>
          <a:prstGeom prst="leftBrace">
            <a:avLst>
              <a:gd name="adj1" fmla="val 8333"/>
              <a:gd name="adj2" fmla="val 50000"/>
            </a:avLst>
          </a:pr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5720" rIns="4572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endParaRPr lang="en-US"/>
          </a:p>
        </p:txBody>
      </p:sp>
      <p:sp>
        <p:nvSpPr>
          <p:cNvPr id="28" name="TextBox 27"/>
          <p:cNvSpPr txBox="1">
            <a:spLocks noChangeArrowheads="1"/>
          </p:cNvSpPr>
          <p:nvPr/>
        </p:nvSpPr>
        <p:spPr bwMode="auto">
          <a:xfrm>
            <a:off x="6962775" y="4343400"/>
            <a:ext cx="3581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sz="1100" b="0">
                <a:solidFill>
                  <a:schemeClr val="tx1"/>
                </a:solidFill>
              </a:rPr>
              <a:t>slope of indifference curve = slope of budget constraint</a:t>
            </a:r>
          </a:p>
        </p:txBody>
      </p:sp>
      <p:sp>
        <p:nvSpPr>
          <p:cNvPr id="29" name="TextBox 28"/>
          <p:cNvSpPr txBox="1">
            <a:spLocks noChangeArrowheads="1"/>
          </p:cNvSpPr>
          <p:nvPr/>
        </p:nvSpPr>
        <p:spPr bwMode="auto">
          <a:xfrm>
            <a:off x="7239000" y="4724400"/>
            <a:ext cx="3124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sz="1400" b="0">
                <a:solidFill>
                  <a:schemeClr val="tx1"/>
                </a:solidFill>
              </a:rPr>
              <a:t>By multiplying both sides of this equation by </a:t>
            </a:r>
            <a:r>
              <a:rPr lang="en-US" sz="1400" b="0" i="1">
                <a:solidFill>
                  <a:schemeClr val="tx1"/>
                </a:solidFill>
              </a:rPr>
              <a:t>MU</a:t>
            </a:r>
            <a:r>
              <a:rPr lang="en-US" sz="1400" b="0" i="1" baseline="-25000">
                <a:solidFill>
                  <a:schemeClr val="tx1"/>
                </a:solidFill>
              </a:rPr>
              <a:t>Y</a:t>
            </a:r>
            <a:r>
              <a:rPr lang="en-US" sz="1400" b="0">
                <a:solidFill>
                  <a:schemeClr val="tx1"/>
                </a:solidFill>
              </a:rPr>
              <a:t> and dividing both sides by </a:t>
            </a:r>
            <a:r>
              <a:rPr lang="en-US" sz="1400" b="0" i="1">
                <a:solidFill>
                  <a:schemeClr val="tx1"/>
                </a:solidFill>
              </a:rPr>
              <a:t>P</a:t>
            </a:r>
            <a:r>
              <a:rPr lang="en-US" sz="1400" b="0" i="1" baseline="-25000">
                <a:solidFill>
                  <a:schemeClr val="tx1"/>
                </a:solidFill>
              </a:rPr>
              <a:t>X</a:t>
            </a:r>
            <a:r>
              <a:rPr lang="en-US" sz="1400" b="0">
                <a:solidFill>
                  <a:schemeClr val="tx1"/>
                </a:solidFill>
              </a:rPr>
              <a:t>, we can rewrite this utility-maximizing rule as</a:t>
            </a:r>
          </a:p>
        </p:txBody>
      </p:sp>
      <p:pic>
        <p:nvPicPr>
          <p:cNvPr id="31" name="Picture 30" descr="fig6A.3ppt1.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828801" y="857250"/>
            <a:ext cx="5038725"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1" descr="fig6A.3ppt2.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828801" y="857250"/>
            <a:ext cx="5038725"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descr="fig6A.3ppt3.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828801" y="857250"/>
            <a:ext cx="5038725"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descr="fig6A.3ppt4.gif"/>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828801" y="857250"/>
            <a:ext cx="5038725"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descr="fig6A.3ppt5.gif"/>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828801" y="857250"/>
            <a:ext cx="5038725"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descr="fig6A.3ppt6.gif"/>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828801" y="857250"/>
            <a:ext cx="5038725"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6" descr="fig6A.3ppt7.gif"/>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828801" y="857250"/>
            <a:ext cx="5038725"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3127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30194"/>
                                        </p:tgtEl>
                                        <p:attrNameLst>
                                          <p:attrName>style.visibility</p:attrName>
                                        </p:attrNameLst>
                                      </p:cBhvr>
                                      <p:to>
                                        <p:strVal val="visible"/>
                                      </p:to>
                                    </p:set>
                                    <p:animEffect transition="in" filter="wipe(left)">
                                      <p:cBhvr>
                                        <p:cTn id="11" dur="500"/>
                                        <p:tgtEl>
                                          <p:spTgt spid="133019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1000"/>
                                        <p:tgtEl>
                                          <p:spTgt spid="34"/>
                                        </p:tgtEl>
                                      </p:cBhvr>
                                    </p:animEffect>
                                  </p:childTnLst>
                                </p:cTn>
                              </p:par>
                            </p:childTnLst>
                          </p:cTn>
                        </p:par>
                        <p:par>
                          <p:cTn id="20" fill="hold" nodeType="afterGroup">
                            <p:stCondLst>
                              <p:cond delay="2500"/>
                            </p:stCondLst>
                            <p:childTnLst>
                              <p:par>
                                <p:cTn id="21" presetID="22" presetClass="entr" presetSubtype="1"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1000"/>
                                        <p:tgtEl>
                                          <p:spTgt spid="36"/>
                                        </p:tgtEl>
                                      </p:cBhvr>
                                    </p:animEffect>
                                  </p:childTnLst>
                                </p:cTn>
                              </p:par>
                            </p:childTnLst>
                          </p:cTn>
                        </p:par>
                        <p:par>
                          <p:cTn id="24" fill="hold" nodeType="afterGroup">
                            <p:stCondLst>
                              <p:cond delay="3500"/>
                            </p:stCondLst>
                            <p:childTnLst>
                              <p:par>
                                <p:cTn id="25" presetID="22" presetClass="entr" presetSubtype="1"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1000"/>
                                        <p:tgtEl>
                                          <p:spTgt spid="35"/>
                                        </p:tgtEl>
                                      </p:cBhvr>
                                    </p:animEffect>
                                  </p:childTnLst>
                                </p:cTn>
                              </p:par>
                            </p:childTnLst>
                          </p:cTn>
                        </p:par>
                        <p:par>
                          <p:cTn id="28" fill="hold" nodeType="afterGroup">
                            <p:stCondLst>
                              <p:cond delay="4500"/>
                            </p:stCondLst>
                            <p:childTnLst>
                              <p:par>
                                <p:cTn id="29" presetID="22" presetClass="entr" presetSubtype="8" fill="hold" nodeType="afterEffect">
                                  <p:stCondLst>
                                    <p:cond delay="0"/>
                                  </p:stCondLst>
                                  <p:childTnLst>
                                    <p:set>
                                      <p:cBhvr>
                                        <p:cTn id="30" dur="1" fill="hold">
                                          <p:stCondLst>
                                            <p:cond delay="0"/>
                                          </p:stCondLst>
                                        </p:cTn>
                                        <p:tgtEl>
                                          <p:spTgt spid="1330195">
                                            <p:txEl>
                                              <p:pRg st="0" end="0"/>
                                            </p:txEl>
                                          </p:spTgt>
                                        </p:tgtEl>
                                        <p:attrNameLst>
                                          <p:attrName>style.visibility</p:attrName>
                                        </p:attrNameLst>
                                      </p:cBhvr>
                                      <p:to>
                                        <p:strVal val="visible"/>
                                      </p:to>
                                    </p:set>
                                    <p:animEffect transition="in" filter="wipe(left)">
                                      <p:cBhvr>
                                        <p:cTn id="31" dur="500"/>
                                        <p:tgtEl>
                                          <p:spTgt spid="1330195">
                                            <p:txEl>
                                              <p:pRg st="0" end="0"/>
                                            </p:txEl>
                                          </p:spTgt>
                                        </p:tgtEl>
                                      </p:cBhvr>
                                    </p:animEffect>
                                  </p:childTnLst>
                                </p:cTn>
                              </p:par>
                            </p:childTnLst>
                          </p:cTn>
                        </p:par>
                        <p:par>
                          <p:cTn id="32" fill="hold" nodeType="afterGroup">
                            <p:stCondLst>
                              <p:cond delay="5000"/>
                            </p:stCondLst>
                            <p:childTnLst>
                              <p:par>
                                <p:cTn id="33" presetID="22" presetClass="entr" presetSubtype="1" fill="hold"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up)">
                                      <p:cBhvr>
                                        <p:cTn id="35" dur="1000"/>
                                        <p:tgtEl>
                                          <p:spTgt spid="32"/>
                                        </p:tgtEl>
                                      </p:cBhvr>
                                    </p:animEffect>
                                  </p:childTnLst>
                                </p:cTn>
                              </p:par>
                            </p:childTnLst>
                          </p:cTn>
                        </p:par>
                        <p:par>
                          <p:cTn id="36" fill="hold" nodeType="afterGroup">
                            <p:stCondLst>
                              <p:cond delay="6000"/>
                            </p:stCondLst>
                            <p:childTnLst>
                              <p:par>
                                <p:cTn id="37" presetID="22" presetClass="entr" presetSubtype="8" fill="hold" nodeType="afterEffect">
                                  <p:stCondLst>
                                    <p:cond delay="0"/>
                                  </p:stCondLst>
                                  <p:childTnLst>
                                    <p:set>
                                      <p:cBhvr>
                                        <p:cTn id="38" dur="1" fill="hold">
                                          <p:stCondLst>
                                            <p:cond delay="0"/>
                                          </p:stCondLst>
                                        </p:cTn>
                                        <p:tgtEl>
                                          <p:spTgt spid="1330195">
                                            <p:txEl>
                                              <p:pRg st="1" end="1"/>
                                            </p:txEl>
                                          </p:spTgt>
                                        </p:tgtEl>
                                        <p:attrNameLst>
                                          <p:attrName>style.visibility</p:attrName>
                                        </p:attrNameLst>
                                      </p:cBhvr>
                                      <p:to>
                                        <p:strVal val="visible"/>
                                      </p:to>
                                    </p:set>
                                    <p:animEffect transition="in" filter="wipe(left)">
                                      <p:cBhvr>
                                        <p:cTn id="39" dur="500"/>
                                        <p:tgtEl>
                                          <p:spTgt spid="1330195">
                                            <p:txEl>
                                              <p:pRg st="1" end="1"/>
                                            </p:txEl>
                                          </p:spTgt>
                                        </p:tgtEl>
                                      </p:cBhvr>
                                    </p:animEffect>
                                  </p:childTnLst>
                                </p:cTn>
                              </p:par>
                            </p:childTnLst>
                          </p:cTn>
                        </p:par>
                        <p:par>
                          <p:cTn id="40" fill="hold" nodeType="afterGroup">
                            <p:stCondLst>
                              <p:cond delay="6500"/>
                            </p:stCondLst>
                            <p:childTnLst>
                              <p:par>
                                <p:cTn id="41" presetID="22" presetClass="entr" presetSubtype="8" fill="hold" nodeType="afterEffect">
                                  <p:stCondLst>
                                    <p:cond delay="0"/>
                                  </p:stCondLst>
                                  <p:childTnLst>
                                    <p:set>
                                      <p:cBhvr>
                                        <p:cTn id="42" dur="1" fill="hold">
                                          <p:stCondLst>
                                            <p:cond delay="0"/>
                                          </p:stCondLst>
                                        </p:cTn>
                                        <p:tgtEl>
                                          <p:spTgt spid="1330195">
                                            <p:txEl>
                                              <p:pRg st="2" end="2"/>
                                            </p:txEl>
                                          </p:spTgt>
                                        </p:tgtEl>
                                        <p:attrNameLst>
                                          <p:attrName>style.visibility</p:attrName>
                                        </p:attrNameLst>
                                      </p:cBhvr>
                                      <p:to>
                                        <p:strVal val="visible"/>
                                      </p:to>
                                    </p:set>
                                    <p:animEffect transition="in" filter="wipe(left)">
                                      <p:cBhvr>
                                        <p:cTn id="43" dur="500"/>
                                        <p:tgtEl>
                                          <p:spTgt spid="1330195">
                                            <p:txEl>
                                              <p:pRg st="2" end="2"/>
                                            </p:txEl>
                                          </p:spTgt>
                                        </p:tgtEl>
                                      </p:cBhvr>
                                    </p:animEffect>
                                  </p:childTnLst>
                                </p:cTn>
                              </p:par>
                            </p:childTnLst>
                          </p:cTn>
                        </p:par>
                        <p:par>
                          <p:cTn id="44" fill="hold" nodeType="afterGroup">
                            <p:stCondLst>
                              <p:cond delay="7000"/>
                            </p:stCondLst>
                            <p:childTnLst>
                              <p:par>
                                <p:cTn id="45" presetID="22" presetClass="entr" presetSubtype="8" fill="hold"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1000"/>
                                        <p:tgtEl>
                                          <p:spTgt spid="37"/>
                                        </p:tgtEl>
                                      </p:cBhvr>
                                    </p:animEffect>
                                  </p:childTnLst>
                                </p:cTn>
                              </p:par>
                            </p:childTnLst>
                          </p:cTn>
                        </p:par>
                        <p:par>
                          <p:cTn id="48" fill="hold" nodeType="afterGroup">
                            <p:stCondLst>
                              <p:cond delay="8000"/>
                            </p:stCondLst>
                            <p:childTnLst>
                              <p:par>
                                <p:cTn id="49" presetID="22" presetClass="entr" presetSubtype="8" fill="hold" nodeType="afterEffect">
                                  <p:stCondLst>
                                    <p:cond delay="0"/>
                                  </p:stCondLst>
                                  <p:childTnLst>
                                    <p:set>
                                      <p:cBhvr>
                                        <p:cTn id="50" dur="1" fill="hold">
                                          <p:stCondLst>
                                            <p:cond delay="0"/>
                                          </p:stCondLst>
                                        </p:cTn>
                                        <p:tgtEl>
                                          <p:spTgt spid="1330195">
                                            <p:txEl>
                                              <p:pRg st="3" end="3"/>
                                            </p:txEl>
                                          </p:spTgt>
                                        </p:tgtEl>
                                        <p:attrNameLst>
                                          <p:attrName>style.visibility</p:attrName>
                                        </p:attrNameLst>
                                      </p:cBhvr>
                                      <p:to>
                                        <p:strVal val="visible"/>
                                      </p:to>
                                    </p:set>
                                    <p:animEffect transition="in" filter="wipe(left)">
                                      <p:cBhvr>
                                        <p:cTn id="51" dur="500"/>
                                        <p:tgtEl>
                                          <p:spTgt spid="1330195">
                                            <p:txEl>
                                              <p:pRg st="3" end="3"/>
                                            </p:txEl>
                                          </p:spTgt>
                                        </p:tgtEl>
                                      </p:cBhvr>
                                    </p:animEffect>
                                  </p:childTnLst>
                                </p:cTn>
                              </p:par>
                            </p:childTnLst>
                          </p:cTn>
                        </p:par>
                        <p:par>
                          <p:cTn id="52" fill="hold" nodeType="afterGroup">
                            <p:stCondLst>
                              <p:cond delay="8500"/>
                            </p:stCondLst>
                            <p:childTnLst>
                              <p:par>
                                <p:cTn id="53" presetID="22" presetClass="entr" presetSubtype="1"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up)">
                                      <p:cBhvr>
                                        <p:cTn id="55" dur="1000"/>
                                        <p:tgtEl>
                                          <p:spTgt spid="33"/>
                                        </p:tgtEl>
                                      </p:cBhvr>
                                    </p:animEffect>
                                  </p:childTnLst>
                                </p:cTn>
                              </p:par>
                            </p:childTnLst>
                          </p:cTn>
                        </p:par>
                        <p:par>
                          <p:cTn id="56" fill="hold" nodeType="afterGroup">
                            <p:stCondLst>
                              <p:cond delay="9500"/>
                            </p:stCondLst>
                            <p:childTnLst>
                              <p:par>
                                <p:cTn id="57" presetID="17" presetClass="entr" presetSubtype="10" fill="hold" nodeType="afterEffect">
                                  <p:stCondLst>
                                    <p:cond delay="0"/>
                                  </p:stCondLst>
                                  <p:childTnLst>
                                    <p:set>
                                      <p:cBhvr>
                                        <p:cTn id="58" dur="1" fill="hold">
                                          <p:stCondLst>
                                            <p:cond delay="0"/>
                                          </p:stCondLst>
                                        </p:cTn>
                                        <p:tgtEl>
                                          <p:spTgt spid="1330197"/>
                                        </p:tgtEl>
                                        <p:attrNameLst>
                                          <p:attrName>style.visibility</p:attrName>
                                        </p:attrNameLst>
                                      </p:cBhvr>
                                      <p:to>
                                        <p:strVal val="visible"/>
                                      </p:to>
                                    </p:set>
                                    <p:anim calcmode="lin" valueType="num">
                                      <p:cBhvr>
                                        <p:cTn id="59" dur="500" fill="hold"/>
                                        <p:tgtEl>
                                          <p:spTgt spid="1330197"/>
                                        </p:tgtEl>
                                        <p:attrNameLst>
                                          <p:attrName>ppt_w</p:attrName>
                                        </p:attrNameLst>
                                      </p:cBhvr>
                                      <p:tavLst>
                                        <p:tav tm="0">
                                          <p:val>
                                            <p:fltVal val="0"/>
                                          </p:val>
                                        </p:tav>
                                        <p:tav tm="100000">
                                          <p:val>
                                            <p:strVal val="#ppt_w"/>
                                          </p:val>
                                        </p:tav>
                                      </p:tavLst>
                                    </p:anim>
                                    <p:anim calcmode="lin" valueType="num">
                                      <p:cBhvr>
                                        <p:cTn id="60" dur="500" fill="hold"/>
                                        <p:tgtEl>
                                          <p:spTgt spid="1330197"/>
                                        </p:tgtEl>
                                        <p:attrNameLst>
                                          <p:attrName>ppt_h</p:attrName>
                                        </p:attrNameLst>
                                      </p:cBhvr>
                                      <p:tavLst>
                                        <p:tav tm="0">
                                          <p:val>
                                            <p:strVal val="#ppt_h"/>
                                          </p:val>
                                        </p:tav>
                                        <p:tav tm="100000">
                                          <p:val>
                                            <p:strVal val="#ppt_h"/>
                                          </p:val>
                                        </p:tav>
                                      </p:tavLst>
                                    </p:anim>
                                  </p:childTnLst>
                                </p:cTn>
                              </p:par>
                            </p:childTnLst>
                          </p:cTn>
                        </p:par>
                        <p:par>
                          <p:cTn id="61" fill="hold" nodeType="afterGroup">
                            <p:stCondLst>
                              <p:cond delay="10000"/>
                            </p:stCondLst>
                            <p:childTnLst>
                              <p:par>
                                <p:cTn id="62" presetID="17" presetClass="entr" presetSubtype="10"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p:cTn id="64" dur="500" fill="hold"/>
                                        <p:tgtEl>
                                          <p:spTgt spid="25"/>
                                        </p:tgtEl>
                                        <p:attrNameLst>
                                          <p:attrName>ppt_w</p:attrName>
                                        </p:attrNameLst>
                                      </p:cBhvr>
                                      <p:tavLst>
                                        <p:tav tm="0">
                                          <p:val>
                                            <p:fltVal val="0"/>
                                          </p:val>
                                        </p:tav>
                                        <p:tav tm="100000">
                                          <p:val>
                                            <p:strVal val="#ppt_w"/>
                                          </p:val>
                                        </p:tav>
                                      </p:tavLst>
                                    </p:anim>
                                    <p:anim calcmode="lin" valueType="num">
                                      <p:cBhvr>
                                        <p:cTn id="65" dur="500" fill="hold"/>
                                        <p:tgtEl>
                                          <p:spTgt spid="25"/>
                                        </p:tgtEl>
                                        <p:attrNameLst>
                                          <p:attrName>ppt_h</p:attrName>
                                        </p:attrNameLst>
                                      </p:cBhvr>
                                      <p:tavLst>
                                        <p:tav tm="0">
                                          <p:val>
                                            <p:strVal val="#ppt_h"/>
                                          </p:val>
                                        </p:tav>
                                        <p:tav tm="100000">
                                          <p:val>
                                            <p:strVal val="#ppt_h"/>
                                          </p:val>
                                        </p:tav>
                                      </p:tavLst>
                                    </p:anim>
                                  </p:childTnLst>
                                </p:cTn>
                              </p:par>
                              <p:par>
                                <p:cTn id="66" presetID="17" presetClass="entr" presetSubtype="1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500" fill="hold"/>
                                        <p:tgtEl>
                                          <p:spTgt spid="27"/>
                                        </p:tgtEl>
                                        <p:attrNameLst>
                                          <p:attrName>ppt_w</p:attrName>
                                        </p:attrNameLst>
                                      </p:cBhvr>
                                      <p:tavLst>
                                        <p:tav tm="0">
                                          <p:val>
                                            <p:fltVal val="0"/>
                                          </p:val>
                                        </p:tav>
                                        <p:tav tm="100000">
                                          <p:val>
                                            <p:strVal val="#ppt_w"/>
                                          </p:val>
                                        </p:tav>
                                      </p:tavLst>
                                    </p:anim>
                                    <p:anim calcmode="lin" valueType="num">
                                      <p:cBhvr>
                                        <p:cTn id="69" dur="500" fill="hold"/>
                                        <p:tgtEl>
                                          <p:spTgt spid="27"/>
                                        </p:tgtEl>
                                        <p:attrNameLst>
                                          <p:attrName>ppt_h</p:attrName>
                                        </p:attrNameLst>
                                      </p:cBhvr>
                                      <p:tavLst>
                                        <p:tav tm="0">
                                          <p:val>
                                            <p:strVal val="#ppt_h"/>
                                          </p:val>
                                        </p:tav>
                                        <p:tav tm="100000">
                                          <p:val>
                                            <p:strVal val="#ppt_h"/>
                                          </p:val>
                                        </p:tav>
                                      </p:tavLst>
                                    </p:anim>
                                  </p:childTnLst>
                                </p:cTn>
                              </p:par>
                            </p:childTnLst>
                          </p:cTn>
                        </p:par>
                        <p:par>
                          <p:cTn id="70" fill="hold" nodeType="afterGroup">
                            <p:stCondLst>
                              <p:cond delay="10500"/>
                            </p:stCondLst>
                            <p:childTnLst>
                              <p:par>
                                <p:cTn id="71" presetID="17" presetClass="entr" presetSubtype="1" fill="hold" grpId="0" nodeType="after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p:cTn id="73" dur="500" fill="hold"/>
                                        <p:tgtEl>
                                          <p:spTgt spid="28"/>
                                        </p:tgtEl>
                                        <p:attrNameLst>
                                          <p:attrName>ppt_x</p:attrName>
                                        </p:attrNameLst>
                                      </p:cBhvr>
                                      <p:tavLst>
                                        <p:tav tm="0">
                                          <p:val>
                                            <p:strVal val="#ppt_x"/>
                                          </p:val>
                                        </p:tav>
                                        <p:tav tm="100000">
                                          <p:val>
                                            <p:strVal val="#ppt_x"/>
                                          </p:val>
                                        </p:tav>
                                      </p:tavLst>
                                    </p:anim>
                                    <p:anim calcmode="lin" valueType="num">
                                      <p:cBhvr>
                                        <p:cTn id="74" dur="500" fill="hold"/>
                                        <p:tgtEl>
                                          <p:spTgt spid="28"/>
                                        </p:tgtEl>
                                        <p:attrNameLst>
                                          <p:attrName>ppt_y</p:attrName>
                                        </p:attrNameLst>
                                      </p:cBhvr>
                                      <p:tavLst>
                                        <p:tav tm="0">
                                          <p:val>
                                            <p:strVal val="#ppt_y-#ppt_h/2"/>
                                          </p:val>
                                        </p:tav>
                                        <p:tav tm="100000">
                                          <p:val>
                                            <p:strVal val="#ppt_y"/>
                                          </p:val>
                                        </p:tav>
                                      </p:tavLst>
                                    </p:anim>
                                    <p:anim calcmode="lin" valueType="num">
                                      <p:cBhvr>
                                        <p:cTn id="75" dur="500" fill="hold"/>
                                        <p:tgtEl>
                                          <p:spTgt spid="28"/>
                                        </p:tgtEl>
                                        <p:attrNameLst>
                                          <p:attrName>ppt_w</p:attrName>
                                        </p:attrNameLst>
                                      </p:cBhvr>
                                      <p:tavLst>
                                        <p:tav tm="0">
                                          <p:val>
                                            <p:strVal val="#ppt_w"/>
                                          </p:val>
                                        </p:tav>
                                        <p:tav tm="100000">
                                          <p:val>
                                            <p:strVal val="#ppt_w"/>
                                          </p:val>
                                        </p:tav>
                                      </p:tavLst>
                                    </p:anim>
                                    <p:anim calcmode="lin" valueType="num">
                                      <p:cBhvr>
                                        <p:cTn id="76" dur="500" fill="hold"/>
                                        <p:tgtEl>
                                          <p:spTgt spid="28"/>
                                        </p:tgtEl>
                                        <p:attrNameLst>
                                          <p:attrName>ppt_h</p:attrName>
                                        </p:attrNameLst>
                                      </p:cBhvr>
                                      <p:tavLst>
                                        <p:tav tm="0">
                                          <p:val>
                                            <p:fltVal val="0"/>
                                          </p:val>
                                        </p:tav>
                                        <p:tav tm="100000">
                                          <p:val>
                                            <p:strVal val="#ppt_h"/>
                                          </p:val>
                                        </p:tav>
                                      </p:tavLst>
                                    </p:anim>
                                  </p:childTnLst>
                                </p:cTn>
                              </p:par>
                            </p:childTnLst>
                          </p:cTn>
                        </p:par>
                        <p:par>
                          <p:cTn id="77" fill="hold" nodeType="afterGroup">
                            <p:stCondLst>
                              <p:cond delay="11000"/>
                            </p:stCondLst>
                            <p:childTnLst>
                              <p:par>
                                <p:cTn id="78" presetID="22" presetClass="entr" presetSubtype="8"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left)">
                                      <p:cBhvr>
                                        <p:cTn id="80" dur="500"/>
                                        <p:tgtEl>
                                          <p:spTgt spid="29"/>
                                        </p:tgtEl>
                                      </p:cBhvr>
                                    </p:animEffect>
                                  </p:childTnLst>
                                </p:cTn>
                              </p:par>
                            </p:childTnLst>
                          </p:cTn>
                        </p:par>
                        <p:par>
                          <p:cTn id="81" fill="hold" nodeType="afterGroup">
                            <p:stCondLst>
                              <p:cond delay="11500"/>
                            </p:stCondLst>
                            <p:childTnLst>
                              <p:par>
                                <p:cTn id="82" presetID="17" presetClass="entr" presetSubtype="10" fill="hold" nodeType="afterEffect">
                                  <p:stCondLst>
                                    <p:cond delay="0"/>
                                  </p:stCondLst>
                                  <p:childTnLst>
                                    <p:set>
                                      <p:cBhvr>
                                        <p:cTn id="83" dur="1" fill="hold">
                                          <p:stCondLst>
                                            <p:cond delay="0"/>
                                          </p:stCondLst>
                                        </p:cTn>
                                        <p:tgtEl>
                                          <p:spTgt spid="1330199"/>
                                        </p:tgtEl>
                                        <p:attrNameLst>
                                          <p:attrName>style.visibility</p:attrName>
                                        </p:attrNameLst>
                                      </p:cBhvr>
                                      <p:to>
                                        <p:strVal val="visible"/>
                                      </p:to>
                                    </p:set>
                                    <p:anim calcmode="lin" valueType="num">
                                      <p:cBhvr>
                                        <p:cTn id="84" dur="500" fill="hold"/>
                                        <p:tgtEl>
                                          <p:spTgt spid="1330199"/>
                                        </p:tgtEl>
                                        <p:attrNameLst>
                                          <p:attrName>ppt_w</p:attrName>
                                        </p:attrNameLst>
                                      </p:cBhvr>
                                      <p:tavLst>
                                        <p:tav tm="0">
                                          <p:val>
                                            <p:fltVal val="0"/>
                                          </p:val>
                                        </p:tav>
                                        <p:tav tm="100000">
                                          <p:val>
                                            <p:strVal val="#ppt_w"/>
                                          </p:val>
                                        </p:tav>
                                      </p:tavLst>
                                    </p:anim>
                                    <p:anim calcmode="lin" valueType="num">
                                      <p:cBhvr>
                                        <p:cTn id="85" dur="500" fill="hold"/>
                                        <p:tgtEl>
                                          <p:spTgt spid="133019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0194" grpId="0"/>
      <p:bldP spid="22" grpId="0" autoUpdateAnimBg="0"/>
      <p:bldP spid="25" grpId="0" animBg="1"/>
      <p:bldP spid="27" grpId="0" animBg="1"/>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2242" name="Rectangle 18"/>
          <p:cNvSpPr>
            <a:spLocks noChangeArrowheads="1"/>
          </p:cNvSpPr>
          <p:nvPr/>
        </p:nvSpPr>
        <p:spPr bwMode="auto">
          <a:xfrm>
            <a:off x="3003947" y="4612482"/>
            <a:ext cx="5314950" cy="186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sz="900">
                <a:solidFill>
                  <a:srgbClr val="00723F"/>
                </a:solidFill>
              </a:rPr>
              <a:t>  FIGURE 6A.4</a:t>
            </a:r>
            <a:r>
              <a:rPr lang="en-US" sz="900"/>
              <a:t>  </a:t>
            </a:r>
            <a:r>
              <a:rPr lang="en-US" sz="900">
                <a:solidFill>
                  <a:schemeClr val="tx1"/>
                </a:solidFill>
              </a:rPr>
              <a:t>Deriving a Demand Curve from Indifference Curves and Budget Constraint</a:t>
            </a:r>
          </a:p>
        </p:txBody>
      </p:sp>
      <p:sp>
        <p:nvSpPr>
          <p:cNvPr id="1332243" name="Text Box 19"/>
          <p:cNvSpPr txBox="1">
            <a:spLocks noChangeArrowheads="1"/>
          </p:cNvSpPr>
          <p:nvPr/>
        </p:nvSpPr>
        <p:spPr bwMode="auto">
          <a:xfrm rot="10800000">
            <a:off x="2952750" y="4787778"/>
            <a:ext cx="6400800" cy="1110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lnSpc>
                <a:spcPct val="105000"/>
              </a:lnSpc>
              <a:spcBef>
                <a:spcPct val="0"/>
              </a:spcBef>
              <a:spcAft>
                <a:spcPct val="0"/>
              </a:spcAft>
            </a:pPr>
            <a:r>
              <a:rPr lang="en-US" sz="1050" b="0">
                <a:solidFill>
                  <a:schemeClr val="tx1"/>
                </a:solidFill>
              </a:rPr>
              <a:t>Indifference curves are labeled</a:t>
            </a:r>
            <a:r>
              <a:rPr lang="en-US" sz="1050" b="0" i="1">
                <a:solidFill>
                  <a:schemeClr val="tx1"/>
                </a:solidFill>
              </a:rPr>
              <a:t> i</a:t>
            </a:r>
            <a:r>
              <a:rPr lang="en-US" sz="1050" b="0" baseline="-25000">
                <a:solidFill>
                  <a:schemeClr val="tx1"/>
                </a:solidFill>
              </a:rPr>
              <a:t>1</a:t>
            </a:r>
            <a:r>
              <a:rPr lang="en-US" sz="1050" b="0">
                <a:solidFill>
                  <a:schemeClr val="tx1"/>
                </a:solidFill>
              </a:rPr>
              <a:t>,</a:t>
            </a:r>
            <a:r>
              <a:rPr lang="en-US" sz="1050" b="0" i="1">
                <a:solidFill>
                  <a:schemeClr val="tx1"/>
                </a:solidFill>
              </a:rPr>
              <a:t> i</a:t>
            </a:r>
            <a:r>
              <a:rPr lang="en-US" sz="1050" b="0" baseline="-25000">
                <a:solidFill>
                  <a:schemeClr val="tx1"/>
                </a:solidFill>
              </a:rPr>
              <a:t>2</a:t>
            </a:r>
            <a:r>
              <a:rPr lang="en-US" sz="1050" b="0">
                <a:solidFill>
                  <a:schemeClr val="tx1"/>
                </a:solidFill>
              </a:rPr>
              <a:t>, and </a:t>
            </a:r>
            <a:r>
              <a:rPr lang="en-US" sz="1050" b="0" i="1">
                <a:solidFill>
                  <a:schemeClr val="tx1"/>
                </a:solidFill>
              </a:rPr>
              <a:t>i</a:t>
            </a:r>
            <a:r>
              <a:rPr lang="en-US" sz="1050" b="0" baseline="-25000">
                <a:solidFill>
                  <a:schemeClr val="tx1"/>
                </a:solidFill>
              </a:rPr>
              <a:t>3</a:t>
            </a:r>
            <a:r>
              <a:rPr lang="en-US" sz="1050" b="0">
                <a:solidFill>
                  <a:schemeClr val="tx1"/>
                </a:solidFill>
              </a:rPr>
              <a:t>; budget constraints are shown by the three diagonal lines from </a:t>
            </a:r>
            <a:r>
              <a:rPr lang="en-US" sz="1050" b="0" i="1">
                <a:solidFill>
                  <a:schemeClr val="tx1"/>
                </a:solidFill>
              </a:rPr>
              <a:t>I</a:t>
            </a:r>
            <a:r>
              <a:rPr lang="en-US" sz="1050" b="0">
                <a:solidFill>
                  <a:schemeClr val="tx1"/>
                </a:solidFill>
              </a:rPr>
              <a:t>/</a:t>
            </a:r>
            <a:r>
              <a:rPr lang="en-US" sz="1050" b="0" i="1">
                <a:solidFill>
                  <a:schemeClr val="tx1"/>
                </a:solidFill>
              </a:rPr>
              <a:t>P</a:t>
            </a:r>
            <a:r>
              <a:rPr lang="en-US" sz="1050" b="0" i="1" baseline="-25000">
                <a:solidFill>
                  <a:schemeClr val="tx1"/>
                </a:solidFill>
              </a:rPr>
              <a:t>Y</a:t>
            </a:r>
            <a:r>
              <a:rPr lang="en-US" sz="1050" b="0">
                <a:solidFill>
                  <a:schemeClr val="tx1"/>
                </a:solidFill>
              </a:rPr>
              <a:t> to </a:t>
            </a:r>
            <a:r>
              <a:rPr lang="en-US" sz="1050" b="0" i="1">
                <a:solidFill>
                  <a:schemeClr val="tx1"/>
                </a:solidFill>
              </a:rPr>
              <a:t>I</a:t>
            </a:r>
            <a:r>
              <a:rPr lang="en-US" sz="1050" b="0">
                <a:solidFill>
                  <a:schemeClr val="tx1"/>
                </a:solidFill>
              </a:rPr>
              <a:t>/</a:t>
            </a:r>
            <a:r>
              <a:rPr lang="en-US" sz="1050" b="0" i="1">
                <a:solidFill>
                  <a:schemeClr val="tx1"/>
                </a:solidFill>
              </a:rPr>
              <a:t>P</a:t>
            </a:r>
            <a:r>
              <a:rPr lang="en-US" sz="1050" b="0" baseline="30000">
                <a:solidFill>
                  <a:schemeClr val="tx1"/>
                </a:solidFill>
              </a:rPr>
              <a:t>1</a:t>
            </a:r>
            <a:r>
              <a:rPr lang="en-US" sz="1050" b="0" baseline="-25000">
                <a:solidFill>
                  <a:schemeClr val="tx1"/>
                </a:solidFill>
              </a:rPr>
              <a:t>X</a:t>
            </a:r>
            <a:r>
              <a:rPr lang="en-US" sz="1050" b="0">
                <a:solidFill>
                  <a:schemeClr val="tx1"/>
                </a:solidFill>
              </a:rPr>
              <a:t>, </a:t>
            </a:r>
            <a:r>
              <a:rPr lang="en-US" sz="1050" b="0" i="1">
                <a:solidFill>
                  <a:schemeClr val="tx1"/>
                </a:solidFill>
              </a:rPr>
              <a:t>I</a:t>
            </a:r>
            <a:r>
              <a:rPr lang="en-US" sz="1050" b="0">
                <a:solidFill>
                  <a:schemeClr val="tx1"/>
                </a:solidFill>
              </a:rPr>
              <a:t>/</a:t>
            </a:r>
            <a:r>
              <a:rPr lang="en-US" sz="1050" b="0" i="1">
                <a:solidFill>
                  <a:schemeClr val="tx1"/>
                </a:solidFill>
              </a:rPr>
              <a:t>P</a:t>
            </a:r>
            <a:r>
              <a:rPr lang="en-US" sz="1050" b="0" i="1" baseline="30000">
                <a:solidFill>
                  <a:schemeClr val="tx1"/>
                </a:solidFill>
              </a:rPr>
              <a:t>2</a:t>
            </a:r>
            <a:r>
              <a:rPr lang="en-US" sz="1050" b="0" i="1" baseline="-25000">
                <a:solidFill>
                  <a:schemeClr val="tx1"/>
                </a:solidFill>
              </a:rPr>
              <a:t>X</a:t>
            </a:r>
            <a:r>
              <a:rPr lang="en-US" sz="1050"/>
              <a:t> </a:t>
            </a:r>
            <a:r>
              <a:rPr lang="en-US" sz="1050" b="0">
                <a:solidFill>
                  <a:schemeClr val="tx1"/>
                </a:solidFill>
              </a:rPr>
              <a:t>and </a:t>
            </a:r>
            <a:r>
              <a:rPr lang="en-US" sz="1050" b="0" i="1">
                <a:solidFill>
                  <a:schemeClr val="tx1"/>
                </a:solidFill>
              </a:rPr>
              <a:t>I</a:t>
            </a:r>
            <a:r>
              <a:rPr lang="en-US" sz="1050" b="0">
                <a:solidFill>
                  <a:schemeClr val="tx1"/>
                </a:solidFill>
              </a:rPr>
              <a:t>/</a:t>
            </a:r>
            <a:r>
              <a:rPr lang="en-US" sz="1050" b="0" i="1">
                <a:solidFill>
                  <a:schemeClr val="tx1"/>
                </a:solidFill>
              </a:rPr>
              <a:t>P</a:t>
            </a:r>
            <a:r>
              <a:rPr lang="en-US" sz="1050" b="0" i="1" baseline="30000">
                <a:solidFill>
                  <a:schemeClr val="tx1"/>
                </a:solidFill>
              </a:rPr>
              <a:t>3</a:t>
            </a:r>
            <a:r>
              <a:rPr lang="en-US" sz="1050" b="0" i="1" baseline="-25000">
                <a:solidFill>
                  <a:schemeClr val="tx1"/>
                </a:solidFill>
              </a:rPr>
              <a:t>X</a:t>
            </a:r>
            <a:r>
              <a:rPr lang="en-US" sz="1050" b="0">
                <a:solidFill>
                  <a:schemeClr val="tx1"/>
                </a:solidFill>
              </a:rPr>
              <a:t>. Lowering the price of </a:t>
            </a:r>
            <a:r>
              <a:rPr lang="en-US" sz="1050" b="0" i="1">
                <a:solidFill>
                  <a:schemeClr val="tx1"/>
                </a:solidFill>
              </a:rPr>
              <a:t>X</a:t>
            </a:r>
            <a:r>
              <a:rPr lang="en-US" sz="1050" b="0">
                <a:solidFill>
                  <a:schemeClr val="tx1"/>
                </a:solidFill>
              </a:rPr>
              <a:t> from </a:t>
            </a:r>
            <a:r>
              <a:rPr lang="en-US" sz="1050" b="0" i="1">
                <a:solidFill>
                  <a:schemeClr val="tx1"/>
                </a:solidFill>
              </a:rPr>
              <a:t>P</a:t>
            </a:r>
            <a:r>
              <a:rPr lang="en-US" sz="1050" b="0" i="1" baseline="30000">
                <a:solidFill>
                  <a:schemeClr val="tx1"/>
                </a:solidFill>
              </a:rPr>
              <a:t>1</a:t>
            </a:r>
            <a:r>
              <a:rPr lang="en-US" sz="1050" b="0" i="1" baseline="-25000">
                <a:solidFill>
                  <a:schemeClr val="tx1"/>
                </a:solidFill>
              </a:rPr>
              <a:t>X</a:t>
            </a:r>
            <a:r>
              <a:rPr lang="en-US" sz="1050" b="0" baseline="-25000">
                <a:solidFill>
                  <a:schemeClr val="tx1"/>
                </a:solidFill>
              </a:rPr>
              <a:t> </a:t>
            </a:r>
            <a:r>
              <a:rPr lang="en-US" sz="1050" b="0">
                <a:solidFill>
                  <a:schemeClr val="tx1"/>
                </a:solidFill>
              </a:rPr>
              <a:t>to </a:t>
            </a:r>
            <a:r>
              <a:rPr lang="en-US" sz="1050" b="0" i="1">
                <a:solidFill>
                  <a:schemeClr val="tx1"/>
                </a:solidFill>
              </a:rPr>
              <a:t>P</a:t>
            </a:r>
            <a:r>
              <a:rPr lang="en-US" sz="1050" b="0" i="1" baseline="30000">
                <a:solidFill>
                  <a:schemeClr val="tx1"/>
                </a:solidFill>
              </a:rPr>
              <a:t>2</a:t>
            </a:r>
            <a:r>
              <a:rPr lang="en-US" sz="1050" b="0" i="1" baseline="-25000">
                <a:solidFill>
                  <a:schemeClr val="tx1"/>
                </a:solidFill>
              </a:rPr>
              <a:t>X</a:t>
            </a:r>
            <a:r>
              <a:rPr lang="en-US" sz="1050" b="0">
                <a:solidFill>
                  <a:schemeClr val="tx1"/>
                </a:solidFill>
              </a:rPr>
              <a:t> and then to </a:t>
            </a:r>
            <a:r>
              <a:rPr lang="en-US" sz="1050" b="0" i="1">
                <a:solidFill>
                  <a:schemeClr val="tx1"/>
                </a:solidFill>
              </a:rPr>
              <a:t>P</a:t>
            </a:r>
            <a:r>
              <a:rPr lang="en-US" sz="1050" b="0" i="1" baseline="30000">
                <a:solidFill>
                  <a:schemeClr val="tx1"/>
                </a:solidFill>
              </a:rPr>
              <a:t>3</a:t>
            </a:r>
            <a:r>
              <a:rPr lang="en-US" sz="1050" b="0" i="1" baseline="-25000">
                <a:solidFill>
                  <a:schemeClr val="tx1"/>
                </a:solidFill>
              </a:rPr>
              <a:t>X</a:t>
            </a:r>
            <a:r>
              <a:rPr lang="en-US" sz="1050" b="0" i="1" baseline="30000">
                <a:solidFill>
                  <a:schemeClr val="tx1"/>
                </a:solidFill>
              </a:rPr>
              <a:t> </a:t>
            </a:r>
            <a:r>
              <a:rPr lang="en-US" sz="1050" b="0">
                <a:solidFill>
                  <a:schemeClr val="tx1"/>
                </a:solidFill>
              </a:rPr>
              <a:t>swivels the budget constraint to the right. At each price, there is a different utility-maximizing combination of </a:t>
            </a:r>
            <a:r>
              <a:rPr lang="en-US" sz="1050" b="0" i="1">
                <a:solidFill>
                  <a:schemeClr val="tx1"/>
                </a:solidFill>
              </a:rPr>
              <a:t>X</a:t>
            </a:r>
            <a:r>
              <a:rPr lang="en-US" sz="1050" b="0">
                <a:solidFill>
                  <a:schemeClr val="tx1"/>
                </a:solidFill>
              </a:rPr>
              <a:t> and </a:t>
            </a:r>
            <a:r>
              <a:rPr lang="en-US" sz="1050" b="0" i="1">
                <a:solidFill>
                  <a:schemeClr val="tx1"/>
                </a:solidFill>
              </a:rPr>
              <a:t>Y</a:t>
            </a:r>
            <a:r>
              <a:rPr lang="en-US" sz="1050" b="0">
                <a:solidFill>
                  <a:schemeClr val="tx1"/>
                </a:solidFill>
              </a:rPr>
              <a:t>. </a:t>
            </a:r>
          </a:p>
          <a:p>
            <a:pPr eaLnBrk="1" hangingPunct="1">
              <a:lnSpc>
                <a:spcPct val="105000"/>
              </a:lnSpc>
              <a:spcBef>
                <a:spcPct val="0"/>
              </a:spcBef>
              <a:spcAft>
                <a:spcPct val="0"/>
              </a:spcAft>
            </a:pPr>
            <a:r>
              <a:rPr lang="en-US" sz="1050" b="0">
                <a:solidFill>
                  <a:schemeClr val="tx1"/>
                </a:solidFill>
              </a:rPr>
              <a:t>Utility is maximized at point </a:t>
            </a:r>
            <a:r>
              <a:rPr lang="en-US" sz="1050" b="0" i="1">
                <a:solidFill>
                  <a:schemeClr val="tx1"/>
                </a:solidFill>
              </a:rPr>
              <a:t>A</a:t>
            </a:r>
            <a:r>
              <a:rPr lang="en-US" sz="1050" b="0">
                <a:solidFill>
                  <a:schemeClr val="tx1"/>
                </a:solidFill>
              </a:rPr>
              <a:t> on </a:t>
            </a:r>
            <a:r>
              <a:rPr lang="en-US" sz="1050" b="0" i="1">
                <a:solidFill>
                  <a:schemeClr val="tx1"/>
                </a:solidFill>
              </a:rPr>
              <a:t>i</a:t>
            </a:r>
            <a:r>
              <a:rPr lang="en-US" sz="1050" b="0" baseline="-25000">
                <a:solidFill>
                  <a:schemeClr val="tx1"/>
                </a:solidFill>
              </a:rPr>
              <a:t>1</a:t>
            </a:r>
            <a:r>
              <a:rPr lang="en-US" sz="1050" b="0">
                <a:solidFill>
                  <a:schemeClr val="tx1"/>
                </a:solidFill>
              </a:rPr>
              <a:t>, point </a:t>
            </a:r>
            <a:r>
              <a:rPr lang="en-US" sz="1050" b="0" i="1">
                <a:solidFill>
                  <a:schemeClr val="tx1"/>
                </a:solidFill>
              </a:rPr>
              <a:t>B</a:t>
            </a:r>
            <a:r>
              <a:rPr lang="en-US" sz="1050">
                <a:solidFill>
                  <a:schemeClr val="tx1"/>
                </a:solidFill>
              </a:rPr>
              <a:t> </a:t>
            </a:r>
            <a:r>
              <a:rPr lang="en-US" sz="1050" b="0">
                <a:solidFill>
                  <a:schemeClr val="tx1"/>
                </a:solidFill>
              </a:rPr>
              <a:t>on </a:t>
            </a:r>
            <a:r>
              <a:rPr lang="en-US" sz="1050" b="0" i="1">
                <a:solidFill>
                  <a:schemeClr val="tx1"/>
                </a:solidFill>
              </a:rPr>
              <a:t>i</a:t>
            </a:r>
            <a:r>
              <a:rPr lang="en-US" sz="1050" b="0" baseline="-25000">
                <a:solidFill>
                  <a:schemeClr val="tx1"/>
                </a:solidFill>
              </a:rPr>
              <a:t>2</a:t>
            </a:r>
            <a:r>
              <a:rPr lang="en-US" sz="1050" b="0">
                <a:solidFill>
                  <a:schemeClr val="tx1"/>
                </a:solidFill>
              </a:rPr>
              <a:t>, and point </a:t>
            </a:r>
            <a:r>
              <a:rPr lang="en-US" sz="1050" b="0" i="1">
                <a:solidFill>
                  <a:schemeClr val="tx1"/>
                </a:solidFill>
              </a:rPr>
              <a:t>C </a:t>
            </a:r>
            <a:r>
              <a:rPr lang="en-US" sz="1050" b="0">
                <a:solidFill>
                  <a:schemeClr val="tx1"/>
                </a:solidFill>
              </a:rPr>
              <a:t>on </a:t>
            </a:r>
            <a:r>
              <a:rPr lang="en-US" sz="1050" b="0" i="1">
                <a:solidFill>
                  <a:schemeClr val="tx1"/>
                </a:solidFill>
              </a:rPr>
              <a:t>i</a:t>
            </a:r>
            <a:r>
              <a:rPr lang="en-US" sz="1050" b="0" baseline="-25000">
                <a:solidFill>
                  <a:schemeClr val="tx1"/>
                </a:solidFill>
              </a:rPr>
              <a:t>3</a:t>
            </a:r>
            <a:r>
              <a:rPr lang="en-US" sz="1050" b="0">
                <a:solidFill>
                  <a:schemeClr val="tx1"/>
                </a:solidFill>
              </a:rPr>
              <a:t>.</a:t>
            </a:r>
          </a:p>
          <a:p>
            <a:pPr eaLnBrk="1" hangingPunct="1">
              <a:lnSpc>
                <a:spcPct val="105000"/>
              </a:lnSpc>
              <a:spcBef>
                <a:spcPct val="0"/>
              </a:spcBef>
              <a:spcAft>
                <a:spcPct val="0"/>
              </a:spcAft>
            </a:pPr>
            <a:r>
              <a:rPr lang="en-US" sz="1050" b="0">
                <a:solidFill>
                  <a:schemeClr val="tx1"/>
                </a:solidFill>
              </a:rPr>
              <a:t>Plotting the three prices against the quantities of </a:t>
            </a:r>
            <a:r>
              <a:rPr lang="en-US" sz="1050" b="0" i="1">
                <a:solidFill>
                  <a:schemeClr val="tx1"/>
                </a:solidFill>
              </a:rPr>
              <a:t>X</a:t>
            </a:r>
            <a:r>
              <a:rPr lang="en-US" sz="1050" b="0">
                <a:solidFill>
                  <a:schemeClr val="tx1"/>
                </a:solidFill>
              </a:rPr>
              <a:t> chosen results in a standard downward-sloping demand curve.</a:t>
            </a:r>
          </a:p>
        </p:txBody>
      </p:sp>
      <p:sp>
        <p:nvSpPr>
          <p:cNvPr id="25" name="Rectangle 35"/>
          <p:cNvSpPr>
            <a:spLocks noChangeArrowheads="1"/>
          </p:cNvSpPr>
          <p:nvPr/>
        </p:nvSpPr>
        <p:spPr bwMode="auto">
          <a:xfrm>
            <a:off x="3002756" y="1078706"/>
            <a:ext cx="56578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a:solidFill>
                  <a:srgbClr val="55367D"/>
                </a:solidFill>
              </a:rPr>
              <a:t>Deriving a Demand Curve from Indifference Curves and Budget Constraints</a:t>
            </a:r>
          </a:p>
        </p:txBody>
      </p:sp>
      <p:pic>
        <p:nvPicPr>
          <p:cNvPr id="31" name="Picture 30" descr="fig6A.4ppt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4930" y="1427561"/>
            <a:ext cx="5722144" cy="31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1" descr="fig6A.4ppt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4930" y="1427561"/>
            <a:ext cx="5722144" cy="31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descr="fig6A.4ppt3.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4930" y="1427561"/>
            <a:ext cx="5722144" cy="31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descr="fig6A.4ppt5.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34930" y="1427561"/>
            <a:ext cx="5722144" cy="31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descr="fig6A.4ppt7.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34930" y="1427561"/>
            <a:ext cx="5722144" cy="31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descr="fig6A.4ppt10.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234930" y="1427561"/>
            <a:ext cx="5722144" cy="31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6" descr="fig6A.4ppt4.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234930" y="1427561"/>
            <a:ext cx="5722144" cy="31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7" descr="fig6A.4ppt6.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34930" y="1427561"/>
            <a:ext cx="5722144" cy="31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8" descr="fig6A.4ppt8.gif"/>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234930" y="1427561"/>
            <a:ext cx="5722144" cy="31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9" descr="fig6A.4ppt9.gif"/>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234930" y="1427561"/>
            <a:ext cx="5722144" cy="31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0947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32242"/>
                                        </p:tgtEl>
                                        <p:attrNameLst>
                                          <p:attrName>style.visibility</p:attrName>
                                        </p:attrNameLst>
                                      </p:cBhvr>
                                      <p:to>
                                        <p:strVal val="visible"/>
                                      </p:to>
                                    </p:set>
                                    <p:animEffect transition="in" filter="wipe(left)">
                                      <p:cBhvr>
                                        <p:cTn id="11" dur="500"/>
                                        <p:tgtEl>
                                          <p:spTgt spid="133224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1000"/>
                                        <p:tgtEl>
                                          <p:spTgt spid="31"/>
                                        </p:tgtEl>
                                      </p:cBhvr>
                                    </p:animEffect>
                                  </p:childTnLst>
                                </p:cTn>
                              </p:par>
                            </p:childTnLst>
                          </p:cTn>
                        </p:par>
                        <p:par>
                          <p:cTn id="16" fill="hold" nodeType="afterGroup">
                            <p:stCondLst>
                              <p:cond delay="2000"/>
                            </p:stCondLst>
                            <p:childTnLst>
                              <p:par>
                                <p:cTn id="17" presetID="22" presetClass="entr" presetSubtype="1"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1000"/>
                                        <p:tgtEl>
                                          <p:spTgt spid="32"/>
                                        </p:tgtEl>
                                      </p:cBhvr>
                                    </p:animEffect>
                                  </p:childTnLst>
                                </p:cTn>
                              </p:par>
                            </p:childTnLst>
                          </p:cTn>
                        </p:par>
                        <p:par>
                          <p:cTn id="20" fill="hold" nodeType="afterGroup">
                            <p:stCondLst>
                              <p:cond delay="3000"/>
                            </p:stCondLst>
                            <p:childTnLst>
                              <p:par>
                                <p:cTn id="21" presetID="22" presetClass="entr" presetSubtype="1"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up)">
                                      <p:cBhvr>
                                        <p:cTn id="23" dur="1000"/>
                                        <p:tgtEl>
                                          <p:spTgt spid="33"/>
                                        </p:tgtEl>
                                      </p:cBhvr>
                                    </p:animEffect>
                                  </p:childTnLst>
                                </p:cTn>
                              </p:par>
                            </p:childTnLst>
                          </p:cTn>
                        </p:par>
                        <p:par>
                          <p:cTn id="24" fill="hold" nodeType="afterGroup">
                            <p:stCondLst>
                              <p:cond delay="4000"/>
                            </p:stCondLst>
                            <p:childTnLst>
                              <p:par>
                                <p:cTn id="25" presetID="22" presetClass="entr" presetSubtype="8" fill="hold" nodeType="afterEffect">
                                  <p:stCondLst>
                                    <p:cond delay="0"/>
                                  </p:stCondLst>
                                  <p:childTnLst>
                                    <p:set>
                                      <p:cBhvr>
                                        <p:cTn id="26" dur="1" fill="hold">
                                          <p:stCondLst>
                                            <p:cond delay="0"/>
                                          </p:stCondLst>
                                        </p:cTn>
                                        <p:tgtEl>
                                          <p:spTgt spid="1332243">
                                            <p:txEl>
                                              <p:pRg st="0" end="0"/>
                                            </p:txEl>
                                          </p:spTgt>
                                        </p:tgtEl>
                                        <p:attrNameLst>
                                          <p:attrName>style.visibility</p:attrName>
                                        </p:attrNameLst>
                                      </p:cBhvr>
                                      <p:to>
                                        <p:strVal val="visible"/>
                                      </p:to>
                                    </p:set>
                                    <p:animEffect transition="in" filter="wipe(left)">
                                      <p:cBhvr>
                                        <p:cTn id="27" dur="500"/>
                                        <p:tgtEl>
                                          <p:spTgt spid="1332243">
                                            <p:txEl>
                                              <p:pRg st="0" end="0"/>
                                            </p:txEl>
                                          </p:spTgt>
                                        </p:tgtEl>
                                      </p:cBhvr>
                                    </p:animEffect>
                                  </p:childTnLst>
                                </p:cTn>
                              </p:par>
                            </p:childTnLst>
                          </p:cTn>
                        </p:par>
                        <p:par>
                          <p:cTn id="28" fill="hold" nodeType="afterGroup">
                            <p:stCondLst>
                              <p:cond delay="4500"/>
                            </p:stCondLst>
                            <p:childTnLst>
                              <p:par>
                                <p:cTn id="29" presetID="22" presetClass="entr" presetSubtype="4"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1000"/>
                                        <p:tgtEl>
                                          <p:spTgt spid="37"/>
                                        </p:tgtEl>
                                      </p:cBhvr>
                                    </p:animEffect>
                                  </p:childTnLst>
                                </p:cTn>
                              </p:par>
                            </p:childTnLst>
                          </p:cTn>
                        </p:par>
                        <p:par>
                          <p:cTn id="32" fill="hold" nodeType="afterGroup">
                            <p:stCondLst>
                              <p:cond delay="5500"/>
                            </p:stCondLst>
                            <p:childTnLst>
                              <p:par>
                                <p:cTn id="33" presetID="22" presetClass="entr" presetSubtype="8" fill="hold" nodeType="afterEffect">
                                  <p:stCondLst>
                                    <p:cond delay="0"/>
                                  </p:stCondLst>
                                  <p:childTnLst>
                                    <p:set>
                                      <p:cBhvr>
                                        <p:cTn id="34" dur="1" fill="hold">
                                          <p:stCondLst>
                                            <p:cond delay="0"/>
                                          </p:stCondLst>
                                        </p:cTn>
                                        <p:tgtEl>
                                          <p:spTgt spid="1332243">
                                            <p:txEl>
                                              <p:pRg st="1" end="1"/>
                                            </p:txEl>
                                          </p:spTgt>
                                        </p:tgtEl>
                                        <p:attrNameLst>
                                          <p:attrName>style.visibility</p:attrName>
                                        </p:attrNameLst>
                                      </p:cBhvr>
                                      <p:to>
                                        <p:strVal val="visible"/>
                                      </p:to>
                                    </p:set>
                                    <p:animEffect transition="in" filter="wipe(left)">
                                      <p:cBhvr>
                                        <p:cTn id="35" dur="500"/>
                                        <p:tgtEl>
                                          <p:spTgt spid="1332243">
                                            <p:txEl>
                                              <p:pRg st="1" end="1"/>
                                            </p:txEl>
                                          </p:spTgt>
                                        </p:tgtEl>
                                      </p:cBhvr>
                                    </p:animEffect>
                                  </p:childTnLst>
                                </p:cTn>
                              </p:par>
                            </p:childTnLst>
                          </p:cTn>
                        </p:par>
                        <p:par>
                          <p:cTn id="36" fill="hold" nodeType="afterGroup">
                            <p:stCondLst>
                              <p:cond delay="6000"/>
                            </p:stCondLst>
                            <p:childTnLst>
                              <p:par>
                                <p:cTn id="37" presetID="22" presetClass="entr" presetSubtype="8" fill="hold"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1000"/>
                                        <p:tgtEl>
                                          <p:spTgt spid="34"/>
                                        </p:tgtEl>
                                      </p:cBhvr>
                                    </p:animEffect>
                                  </p:childTnLst>
                                </p:cTn>
                              </p:par>
                            </p:childTnLst>
                          </p:cTn>
                        </p:par>
                        <p:par>
                          <p:cTn id="40" fill="hold" nodeType="afterGroup">
                            <p:stCondLst>
                              <p:cond delay="7000"/>
                            </p:stCondLst>
                            <p:childTnLst>
                              <p:par>
                                <p:cTn id="41" presetID="22" presetClass="entr" presetSubtype="4"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down)">
                                      <p:cBhvr>
                                        <p:cTn id="43" dur="1000"/>
                                        <p:tgtEl>
                                          <p:spTgt spid="38"/>
                                        </p:tgtEl>
                                      </p:cBhvr>
                                    </p:animEffect>
                                  </p:childTnLst>
                                </p:cTn>
                              </p:par>
                            </p:childTnLst>
                          </p:cTn>
                        </p:par>
                        <p:par>
                          <p:cTn id="44" fill="hold" nodeType="afterGroup">
                            <p:stCondLst>
                              <p:cond delay="8000"/>
                            </p:stCondLst>
                            <p:childTnLst>
                              <p:par>
                                <p:cTn id="45" presetID="22" presetClass="entr" presetSubtype="8" fill="hold"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1000"/>
                                        <p:tgtEl>
                                          <p:spTgt spid="35"/>
                                        </p:tgtEl>
                                      </p:cBhvr>
                                    </p:animEffect>
                                  </p:childTnLst>
                                </p:cTn>
                              </p:par>
                            </p:childTnLst>
                          </p:cTn>
                        </p:par>
                        <p:par>
                          <p:cTn id="48" fill="hold" nodeType="afterGroup">
                            <p:stCondLst>
                              <p:cond delay="9000"/>
                            </p:stCondLst>
                            <p:childTnLst>
                              <p:par>
                                <p:cTn id="49" presetID="22" presetClass="entr" presetSubtype="4" fill="hold" nodeType="after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wipe(down)">
                                      <p:cBhvr>
                                        <p:cTn id="51" dur="1000"/>
                                        <p:tgtEl>
                                          <p:spTgt spid="39"/>
                                        </p:tgtEl>
                                      </p:cBhvr>
                                    </p:animEffect>
                                  </p:childTnLst>
                                </p:cTn>
                              </p:par>
                            </p:childTnLst>
                          </p:cTn>
                        </p:par>
                        <p:par>
                          <p:cTn id="52" fill="hold" nodeType="afterGroup">
                            <p:stCondLst>
                              <p:cond delay="10000"/>
                            </p:stCondLst>
                            <p:childTnLst>
                              <p:par>
                                <p:cTn id="53" presetID="22" presetClass="entr" presetSubtype="8"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left)">
                                      <p:cBhvr>
                                        <p:cTn id="55" dur="1000"/>
                                        <p:tgtEl>
                                          <p:spTgt spid="40"/>
                                        </p:tgtEl>
                                      </p:cBhvr>
                                    </p:animEffect>
                                  </p:childTnLst>
                                </p:cTn>
                              </p:par>
                            </p:childTnLst>
                          </p:cTn>
                        </p:par>
                        <p:par>
                          <p:cTn id="56" fill="hold" nodeType="afterGroup">
                            <p:stCondLst>
                              <p:cond delay="11000"/>
                            </p:stCondLst>
                            <p:childTnLst>
                              <p:par>
                                <p:cTn id="57" presetID="22" presetClass="entr" presetSubtype="8"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left)">
                                      <p:cBhvr>
                                        <p:cTn id="59" dur="1000"/>
                                        <p:tgtEl>
                                          <p:spTgt spid="36"/>
                                        </p:tgtEl>
                                      </p:cBhvr>
                                    </p:animEffect>
                                  </p:childTnLst>
                                </p:cTn>
                              </p:par>
                            </p:childTnLst>
                          </p:cTn>
                        </p:par>
                        <p:par>
                          <p:cTn id="60" fill="hold" nodeType="afterGroup">
                            <p:stCondLst>
                              <p:cond delay="12000"/>
                            </p:stCondLst>
                            <p:childTnLst>
                              <p:par>
                                <p:cTn id="61" presetID="22" presetClass="entr" presetSubtype="8" fill="hold" nodeType="afterEffect">
                                  <p:stCondLst>
                                    <p:cond delay="0"/>
                                  </p:stCondLst>
                                  <p:childTnLst>
                                    <p:set>
                                      <p:cBhvr>
                                        <p:cTn id="62" dur="1" fill="hold">
                                          <p:stCondLst>
                                            <p:cond delay="0"/>
                                          </p:stCondLst>
                                        </p:cTn>
                                        <p:tgtEl>
                                          <p:spTgt spid="1332243">
                                            <p:txEl>
                                              <p:pRg st="2" end="2"/>
                                            </p:txEl>
                                          </p:spTgt>
                                        </p:tgtEl>
                                        <p:attrNameLst>
                                          <p:attrName>style.visibility</p:attrName>
                                        </p:attrNameLst>
                                      </p:cBhvr>
                                      <p:to>
                                        <p:strVal val="visible"/>
                                      </p:to>
                                    </p:set>
                                    <p:animEffect transition="in" filter="wipe(left)">
                                      <p:cBhvr>
                                        <p:cTn id="63" dur="500"/>
                                        <p:tgtEl>
                                          <p:spTgt spid="1332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42" grpId="0"/>
      <p:bldP spid="2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Question</a:t>
            </a:r>
            <a:endParaRPr lang="en-US" dirty="0"/>
          </a:p>
        </p:txBody>
      </p:sp>
      <p:sp>
        <p:nvSpPr>
          <p:cNvPr id="3" name="Content Placeholder 2"/>
          <p:cNvSpPr>
            <a:spLocks noGrp="1"/>
          </p:cNvSpPr>
          <p:nvPr>
            <p:ph idx="1"/>
          </p:nvPr>
        </p:nvSpPr>
        <p:spPr/>
        <p:txBody>
          <a:bodyPr>
            <a:normAutofit/>
          </a:bodyPr>
          <a:lstStyle/>
          <a:p>
            <a:r>
              <a:rPr lang="en-US" sz="1800" dirty="0"/>
              <a:t>Suppose the price of good X, </a:t>
            </a:r>
            <a:r>
              <a:rPr lang="en-US" sz="1800" dirty="0" err="1"/>
              <a:t>Px</a:t>
            </a:r>
            <a:r>
              <a:rPr lang="en-US" sz="1800" dirty="0"/>
              <a:t> = 50 and price of Y, </a:t>
            </a:r>
            <a:r>
              <a:rPr lang="en-US" sz="1800" dirty="0" err="1"/>
              <a:t>Py</a:t>
            </a:r>
            <a:r>
              <a:rPr lang="en-US" sz="1800" dirty="0"/>
              <a:t> = 150, the total income is 1000 which you have planned to spend on X and Y. </a:t>
            </a:r>
          </a:p>
          <a:p>
            <a:r>
              <a:rPr lang="en-US" sz="1800" dirty="0"/>
              <a:t>You have already bought 8 units of X. How many units of Y can you buy?</a:t>
            </a:r>
          </a:p>
          <a:p>
            <a:endParaRPr lang="en-US" sz="1800" dirty="0"/>
          </a:p>
        </p:txBody>
      </p:sp>
    </p:spTree>
    <p:extLst>
      <p:ext uri="{BB962C8B-B14F-4D97-AF65-F5344CB8AC3E}">
        <p14:creationId xmlns:p14="http://schemas.microsoft.com/office/powerpoint/2010/main" val="2146870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06626" name="Picture 2" descr="fig6_4_3ppt"/>
          <p:cNvPicPr>
            <a:picLocks noChangeAspect="1" noChangeArrowheads="1"/>
          </p:cNvPicPr>
          <p:nvPr/>
        </p:nvPicPr>
        <p:blipFill>
          <a:blip r:embed="rId2"/>
          <a:srcRect/>
          <a:stretch>
            <a:fillRect/>
          </a:stretch>
        </p:blipFill>
        <p:spPr bwMode="auto">
          <a:xfrm>
            <a:off x="5410200" y="1622823"/>
            <a:ext cx="4343400" cy="2943225"/>
          </a:xfrm>
          <a:prstGeom prst="rect">
            <a:avLst/>
          </a:prstGeom>
          <a:noFill/>
          <a:ln w="9525">
            <a:noFill/>
            <a:miter lim="800000"/>
            <a:headEnd/>
            <a:tailEnd/>
          </a:ln>
        </p:spPr>
      </p:pic>
      <p:pic>
        <p:nvPicPr>
          <p:cNvPr id="1306631" name="Picture 7" descr="fig6_4_1ppt"/>
          <p:cNvPicPr>
            <a:picLocks noChangeAspect="1" noChangeArrowheads="1"/>
          </p:cNvPicPr>
          <p:nvPr/>
        </p:nvPicPr>
        <p:blipFill>
          <a:blip r:embed="rId3"/>
          <a:srcRect/>
          <a:stretch>
            <a:fillRect/>
          </a:stretch>
        </p:blipFill>
        <p:spPr bwMode="auto">
          <a:xfrm>
            <a:off x="5410200" y="1622823"/>
            <a:ext cx="4343400" cy="2943225"/>
          </a:xfrm>
          <a:prstGeom prst="rect">
            <a:avLst/>
          </a:prstGeom>
          <a:noFill/>
          <a:ln w="9525">
            <a:noFill/>
            <a:miter lim="800000"/>
            <a:headEnd/>
            <a:tailEnd/>
          </a:ln>
        </p:spPr>
      </p:pic>
      <p:pic>
        <p:nvPicPr>
          <p:cNvPr id="1306632" name="Picture 8" descr="fig6_4_5ppt"/>
          <p:cNvPicPr>
            <a:picLocks noChangeAspect="1" noChangeArrowheads="1"/>
          </p:cNvPicPr>
          <p:nvPr/>
        </p:nvPicPr>
        <p:blipFill>
          <a:blip r:embed="rId4"/>
          <a:srcRect/>
          <a:stretch>
            <a:fillRect/>
          </a:stretch>
        </p:blipFill>
        <p:spPr bwMode="auto">
          <a:xfrm>
            <a:off x="5410200" y="1622823"/>
            <a:ext cx="4343400" cy="2943225"/>
          </a:xfrm>
          <a:prstGeom prst="rect">
            <a:avLst/>
          </a:prstGeom>
          <a:noFill/>
          <a:ln w="9525">
            <a:noFill/>
            <a:miter lim="800000"/>
            <a:headEnd/>
            <a:tailEnd/>
          </a:ln>
        </p:spPr>
      </p:pic>
      <p:pic>
        <p:nvPicPr>
          <p:cNvPr id="1306633" name="Picture 9" descr="fig6_4_4ppt"/>
          <p:cNvPicPr>
            <a:picLocks noChangeAspect="1" noChangeArrowheads="1"/>
          </p:cNvPicPr>
          <p:nvPr/>
        </p:nvPicPr>
        <p:blipFill>
          <a:blip r:embed="rId5"/>
          <a:srcRect/>
          <a:stretch>
            <a:fillRect/>
          </a:stretch>
        </p:blipFill>
        <p:spPr bwMode="auto">
          <a:xfrm>
            <a:off x="5410200" y="1622823"/>
            <a:ext cx="4343400" cy="2943225"/>
          </a:xfrm>
          <a:prstGeom prst="rect">
            <a:avLst/>
          </a:prstGeom>
          <a:noFill/>
          <a:ln w="9525">
            <a:noFill/>
            <a:miter lim="800000"/>
            <a:headEnd/>
            <a:tailEnd/>
          </a:ln>
        </p:spPr>
      </p:pic>
      <p:pic>
        <p:nvPicPr>
          <p:cNvPr id="1306634" name="Picture 10" descr="fig6_4_2ppt"/>
          <p:cNvPicPr>
            <a:picLocks noChangeAspect="1" noChangeArrowheads="1"/>
          </p:cNvPicPr>
          <p:nvPr/>
        </p:nvPicPr>
        <p:blipFill>
          <a:blip r:embed="rId6"/>
          <a:srcRect/>
          <a:stretch>
            <a:fillRect/>
          </a:stretch>
        </p:blipFill>
        <p:spPr bwMode="auto">
          <a:xfrm>
            <a:off x="5410200" y="1622823"/>
            <a:ext cx="4343400" cy="2943225"/>
          </a:xfrm>
          <a:prstGeom prst="rect">
            <a:avLst/>
          </a:prstGeom>
          <a:noFill/>
          <a:ln w="9525">
            <a:noFill/>
            <a:miter lim="800000"/>
            <a:headEnd/>
            <a:tailEnd/>
          </a:ln>
        </p:spPr>
      </p:pic>
      <p:sp>
        <p:nvSpPr>
          <p:cNvPr id="1306636" name="Text Box 12"/>
          <p:cNvSpPr txBox="1">
            <a:spLocks noChangeArrowheads="1"/>
          </p:cNvSpPr>
          <p:nvPr/>
        </p:nvSpPr>
        <p:spPr bwMode="auto">
          <a:xfrm rot="10800000">
            <a:off x="1933575" y="2430594"/>
            <a:ext cx="3276600" cy="674031"/>
          </a:xfrm>
          <a:prstGeom prst="rect">
            <a:avLst/>
          </a:prstGeom>
          <a:noFill/>
          <a:ln w="9525" algn="ctr">
            <a:noFill/>
            <a:miter lim="800000"/>
            <a:headEnd/>
            <a:tailEnd/>
          </a:ln>
        </p:spPr>
        <p:txBody>
          <a:bodyPr rot="10800000">
            <a:spAutoFit/>
          </a:bodyPr>
          <a:lstStyle/>
          <a:p>
            <a:pPr>
              <a:lnSpc>
                <a:spcPct val="105000"/>
              </a:lnSpc>
              <a:spcBef>
                <a:spcPct val="0"/>
              </a:spcBef>
              <a:spcAft>
                <a:spcPct val="0"/>
              </a:spcAft>
            </a:pPr>
            <a:r>
              <a:rPr lang="en-US" sz="1200"/>
              <a:t>When the price of a good decreases, the budget constraint swivels to the right, increasing the opportunities available and expanding choice.</a:t>
            </a:r>
          </a:p>
        </p:txBody>
      </p:sp>
      <p:sp>
        <p:nvSpPr>
          <p:cNvPr id="14" name="Rectangle 7"/>
          <p:cNvSpPr>
            <a:spLocks noChangeArrowheads="1"/>
          </p:cNvSpPr>
          <p:nvPr/>
        </p:nvSpPr>
        <p:spPr bwMode="auto">
          <a:xfrm>
            <a:off x="1981200" y="1078706"/>
            <a:ext cx="6400800" cy="285750"/>
          </a:xfrm>
          <a:prstGeom prst="rect">
            <a:avLst/>
          </a:prstGeom>
          <a:noFill/>
          <a:ln w="9525">
            <a:noFill/>
            <a:miter lim="800000"/>
            <a:headEnd/>
            <a:tailEnd/>
          </a:ln>
        </p:spPr>
        <p:txBody>
          <a:bodyPr/>
          <a:lstStyle/>
          <a:p>
            <a:pPr marL="342900" indent="-342900"/>
            <a:r>
              <a:rPr lang="en-US" sz="1350">
                <a:solidFill>
                  <a:srgbClr val="593000"/>
                </a:solidFill>
              </a:rPr>
              <a:t>Budget Constraints Change When Prices Rise or Fall</a:t>
            </a:r>
          </a:p>
        </p:txBody>
      </p:sp>
    </p:spTree>
    <p:extLst>
      <p:ext uri="{BB962C8B-B14F-4D97-AF65-F5344CB8AC3E}">
        <p14:creationId xmlns:p14="http://schemas.microsoft.com/office/powerpoint/2010/main" val="1209090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306631"/>
                                        </p:tgtEl>
                                        <p:attrNameLst>
                                          <p:attrName>style.visibility</p:attrName>
                                        </p:attrNameLst>
                                      </p:cBhvr>
                                      <p:to>
                                        <p:strVal val="visible"/>
                                      </p:to>
                                    </p:set>
                                    <p:animEffect transition="in" filter="wipe(left)">
                                      <p:cBhvr>
                                        <p:cTn id="11" dur="1000"/>
                                        <p:tgtEl>
                                          <p:spTgt spid="1306631"/>
                                        </p:tgtEl>
                                      </p:cBhvr>
                                    </p:animEffect>
                                  </p:childTnLst>
                                </p:cTn>
                              </p:par>
                            </p:childTnLst>
                          </p:cTn>
                        </p:par>
                        <p:par>
                          <p:cTn id="12" fill="hold" nodeType="afterGroup">
                            <p:stCondLst>
                              <p:cond delay="1500"/>
                            </p:stCondLst>
                            <p:childTnLst>
                              <p:par>
                                <p:cTn id="13" presetID="22" presetClass="entr" presetSubtype="1" fill="hold" nodeType="afterEffect">
                                  <p:stCondLst>
                                    <p:cond delay="0"/>
                                  </p:stCondLst>
                                  <p:childTnLst>
                                    <p:set>
                                      <p:cBhvr>
                                        <p:cTn id="14" dur="1" fill="hold">
                                          <p:stCondLst>
                                            <p:cond delay="0"/>
                                          </p:stCondLst>
                                        </p:cTn>
                                        <p:tgtEl>
                                          <p:spTgt spid="1306634"/>
                                        </p:tgtEl>
                                        <p:attrNameLst>
                                          <p:attrName>style.visibility</p:attrName>
                                        </p:attrNameLst>
                                      </p:cBhvr>
                                      <p:to>
                                        <p:strVal val="visible"/>
                                      </p:to>
                                    </p:set>
                                    <p:animEffect transition="in" filter="wipe(up)">
                                      <p:cBhvr>
                                        <p:cTn id="15" dur="1000"/>
                                        <p:tgtEl>
                                          <p:spTgt spid="1306634"/>
                                        </p:tgtEl>
                                      </p:cBhvr>
                                    </p:animEffect>
                                  </p:childTnLst>
                                </p:cTn>
                              </p:par>
                            </p:childTnLst>
                          </p:cTn>
                        </p:par>
                        <p:par>
                          <p:cTn id="16" fill="hold" nodeType="afterGroup">
                            <p:stCondLst>
                              <p:cond delay="2500"/>
                            </p:stCondLst>
                            <p:childTnLst>
                              <p:par>
                                <p:cTn id="17" presetID="22" presetClass="entr" presetSubtype="8" fill="hold" nodeType="afterEffect">
                                  <p:stCondLst>
                                    <p:cond delay="0"/>
                                  </p:stCondLst>
                                  <p:childTnLst>
                                    <p:set>
                                      <p:cBhvr>
                                        <p:cTn id="18" dur="1" fill="hold">
                                          <p:stCondLst>
                                            <p:cond delay="0"/>
                                          </p:stCondLst>
                                        </p:cTn>
                                        <p:tgtEl>
                                          <p:spTgt spid="1306626"/>
                                        </p:tgtEl>
                                        <p:attrNameLst>
                                          <p:attrName>style.visibility</p:attrName>
                                        </p:attrNameLst>
                                      </p:cBhvr>
                                      <p:to>
                                        <p:strVal val="visible"/>
                                      </p:to>
                                    </p:set>
                                    <p:animEffect transition="in" filter="wipe(left)">
                                      <p:cBhvr>
                                        <p:cTn id="19" dur="1000"/>
                                        <p:tgtEl>
                                          <p:spTgt spid="1306626"/>
                                        </p:tgtEl>
                                      </p:cBhvr>
                                    </p:animEffect>
                                  </p:childTnLst>
                                </p:cTn>
                              </p:par>
                            </p:childTnLst>
                          </p:cTn>
                        </p:par>
                        <p:par>
                          <p:cTn id="20" fill="hold" nodeType="afterGroup">
                            <p:stCondLst>
                              <p:cond delay="3500"/>
                            </p:stCondLst>
                            <p:childTnLst>
                              <p:par>
                                <p:cTn id="21" presetID="22" presetClass="entr" presetSubtype="8" fill="hold" nodeType="afterEffect">
                                  <p:stCondLst>
                                    <p:cond delay="0"/>
                                  </p:stCondLst>
                                  <p:childTnLst>
                                    <p:set>
                                      <p:cBhvr>
                                        <p:cTn id="22" dur="1" fill="hold">
                                          <p:stCondLst>
                                            <p:cond delay="0"/>
                                          </p:stCondLst>
                                        </p:cTn>
                                        <p:tgtEl>
                                          <p:spTgt spid="1306633"/>
                                        </p:tgtEl>
                                        <p:attrNameLst>
                                          <p:attrName>style.visibility</p:attrName>
                                        </p:attrNameLst>
                                      </p:cBhvr>
                                      <p:to>
                                        <p:strVal val="visible"/>
                                      </p:to>
                                    </p:set>
                                    <p:animEffect transition="in" filter="wipe(left)">
                                      <p:cBhvr>
                                        <p:cTn id="23" dur="1000"/>
                                        <p:tgtEl>
                                          <p:spTgt spid="1306633"/>
                                        </p:tgtEl>
                                      </p:cBhvr>
                                    </p:animEffect>
                                  </p:childTnLst>
                                </p:cTn>
                              </p:par>
                            </p:childTnLst>
                          </p:cTn>
                        </p:par>
                        <p:par>
                          <p:cTn id="24" fill="hold" nodeType="afterGroup">
                            <p:stCondLst>
                              <p:cond delay="4500"/>
                            </p:stCondLst>
                            <p:childTnLst>
                              <p:par>
                                <p:cTn id="25" presetID="22" presetClass="entr" presetSubtype="8" fill="hold" nodeType="afterEffect">
                                  <p:stCondLst>
                                    <p:cond delay="0"/>
                                  </p:stCondLst>
                                  <p:childTnLst>
                                    <p:set>
                                      <p:cBhvr>
                                        <p:cTn id="26" dur="1" fill="hold">
                                          <p:stCondLst>
                                            <p:cond delay="0"/>
                                          </p:stCondLst>
                                        </p:cTn>
                                        <p:tgtEl>
                                          <p:spTgt spid="1306632"/>
                                        </p:tgtEl>
                                        <p:attrNameLst>
                                          <p:attrName>style.visibility</p:attrName>
                                        </p:attrNameLst>
                                      </p:cBhvr>
                                      <p:to>
                                        <p:strVal val="visible"/>
                                      </p:to>
                                    </p:set>
                                    <p:animEffect transition="in" filter="wipe(left)">
                                      <p:cBhvr>
                                        <p:cTn id="27" dur="1000"/>
                                        <p:tgtEl>
                                          <p:spTgt spid="1306632"/>
                                        </p:tgtEl>
                                      </p:cBhvr>
                                    </p:animEffect>
                                  </p:childTnLst>
                                </p:cTn>
                              </p:par>
                            </p:childTnLst>
                          </p:cTn>
                        </p:par>
                        <p:par>
                          <p:cTn id="28" fill="hold" nodeType="afterGroup">
                            <p:stCondLst>
                              <p:cond delay="5500"/>
                            </p:stCondLst>
                            <p:childTnLst>
                              <p:par>
                                <p:cTn id="29" presetID="22" presetClass="entr" presetSubtype="8" fill="hold" nodeType="afterEffect">
                                  <p:stCondLst>
                                    <p:cond delay="0"/>
                                  </p:stCondLst>
                                  <p:childTnLst>
                                    <p:set>
                                      <p:cBhvr>
                                        <p:cTn id="30" dur="1" fill="hold">
                                          <p:stCondLst>
                                            <p:cond delay="0"/>
                                          </p:stCondLst>
                                        </p:cTn>
                                        <p:tgtEl>
                                          <p:spTgt spid="1306636">
                                            <p:txEl>
                                              <p:pRg st="0" end="0"/>
                                            </p:txEl>
                                          </p:spTgt>
                                        </p:tgtEl>
                                        <p:attrNameLst>
                                          <p:attrName>style.visibility</p:attrName>
                                        </p:attrNameLst>
                                      </p:cBhvr>
                                      <p:to>
                                        <p:strVal val="visible"/>
                                      </p:to>
                                    </p:set>
                                    <p:animEffect transition="in" filter="wipe(left)">
                                      <p:cBhvr>
                                        <p:cTn id="31" dur="500"/>
                                        <p:tgtEl>
                                          <p:spTgt spid="13066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1748" name="Rectangle 4"/>
          <p:cNvSpPr>
            <a:spLocks noChangeArrowheads="1"/>
          </p:cNvSpPr>
          <p:nvPr/>
        </p:nvSpPr>
        <p:spPr bwMode="auto">
          <a:xfrm>
            <a:off x="1981200" y="1614489"/>
            <a:ext cx="8229600" cy="577081"/>
          </a:xfrm>
          <a:prstGeom prst="rect">
            <a:avLst/>
          </a:prstGeom>
          <a:noFill/>
          <a:ln w="9525">
            <a:noFill/>
            <a:miter lim="800000"/>
            <a:headEnd/>
            <a:tailEnd/>
          </a:ln>
        </p:spPr>
        <p:txBody>
          <a:bodyPr>
            <a:spAutoFit/>
          </a:bodyPr>
          <a:lstStyle/>
          <a:p>
            <a:pPr>
              <a:lnSpc>
                <a:spcPct val="105000"/>
              </a:lnSpc>
              <a:spcBef>
                <a:spcPct val="0"/>
              </a:spcBef>
              <a:spcAft>
                <a:spcPct val="0"/>
              </a:spcAft>
            </a:pPr>
            <a:r>
              <a:rPr lang="en-US" sz="1500" dirty="0"/>
              <a:t>In general, utility-maximizing consumers spread out their expenditures until the following condition holds:</a:t>
            </a:r>
          </a:p>
        </p:txBody>
      </p:sp>
      <p:sp>
        <p:nvSpPr>
          <p:cNvPr id="1311752" name="Rectangle 8"/>
          <p:cNvSpPr>
            <a:spLocks noChangeArrowheads="1"/>
          </p:cNvSpPr>
          <p:nvPr/>
        </p:nvSpPr>
        <p:spPr bwMode="auto">
          <a:xfrm>
            <a:off x="1981200" y="4059451"/>
            <a:ext cx="8229600" cy="300082"/>
          </a:xfrm>
          <a:prstGeom prst="rect">
            <a:avLst/>
          </a:prstGeom>
          <a:noFill/>
          <a:ln w="9525">
            <a:noFill/>
            <a:miter lim="800000"/>
            <a:headEnd/>
            <a:tailEnd/>
          </a:ln>
        </p:spPr>
        <p:txBody>
          <a:bodyPr>
            <a:spAutoFit/>
          </a:bodyPr>
          <a:lstStyle/>
          <a:p>
            <a:pPr>
              <a:spcBef>
                <a:spcPct val="0"/>
              </a:spcBef>
              <a:spcAft>
                <a:spcPct val="0"/>
              </a:spcAft>
            </a:pPr>
            <a:r>
              <a:rPr lang="en-US" sz="1350" dirty="0"/>
              <a:t>utility-maximizing rule  Equating the ratio of the marginal utility of a good to its price for all goods.</a:t>
            </a:r>
          </a:p>
        </p:txBody>
      </p:sp>
      <p:sp>
        <p:nvSpPr>
          <p:cNvPr id="1311753" name="Rectangle 9"/>
          <p:cNvSpPr>
            <a:spLocks noChangeArrowheads="1"/>
          </p:cNvSpPr>
          <p:nvPr/>
        </p:nvSpPr>
        <p:spPr bwMode="auto">
          <a:xfrm>
            <a:off x="2000795" y="4637311"/>
            <a:ext cx="8229600" cy="923330"/>
          </a:xfrm>
          <a:prstGeom prst="rect">
            <a:avLst/>
          </a:prstGeom>
          <a:noFill/>
          <a:ln w="9525">
            <a:noFill/>
            <a:miter lim="800000"/>
            <a:headEnd/>
            <a:tailEnd/>
          </a:ln>
        </p:spPr>
        <p:txBody>
          <a:bodyPr>
            <a:spAutoFit/>
          </a:bodyPr>
          <a:lstStyle/>
          <a:p>
            <a:pPr>
              <a:spcBef>
                <a:spcPct val="0"/>
              </a:spcBef>
              <a:spcAft>
                <a:spcPct val="0"/>
              </a:spcAft>
            </a:pPr>
            <a:r>
              <a:rPr lang="en-US" dirty="0"/>
              <a:t>diamond/water paradox</a:t>
            </a:r>
            <a:r>
              <a:rPr lang="en-US" dirty="0">
                <a:solidFill>
                  <a:srgbClr val="006668"/>
                </a:solidFill>
              </a:rPr>
              <a:t>  </a:t>
            </a:r>
            <a:r>
              <a:rPr lang="en-US" dirty="0"/>
              <a:t>A paradox stating that (1) the things with the greatest value in use frequently have little or no value in exchange and (2) the things with the greatest value in exchange frequently have little or no value in use.</a:t>
            </a:r>
          </a:p>
        </p:txBody>
      </p:sp>
      <p:sp>
        <p:nvSpPr>
          <p:cNvPr id="12" name="Rectangle 4"/>
          <p:cNvSpPr txBox="1">
            <a:spLocks noChangeArrowheads="1"/>
          </p:cNvSpPr>
          <p:nvPr/>
        </p:nvSpPr>
        <p:spPr bwMode="auto">
          <a:xfrm>
            <a:off x="1979613" y="1078706"/>
            <a:ext cx="6400800" cy="285750"/>
          </a:xfrm>
          <a:prstGeom prst="rect">
            <a:avLst/>
          </a:prstGeom>
          <a:noFill/>
          <a:ln>
            <a:miter lim="800000"/>
            <a:headEnd/>
            <a:tailEnd/>
          </a:ln>
        </p:spPr>
        <p:txBody>
          <a:bodyPr/>
          <a:lstStyle/>
          <a:p>
            <a:pPr marL="342900" indent="-342900">
              <a:defRPr/>
            </a:pPr>
            <a:r>
              <a:rPr lang="en-US" sz="1500" kern="0" dirty="0">
                <a:solidFill>
                  <a:srgbClr val="55367D"/>
                </a:solidFill>
              </a:rPr>
              <a:t>The Utility-Maximizing Rule</a:t>
            </a:r>
          </a:p>
        </p:txBody>
      </p:sp>
      <p:sp>
        <p:nvSpPr>
          <p:cNvPr id="13" name="TextBox 12"/>
          <p:cNvSpPr txBox="1">
            <a:spLocks noChangeArrowheads="1"/>
          </p:cNvSpPr>
          <p:nvPr/>
        </p:nvSpPr>
        <p:spPr bwMode="auto">
          <a:xfrm>
            <a:off x="1981200" y="3352802"/>
            <a:ext cx="8229600" cy="507831"/>
          </a:xfrm>
          <a:prstGeom prst="rect">
            <a:avLst/>
          </a:prstGeom>
          <a:noFill/>
          <a:ln w="9525">
            <a:noFill/>
            <a:miter lim="800000"/>
            <a:headEnd/>
            <a:tailEnd/>
          </a:ln>
        </p:spPr>
        <p:txBody>
          <a:bodyPr>
            <a:spAutoFit/>
          </a:bodyPr>
          <a:lstStyle/>
          <a:p>
            <a:r>
              <a:rPr lang="en-US" sz="1350"/>
              <a:t>where </a:t>
            </a:r>
            <a:r>
              <a:rPr lang="en-US" sz="1350" i="1"/>
              <a:t>MU</a:t>
            </a:r>
            <a:r>
              <a:rPr lang="en-US" sz="1350" i="1" baseline="-25000"/>
              <a:t>X</a:t>
            </a:r>
            <a:r>
              <a:rPr lang="en-US" sz="1350"/>
              <a:t> is the marginal utility derived from the last unit of </a:t>
            </a:r>
            <a:r>
              <a:rPr lang="en-US" sz="1350" i="1"/>
              <a:t>X</a:t>
            </a:r>
            <a:r>
              <a:rPr lang="en-US" sz="1350"/>
              <a:t> consumed, </a:t>
            </a:r>
            <a:r>
              <a:rPr lang="en-US" sz="1350" i="1"/>
              <a:t>MU</a:t>
            </a:r>
            <a:r>
              <a:rPr lang="en-US" sz="1350" i="1" baseline="-25000"/>
              <a:t>Y</a:t>
            </a:r>
            <a:r>
              <a:rPr lang="en-US" sz="1350"/>
              <a:t> is the marginal utility derived from the last unit of </a:t>
            </a:r>
            <a:r>
              <a:rPr lang="en-US" sz="1350" i="1"/>
              <a:t>Y</a:t>
            </a:r>
            <a:r>
              <a:rPr lang="en-US" sz="1350"/>
              <a:t> consumed, </a:t>
            </a:r>
            <a:r>
              <a:rPr lang="en-US" sz="1350" i="1"/>
              <a:t>P</a:t>
            </a:r>
            <a:r>
              <a:rPr lang="en-US" sz="1350" i="1" baseline="-25000"/>
              <a:t>X</a:t>
            </a:r>
            <a:r>
              <a:rPr lang="en-US" sz="1350"/>
              <a:t> is the price per unit of </a:t>
            </a:r>
            <a:r>
              <a:rPr lang="en-US" sz="1350" i="1"/>
              <a:t>X</a:t>
            </a:r>
            <a:r>
              <a:rPr lang="en-US" sz="1350"/>
              <a:t>, and </a:t>
            </a:r>
            <a:r>
              <a:rPr lang="en-US" sz="1350" i="1"/>
              <a:t>P</a:t>
            </a:r>
            <a:r>
              <a:rPr lang="en-US" sz="1350" i="1" baseline="-25000"/>
              <a:t>Y</a:t>
            </a:r>
            <a:r>
              <a:rPr lang="en-US" sz="1350"/>
              <a:t> is the price per unit of </a:t>
            </a:r>
            <a:r>
              <a:rPr lang="en-US" sz="1350" i="1"/>
              <a:t>Y</a:t>
            </a:r>
            <a:r>
              <a:rPr lang="en-US" sz="1350"/>
              <a:t>.</a:t>
            </a:r>
          </a:p>
        </p:txBody>
      </p:sp>
      <p:graphicFrame>
        <p:nvGraphicFramePr>
          <p:cNvPr id="14" name="Object 10"/>
          <p:cNvGraphicFramePr>
            <a:graphicFrameLocks noChangeAspect="1"/>
          </p:cNvGraphicFramePr>
          <p:nvPr/>
        </p:nvGraphicFramePr>
        <p:xfrm>
          <a:off x="2390775" y="2378869"/>
          <a:ext cx="7410450" cy="723900"/>
        </p:xfrm>
        <a:graphic>
          <a:graphicData uri="http://schemas.openxmlformats.org/presentationml/2006/ole">
            <mc:AlternateContent xmlns:mc="http://schemas.openxmlformats.org/markup-compatibility/2006">
              <mc:Choice xmlns:v="urn:schemas-microsoft-com:vml" Requires="v">
                <p:oleObj spid="_x0000_s4099" name="Equation" r:id="rId3" imgW="3314700" imgH="431800" progId="Equation.3">
                  <p:embed/>
                </p:oleObj>
              </mc:Choice>
              <mc:Fallback>
                <p:oleObj name="Equation" r:id="rId3" imgW="33147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0775" y="2378869"/>
                        <a:ext cx="741045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13762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11748"/>
                                        </p:tgtEl>
                                        <p:attrNameLst>
                                          <p:attrName>style.visibility</p:attrName>
                                        </p:attrNameLst>
                                      </p:cBhvr>
                                      <p:to>
                                        <p:strVal val="visible"/>
                                      </p:to>
                                    </p:set>
                                    <p:animEffect transition="in" filter="wipe(left)">
                                      <p:cBhvr>
                                        <p:cTn id="11" dur="500"/>
                                        <p:tgtEl>
                                          <p:spTgt spid="1311748"/>
                                        </p:tgtEl>
                                      </p:cBhvr>
                                    </p:animEffect>
                                  </p:childTnLst>
                                </p:cTn>
                              </p:par>
                            </p:childTnLst>
                          </p:cTn>
                        </p:par>
                        <p:par>
                          <p:cTn id="12" fill="hold" nodeType="afterGroup">
                            <p:stCondLst>
                              <p:cond delay="1000"/>
                            </p:stCondLst>
                            <p:childTnLst>
                              <p:par>
                                <p:cTn id="13" presetID="17" presetClass="entr" presetSubtype="1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nodeType="withGroup">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311752"/>
                                        </p:tgtEl>
                                        <p:attrNameLst>
                                          <p:attrName>style.visibility</p:attrName>
                                        </p:attrNameLst>
                                      </p:cBhvr>
                                      <p:to>
                                        <p:strVal val="visible"/>
                                      </p:to>
                                    </p:set>
                                    <p:animEffect transition="in" filter="wipe(left)">
                                      <p:cBhvr>
                                        <p:cTn id="24" dur="500"/>
                                        <p:tgtEl>
                                          <p:spTgt spid="1311752"/>
                                        </p:tgtEl>
                                      </p:cBhvr>
                                    </p:animEffect>
                                  </p:childTnLst>
                                </p:cTn>
                              </p:par>
                            </p:childTnLst>
                          </p:cTn>
                        </p:par>
                        <p:par>
                          <p:cTn id="25" fill="hold" nodeType="withGroup">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1311753"/>
                                        </p:tgtEl>
                                        <p:attrNameLst>
                                          <p:attrName>style.visibility</p:attrName>
                                        </p:attrNameLst>
                                      </p:cBhvr>
                                      <p:to>
                                        <p:strVal val="visible"/>
                                      </p:to>
                                    </p:set>
                                    <p:animEffect transition="in" filter="wipe(left)">
                                      <p:cBhvr>
                                        <p:cTn id="28" dur="500"/>
                                        <p:tgtEl>
                                          <p:spTgt spid="1311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748" grpId="0"/>
      <p:bldP spid="1311752" grpId="0"/>
      <p:bldP spid="1311753" grpId="0"/>
      <p:bldP spid="12"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485" name="Rectangle 5"/>
          <p:cNvSpPr>
            <a:spLocks noChangeArrowheads="1"/>
          </p:cNvSpPr>
          <p:nvPr/>
        </p:nvSpPr>
        <p:spPr bwMode="auto">
          <a:xfrm>
            <a:off x="1981200" y="1212851"/>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budget constraint</a:t>
            </a:r>
            <a:r>
              <a:rPr lang="en-US" sz="1800" b="0">
                <a:solidFill>
                  <a:schemeClr val="tx1"/>
                </a:solidFill>
              </a:rPr>
              <a:t>  The limits imposed on household choices by income, wealth, and product prices.</a:t>
            </a:r>
          </a:p>
        </p:txBody>
      </p:sp>
      <p:sp>
        <p:nvSpPr>
          <p:cNvPr id="1300486" name="Rectangle 6"/>
          <p:cNvSpPr>
            <a:spLocks noChangeArrowheads="1"/>
          </p:cNvSpPr>
          <p:nvPr/>
        </p:nvSpPr>
        <p:spPr bwMode="auto">
          <a:xfrm>
            <a:off x="1981200" y="54340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choice set </a:t>
            </a:r>
            <a:r>
              <a:rPr lang="en-US" sz="1800" b="0" i="1">
                <a:solidFill>
                  <a:schemeClr val="tx1"/>
                </a:solidFill>
              </a:rPr>
              <a:t>or</a:t>
            </a:r>
            <a:r>
              <a:rPr lang="en-US" sz="1800">
                <a:solidFill>
                  <a:schemeClr val="tx1"/>
                </a:solidFill>
              </a:rPr>
              <a:t> opportunity set</a:t>
            </a:r>
            <a:r>
              <a:rPr lang="en-US" sz="1800" b="0">
                <a:solidFill>
                  <a:schemeClr val="tx1"/>
                </a:solidFill>
              </a:rPr>
              <a:t>  The set of options that is defined and limited by a budget constraint.</a:t>
            </a:r>
          </a:p>
        </p:txBody>
      </p:sp>
      <p:graphicFrame>
        <p:nvGraphicFramePr>
          <p:cNvPr id="1300537" name="Group 57"/>
          <p:cNvGraphicFramePr>
            <a:graphicFrameLocks noGrp="1"/>
          </p:cNvGraphicFramePr>
          <p:nvPr>
            <p:ph idx="4294967295"/>
          </p:nvPr>
        </p:nvGraphicFramePr>
        <p:xfrm>
          <a:off x="2286001" y="2395538"/>
          <a:ext cx="7620001" cy="2500314"/>
        </p:xfrm>
        <a:graphic>
          <a:graphicData uri="http://schemas.openxmlformats.org/drawingml/2006/table">
            <a:tbl>
              <a:tblPr/>
              <a:tblGrid>
                <a:gridCol w="1108364"/>
                <a:gridCol w="1524000"/>
                <a:gridCol w="969816"/>
                <a:gridCol w="1385456"/>
                <a:gridCol w="1246909"/>
                <a:gridCol w="1385456"/>
              </a:tblGrid>
              <a:tr h="579341">
                <a:tc gridSpan="6">
                  <a:txBody>
                    <a:bodyPr/>
                    <a:lstStyle/>
                    <a:p>
                      <a:pPr marL="1143000" marR="0" lvl="0" indent="-11430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cs typeface="Arial" charset="0"/>
                        </a:rPr>
                        <a:t>TABLE 6.1   </a:t>
                      </a:r>
                      <a:r>
                        <a:rPr kumimoji="0" lang="en-US" sz="1600" b="1" i="0" u="none" strike="noStrike" cap="none" normalizeH="0" baseline="0" dirty="0" smtClean="0">
                          <a:ln>
                            <a:noFill/>
                          </a:ln>
                          <a:solidFill>
                            <a:schemeClr val="bg1"/>
                          </a:solidFill>
                          <a:effectLst/>
                          <a:latin typeface="Arial" charset="0"/>
                        </a:rPr>
                        <a:t>Possible Budget Choices of a Person Earning $1,000 per Month after Taxes</a:t>
                      </a:r>
                    </a:p>
                  </a:txBody>
                  <a:tcPr marT="45737" marB="45737"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34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rPr>
                        <a:t/>
                      </a:r>
                      <a:br>
                        <a:rPr kumimoji="0" lang="en-US" sz="1600" b="1" i="0" u="none" strike="noStrike" cap="none" normalizeH="0" baseline="0" dirty="0" smtClean="0">
                          <a:ln>
                            <a:noFill/>
                          </a:ln>
                          <a:solidFill>
                            <a:schemeClr val="tx1"/>
                          </a:solidFill>
                          <a:effectLst/>
                          <a:latin typeface="Arial" charset="0"/>
                        </a:rPr>
                      </a:br>
                      <a:r>
                        <a:rPr kumimoji="0" lang="en-US" sz="1600" b="1" i="0" u="none" strike="noStrike" cap="none" normalizeH="0" baseline="0" dirty="0" smtClean="0">
                          <a:ln>
                            <a:noFill/>
                          </a:ln>
                          <a:solidFill>
                            <a:schemeClr val="tx1"/>
                          </a:solidFill>
                          <a:effectLst/>
                          <a:latin typeface="Arial" charset="0"/>
                        </a:rPr>
                        <a:t>Option</a:t>
                      </a:r>
                    </a:p>
                  </a:txBody>
                  <a:tcPr marR="0" marT="45737" marB="45737"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rPr>
                        <a:t>Monthly</a:t>
                      </a:r>
                      <a:br>
                        <a:rPr kumimoji="0" lang="en-US" sz="1600" b="1" i="0" u="none" strike="noStrike" cap="none" normalizeH="0" baseline="0" dirty="0" smtClean="0">
                          <a:ln>
                            <a:noFill/>
                          </a:ln>
                          <a:solidFill>
                            <a:schemeClr val="tx1"/>
                          </a:solidFill>
                          <a:effectLst/>
                          <a:latin typeface="Arial" charset="0"/>
                        </a:rPr>
                      </a:br>
                      <a:r>
                        <a:rPr kumimoji="0" lang="en-US" sz="1600" b="1" i="0" u="none" strike="noStrike" cap="none" normalizeH="0" baseline="0" dirty="0" smtClean="0">
                          <a:ln>
                            <a:noFill/>
                          </a:ln>
                          <a:solidFill>
                            <a:schemeClr val="tx1"/>
                          </a:solidFill>
                          <a:effectLst/>
                          <a:latin typeface="Arial" charset="0"/>
                        </a:rPr>
                        <a:t>Rent</a:t>
                      </a:r>
                    </a:p>
                  </a:txBody>
                  <a:tcPr marR="0" marT="45737" marB="4573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rPr>
                        <a:t/>
                      </a:r>
                      <a:br>
                        <a:rPr kumimoji="0" lang="en-US" sz="1600" b="1" i="0" u="none" strike="noStrike" cap="none" normalizeH="0" baseline="0" dirty="0" smtClean="0">
                          <a:ln>
                            <a:noFill/>
                          </a:ln>
                          <a:solidFill>
                            <a:schemeClr val="tx1"/>
                          </a:solidFill>
                          <a:effectLst/>
                          <a:latin typeface="Arial" charset="0"/>
                        </a:rPr>
                      </a:br>
                      <a:r>
                        <a:rPr kumimoji="0" lang="en-US" sz="1600" b="1" i="0" u="none" strike="noStrike" cap="none" normalizeH="0" baseline="0" dirty="0" smtClean="0">
                          <a:ln>
                            <a:noFill/>
                          </a:ln>
                          <a:solidFill>
                            <a:schemeClr val="tx1"/>
                          </a:solidFill>
                          <a:effectLst/>
                          <a:latin typeface="Arial" charset="0"/>
                        </a:rPr>
                        <a:t>Food</a:t>
                      </a:r>
                    </a:p>
                  </a:txBody>
                  <a:tcPr marR="0" marT="45737" marB="4573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rPr>
                        <a:t>Other</a:t>
                      </a:r>
                      <a:br>
                        <a:rPr kumimoji="0" lang="en-US" sz="1600" b="1" i="0" u="none" strike="noStrike" cap="none" normalizeH="0" baseline="0" dirty="0" smtClean="0">
                          <a:ln>
                            <a:noFill/>
                          </a:ln>
                          <a:solidFill>
                            <a:schemeClr val="tx1"/>
                          </a:solidFill>
                          <a:effectLst/>
                          <a:latin typeface="Arial" charset="0"/>
                        </a:rPr>
                      </a:br>
                      <a:r>
                        <a:rPr kumimoji="0" lang="en-US" sz="1600" b="1" i="0" u="none" strike="noStrike" cap="none" normalizeH="0" baseline="0" dirty="0" smtClean="0">
                          <a:ln>
                            <a:noFill/>
                          </a:ln>
                          <a:solidFill>
                            <a:schemeClr val="tx1"/>
                          </a:solidFill>
                          <a:effectLst/>
                          <a:latin typeface="Arial" charset="0"/>
                        </a:rPr>
                        <a:t>Expenses</a:t>
                      </a:r>
                      <a:endParaRPr kumimoji="0" lang="en-US" sz="1600" b="1" i="0" u="none" strike="noStrike" cap="none" normalizeH="0" baseline="30000" dirty="0" smtClean="0">
                        <a:ln>
                          <a:noFill/>
                        </a:ln>
                        <a:solidFill>
                          <a:schemeClr val="tx1"/>
                        </a:solidFill>
                        <a:effectLst/>
                        <a:latin typeface="Arial" charset="0"/>
                      </a:endParaRPr>
                    </a:p>
                  </a:txBody>
                  <a:tcPr marR="0" marT="45737" marB="4573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rPr>
                        <a:t/>
                      </a:r>
                      <a:br>
                        <a:rPr kumimoji="0" lang="en-US" sz="1600" b="1" i="0" u="none" strike="noStrike" cap="none" normalizeH="0" baseline="0" dirty="0" smtClean="0">
                          <a:ln>
                            <a:noFill/>
                          </a:ln>
                          <a:solidFill>
                            <a:schemeClr val="tx1"/>
                          </a:solidFill>
                          <a:effectLst/>
                          <a:latin typeface="Arial" charset="0"/>
                        </a:rPr>
                      </a:br>
                      <a:r>
                        <a:rPr kumimoji="0" lang="en-US" sz="1600" b="1" i="0" u="none" strike="noStrike" cap="none" normalizeH="0" baseline="0" dirty="0" smtClean="0">
                          <a:ln>
                            <a:noFill/>
                          </a:ln>
                          <a:solidFill>
                            <a:schemeClr val="tx1"/>
                          </a:solidFill>
                          <a:effectLst/>
                          <a:latin typeface="Arial" charset="0"/>
                        </a:rPr>
                        <a:t>Total</a:t>
                      </a:r>
                    </a:p>
                  </a:txBody>
                  <a:tcPr marR="0" marT="45737" marB="4573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rPr>
                        <a:t/>
                      </a:r>
                      <a:br>
                        <a:rPr kumimoji="0" lang="en-US" sz="1600" b="1" i="0" u="none" strike="noStrike" cap="none" normalizeH="0" baseline="0" dirty="0" smtClean="0">
                          <a:ln>
                            <a:noFill/>
                          </a:ln>
                          <a:solidFill>
                            <a:schemeClr val="tx1"/>
                          </a:solidFill>
                          <a:effectLst/>
                          <a:latin typeface="Arial" charset="0"/>
                        </a:rPr>
                      </a:br>
                      <a:r>
                        <a:rPr kumimoji="0" lang="en-US" sz="1600" b="1" i="0" u="none" strike="noStrike" cap="none" normalizeH="0" baseline="0" dirty="0" smtClean="0">
                          <a:ln>
                            <a:noFill/>
                          </a:ln>
                          <a:solidFill>
                            <a:schemeClr val="tx1"/>
                          </a:solidFill>
                          <a:effectLst/>
                          <a:latin typeface="Arial" charset="0"/>
                        </a:rPr>
                        <a:t>Available?</a:t>
                      </a:r>
                    </a:p>
                  </a:txBody>
                  <a:tcPr marR="0" marT="45737" marB="45737"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3540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A</a:t>
                      </a:r>
                    </a:p>
                  </a:txBody>
                  <a:tcPr marR="0" marT="45737" marB="45737"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   400</a:t>
                      </a:r>
                    </a:p>
                  </a:txBody>
                  <a:tcPr marR="274320" marT="45737" marB="45737"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smtClean="0">
                          <a:ln>
                            <a:noFill/>
                          </a:ln>
                          <a:solidFill>
                            <a:schemeClr val="tx1"/>
                          </a:solidFill>
                          <a:effectLst/>
                          <a:latin typeface="Arial" charset="0"/>
                        </a:rPr>
                        <a:t>$250</a:t>
                      </a:r>
                    </a:p>
                  </a:txBody>
                  <a:tcPr marR="0" marT="45737" marB="45737"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$350</a:t>
                      </a:r>
                    </a:p>
                  </a:txBody>
                  <a:tcPr marR="0" marT="45737" marB="45737"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$1,000</a:t>
                      </a:r>
                    </a:p>
                  </a:txBody>
                  <a:tcPr marR="0" marT="45737" marB="45737"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Yes</a:t>
                      </a:r>
                    </a:p>
                  </a:txBody>
                  <a:tcPr marR="0" marT="45737" marB="45737"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3540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B</a:t>
                      </a:r>
                    </a:p>
                  </a:txBody>
                  <a:tcPr marR="0" marT="45737" marB="45737"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     600</a:t>
                      </a:r>
                    </a:p>
                  </a:txBody>
                  <a:tcPr marR="274320"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dirty="0" smtClean="0">
                          <a:ln>
                            <a:noFill/>
                          </a:ln>
                          <a:solidFill>
                            <a:schemeClr val="tx1"/>
                          </a:solidFill>
                          <a:effectLst/>
                          <a:latin typeface="Arial" charset="0"/>
                        </a:rPr>
                        <a:t>  200</a:t>
                      </a:r>
                    </a:p>
                  </a:txBody>
                  <a:tcPr marR="0"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  200</a:t>
                      </a:r>
                    </a:p>
                  </a:txBody>
                  <a:tcPr marR="0"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  1,000</a:t>
                      </a:r>
                    </a:p>
                  </a:txBody>
                  <a:tcPr marR="0"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Yes</a:t>
                      </a:r>
                    </a:p>
                  </a:txBody>
                  <a:tcPr marR="0" marT="45737" marB="45737" horzOverflow="overflow">
                    <a:lnL>
                      <a:noFill/>
                    </a:lnL>
                    <a:lnR cap="flat">
                      <a:noFill/>
                    </a:lnR>
                    <a:lnT>
                      <a:noFill/>
                    </a:lnT>
                    <a:lnB>
                      <a:noFill/>
                    </a:lnB>
                    <a:lnTlToBr>
                      <a:noFill/>
                    </a:lnTlToBr>
                    <a:lnBlToTr>
                      <a:noFill/>
                    </a:lnBlToTr>
                    <a:noFill/>
                  </a:tcPr>
                </a:tc>
              </a:tr>
              <a:tr h="33540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C</a:t>
                      </a:r>
                    </a:p>
                  </a:txBody>
                  <a:tcPr marR="0" marT="45737" marB="45737"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     700</a:t>
                      </a:r>
                    </a:p>
                  </a:txBody>
                  <a:tcPr marR="274320"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smtClean="0">
                          <a:ln>
                            <a:noFill/>
                          </a:ln>
                          <a:solidFill>
                            <a:schemeClr val="tx1"/>
                          </a:solidFill>
                          <a:effectLst/>
                          <a:latin typeface="Arial" charset="0"/>
                        </a:rPr>
                        <a:t>  150</a:t>
                      </a:r>
                    </a:p>
                  </a:txBody>
                  <a:tcPr marR="0"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  150</a:t>
                      </a:r>
                    </a:p>
                  </a:txBody>
                  <a:tcPr marR="0"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  1,000</a:t>
                      </a:r>
                    </a:p>
                  </a:txBody>
                  <a:tcPr marR="0"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Yes</a:t>
                      </a:r>
                    </a:p>
                  </a:txBody>
                  <a:tcPr marR="0" marT="45737" marB="45737" horzOverflow="overflow">
                    <a:lnL>
                      <a:noFill/>
                    </a:lnL>
                    <a:lnR cap="flat">
                      <a:noFill/>
                    </a:lnR>
                    <a:lnT>
                      <a:noFill/>
                    </a:lnT>
                    <a:lnB>
                      <a:noFill/>
                    </a:lnB>
                    <a:lnTlToBr>
                      <a:noFill/>
                    </a:lnTlToBr>
                    <a:lnBlToTr>
                      <a:noFill/>
                    </a:lnBlToTr>
                    <a:noFill/>
                  </a:tcPr>
                </a:tc>
              </a:tr>
              <a:tr h="33540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D</a:t>
                      </a:r>
                    </a:p>
                  </a:txBody>
                  <a:tcPr marR="0" marT="45737" marB="45737" horzOverflow="overflow">
                    <a:lnL cap="flat">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1,000</a:t>
                      </a:r>
                    </a:p>
                  </a:txBody>
                  <a:tcPr marR="155448" marT="45737" marB="45737"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dirty="0" smtClean="0">
                          <a:ln>
                            <a:noFill/>
                          </a:ln>
                          <a:solidFill>
                            <a:schemeClr val="tx1"/>
                          </a:solidFill>
                          <a:effectLst/>
                          <a:latin typeface="Arial" charset="0"/>
                        </a:rPr>
                        <a:t>  100</a:t>
                      </a:r>
                    </a:p>
                  </a:txBody>
                  <a:tcPr marR="0" marT="45737" marB="45737"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  100</a:t>
                      </a:r>
                    </a:p>
                  </a:txBody>
                  <a:tcPr marR="0" marT="45737" marB="45737"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  1,200</a:t>
                      </a:r>
                    </a:p>
                  </a:txBody>
                  <a:tcPr marR="0" marT="45737" marB="45737"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No</a:t>
                      </a:r>
                    </a:p>
                  </a:txBody>
                  <a:tcPr marR="0" marT="45737" marB="45737" horzOverflow="overflow">
                    <a:lnL>
                      <a:noFill/>
                    </a:lnL>
                    <a:lnR cap="flat">
                      <a:noFill/>
                    </a:lnR>
                    <a:lnT>
                      <a:noFill/>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sp>
        <p:nvSpPr>
          <p:cNvPr id="55" name="Rectangle 4"/>
          <p:cNvSpPr txBox="1">
            <a:spLocks noChangeArrowheads="1"/>
          </p:cNvSpPr>
          <p:nvPr/>
        </p:nvSpPr>
        <p:spPr bwMode="auto">
          <a:xfrm>
            <a:off x="1981200" y="295275"/>
            <a:ext cx="6400800" cy="381000"/>
          </a:xfrm>
          <a:prstGeom prst="rect">
            <a:avLst/>
          </a:prstGeom>
          <a:noFill/>
          <a:ln>
            <a:miter lim="800000"/>
            <a:headEnd/>
            <a:tailEnd/>
          </a:ln>
        </p:spPr>
        <p:txBody>
          <a:bodyPr/>
          <a:lstStyle/>
          <a:p>
            <a:pPr marL="457200" indent="-457200">
              <a:defRPr/>
            </a:pPr>
            <a:r>
              <a:rPr lang="en-US" sz="2000" kern="0" dirty="0">
                <a:solidFill>
                  <a:srgbClr val="55367D"/>
                </a:solidFill>
              </a:rPr>
              <a:t>The Budget Constraint</a:t>
            </a:r>
          </a:p>
        </p:txBody>
      </p:sp>
    </p:spTree>
    <p:extLst>
      <p:ext uri="{BB962C8B-B14F-4D97-AF65-F5344CB8AC3E}">
        <p14:creationId xmlns:p14="http://schemas.microsoft.com/office/powerpoint/2010/main" val="2115267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00485"/>
                                        </p:tgtEl>
                                        <p:attrNameLst>
                                          <p:attrName>style.visibility</p:attrName>
                                        </p:attrNameLst>
                                      </p:cBhvr>
                                      <p:to>
                                        <p:strVal val="visible"/>
                                      </p:to>
                                    </p:set>
                                    <p:animEffect transition="in" filter="wipe(left)">
                                      <p:cBhvr>
                                        <p:cTn id="11" dur="500"/>
                                        <p:tgtEl>
                                          <p:spTgt spid="1300485"/>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1300537"/>
                                        </p:tgtEl>
                                        <p:attrNameLst>
                                          <p:attrName>style.visibility</p:attrName>
                                        </p:attrNameLst>
                                      </p:cBhvr>
                                      <p:to>
                                        <p:strVal val="visible"/>
                                      </p:to>
                                    </p:set>
                                    <p:animEffect transition="in" filter="wipe(up)">
                                      <p:cBhvr>
                                        <p:cTn id="15" dur="1000"/>
                                        <p:tgtEl>
                                          <p:spTgt spid="1300537"/>
                                        </p:tgtEl>
                                      </p:cBhvr>
                                    </p:animEffect>
                                  </p:childTnLst>
                                </p:cTn>
                              </p:par>
                            </p:childTnLst>
                          </p:cTn>
                        </p:par>
                        <p:par>
                          <p:cTn id="16" fill="hold" nodeType="afterGroup">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300486"/>
                                        </p:tgtEl>
                                        <p:attrNameLst>
                                          <p:attrName>style.visibility</p:attrName>
                                        </p:attrNameLst>
                                      </p:cBhvr>
                                      <p:to>
                                        <p:strVal val="visible"/>
                                      </p:to>
                                    </p:set>
                                    <p:animEffect transition="in" filter="wipe(left)">
                                      <p:cBhvr>
                                        <p:cTn id="19" dur="500"/>
                                        <p:tgtEl>
                                          <p:spTgt spid="130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485" grpId="0"/>
      <p:bldP spid="1300486" grpId="0" autoUpdateAnimBg="0"/>
      <p:bldP spid="5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Rectangle 7"/>
          <p:cNvSpPr>
            <a:spLocks noChangeArrowheads="1"/>
          </p:cNvSpPr>
          <p:nvPr/>
        </p:nvSpPr>
        <p:spPr bwMode="auto">
          <a:xfrm>
            <a:off x="1981200" y="298450"/>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sz="1800" b="0">
                <a:solidFill>
                  <a:srgbClr val="593000"/>
                </a:solidFill>
              </a:rPr>
              <a:t>Preferences, Tastes, Trade-Offs, and Opportunity Cost</a:t>
            </a:r>
          </a:p>
        </p:txBody>
      </p:sp>
      <p:sp>
        <p:nvSpPr>
          <p:cNvPr id="18" name="TextBox 17"/>
          <p:cNvSpPr txBox="1">
            <a:spLocks noChangeArrowheads="1"/>
          </p:cNvSpPr>
          <p:nvPr/>
        </p:nvSpPr>
        <p:spPr bwMode="auto">
          <a:xfrm>
            <a:off x="1981200" y="1681163"/>
            <a:ext cx="8229600" cy="338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sz="1800" b="0">
                <a:solidFill>
                  <a:schemeClr val="tx1"/>
                </a:solidFill>
              </a:rPr>
              <a:t>Within the constraints imposed by limited incomes and fixed prices, households are free to choose what they will and will not buy.</a:t>
            </a:r>
          </a:p>
          <a:p>
            <a:pPr eaLnBrk="1" hangingPunct="1"/>
            <a:endParaRPr lang="en-US" sz="4400" b="0">
              <a:solidFill>
                <a:schemeClr val="tx1"/>
              </a:solidFill>
            </a:endParaRPr>
          </a:p>
          <a:p>
            <a:pPr eaLnBrk="1" hangingPunct="1"/>
            <a:r>
              <a:rPr lang="en-US" sz="1800" b="0">
                <a:solidFill>
                  <a:schemeClr val="tx1"/>
                </a:solidFill>
              </a:rPr>
              <a:t>Whenever a household makes a choice, it is weighing the good or service that it chooses against all the other things that the same money could buy.</a:t>
            </a:r>
          </a:p>
          <a:p>
            <a:pPr eaLnBrk="1" hangingPunct="1"/>
            <a:endParaRPr lang="en-US" sz="4400" b="0">
              <a:solidFill>
                <a:schemeClr val="tx1"/>
              </a:solidFill>
            </a:endParaRPr>
          </a:p>
          <a:p>
            <a:pPr eaLnBrk="1" hangingPunct="1"/>
            <a:r>
              <a:rPr lang="en-US" sz="1800" b="0">
                <a:solidFill>
                  <a:schemeClr val="tx1"/>
                </a:solidFill>
              </a:rPr>
              <a:t>As long as a household faces a limited budget—and all households ultimately do—the real cost of any good or service is the value of the other goods and services that could have been purchased with the same amount of money.</a:t>
            </a:r>
          </a:p>
        </p:txBody>
      </p:sp>
    </p:spTree>
    <p:extLst>
      <p:ext uri="{BB962C8B-B14F-4D97-AF65-F5344CB8AC3E}">
        <p14:creationId xmlns:p14="http://schemas.microsoft.com/office/powerpoint/2010/main" val="407509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animEffect transition="in" filter="wipe(left)">
                                      <p:cBhvr>
                                        <p:cTn id="15" dur="500"/>
                                        <p:tgtEl>
                                          <p:spTgt spid="1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animEffect transition="in" filter="wipe(left)">
                                      <p:cBhvr>
                                        <p:cTn id="19"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5604" name="Rectangle 4"/>
          <p:cNvSpPr>
            <a:spLocks noChangeArrowheads="1"/>
          </p:cNvSpPr>
          <p:nvPr/>
        </p:nvSpPr>
        <p:spPr bwMode="auto">
          <a:xfrm>
            <a:off x="1981200" y="135255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In general, the budget constraint can be written</a:t>
            </a:r>
          </a:p>
        </p:txBody>
      </p:sp>
      <p:sp>
        <p:nvSpPr>
          <p:cNvPr id="1305605" name="Rectangle 5"/>
          <p:cNvSpPr>
            <a:spLocks noChangeArrowheads="1"/>
          </p:cNvSpPr>
          <p:nvPr/>
        </p:nvSpPr>
        <p:spPr bwMode="auto">
          <a:xfrm>
            <a:off x="4610100" y="2409825"/>
            <a:ext cx="297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algn="ctr" eaLnBrk="1" hangingPunct="1">
              <a:spcBef>
                <a:spcPct val="0"/>
              </a:spcBef>
              <a:spcAft>
                <a:spcPct val="0"/>
              </a:spcAft>
            </a:pPr>
            <a:r>
              <a:rPr lang="en-US" sz="2000" b="0" i="1">
                <a:solidFill>
                  <a:schemeClr val="tx1"/>
                </a:solidFill>
              </a:rPr>
              <a:t>P</a:t>
            </a:r>
            <a:r>
              <a:rPr lang="en-US" sz="2000" b="0" i="1" baseline="-25000">
                <a:solidFill>
                  <a:schemeClr val="tx1"/>
                </a:solidFill>
              </a:rPr>
              <a:t>X</a:t>
            </a:r>
            <a:r>
              <a:rPr lang="en-US" sz="2000" b="0" i="1">
                <a:solidFill>
                  <a:schemeClr val="tx1"/>
                </a:solidFill>
              </a:rPr>
              <a:t>X + P</a:t>
            </a:r>
            <a:r>
              <a:rPr lang="en-US" sz="2000" b="0" i="1" baseline="-25000">
                <a:solidFill>
                  <a:schemeClr val="tx1"/>
                </a:solidFill>
              </a:rPr>
              <a:t>Y</a:t>
            </a:r>
            <a:r>
              <a:rPr lang="en-US" sz="2000" b="0" i="1">
                <a:solidFill>
                  <a:schemeClr val="tx1"/>
                </a:solidFill>
              </a:rPr>
              <a:t>Y = I,</a:t>
            </a:r>
          </a:p>
        </p:txBody>
      </p:sp>
      <p:sp>
        <p:nvSpPr>
          <p:cNvPr id="1305606" name="Rectangle 6"/>
          <p:cNvSpPr>
            <a:spLocks noChangeArrowheads="1"/>
          </p:cNvSpPr>
          <p:nvPr/>
        </p:nvSpPr>
        <p:spPr bwMode="auto">
          <a:xfrm>
            <a:off x="1981200" y="34671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where </a:t>
            </a:r>
            <a:r>
              <a:rPr lang="en-US" sz="1800" b="0" i="1">
                <a:solidFill>
                  <a:schemeClr val="tx1"/>
                </a:solidFill>
              </a:rPr>
              <a:t>P</a:t>
            </a:r>
            <a:r>
              <a:rPr lang="en-US" sz="1800" b="0" i="1" baseline="-25000">
                <a:solidFill>
                  <a:schemeClr val="tx1"/>
                </a:solidFill>
              </a:rPr>
              <a:t>X</a:t>
            </a:r>
            <a:r>
              <a:rPr lang="en-US" sz="1800" b="0">
                <a:solidFill>
                  <a:schemeClr val="tx1"/>
                </a:solidFill>
              </a:rPr>
              <a:t> = the price of </a:t>
            </a:r>
            <a:r>
              <a:rPr lang="en-US" sz="1800" b="0" i="1">
                <a:solidFill>
                  <a:schemeClr val="tx1"/>
                </a:solidFill>
              </a:rPr>
              <a:t>X, X</a:t>
            </a:r>
            <a:r>
              <a:rPr lang="en-US" sz="1800" b="0">
                <a:solidFill>
                  <a:schemeClr val="tx1"/>
                </a:solidFill>
              </a:rPr>
              <a:t> = the quantity of </a:t>
            </a:r>
            <a:r>
              <a:rPr lang="en-US" sz="1800" b="0" i="1">
                <a:solidFill>
                  <a:schemeClr val="tx1"/>
                </a:solidFill>
              </a:rPr>
              <a:t>X</a:t>
            </a:r>
            <a:r>
              <a:rPr lang="en-US" sz="1800" b="0">
                <a:solidFill>
                  <a:schemeClr val="tx1"/>
                </a:solidFill>
              </a:rPr>
              <a:t> consumed, </a:t>
            </a:r>
            <a:r>
              <a:rPr lang="en-US" sz="1800" b="0" i="1">
                <a:solidFill>
                  <a:schemeClr val="tx1"/>
                </a:solidFill>
              </a:rPr>
              <a:t>P</a:t>
            </a:r>
            <a:r>
              <a:rPr lang="en-US" sz="1800" b="0" i="1" baseline="-25000">
                <a:solidFill>
                  <a:schemeClr val="tx1"/>
                </a:solidFill>
              </a:rPr>
              <a:t>Y</a:t>
            </a:r>
            <a:r>
              <a:rPr lang="en-US" sz="1800" b="0">
                <a:solidFill>
                  <a:schemeClr val="tx1"/>
                </a:solidFill>
              </a:rPr>
              <a:t> = the price of </a:t>
            </a:r>
            <a:r>
              <a:rPr lang="en-US" sz="1800" b="0" i="1">
                <a:solidFill>
                  <a:schemeClr val="tx1"/>
                </a:solidFill>
              </a:rPr>
              <a:t>Y, Y</a:t>
            </a:r>
            <a:r>
              <a:rPr lang="en-US" sz="1800" b="0">
                <a:solidFill>
                  <a:schemeClr val="tx1"/>
                </a:solidFill>
              </a:rPr>
              <a:t> = the quantity of </a:t>
            </a:r>
            <a:r>
              <a:rPr lang="en-US" sz="1800" b="0" i="1">
                <a:solidFill>
                  <a:schemeClr val="tx1"/>
                </a:solidFill>
              </a:rPr>
              <a:t>Y</a:t>
            </a:r>
            <a:r>
              <a:rPr lang="en-US" sz="1800" b="0">
                <a:solidFill>
                  <a:schemeClr val="tx1"/>
                </a:solidFill>
              </a:rPr>
              <a:t> consumed, and </a:t>
            </a:r>
            <a:r>
              <a:rPr lang="en-US" sz="1800" b="0" i="1">
                <a:solidFill>
                  <a:schemeClr val="tx1"/>
                </a:solidFill>
              </a:rPr>
              <a:t>I</a:t>
            </a:r>
            <a:r>
              <a:rPr lang="en-US" sz="1800" b="0">
                <a:solidFill>
                  <a:schemeClr val="tx1"/>
                </a:solidFill>
              </a:rPr>
              <a:t> = household income.</a:t>
            </a:r>
          </a:p>
        </p:txBody>
      </p:sp>
      <p:sp>
        <p:nvSpPr>
          <p:cNvPr id="8" name="Rectangle 4"/>
          <p:cNvSpPr txBox="1">
            <a:spLocks noChangeArrowheads="1"/>
          </p:cNvSpPr>
          <p:nvPr/>
        </p:nvSpPr>
        <p:spPr bwMode="auto">
          <a:xfrm>
            <a:off x="1979613" y="295275"/>
            <a:ext cx="6400800" cy="381000"/>
          </a:xfrm>
          <a:prstGeom prst="rect">
            <a:avLst/>
          </a:prstGeom>
          <a:noFill/>
          <a:ln>
            <a:miter lim="800000"/>
            <a:headEnd/>
            <a:tailEnd/>
          </a:ln>
        </p:spPr>
        <p:txBody>
          <a:bodyPr/>
          <a:lstStyle/>
          <a:p>
            <a:pPr marL="457200" indent="-457200">
              <a:defRPr/>
            </a:pPr>
            <a:r>
              <a:rPr lang="en-US" sz="2000" kern="0" dirty="0">
                <a:solidFill>
                  <a:srgbClr val="55367D"/>
                </a:solidFill>
              </a:rPr>
              <a:t>The Equation of the Budget Constraint</a:t>
            </a:r>
          </a:p>
        </p:txBody>
      </p:sp>
    </p:spTree>
    <p:extLst>
      <p:ext uri="{BB962C8B-B14F-4D97-AF65-F5344CB8AC3E}">
        <p14:creationId xmlns:p14="http://schemas.microsoft.com/office/powerpoint/2010/main" val="938677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05604"/>
                                        </p:tgtEl>
                                        <p:attrNameLst>
                                          <p:attrName>style.visibility</p:attrName>
                                        </p:attrNameLst>
                                      </p:cBhvr>
                                      <p:to>
                                        <p:strVal val="visible"/>
                                      </p:to>
                                    </p:set>
                                    <p:animEffect transition="in" filter="wipe(left)">
                                      <p:cBhvr>
                                        <p:cTn id="11" dur="500"/>
                                        <p:tgtEl>
                                          <p:spTgt spid="1305604"/>
                                        </p:tgtEl>
                                      </p:cBhvr>
                                    </p:animEffect>
                                  </p:childTnLst>
                                </p:cTn>
                              </p:par>
                            </p:childTnLst>
                          </p:cTn>
                        </p:par>
                        <p:par>
                          <p:cTn id="12" fill="hold" nodeType="afterGroup">
                            <p:stCondLst>
                              <p:cond delay="1000"/>
                            </p:stCondLst>
                            <p:childTnLst>
                              <p:par>
                                <p:cTn id="13" presetID="17" presetClass="entr" presetSubtype="10" fill="hold" grpId="0" nodeType="afterEffect">
                                  <p:stCondLst>
                                    <p:cond delay="0"/>
                                  </p:stCondLst>
                                  <p:childTnLst>
                                    <p:set>
                                      <p:cBhvr>
                                        <p:cTn id="14" dur="1" fill="hold">
                                          <p:stCondLst>
                                            <p:cond delay="0"/>
                                          </p:stCondLst>
                                        </p:cTn>
                                        <p:tgtEl>
                                          <p:spTgt spid="1305605"/>
                                        </p:tgtEl>
                                        <p:attrNameLst>
                                          <p:attrName>style.visibility</p:attrName>
                                        </p:attrNameLst>
                                      </p:cBhvr>
                                      <p:to>
                                        <p:strVal val="visible"/>
                                      </p:to>
                                    </p:set>
                                    <p:anim calcmode="lin" valueType="num">
                                      <p:cBhvr>
                                        <p:cTn id="15" dur="500" fill="hold"/>
                                        <p:tgtEl>
                                          <p:spTgt spid="1305605"/>
                                        </p:tgtEl>
                                        <p:attrNameLst>
                                          <p:attrName>ppt_w</p:attrName>
                                        </p:attrNameLst>
                                      </p:cBhvr>
                                      <p:tavLst>
                                        <p:tav tm="0">
                                          <p:val>
                                            <p:fltVal val="0"/>
                                          </p:val>
                                        </p:tav>
                                        <p:tav tm="100000">
                                          <p:val>
                                            <p:strVal val="#ppt_w"/>
                                          </p:val>
                                        </p:tav>
                                      </p:tavLst>
                                    </p:anim>
                                    <p:anim calcmode="lin" valueType="num">
                                      <p:cBhvr>
                                        <p:cTn id="16" dur="500" fill="hold"/>
                                        <p:tgtEl>
                                          <p:spTgt spid="1305605"/>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305606"/>
                                        </p:tgtEl>
                                        <p:attrNameLst>
                                          <p:attrName>style.visibility</p:attrName>
                                        </p:attrNameLst>
                                      </p:cBhvr>
                                      <p:to>
                                        <p:strVal val="visible"/>
                                      </p:to>
                                    </p:set>
                                    <p:animEffect transition="in" filter="wipe(left)">
                                      <p:cBhvr>
                                        <p:cTn id="20" dur="500"/>
                                        <p:tgtEl>
                                          <p:spTgt spid="130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5604" grpId="0"/>
      <p:bldP spid="1305605" grpId="0"/>
      <p:bldP spid="1305606"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7651" name="Rectangle 3"/>
          <p:cNvSpPr>
            <a:spLocks noChangeArrowheads="1"/>
          </p:cNvSpPr>
          <p:nvPr/>
        </p:nvSpPr>
        <p:spPr bwMode="auto">
          <a:xfrm>
            <a:off x="1981200" y="116205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utility</a:t>
            </a:r>
            <a:r>
              <a:rPr lang="en-US" sz="1800" b="0">
                <a:solidFill>
                  <a:schemeClr val="tx1"/>
                </a:solidFill>
              </a:rPr>
              <a:t>  The satisfaction a product yields.</a:t>
            </a:r>
          </a:p>
        </p:txBody>
      </p:sp>
      <p:sp>
        <p:nvSpPr>
          <p:cNvPr id="1307652" name="Rectangle 4"/>
          <p:cNvSpPr>
            <a:spLocks noChangeArrowheads="1"/>
          </p:cNvSpPr>
          <p:nvPr/>
        </p:nvSpPr>
        <p:spPr bwMode="auto">
          <a:xfrm>
            <a:off x="1981200" y="2901951"/>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marginal utility (</a:t>
            </a:r>
            <a:r>
              <a:rPr lang="en-US" sz="1800" i="1">
                <a:solidFill>
                  <a:schemeClr val="tx1"/>
                </a:solidFill>
              </a:rPr>
              <a:t>MU</a:t>
            </a:r>
            <a:r>
              <a:rPr lang="en-US" sz="1800">
                <a:solidFill>
                  <a:schemeClr val="tx1"/>
                </a:solidFill>
              </a:rPr>
              <a:t>)</a:t>
            </a:r>
            <a:r>
              <a:rPr lang="en-US" sz="1800" b="0">
                <a:solidFill>
                  <a:schemeClr val="tx1"/>
                </a:solidFill>
              </a:rPr>
              <a:t>  The additional satisfaction gained by the consumption or use of </a:t>
            </a:r>
            <a:r>
              <a:rPr lang="en-US" sz="1800" b="0" i="1">
                <a:solidFill>
                  <a:schemeClr val="tx1"/>
                </a:solidFill>
              </a:rPr>
              <a:t>one more</a:t>
            </a:r>
            <a:r>
              <a:rPr lang="en-US" sz="1800" b="0">
                <a:solidFill>
                  <a:schemeClr val="tx1"/>
                </a:solidFill>
              </a:rPr>
              <a:t> unit of a good or service.</a:t>
            </a:r>
          </a:p>
        </p:txBody>
      </p:sp>
      <p:sp>
        <p:nvSpPr>
          <p:cNvPr id="1307654" name="Rectangle 6"/>
          <p:cNvSpPr>
            <a:spLocks noChangeArrowheads="1"/>
          </p:cNvSpPr>
          <p:nvPr/>
        </p:nvSpPr>
        <p:spPr bwMode="auto">
          <a:xfrm>
            <a:off x="1981200" y="40370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total utility</a:t>
            </a:r>
            <a:r>
              <a:rPr lang="en-US" sz="1800" b="0">
                <a:solidFill>
                  <a:schemeClr val="tx1"/>
                </a:solidFill>
              </a:rPr>
              <a:t>  The total amount of satisfaction obtained from consumption of a good or service.</a:t>
            </a:r>
          </a:p>
        </p:txBody>
      </p:sp>
      <p:sp>
        <p:nvSpPr>
          <p:cNvPr id="1307655" name="Rectangle 7"/>
          <p:cNvSpPr>
            <a:spLocks noChangeArrowheads="1"/>
          </p:cNvSpPr>
          <p:nvPr/>
        </p:nvSpPr>
        <p:spPr bwMode="auto">
          <a:xfrm>
            <a:off x="1981200" y="5172076"/>
            <a:ext cx="8229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law of diminishing marginal utility</a:t>
            </a:r>
            <a:r>
              <a:rPr lang="en-US" sz="1800" b="0">
                <a:solidFill>
                  <a:schemeClr val="tx1"/>
                </a:solidFill>
              </a:rPr>
              <a:t>  The more of any one good consumed in a given period, the less satisfaction (utility) generated by consuming each additional (marginal) unit of the same good.</a:t>
            </a:r>
          </a:p>
        </p:txBody>
      </p:sp>
      <p:sp>
        <p:nvSpPr>
          <p:cNvPr id="9" name="Rectangle 6"/>
          <p:cNvSpPr txBox="1">
            <a:spLocks noChangeArrowheads="1"/>
          </p:cNvSpPr>
          <p:nvPr/>
        </p:nvSpPr>
        <p:spPr bwMode="auto">
          <a:xfrm>
            <a:off x="1981200" y="215900"/>
            <a:ext cx="8382000" cy="457200"/>
          </a:xfrm>
          <a:prstGeom prst="rect">
            <a:avLst/>
          </a:prstGeom>
          <a:noFill/>
          <a:ln>
            <a:miter lim="800000"/>
            <a:headEnd/>
            <a:tailEnd/>
          </a:ln>
        </p:spPr>
        <p:txBody>
          <a:bodyPr/>
          <a:lstStyle/>
          <a:p>
            <a:pPr>
              <a:spcBef>
                <a:spcPct val="0"/>
              </a:spcBef>
              <a:spcAft>
                <a:spcPct val="0"/>
              </a:spcAft>
              <a:defRPr/>
            </a:pPr>
            <a:r>
              <a:rPr lang="en-US" sz="2400" kern="0" dirty="0">
                <a:solidFill>
                  <a:srgbClr val="8A1636"/>
                </a:solidFill>
                <a:latin typeface="+mj-lt"/>
                <a:ea typeface="+mj-ea"/>
                <a:cs typeface="+mj-cs"/>
              </a:rPr>
              <a:t>The Basis of Choice: Utility</a:t>
            </a:r>
          </a:p>
        </p:txBody>
      </p:sp>
      <p:sp>
        <p:nvSpPr>
          <p:cNvPr id="10" name="Rectangle 4"/>
          <p:cNvSpPr txBox="1">
            <a:spLocks noChangeArrowheads="1"/>
          </p:cNvSpPr>
          <p:nvPr/>
        </p:nvSpPr>
        <p:spPr bwMode="auto">
          <a:xfrm>
            <a:off x="1981200" y="2032000"/>
            <a:ext cx="6400800" cy="381000"/>
          </a:xfrm>
          <a:prstGeom prst="rect">
            <a:avLst/>
          </a:prstGeom>
          <a:noFill/>
          <a:ln>
            <a:miter lim="800000"/>
            <a:headEnd/>
            <a:tailEnd/>
          </a:ln>
        </p:spPr>
        <p:txBody>
          <a:bodyPr/>
          <a:lstStyle/>
          <a:p>
            <a:pPr marL="457200" indent="-457200">
              <a:defRPr/>
            </a:pPr>
            <a:r>
              <a:rPr lang="en-US" sz="2000" kern="0" dirty="0">
                <a:solidFill>
                  <a:srgbClr val="55367D"/>
                </a:solidFill>
              </a:rPr>
              <a:t>Diminishing Marginal Utility</a:t>
            </a:r>
          </a:p>
        </p:txBody>
      </p:sp>
    </p:spTree>
    <p:extLst>
      <p:ext uri="{BB962C8B-B14F-4D97-AF65-F5344CB8AC3E}">
        <p14:creationId xmlns:p14="http://schemas.microsoft.com/office/powerpoint/2010/main" val="532482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07651"/>
                                        </p:tgtEl>
                                        <p:attrNameLst>
                                          <p:attrName>style.visibility</p:attrName>
                                        </p:attrNameLst>
                                      </p:cBhvr>
                                      <p:to>
                                        <p:strVal val="visible"/>
                                      </p:to>
                                    </p:set>
                                    <p:animEffect transition="in" filter="wipe(left)">
                                      <p:cBhvr>
                                        <p:cTn id="11" dur="500"/>
                                        <p:tgtEl>
                                          <p:spTgt spid="1307651"/>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07652"/>
                                        </p:tgtEl>
                                        <p:attrNameLst>
                                          <p:attrName>style.visibility</p:attrName>
                                        </p:attrNameLst>
                                      </p:cBhvr>
                                      <p:to>
                                        <p:strVal val="visible"/>
                                      </p:to>
                                    </p:set>
                                    <p:animEffect transition="in" filter="wipe(left)">
                                      <p:cBhvr>
                                        <p:cTn id="19" dur="500"/>
                                        <p:tgtEl>
                                          <p:spTgt spid="1307652"/>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07654"/>
                                        </p:tgtEl>
                                        <p:attrNameLst>
                                          <p:attrName>style.visibility</p:attrName>
                                        </p:attrNameLst>
                                      </p:cBhvr>
                                      <p:to>
                                        <p:strVal val="visible"/>
                                      </p:to>
                                    </p:set>
                                    <p:animEffect transition="in" filter="wipe(left)">
                                      <p:cBhvr>
                                        <p:cTn id="23" dur="500"/>
                                        <p:tgtEl>
                                          <p:spTgt spid="1307654"/>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07655"/>
                                        </p:tgtEl>
                                        <p:attrNameLst>
                                          <p:attrName>style.visibility</p:attrName>
                                        </p:attrNameLst>
                                      </p:cBhvr>
                                      <p:to>
                                        <p:strVal val="visible"/>
                                      </p:to>
                                    </p:set>
                                    <p:animEffect transition="in" filter="wipe(left)">
                                      <p:cBhvr>
                                        <p:cTn id="27" dur="500"/>
                                        <p:tgtEl>
                                          <p:spTgt spid="130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7651" grpId="0"/>
      <p:bldP spid="1307652" grpId="0"/>
      <p:bldP spid="1307654" grpId="0"/>
      <p:bldP spid="1307655" grpId="0"/>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309763" name="Group 67"/>
          <p:cNvGraphicFramePr>
            <a:graphicFrameLocks noGrp="1"/>
          </p:cNvGraphicFramePr>
          <p:nvPr>
            <p:ph idx="4294967295"/>
          </p:nvPr>
        </p:nvGraphicFramePr>
        <p:xfrm>
          <a:off x="1981200" y="685800"/>
          <a:ext cx="3352800" cy="3078192"/>
        </p:xfrm>
        <a:graphic>
          <a:graphicData uri="http://schemas.openxmlformats.org/drawingml/2006/table">
            <a:tbl>
              <a:tblPr/>
              <a:tblGrid>
                <a:gridCol w="1143000"/>
                <a:gridCol w="1066800"/>
                <a:gridCol w="1143000"/>
              </a:tblGrid>
              <a:tr h="731477">
                <a:tc gridSpan="3">
                  <a:txBody>
                    <a:bodyPr/>
                    <a:lstStyle/>
                    <a:p>
                      <a:pPr marL="1028700" marR="0" lvl="0" indent="-10287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cs typeface="Arial" charset="0"/>
                        </a:rPr>
                        <a:t>TABLE 6.2   </a:t>
                      </a:r>
                      <a:r>
                        <a:rPr kumimoji="0" lang="en-US" sz="1400" b="1" i="0" u="none" strike="noStrike" cap="none" normalizeH="0" baseline="0" dirty="0" smtClean="0">
                          <a:ln>
                            <a:noFill/>
                          </a:ln>
                          <a:solidFill>
                            <a:schemeClr val="bg1"/>
                          </a:solidFill>
                          <a:effectLst/>
                          <a:latin typeface="Arial" charset="0"/>
                        </a:rPr>
                        <a:t>Total Utility and Marginal Utility of Trips to the Club per Week</a:t>
                      </a:r>
                    </a:p>
                  </a:txBody>
                  <a:tcPr marT="45702" marB="45702"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c hMerge="1">
                  <a:txBody>
                    <a:bodyPr/>
                    <a:lstStyle/>
                    <a:p>
                      <a:endParaRPr lang="en-US"/>
                    </a:p>
                  </a:txBody>
                  <a:tcPr/>
                </a:tc>
              </a:tr>
              <a:tr h="51811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charset="0"/>
                        </a:rPr>
                        <a:t>Trips</a:t>
                      </a:r>
                      <a:br>
                        <a:rPr kumimoji="0" lang="en-US" sz="1400" b="1" i="0" u="none" strike="noStrike" cap="none" normalizeH="0" baseline="0" dirty="0" smtClean="0">
                          <a:ln>
                            <a:noFill/>
                          </a:ln>
                          <a:solidFill>
                            <a:schemeClr val="tx1"/>
                          </a:solidFill>
                          <a:effectLst/>
                          <a:latin typeface="Arial" charset="0"/>
                        </a:rPr>
                      </a:br>
                      <a:r>
                        <a:rPr kumimoji="0" lang="en-US" sz="1400" b="1" i="0" u="none" strike="noStrike" cap="none" normalizeH="0" baseline="0" dirty="0" smtClean="0">
                          <a:ln>
                            <a:noFill/>
                          </a:ln>
                          <a:solidFill>
                            <a:schemeClr val="tx1"/>
                          </a:solidFill>
                          <a:effectLst/>
                          <a:latin typeface="Arial" charset="0"/>
                        </a:rPr>
                        <a:t>to Club</a:t>
                      </a:r>
                    </a:p>
                  </a:txBody>
                  <a:tcPr marR="0" marT="45702" marB="45702"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charset="0"/>
                        </a:rPr>
                        <a:t>Total</a:t>
                      </a:r>
                      <a:br>
                        <a:rPr kumimoji="0" lang="en-US" sz="1400" b="1" i="0" u="none" strike="noStrike" cap="none" normalizeH="0" baseline="0" dirty="0" smtClean="0">
                          <a:ln>
                            <a:noFill/>
                          </a:ln>
                          <a:solidFill>
                            <a:schemeClr val="tx1"/>
                          </a:solidFill>
                          <a:effectLst/>
                          <a:latin typeface="Arial" charset="0"/>
                        </a:rPr>
                      </a:br>
                      <a:r>
                        <a:rPr kumimoji="0" lang="en-US" sz="1400" b="1" i="0" u="none" strike="noStrike" cap="none" normalizeH="0" baseline="0" dirty="0" smtClean="0">
                          <a:ln>
                            <a:noFill/>
                          </a:ln>
                          <a:solidFill>
                            <a:schemeClr val="tx1"/>
                          </a:solidFill>
                          <a:effectLst/>
                          <a:latin typeface="Arial" charset="0"/>
                        </a:rPr>
                        <a:t>Utility</a:t>
                      </a:r>
                    </a:p>
                  </a:txBody>
                  <a:tcPr marR="0" marT="45702" marB="4570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charset="0"/>
                        </a:rPr>
                        <a:t>Marginal</a:t>
                      </a:r>
                      <a:br>
                        <a:rPr kumimoji="0" lang="en-US" sz="1400" b="1" i="0" u="none" strike="noStrike" cap="none" normalizeH="0" baseline="0" dirty="0" smtClean="0">
                          <a:ln>
                            <a:noFill/>
                          </a:ln>
                          <a:solidFill>
                            <a:schemeClr val="tx1"/>
                          </a:solidFill>
                          <a:effectLst/>
                          <a:latin typeface="Arial" charset="0"/>
                        </a:rPr>
                      </a:br>
                      <a:r>
                        <a:rPr kumimoji="0" lang="en-US" sz="1400" b="1" i="0" u="none" strike="noStrike" cap="none" normalizeH="0" baseline="0" dirty="0" smtClean="0">
                          <a:ln>
                            <a:noFill/>
                          </a:ln>
                          <a:solidFill>
                            <a:schemeClr val="tx1"/>
                          </a:solidFill>
                          <a:effectLst/>
                          <a:latin typeface="Arial" charset="0"/>
                        </a:rPr>
                        <a:t>Utility</a:t>
                      </a:r>
                      <a:endParaRPr kumimoji="0" lang="en-US" sz="1400" b="0" i="0" u="none" strike="noStrike" cap="none" normalizeH="0" baseline="0" dirty="0" smtClean="0">
                        <a:ln>
                          <a:noFill/>
                        </a:ln>
                        <a:solidFill>
                          <a:schemeClr val="tx1"/>
                        </a:solidFill>
                        <a:effectLst/>
                        <a:latin typeface="Arial" charset="0"/>
                      </a:endParaRPr>
                    </a:p>
                  </a:txBody>
                  <a:tcPr marR="0" marT="45702" marB="45702"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0476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1</a:t>
                      </a:r>
                    </a:p>
                  </a:txBody>
                  <a:tcPr marR="0" marT="45702" marB="45702"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12</a:t>
                      </a:r>
                    </a:p>
                  </a:txBody>
                  <a:tcPr marR="274320" marT="45702" marB="4570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rPr>
                        <a:t>12</a:t>
                      </a:r>
                    </a:p>
                  </a:txBody>
                  <a:tcPr marR="0" marT="45702" marB="45702"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0476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2</a:t>
                      </a:r>
                    </a:p>
                  </a:txBody>
                  <a:tcPr marR="0" marT="45702" marB="45702"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22</a:t>
                      </a:r>
                    </a:p>
                  </a:txBody>
                  <a:tcPr marR="274320" marT="45702" marB="45702"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charset="0"/>
                        </a:rPr>
                        <a:t>10</a:t>
                      </a:r>
                    </a:p>
                  </a:txBody>
                  <a:tcPr marR="0" marT="45702" marB="45702" horzOverflow="overflow">
                    <a:lnL>
                      <a:noFill/>
                    </a:lnL>
                    <a:lnR cap="flat">
                      <a:noFill/>
                    </a:lnR>
                    <a:lnT>
                      <a:noFill/>
                    </a:lnT>
                    <a:lnB>
                      <a:noFill/>
                    </a:lnB>
                    <a:lnTlToBr>
                      <a:noFill/>
                    </a:lnTlToBr>
                    <a:lnBlToTr>
                      <a:noFill/>
                    </a:lnBlToTr>
                    <a:noFill/>
                  </a:tcPr>
                </a:tc>
              </a:tr>
              <a:tr h="30476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3</a:t>
                      </a:r>
                    </a:p>
                  </a:txBody>
                  <a:tcPr marR="0" marT="45702" marB="45702"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28</a:t>
                      </a:r>
                    </a:p>
                  </a:txBody>
                  <a:tcPr marR="274320" marT="45702" marB="45702"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rPr>
                        <a:t>6</a:t>
                      </a:r>
                    </a:p>
                  </a:txBody>
                  <a:tcPr marR="0" marT="45702" marB="45702" horzOverflow="overflow">
                    <a:lnL>
                      <a:noFill/>
                    </a:lnL>
                    <a:lnR cap="flat">
                      <a:noFill/>
                    </a:lnR>
                    <a:lnT>
                      <a:noFill/>
                    </a:lnT>
                    <a:lnB>
                      <a:noFill/>
                    </a:lnB>
                    <a:lnTlToBr>
                      <a:noFill/>
                    </a:lnTlToBr>
                    <a:lnBlToTr>
                      <a:noFill/>
                    </a:lnBlToTr>
                    <a:noFill/>
                  </a:tcPr>
                </a:tc>
              </a:tr>
              <a:tr h="30476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4</a:t>
                      </a:r>
                    </a:p>
                  </a:txBody>
                  <a:tcPr marR="0" marT="45702" marB="45702"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32</a:t>
                      </a:r>
                    </a:p>
                  </a:txBody>
                  <a:tcPr marR="274320" marT="45702" marB="45702"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rPr>
                        <a:t>4</a:t>
                      </a:r>
                    </a:p>
                  </a:txBody>
                  <a:tcPr marR="0" marT="45702" marB="45702" horzOverflow="overflow">
                    <a:lnL>
                      <a:noFill/>
                    </a:lnL>
                    <a:lnR cap="flat">
                      <a:noFill/>
                    </a:lnR>
                    <a:lnT>
                      <a:noFill/>
                    </a:lnT>
                    <a:lnB>
                      <a:noFill/>
                    </a:lnB>
                    <a:lnTlToBr>
                      <a:noFill/>
                    </a:lnTlToBr>
                    <a:lnBlToTr>
                      <a:noFill/>
                    </a:lnBlToTr>
                    <a:noFill/>
                  </a:tcPr>
                </a:tc>
              </a:tr>
              <a:tr h="30476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5</a:t>
                      </a:r>
                    </a:p>
                  </a:txBody>
                  <a:tcPr marR="0" marT="45702" marB="45702"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34</a:t>
                      </a:r>
                    </a:p>
                  </a:txBody>
                  <a:tcPr marR="274320" marT="45702" marB="45702"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rPr>
                        <a:t>2</a:t>
                      </a:r>
                    </a:p>
                  </a:txBody>
                  <a:tcPr marR="0" marT="45702" marB="45702" horzOverflow="overflow">
                    <a:lnL>
                      <a:noFill/>
                    </a:lnL>
                    <a:lnR cap="flat">
                      <a:noFill/>
                    </a:lnR>
                    <a:lnT>
                      <a:noFill/>
                    </a:lnT>
                    <a:lnB>
                      <a:noFill/>
                    </a:lnB>
                    <a:lnTlToBr>
                      <a:noFill/>
                    </a:lnTlToBr>
                    <a:lnBlToTr>
                      <a:noFill/>
                    </a:lnBlToTr>
                    <a:noFill/>
                  </a:tcPr>
                </a:tc>
              </a:tr>
              <a:tr h="30476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6</a:t>
                      </a:r>
                    </a:p>
                  </a:txBody>
                  <a:tcPr marR="0" marT="45702" marB="45702" horzOverflow="overflow">
                    <a:lnL cap="flat">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34</a:t>
                      </a:r>
                    </a:p>
                  </a:txBody>
                  <a:tcPr marR="274320" marT="45702" marB="45702"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charset="0"/>
                        </a:rPr>
                        <a:t>0</a:t>
                      </a:r>
                    </a:p>
                  </a:txBody>
                  <a:tcPr marR="0" marT="45702" marB="45702" horzOverflow="overflow">
                    <a:lnL>
                      <a:noFill/>
                    </a:lnL>
                    <a:lnR cap="flat">
                      <a:noFill/>
                    </a:lnR>
                    <a:lnT>
                      <a:noFill/>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sp>
        <p:nvSpPr>
          <p:cNvPr id="1309754" name="Rectangle 58"/>
          <p:cNvSpPr>
            <a:spLocks noChangeArrowheads="1"/>
          </p:cNvSpPr>
          <p:nvPr/>
        </p:nvSpPr>
        <p:spPr bwMode="auto">
          <a:xfrm>
            <a:off x="1981201" y="4314825"/>
            <a:ext cx="3421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sz="1400">
                <a:solidFill>
                  <a:srgbClr val="00723F"/>
                </a:solidFill>
              </a:rPr>
              <a:t>  FIGURE 6.3</a:t>
            </a:r>
            <a:r>
              <a:rPr lang="en-US" sz="1400"/>
              <a:t>  </a:t>
            </a:r>
            <a:r>
              <a:rPr lang="en-US" sz="1400">
                <a:solidFill>
                  <a:schemeClr val="tx1"/>
                </a:solidFill>
              </a:rPr>
              <a:t>Graphs of Frank’s Total and Marginal Utility</a:t>
            </a:r>
          </a:p>
        </p:txBody>
      </p:sp>
      <p:sp>
        <p:nvSpPr>
          <p:cNvPr id="1309755" name="Text Box 59"/>
          <p:cNvSpPr txBox="1">
            <a:spLocks noChangeArrowheads="1"/>
          </p:cNvSpPr>
          <p:nvPr/>
        </p:nvSpPr>
        <p:spPr bwMode="auto">
          <a:xfrm rot="10800000">
            <a:off x="1924050" y="4926460"/>
            <a:ext cx="3429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lnSpc>
                <a:spcPct val="105000"/>
              </a:lnSpc>
              <a:spcBef>
                <a:spcPct val="0"/>
              </a:spcBef>
              <a:spcAft>
                <a:spcPct val="0"/>
              </a:spcAft>
            </a:pPr>
            <a:r>
              <a:rPr lang="en-US" sz="1600" b="0" dirty="0">
                <a:solidFill>
                  <a:schemeClr val="tx1"/>
                </a:solidFill>
              </a:rPr>
              <a:t>Marginal utility is the additional utility gained by consuming one additional unit of a </a:t>
            </a:r>
            <a:r>
              <a:rPr lang="en-US" sz="1600" b="0" dirty="0" smtClean="0">
                <a:solidFill>
                  <a:schemeClr val="tx1"/>
                </a:solidFill>
              </a:rPr>
              <a:t>commodity.</a:t>
            </a:r>
            <a:endParaRPr lang="en-US" sz="1600" b="0" dirty="0">
              <a:solidFill>
                <a:schemeClr val="tx1"/>
              </a:solidFill>
            </a:endParaRPr>
          </a:p>
          <a:p>
            <a:pPr eaLnBrk="1" hangingPunct="1">
              <a:lnSpc>
                <a:spcPct val="105000"/>
              </a:lnSpc>
              <a:spcBef>
                <a:spcPct val="0"/>
              </a:spcBef>
              <a:spcAft>
                <a:spcPct val="0"/>
              </a:spcAft>
            </a:pPr>
            <a:r>
              <a:rPr lang="en-US" sz="1600" b="0" dirty="0">
                <a:solidFill>
                  <a:schemeClr val="tx1"/>
                </a:solidFill>
              </a:rPr>
              <a:t>When marginal utility is zero, total utility stops rising.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24601" y="533401"/>
            <a:ext cx="3133725"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24601" y="533401"/>
            <a:ext cx="3133725"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24601" y="533401"/>
            <a:ext cx="3133725"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24601" y="533401"/>
            <a:ext cx="3133725"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324601" y="533401"/>
            <a:ext cx="3133725"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324601" y="533401"/>
            <a:ext cx="3133725"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324601" y="533401"/>
            <a:ext cx="3133725"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324601" y="533401"/>
            <a:ext cx="3133725"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9041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309763"/>
                                        </p:tgtEl>
                                        <p:attrNameLst>
                                          <p:attrName>style.visibility</p:attrName>
                                        </p:attrNameLst>
                                      </p:cBhvr>
                                      <p:to>
                                        <p:strVal val="visible"/>
                                      </p:to>
                                    </p:set>
                                    <p:animEffect transition="in" filter="wipe(up)">
                                      <p:cBhvr>
                                        <p:cTn id="7" dur="1000"/>
                                        <p:tgtEl>
                                          <p:spTgt spid="1309763"/>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309754"/>
                                        </p:tgtEl>
                                        <p:attrNameLst>
                                          <p:attrName>style.visibility</p:attrName>
                                        </p:attrNameLst>
                                      </p:cBhvr>
                                      <p:to>
                                        <p:strVal val="visible"/>
                                      </p:to>
                                    </p:set>
                                    <p:animEffect transition="in" filter="wipe(left)">
                                      <p:cBhvr>
                                        <p:cTn id="11" dur="500"/>
                                        <p:tgtEl>
                                          <p:spTgt spid="1309754"/>
                                        </p:tgtEl>
                                      </p:cBhvr>
                                    </p:animEffect>
                                  </p:childTnLst>
                                </p:cTn>
                              </p:par>
                            </p:childTnLst>
                          </p:cTn>
                        </p:par>
                        <p:par>
                          <p:cTn id="12" fill="hold" nodeType="afterGroup">
                            <p:stCondLst>
                              <p:cond delay="1500"/>
                            </p:stCondLst>
                            <p:childTnLst>
                              <p:par>
                                <p:cTn id="13" presetID="2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1000"/>
                                        <p:tgtEl>
                                          <p:spTgt spid="2"/>
                                        </p:tgtEl>
                                      </p:cBhvr>
                                    </p:animEffect>
                                  </p:childTnLst>
                                </p:cTn>
                              </p:par>
                            </p:childTnLst>
                          </p:cTn>
                        </p:par>
                        <p:par>
                          <p:cTn id="16" fill="hold" nodeType="afterGroup">
                            <p:stCondLst>
                              <p:cond delay="2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1000"/>
                                        <p:tgtEl>
                                          <p:spTgt spid="4"/>
                                        </p:tgtEl>
                                      </p:cBhvr>
                                    </p:animEffect>
                                  </p:childTnLst>
                                </p:cTn>
                              </p:par>
                            </p:childTnLst>
                          </p:cTn>
                        </p:par>
                        <p:par>
                          <p:cTn id="20" fill="hold" nodeType="afterGroup">
                            <p:stCondLst>
                              <p:cond delay="3500"/>
                            </p:stCondLst>
                            <p:childTnLst>
                              <p:par>
                                <p:cTn id="21" presetID="22" presetClass="entr" presetSubtype="4"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1000"/>
                                        <p:tgtEl>
                                          <p:spTgt spid="3"/>
                                        </p:tgtEl>
                                      </p:cBhvr>
                                    </p:animEffect>
                                  </p:childTnLst>
                                </p:cTn>
                              </p:par>
                            </p:childTnLst>
                          </p:cTn>
                        </p:par>
                        <p:par>
                          <p:cTn id="24" fill="hold" nodeType="afterGroup">
                            <p:stCondLst>
                              <p:cond delay="4500"/>
                            </p:stCondLst>
                            <p:childTnLst>
                              <p:par>
                                <p:cTn id="25" presetID="22" presetClass="entr" presetSubtype="4"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1000"/>
                                        <p:tgtEl>
                                          <p:spTgt spid="5"/>
                                        </p:tgtEl>
                                      </p:cBhvr>
                                    </p:animEffect>
                                  </p:childTnLst>
                                </p:cTn>
                              </p:par>
                            </p:childTnLst>
                          </p:cTn>
                        </p:par>
                        <p:par>
                          <p:cTn id="28" fill="hold" nodeType="afterGroup">
                            <p:stCondLst>
                              <p:cond delay="5500"/>
                            </p:stCondLst>
                            <p:childTnLst>
                              <p:par>
                                <p:cTn id="29" presetID="22" presetClass="entr" presetSubtype="4"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1000"/>
                                        <p:tgtEl>
                                          <p:spTgt spid="7"/>
                                        </p:tgtEl>
                                      </p:cBhvr>
                                    </p:animEffect>
                                  </p:childTnLst>
                                </p:cTn>
                              </p:par>
                            </p:childTnLst>
                          </p:cTn>
                        </p:par>
                        <p:par>
                          <p:cTn id="32" fill="hold" nodeType="afterGroup">
                            <p:stCondLst>
                              <p:cond delay="65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1000"/>
                                        <p:tgtEl>
                                          <p:spTgt spid="6"/>
                                        </p:tgtEl>
                                      </p:cBhvr>
                                    </p:animEffect>
                                  </p:childTnLst>
                                </p:cTn>
                              </p:par>
                            </p:childTnLst>
                          </p:cTn>
                        </p:par>
                        <p:par>
                          <p:cTn id="36" fill="hold" nodeType="afterGroup">
                            <p:stCondLst>
                              <p:cond delay="7500"/>
                            </p:stCondLst>
                            <p:childTnLst>
                              <p:par>
                                <p:cTn id="37" presetID="22" presetClass="entr" presetSubtype="4"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1000"/>
                                        <p:tgtEl>
                                          <p:spTgt spid="8"/>
                                        </p:tgtEl>
                                      </p:cBhvr>
                                    </p:animEffect>
                                  </p:childTnLst>
                                </p:cTn>
                              </p:par>
                            </p:childTnLst>
                          </p:cTn>
                        </p:par>
                        <p:par>
                          <p:cTn id="40" fill="hold" nodeType="afterGroup">
                            <p:stCondLst>
                              <p:cond delay="8500"/>
                            </p:stCondLst>
                            <p:childTnLst>
                              <p:par>
                                <p:cTn id="41" presetID="22" presetClass="entr" presetSubtype="8" fill="hold" nodeType="afterEffect">
                                  <p:stCondLst>
                                    <p:cond delay="0"/>
                                  </p:stCondLst>
                                  <p:childTnLst>
                                    <p:set>
                                      <p:cBhvr>
                                        <p:cTn id="42" dur="1" fill="hold">
                                          <p:stCondLst>
                                            <p:cond delay="0"/>
                                          </p:stCondLst>
                                        </p:cTn>
                                        <p:tgtEl>
                                          <p:spTgt spid="1309755">
                                            <p:txEl>
                                              <p:pRg st="0" end="0"/>
                                            </p:txEl>
                                          </p:spTgt>
                                        </p:tgtEl>
                                        <p:attrNameLst>
                                          <p:attrName>style.visibility</p:attrName>
                                        </p:attrNameLst>
                                      </p:cBhvr>
                                      <p:to>
                                        <p:strVal val="visible"/>
                                      </p:to>
                                    </p:set>
                                    <p:animEffect transition="in" filter="wipe(left)">
                                      <p:cBhvr>
                                        <p:cTn id="43" dur="500"/>
                                        <p:tgtEl>
                                          <p:spTgt spid="1309755">
                                            <p:txEl>
                                              <p:pRg st="0" end="0"/>
                                            </p:txEl>
                                          </p:spTgt>
                                        </p:tgtEl>
                                      </p:cBhvr>
                                    </p:animEffect>
                                  </p:childTnLst>
                                </p:cTn>
                              </p:par>
                            </p:childTnLst>
                          </p:cTn>
                        </p:par>
                        <p:par>
                          <p:cTn id="44" fill="hold" nodeType="afterGroup">
                            <p:stCondLst>
                              <p:cond delay="9000"/>
                            </p:stCondLst>
                            <p:childTnLst>
                              <p:par>
                                <p:cTn id="45" presetID="22" presetClass="entr" presetSubtype="4"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1000"/>
                                        <p:tgtEl>
                                          <p:spTgt spid="9"/>
                                        </p:tgtEl>
                                      </p:cBhvr>
                                    </p:animEffect>
                                  </p:childTnLst>
                                </p:cTn>
                              </p:par>
                            </p:childTnLst>
                          </p:cTn>
                        </p:par>
                        <p:par>
                          <p:cTn id="48" fill="hold" nodeType="afterGroup">
                            <p:stCondLst>
                              <p:cond delay="10000"/>
                            </p:stCondLst>
                            <p:childTnLst>
                              <p:par>
                                <p:cTn id="49" presetID="22" presetClass="entr" presetSubtype="8" fill="hold" nodeType="afterEffect">
                                  <p:stCondLst>
                                    <p:cond delay="0"/>
                                  </p:stCondLst>
                                  <p:childTnLst>
                                    <p:set>
                                      <p:cBhvr>
                                        <p:cTn id="50" dur="1" fill="hold">
                                          <p:stCondLst>
                                            <p:cond delay="0"/>
                                          </p:stCondLst>
                                        </p:cTn>
                                        <p:tgtEl>
                                          <p:spTgt spid="1309755">
                                            <p:txEl>
                                              <p:pRg st="1" end="1"/>
                                            </p:txEl>
                                          </p:spTgt>
                                        </p:tgtEl>
                                        <p:attrNameLst>
                                          <p:attrName>style.visibility</p:attrName>
                                        </p:attrNameLst>
                                      </p:cBhvr>
                                      <p:to>
                                        <p:strVal val="visible"/>
                                      </p:to>
                                    </p:set>
                                    <p:animEffect transition="in" filter="wipe(left)">
                                      <p:cBhvr>
                                        <p:cTn id="51" dur="500"/>
                                        <p:tgtEl>
                                          <p:spTgt spid="13097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9754"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12773" name="Picture 5" descr="fig6_6_1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738313"/>
            <a:ext cx="45434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2774" name="Picture 6" descr="fig6_6_2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738313"/>
            <a:ext cx="45434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2775" name="Picture 7" descr="fig6_6_3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1" y="1738313"/>
            <a:ext cx="45434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2776" name="Picture 8" descr="fig6_6_4p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1" y="1738313"/>
            <a:ext cx="45434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2777" name="Picture 9" descr="fig6_6_5pp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1" y="1738313"/>
            <a:ext cx="45434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2778" name="Picture 10" descr="fig6_6_6pp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1" y="1738313"/>
            <a:ext cx="45434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2779" name="Rectangle 11"/>
          <p:cNvSpPr>
            <a:spLocks noChangeArrowheads="1"/>
          </p:cNvSpPr>
          <p:nvPr/>
        </p:nvSpPr>
        <p:spPr bwMode="auto">
          <a:xfrm>
            <a:off x="6829425" y="914401"/>
            <a:ext cx="29718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sz="1400">
                <a:solidFill>
                  <a:srgbClr val="00723F"/>
                </a:solidFill>
              </a:rPr>
              <a:t>  FIGURE 6.4</a:t>
            </a:r>
            <a:r>
              <a:rPr lang="en-US" sz="1400"/>
              <a:t>  </a:t>
            </a:r>
            <a:r>
              <a:rPr lang="en-US" sz="1400">
                <a:solidFill>
                  <a:schemeClr val="tx1"/>
                </a:solidFill>
              </a:rPr>
              <a:t>Diminishing Marginal Utility and Downward-Sloping Demand</a:t>
            </a:r>
          </a:p>
        </p:txBody>
      </p:sp>
      <p:sp>
        <p:nvSpPr>
          <p:cNvPr id="1312780" name="Text Box 12"/>
          <p:cNvSpPr txBox="1">
            <a:spLocks noChangeArrowheads="1"/>
          </p:cNvSpPr>
          <p:nvPr/>
        </p:nvSpPr>
        <p:spPr bwMode="auto">
          <a:xfrm rot="10800000">
            <a:off x="6781800" y="1693863"/>
            <a:ext cx="3429000" cy="448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lnSpc>
                <a:spcPct val="105000"/>
              </a:lnSpc>
              <a:spcBef>
                <a:spcPct val="0"/>
              </a:spcBef>
              <a:spcAft>
                <a:spcPct val="0"/>
              </a:spcAft>
            </a:pPr>
            <a:r>
              <a:rPr lang="en-US" sz="1600" b="0">
                <a:solidFill>
                  <a:schemeClr val="tx1"/>
                </a:solidFill>
              </a:rPr>
              <a:t>At a price of $40, the utility gained from even the first Thai meal is not  worth the price. </a:t>
            </a:r>
          </a:p>
          <a:p>
            <a:pPr eaLnBrk="1" hangingPunct="1">
              <a:lnSpc>
                <a:spcPct val="105000"/>
              </a:lnSpc>
              <a:spcBef>
                <a:spcPct val="0"/>
              </a:spcBef>
              <a:spcAft>
                <a:spcPct val="0"/>
              </a:spcAft>
            </a:pPr>
            <a:r>
              <a:rPr lang="en-US" sz="1600" b="0">
                <a:solidFill>
                  <a:schemeClr val="tx1"/>
                </a:solidFill>
              </a:rPr>
              <a:t>However, a lower price of $25 lures Ann and Tom into the Thai restaurant 5 times a month. (The utility from the sixth meal is not worth $25.)</a:t>
            </a:r>
          </a:p>
          <a:p>
            <a:pPr eaLnBrk="1" hangingPunct="1">
              <a:lnSpc>
                <a:spcPct val="105000"/>
              </a:lnSpc>
              <a:spcBef>
                <a:spcPct val="0"/>
              </a:spcBef>
              <a:spcAft>
                <a:spcPct val="0"/>
              </a:spcAft>
            </a:pPr>
            <a:r>
              <a:rPr lang="en-US" sz="1600" b="0">
                <a:solidFill>
                  <a:schemeClr val="tx1"/>
                </a:solidFill>
              </a:rPr>
              <a:t>If the price is $15, Ann and Tom will eat Thai meals 10 times a month—until the marginal utility of a Thai meal drops below the utility they could gain from spending $15 on other goods. </a:t>
            </a:r>
          </a:p>
          <a:p>
            <a:pPr eaLnBrk="1" hangingPunct="1">
              <a:lnSpc>
                <a:spcPct val="105000"/>
              </a:lnSpc>
              <a:spcBef>
                <a:spcPct val="0"/>
              </a:spcBef>
              <a:spcAft>
                <a:spcPct val="0"/>
              </a:spcAft>
            </a:pPr>
            <a:r>
              <a:rPr lang="en-US" sz="1600" b="0">
                <a:solidFill>
                  <a:schemeClr val="tx1"/>
                </a:solidFill>
              </a:rPr>
              <a:t>At 25 meals a month, they cannot tolerate the thought of another Thai meal even if it is free.</a:t>
            </a:r>
          </a:p>
        </p:txBody>
      </p:sp>
      <p:sp>
        <p:nvSpPr>
          <p:cNvPr id="14" name="Rectangle 4"/>
          <p:cNvSpPr txBox="1">
            <a:spLocks noChangeArrowheads="1"/>
          </p:cNvSpPr>
          <p:nvPr/>
        </p:nvSpPr>
        <p:spPr bwMode="auto">
          <a:xfrm>
            <a:off x="1981200" y="295275"/>
            <a:ext cx="8229600" cy="381000"/>
          </a:xfrm>
          <a:prstGeom prst="rect">
            <a:avLst/>
          </a:prstGeom>
          <a:noFill/>
          <a:ln>
            <a:miter lim="800000"/>
            <a:headEnd/>
            <a:tailEnd/>
          </a:ln>
        </p:spPr>
        <p:txBody>
          <a:bodyPr/>
          <a:lstStyle/>
          <a:p>
            <a:pPr marL="457200" indent="-457200">
              <a:defRPr/>
            </a:pPr>
            <a:r>
              <a:rPr lang="en-US" sz="2000" kern="0" dirty="0">
                <a:solidFill>
                  <a:srgbClr val="55367D"/>
                </a:solidFill>
              </a:rPr>
              <a:t>Diminishing Marginal Utility and Downward-Sloping Demand</a:t>
            </a:r>
          </a:p>
        </p:txBody>
      </p:sp>
    </p:spTree>
    <p:extLst>
      <p:ext uri="{BB962C8B-B14F-4D97-AF65-F5344CB8AC3E}">
        <p14:creationId xmlns:p14="http://schemas.microsoft.com/office/powerpoint/2010/main" val="1187158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12779"/>
                                        </p:tgtEl>
                                        <p:attrNameLst>
                                          <p:attrName>style.visibility</p:attrName>
                                        </p:attrNameLst>
                                      </p:cBhvr>
                                      <p:to>
                                        <p:strVal val="visible"/>
                                      </p:to>
                                    </p:set>
                                    <p:animEffect transition="in" filter="wipe(left)">
                                      <p:cBhvr>
                                        <p:cTn id="11" dur="500"/>
                                        <p:tgtEl>
                                          <p:spTgt spid="131277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12773"/>
                                        </p:tgtEl>
                                        <p:attrNameLst>
                                          <p:attrName>style.visibility</p:attrName>
                                        </p:attrNameLst>
                                      </p:cBhvr>
                                      <p:to>
                                        <p:strVal val="visible"/>
                                      </p:to>
                                    </p:set>
                                    <p:animEffect transition="in" filter="wipe(left)">
                                      <p:cBhvr>
                                        <p:cTn id="15" dur="1000"/>
                                        <p:tgtEl>
                                          <p:spTgt spid="1312773"/>
                                        </p:tgtEl>
                                      </p:cBhvr>
                                    </p:animEffect>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1312774"/>
                                        </p:tgtEl>
                                        <p:attrNameLst>
                                          <p:attrName>style.visibility</p:attrName>
                                        </p:attrNameLst>
                                      </p:cBhvr>
                                      <p:to>
                                        <p:strVal val="visible"/>
                                      </p:to>
                                    </p:set>
                                    <p:animEffect transition="in" filter="wipe(left)">
                                      <p:cBhvr>
                                        <p:cTn id="19" dur="1000"/>
                                        <p:tgtEl>
                                          <p:spTgt spid="1312774"/>
                                        </p:tgtEl>
                                      </p:cBhvr>
                                    </p:animEffect>
                                  </p:childTnLst>
                                </p:cTn>
                              </p:par>
                            </p:childTnLst>
                          </p:cTn>
                        </p:par>
                        <p:par>
                          <p:cTn id="20" fill="hold" nodeType="afterGroup">
                            <p:stCondLst>
                              <p:cond delay="3000"/>
                            </p:stCondLst>
                            <p:childTnLst>
                              <p:par>
                                <p:cTn id="21" presetID="22" presetClass="entr" presetSubtype="8" fill="hold" nodeType="afterEffect">
                                  <p:stCondLst>
                                    <p:cond delay="0"/>
                                  </p:stCondLst>
                                  <p:childTnLst>
                                    <p:set>
                                      <p:cBhvr>
                                        <p:cTn id="22" dur="1" fill="hold">
                                          <p:stCondLst>
                                            <p:cond delay="0"/>
                                          </p:stCondLst>
                                        </p:cTn>
                                        <p:tgtEl>
                                          <p:spTgt spid="1312775"/>
                                        </p:tgtEl>
                                        <p:attrNameLst>
                                          <p:attrName>style.visibility</p:attrName>
                                        </p:attrNameLst>
                                      </p:cBhvr>
                                      <p:to>
                                        <p:strVal val="visible"/>
                                      </p:to>
                                    </p:set>
                                    <p:animEffect transition="in" filter="wipe(left)">
                                      <p:cBhvr>
                                        <p:cTn id="23" dur="1000"/>
                                        <p:tgtEl>
                                          <p:spTgt spid="1312775"/>
                                        </p:tgtEl>
                                      </p:cBhvr>
                                    </p:animEffect>
                                  </p:childTnLst>
                                </p:cTn>
                              </p:par>
                            </p:childTnLst>
                          </p:cTn>
                        </p:par>
                        <p:par>
                          <p:cTn id="24" fill="hold" nodeType="afterGroup">
                            <p:stCondLst>
                              <p:cond delay="4000"/>
                            </p:stCondLst>
                            <p:childTnLst>
                              <p:par>
                                <p:cTn id="25" presetID="22" presetClass="entr" presetSubtype="8" fill="hold" nodeType="afterEffect">
                                  <p:stCondLst>
                                    <p:cond delay="0"/>
                                  </p:stCondLst>
                                  <p:childTnLst>
                                    <p:set>
                                      <p:cBhvr>
                                        <p:cTn id="26" dur="1" fill="hold">
                                          <p:stCondLst>
                                            <p:cond delay="0"/>
                                          </p:stCondLst>
                                        </p:cTn>
                                        <p:tgtEl>
                                          <p:spTgt spid="1312780">
                                            <p:txEl>
                                              <p:pRg st="0" end="0"/>
                                            </p:txEl>
                                          </p:spTgt>
                                        </p:tgtEl>
                                        <p:attrNameLst>
                                          <p:attrName>style.visibility</p:attrName>
                                        </p:attrNameLst>
                                      </p:cBhvr>
                                      <p:to>
                                        <p:strVal val="visible"/>
                                      </p:to>
                                    </p:set>
                                    <p:animEffect transition="in" filter="wipe(left)">
                                      <p:cBhvr>
                                        <p:cTn id="27" dur="500"/>
                                        <p:tgtEl>
                                          <p:spTgt spid="1312780">
                                            <p:txEl>
                                              <p:pRg st="0" end="0"/>
                                            </p:txEl>
                                          </p:spTgt>
                                        </p:tgtEl>
                                      </p:cBhvr>
                                    </p:animEffect>
                                  </p:childTnLst>
                                </p:cTn>
                              </p:par>
                            </p:childTnLst>
                          </p:cTn>
                        </p:par>
                        <p:par>
                          <p:cTn id="28" fill="hold" nodeType="afterGroup">
                            <p:stCondLst>
                              <p:cond delay="4500"/>
                            </p:stCondLst>
                            <p:childTnLst>
                              <p:par>
                                <p:cTn id="29" presetID="22" presetClass="entr" presetSubtype="1" fill="hold" nodeType="afterEffect">
                                  <p:stCondLst>
                                    <p:cond delay="0"/>
                                  </p:stCondLst>
                                  <p:childTnLst>
                                    <p:set>
                                      <p:cBhvr>
                                        <p:cTn id="30" dur="1" fill="hold">
                                          <p:stCondLst>
                                            <p:cond delay="0"/>
                                          </p:stCondLst>
                                        </p:cTn>
                                        <p:tgtEl>
                                          <p:spTgt spid="1312776"/>
                                        </p:tgtEl>
                                        <p:attrNameLst>
                                          <p:attrName>style.visibility</p:attrName>
                                        </p:attrNameLst>
                                      </p:cBhvr>
                                      <p:to>
                                        <p:strVal val="visible"/>
                                      </p:to>
                                    </p:set>
                                    <p:animEffect transition="in" filter="wipe(up)">
                                      <p:cBhvr>
                                        <p:cTn id="31" dur="1000"/>
                                        <p:tgtEl>
                                          <p:spTgt spid="1312776"/>
                                        </p:tgtEl>
                                      </p:cBhvr>
                                    </p:animEffect>
                                  </p:childTnLst>
                                </p:cTn>
                              </p:par>
                            </p:childTnLst>
                          </p:cTn>
                        </p:par>
                        <p:par>
                          <p:cTn id="32" fill="hold" nodeType="afterGroup">
                            <p:stCondLst>
                              <p:cond delay="5500"/>
                            </p:stCondLst>
                            <p:childTnLst>
                              <p:par>
                                <p:cTn id="33" presetID="22" presetClass="entr" presetSubtype="8" fill="hold" nodeType="afterEffect">
                                  <p:stCondLst>
                                    <p:cond delay="0"/>
                                  </p:stCondLst>
                                  <p:childTnLst>
                                    <p:set>
                                      <p:cBhvr>
                                        <p:cTn id="34" dur="1" fill="hold">
                                          <p:stCondLst>
                                            <p:cond delay="0"/>
                                          </p:stCondLst>
                                        </p:cTn>
                                        <p:tgtEl>
                                          <p:spTgt spid="1312780">
                                            <p:txEl>
                                              <p:pRg st="1" end="1"/>
                                            </p:txEl>
                                          </p:spTgt>
                                        </p:tgtEl>
                                        <p:attrNameLst>
                                          <p:attrName>style.visibility</p:attrName>
                                        </p:attrNameLst>
                                      </p:cBhvr>
                                      <p:to>
                                        <p:strVal val="visible"/>
                                      </p:to>
                                    </p:set>
                                    <p:animEffect transition="in" filter="wipe(left)">
                                      <p:cBhvr>
                                        <p:cTn id="35" dur="500"/>
                                        <p:tgtEl>
                                          <p:spTgt spid="1312780">
                                            <p:txEl>
                                              <p:pRg st="1" end="1"/>
                                            </p:txEl>
                                          </p:spTgt>
                                        </p:tgtEl>
                                      </p:cBhvr>
                                    </p:animEffect>
                                  </p:childTnLst>
                                </p:cTn>
                              </p:par>
                            </p:childTnLst>
                          </p:cTn>
                        </p:par>
                        <p:par>
                          <p:cTn id="36" fill="hold" nodeType="afterGroup">
                            <p:stCondLst>
                              <p:cond delay="6000"/>
                            </p:stCondLst>
                            <p:childTnLst>
                              <p:par>
                                <p:cTn id="37" presetID="22" presetClass="entr" presetSubtype="8" fill="hold" nodeType="afterEffect">
                                  <p:stCondLst>
                                    <p:cond delay="0"/>
                                  </p:stCondLst>
                                  <p:childTnLst>
                                    <p:set>
                                      <p:cBhvr>
                                        <p:cTn id="38" dur="1" fill="hold">
                                          <p:stCondLst>
                                            <p:cond delay="0"/>
                                          </p:stCondLst>
                                        </p:cTn>
                                        <p:tgtEl>
                                          <p:spTgt spid="1312777"/>
                                        </p:tgtEl>
                                        <p:attrNameLst>
                                          <p:attrName>style.visibility</p:attrName>
                                        </p:attrNameLst>
                                      </p:cBhvr>
                                      <p:to>
                                        <p:strVal val="visible"/>
                                      </p:to>
                                    </p:set>
                                    <p:animEffect transition="in" filter="wipe(left)">
                                      <p:cBhvr>
                                        <p:cTn id="39" dur="1000"/>
                                        <p:tgtEl>
                                          <p:spTgt spid="1312777"/>
                                        </p:tgtEl>
                                      </p:cBhvr>
                                    </p:animEffect>
                                  </p:childTnLst>
                                </p:cTn>
                              </p:par>
                            </p:childTnLst>
                          </p:cTn>
                        </p:par>
                        <p:par>
                          <p:cTn id="40" fill="hold" nodeType="afterGroup">
                            <p:stCondLst>
                              <p:cond delay="7000"/>
                            </p:stCondLst>
                            <p:childTnLst>
                              <p:par>
                                <p:cTn id="41" presetID="22" presetClass="entr" presetSubtype="8" fill="hold" nodeType="afterEffect">
                                  <p:stCondLst>
                                    <p:cond delay="0"/>
                                  </p:stCondLst>
                                  <p:childTnLst>
                                    <p:set>
                                      <p:cBhvr>
                                        <p:cTn id="42" dur="1" fill="hold">
                                          <p:stCondLst>
                                            <p:cond delay="0"/>
                                          </p:stCondLst>
                                        </p:cTn>
                                        <p:tgtEl>
                                          <p:spTgt spid="1312780">
                                            <p:txEl>
                                              <p:pRg st="2" end="2"/>
                                            </p:txEl>
                                          </p:spTgt>
                                        </p:tgtEl>
                                        <p:attrNameLst>
                                          <p:attrName>style.visibility</p:attrName>
                                        </p:attrNameLst>
                                      </p:cBhvr>
                                      <p:to>
                                        <p:strVal val="visible"/>
                                      </p:to>
                                    </p:set>
                                    <p:animEffect transition="in" filter="wipe(left)">
                                      <p:cBhvr>
                                        <p:cTn id="43" dur="500"/>
                                        <p:tgtEl>
                                          <p:spTgt spid="1312780">
                                            <p:txEl>
                                              <p:pRg st="2" end="2"/>
                                            </p:txEl>
                                          </p:spTgt>
                                        </p:tgtEl>
                                      </p:cBhvr>
                                    </p:animEffect>
                                  </p:childTnLst>
                                </p:cTn>
                              </p:par>
                            </p:childTnLst>
                          </p:cTn>
                        </p:par>
                        <p:par>
                          <p:cTn id="44" fill="hold" nodeType="afterGroup">
                            <p:stCondLst>
                              <p:cond delay="7500"/>
                            </p:stCondLst>
                            <p:childTnLst>
                              <p:par>
                                <p:cTn id="45" presetID="22" presetClass="entr" presetSubtype="8" fill="hold" nodeType="afterEffect">
                                  <p:stCondLst>
                                    <p:cond delay="0"/>
                                  </p:stCondLst>
                                  <p:childTnLst>
                                    <p:set>
                                      <p:cBhvr>
                                        <p:cTn id="46" dur="1" fill="hold">
                                          <p:stCondLst>
                                            <p:cond delay="0"/>
                                          </p:stCondLst>
                                        </p:cTn>
                                        <p:tgtEl>
                                          <p:spTgt spid="1312778"/>
                                        </p:tgtEl>
                                        <p:attrNameLst>
                                          <p:attrName>style.visibility</p:attrName>
                                        </p:attrNameLst>
                                      </p:cBhvr>
                                      <p:to>
                                        <p:strVal val="visible"/>
                                      </p:to>
                                    </p:set>
                                    <p:animEffect transition="in" filter="wipe(left)">
                                      <p:cBhvr>
                                        <p:cTn id="47" dur="1000"/>
                                        <p:tgtEl>
                                          <p:spTgt spid="1312778"/>
                                        </p:tgtEl>
                                      </p:cBhvr>
                                    </p:animEffect>
                                  </p:childTnLst>
                                </p:cTn>
                              </p:par>
                            </p:childTnLst>
                          </p:cTn>
                        </p:par>
                        <p:par>
                          <p:cTn id="48" fill="hold" nodeType="afterGroup">
                            <p:stCondLst>
                              <p:cond delay="8500"/>
                            </p:stCondLst>
                            <p:childTnLst>
                              <p:par>
                                <p:cTn id="49" presetID="22" presetClass="entr" presetSubtype="8" fill="hold" nodeType="afterEffect">
                                  <p:stCondLst>
                                    <p:cond delay="0"/>
                                  </p:stCondLst>
                                  <p:childTnLst>
                                    <p:set>
                                      <p:cBhvr>
                                        <p:cTn id="50" dur="1" fill="hold">
                                          <p:stCondLst>
                                            <p:cond delay="0"/>
                                          </p:stCondLst>
                                        </p:cTn>
                                        <p:tgtEl>
                                          <p:spTgt spid="1312780">
                                            <p:txEl>
                                              <p:pRg st="3" end="3"/>
                                            </p:txEl>
                                          </p:spTgt>
                                        </p:tgtEl>
                                        <p:attrNameLst>
                                          <p:attrName>style.visibility</p:attrName>
                                        </p:attrNameLst>
                                      </p:cBhvr>
                                      <p:to>
                                        <p:strVal val="visible"/>
                                      </p:to>
                                    </p:set>
                                    <p:animEffect transition="in" filter="wipe(left)">
                                      <p:cBhvr>
                                        <p:cTn id="51" dur="500"/>
                                        <p:tgtEl>
                                          <p:spTgt spid="13127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779" grpId="0"/>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27111" name="Picture 7" descr="fig6a_1_1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1371600"/>
            <a:ext cx="41814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7112" name="Picture 8" descr="fig6a_1_2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1371600"/>
            <a:ext cx="41814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7113" name="Picture 9" descr="fig6a_1_3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1" y="1371600"/>
            <a:ext cx="41814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7114" name="Picture 10" descr="fig6a_1_4p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1" y="1371600"/>
            <a:ext cx="41814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7115" name="Picture 11" descr="fig6a_1_5pp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1" y="1371600"/>
            <a:ext cx="41814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7116" name="Picture 12" descr="fig6a_1_6pp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1" y="1371600"/>
            <a:ext cx="41814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7121" name="Rectangle 17"/>
          <p:cNvSpPr>
            <a:spLocks noChangeArrowheads="1"/>
          </p:cNvSpPr>
          <p:nvPr/>
        </p:nvSpPr>
        <p:spPr bwMode="auto">
          <a:xfrm>
            <a:off x="6934200" y="1233488"/>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sz="1400">
                <a:solidFill>
                  <a:srgbClr val="00723F"/>
                </a:solidFill>
              </a:rPr>
              <a:t>  FIGURE 6A.1</a:t>
            </a:r>
            <a:r>
              <a:rPr lang="en-US" sz="1400"/>
              <a:t>  </a:t>
            </a:r>
            <a:r>
              <a:rPr lang="en-US" sz="1400">
                <a:solidFill>
                  <a:schemeClr val="tx1"/>
                </a:solidFill>
              </a:rPr>
              <a:t>An Indifference Curve</a:t>
            </a:r>
          </a:p>
        </p:txBody>
      </p:sp>
      <p:sp>
        <p:nvSpPr>
          <p:cNvPr id="1327122" name="Text Box 18"/>
          <p:cNvSpPr txBox="1">
            <a:spLocks noChangeArrowheads="1"/>
          </p:cNvSpPr>
          <p:nvPr/>
        </p:nvSpPr>
        <p:spPr bwMode="auto">
          <a:xfrm rot="10800000">
            <a:off x="6894513" y="1758950"/>
            <a:ext cx="2984500"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lnSpc>
                <a:spcPct val="105000"/>
              </a:lnSpc>
              <a:spcBef>
                <a:spcPct val="0"/>
              </a:spcBef>
              <a:spcAft>
                <a:spcPct val="0"/>
              </a:spcAft>
            </a:pPr>
            <a:r>
              <a:rPr lang="en-US" sz="1600" b="0">
                <a:solidFill>
                  <a:schemeClr val="tx1"/>
                </a:solidFill>
              </a:rPr>
              <a:t>An indifference curve is a set of points, each representing a combination of some amount of good </a:t>
            </a:r>
            <a:r>
              <a:rPr lang="en-US" sz="1600" b="0" i="1">
                <a:solidFill>
                  <a:schemeClr val="tx1"/>
                </a:solidFill>
              </a:rPr>
              <a:t>X</a:t>
            </a:r>
            <a:r>
              <a:rPr lang="en-US" sz="1600" b="0">
                <a:solidFill>
                  <a:schemeClr val="tx1"/>
                </a:solidFill>
              </a:rPr>
              <a:t> and some amount of good </a:t>
            </a:r>
            <a:r>
              <a:rPr lang="en-US" sz="1600" b="0" i="1">
                <a:solidFill>
                  <a:schemeClr val="tx1"/>
                </a:solidFill>
              </a:rPr>
              <a:t>Y</a:t>
            </a:r>
            <a:r>
              <a:rPr lang="en-US" sz="1600" b="0">
                <a:solidFill>
                  <a:schemeClr val="tx1"/>
                </a:solidFill>
              </a:rPr>
              <a:t>, that all yield the same amount of total utility. </a:t>
            </a:r>
          </a:p>
          <a:p>
            <a:pPr eaLnBrk="1" hangingPunct="1">
              <a:lnSpc>
                <a:spcPct val="105000"/>
              </a:lnSpc>
              <a:spcBef>
                <a:spcPct val="0"/>
              </a:spcBef>
              <a:spcAft>
                <a:spcPct val="0"/>
              </a:spcAft>
            </a:pPr>
            <a:r>
              <a:rPr lang="en-US" sz="1600" b="0">
                <a:solidFill>
                  <a:schemeClr val="tx1"/>
                </a:solidFill>
              </a:rPr>
              <a:t>The consumer depicted here is indifferent between bundles </a:t>
            </a:r>
            <a:r>
              <a:rPr lang="en-US" sz="1600" b="0" i="1">
                <a:solidFill>
                  <a:schemeClr val="tx1"/>
                </a:solidFill>
              </a:rPr>
              <a:t>A</a:t>
            </a:r>
            <a:r>
              <a:rPr lang="en-US" sz="1600" b="0">
                <a:solidFill>
                  <a:schemeClr val="tx1"/>
                </a:solidFill>
              </a:rPr>
              <a:t> and </a:t>
            </a:r>
            <a:r>
              <a:rPr lang="en-US" sz="1600" b="0" i="1">
                <a:solidFill>
                  <a:schemeClr val="tx1"/>
                </a:solidFill>
              </a:rPr>
              <a:t>B</a:t>
            </a:r>
            <a:r>
              <a:rPr lang="en-US" sz="1600" b="0">
                <a:solidFill>
                  <a:schemeClr val="tx1"/>
                </a:solidFill>
              </a:rPr>
              <a:t>, </a:t>
            </a:r>
            <a:r>
              <a:rPr lang="en-US" sz="1600" b="0" i="1">
                <a:solidFill>
                  <a:schemeClr val="tx1"/>
                </a:solidFill>
              </a:rPr>
              <a:t>B</a:t>
            </a:r>
            <a:r>
              <a:rPr lang="en-US" sz="1600" b="0">
                <a:solidFill>
                  <a:schemeClr val="tx1"/>
                </a:solidFill>
              </a:rPr>
              <a:t> and </a:t>
            </a:r>
            <a:r>
              <a:rPr lang="en-US" sz="1600" b="0" i="1">
                <a:solidFill>
                  <a:schemeClr val="tx1"/>
                </a:solidFill>
              </a:rPr>
              <a:t>C</a:t>
            </a:r>
            <a:r>
              <a:rPr lang="en-US" sz="1600" b="0">
                <a:solidFill>
                  <a:schemeClr val="tx1"/>
                </a:solidFill>
              </a:rPr>
              <a:t>, and </a:t>
            </a:r>
            <a:r>
              <a:rPr lang="en-US" sz="1600" b="0" i="1">
                <a:solidFill>
                  <a:schemeClr val="tx1"/>
                </a:solidFill>
              </a:rPr>
              <a:t>A</a:t>
            </a:r>
            <a:r>
              <a:rPr lang="en-US" sz="1600" b="0">
                <a:solidFill>
                  <a:schemeClr val="tx1"/>
                </a:solidFill>
              </a:rPr>
              <a:t> and </a:t>
            </a:r>
            <a:r>
              <a:rPr lang="en-US" sz="1600" b="0" i="1">
                <a:solidFill>
                  <a:schemeClr val="tx1"/>
                </a:solidFill>
              </a:rPr>
              <a:t>C</a:t>
            </a:r>
            <a:r>
              <a:rPr lang="en-US" sz="1600" b="0">
                <a:solidFill>
                  <a:schemeClr val="tx1"/>
                </a:solidFill>
              </a:rPr>
              <a:t>.</a:t>
            </a:r>
          </a:p>
          <a:p>
            <a:pPr eaLnBrk="1" hangingPunct="1">
              <a:lnSpc>
                <a:spcPct val="105000"/>
              </a:lnSpc>
              <a:spcBef>
                <a:spcPct val="0"/>
              </a:spcBef>
              <a:spcAft>
                <a:spcPct val="0"/>
              </a:spcAft>
            </a:pPr>
            <a:r>
              <a:rPr lang="en-US" sz="1600" b="0">
                <a:solidFill>
                  <a:schemeClr val="tx1"/>
                </a:solidFill>
              </a:rPr>
              <a:t>Because “more is better,” our consumer is unequivocally worse off at </a:t>
            </a:r>
            <a:r>
              <a:rPr lang="en-US" sz="1600" b="0" i="1">
                <a:solidFill>
                  <a:schemeClr val="tx1"/>
                </a:solidFill>
              </a:rPr>
              <a:t>A'</a:t>
            </a:r>
            <a:r>
              <a:rPr lang="en-US" sz="1600" b="0">
                <a:solidFill>
                  <a:schemeClr val="tx1"/>
                </a:solidFill>
              </a:rPr>
              <a:t> than at </a:t>
            </a:r>
            <a:r>
              <a:rPr lang="en-US" sz="1600" b="0" i="1">
                <a:solidFill>
                  <a:schemeClr val="tx1"/>
                </a:solidFill>
              </a:rPr>
              <a:t>A</a:t>
            </a:r>
            <a:r>
              <a:rPr lang="en-US" sz="1600" b="0">
                <a:solidFill>
                  <a:schemeClr val="tx1"/>
                </a:solidFill>
              </a:rPr>
              <a:t>.</a:t>
            </a:r>
          </a:p>
        </p:txBody>
      </p:sp>
      <p:sp>
        <p:nvSpPr>
          <p:cNvPr id="18" name="Rectangle 35"/>
          <p:cNvSpPr>
            <a:spLocks noChangeArrowheads="1"/>
          </p:cNvSpPr>
          <p:nvPr/>
        </p:nvSpPr>
        <p:spPr bwMode="auto">
          <a:xfrm>
            <a:off x="1971675" y="295275"/>
            <a:ext cx="297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sz="1600">
                <a:solidFill>
                  <a:srgbClr val="55367D"/>
                </a:solidFill>
              </a:rPr>
              <a:t>Deriving Indifference Curves</a:t>
            </a:r>
          </a:p>
        </p:txBody>
      </p:sp>
    </p:spTree>
    <p:extLst>
      <p:ext uri="{BB962C8B-B14F-4D97-AF65-F5344CB8AC3E}">
        <p14:creationId xmlns:p14="http://schemas.microsoft.com/office/powerpoint/2010/main" val="1401260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27121"/>
                                        </p:tgtEl>
                                        <p:attrNameLst>
                                          <p:attrName>style.visibility</p:attrName>
                                        </p:attrNameLst>
                                      </p:cBhvr>
                                      <p:to>
                                        <p:strVal val="visible"/>
                                      </p:to>
                                    </p:set>
                                    <p:animEffect transition="in" filter="wipe(left)">
                                      <p:cBhvr>
                                        <p:cTn id="11" dur="500"/>
                                        <p:tgtEl>
                                          <p:spTgt spid="132712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27111"/>
                                        </p:tgtEl>
                                        <p:attrNameLst>
                                          <p:attrName>style.visibility</p:attrName>
                                        </p:attrNameLst>
                                      </p:cBhvr>
                                      <p:to>
                                        <p:strVal val="visible"/>
                                      </p:to>
                                    </p:set>
                                    <p:animEffect transition="in" filter="wipe(left)">
                                      <p:cBhvr>
                                        <p:cTn id="15" dur="500"/>
                                        <p:tgtEl>
                                          <p:spTgt spid="1327111"/>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27112"/>
                                        </p:tgtEl>
                                        <p:attrNameLst>
                                          <p:attrName>style.visibility</p:attrName>
                                        </p:attrNameLst>
                                      </p:cBhvr>
                                      <p:to>
                                        <p:strVal val="visible"/>
                                      </p:to>
                                    </p:set>
                                    <p:animEffect transition="in" filter="wipe(left)">
                                      <p:cBhvr>
                                        <p:cTn id="19" dur="1000"/>
                                        <p:tgtEl>
                                          <p:spTgt spid="1327112"/>
                                        </p:tgtEl>
                                      </p:cBhvr>
                                    </p:animEffect>
                                  </p:childTnLst>
                                </p:cTn>
                              </p:par>
                            </p:childTnLst>
                          </p:cTn>
                        </p:par>
                        <p:par>
                          <p:cTn id="20" fill="hold" nodeType="afterGroup">
                            <p:stCondLst>
                              <p:cond delay="2500"/>
                            </p:stCondLst>
                            <p:childTnLst>
                              <p:par>
                                <p:cTn id="21" presetID="22" presetClass="entr" presetSubtype="8" fill="hold" nodeType="afterEffect">
                                  <p:stCondLst>
                                    <p:cond delay="0"/>
                                  </p:stCondLst>
                                  <p:childTnLst>
                                    <p:set>
                                      <p:cBhvr>
                                        <p:cTn id="22" dur="1" fill="hold">
                                          <p:stCondLst>
                                            <p:cond delay="0"/>
                                          </p:stCondLst>
                                        </p:cTn>
                                        <p:tgtEl>
                                          <p:spTgt spid="1327122">
                                            <p:txEl>
                                              <p:pRg st="0" end="0"/>
                                            </p:txEl>
                                          </p:spTgt>
                                        </p:tgtEl>
                                        <p:attrNameLst>
                                          <p:attrName>style.visibility</p:attrName>
                                        </p:attrNameLst>
                                      </p:cBhvr>
                                      <p:to>
                                        <p:strVal val="visible"/>
                                      </p:to>
                                    </p:set>
                                    <p:animEffect transition="in" filter="wipe(left)">
                                      <p:cBhvr>
                                        <p:cTn id="23" dur="500"/>
                                        <p:tgtEl>
                                          <p:spTgt spid="1327122">
                                            <p:txEl>
                                              <p:pRg st="0" end="0"/>
                                            </p:txEl>
                                          </p:spTgt>
                                        </p:tgtEl>
                                      </p:cBhvr>
                                    </p:animEffect>
                                  </p:childTnLst>
                                </p:cTn>
                              </p:par>
                            </p:childTnLst>
                          </p:cTn>
                        </p:par>
                        <p:par>
                          <p:cTn id="24" fill="hold" nodeType="afterGroup">
                            <p:stCondLst>
                              <p:cond delay="3000"/>
                            </p:stCondLst>
                            <p:childTnLst>
                              <p:par>
                                <p:cTn id="25" presetID="22" presetClass="entr" presetSubtype="1" fill="hold" nodeType="afterEffect">
                                  <p:stCondLst>
                                    <p:cond delay="0"/>
                                  </p:stCondLst>
                                  <p:childTnLst>
                                    <p:set>
                                      <p:cBhvr>
                                        <p:cTn id="26" dur="1" fill="hold">
                                          <p:stCondLst>
                                            <p:cond delay="0"/>
                                          </p:stCondLst>
                                        </p:cTn>
                                        <p:tgtEl>
                                          <p:spTgt spid="1327113"/>
                                        </p:tgtEl>
                                        <p:attrNameLst>
                                          <p:attrName>style.visibility</p:attrName>
                                        </p:attrNameLst>
                                      </p:cBhvr>
                                      <p:to>
                                        <p:strVal val="visible"/>
                                      </p:to>
                                    </p:set>
                                    <p:animEffect transition="in" filter="wipe(up)">
                                      <p:cBhvr>
                                        <p:cTn id="27" dur="1000"/>
                                        <p:tgtEl>
                                          <p:spTgt spid="1327113"/>
                                        </p:tgtEl>
                                      </p:cBhvr>
                                    </p:animEffect>
                                  </p:childTnLst>
                                </p:cTn>
                              </p:par>
                            </p:childTnLst>
                          </p:cTn>
                        </p:par>
                        <p:par>
                          <p:cTn id="28" fill="hold" nodeType="afterGroup">
                            <p:stCondLst>
                              <p:cond delay="4000"/>
                            </p:stCondLst>
                            <p:childTnLst>
                              <p:par>
                                <p:cTn id="29" presetID="22" presetClass="entr" presetSubtype="8" fill="hold" nodeType="afterEffect">
                                  <p:stCondLst>
                                    <p:cond delay="0"/>
                                  </p:stCondLst>
                                  <p:childTnLst>
                                    <p:set>
                                      <p:cBhvr>
                                        <p:cTn id="30" dur="1" fill="hold">
                                          <p:stCondLst>
                                            <p:cond delay="0"/>
                                          </p:stCondLst>
                                        </p:cTn>
                                        <p:tgtEl>
                                          <p:spTgt spid="1327114"/>
                                        </p:tgtEl>
                                        <p:attrNameLst>
                                          <p:attrName>style.visibility</p:attrName>
                                        </p:attrNameLst>
                                      </p:cBhvr>
                                      <p:to>
                                        <p:strVal val="visible"/>
                                      </p:to>
                                    </p:set>
                                    <p:animEffect transition="in" filter="wipe(left)">
                                      <p:cBhvr>
                                        <p:cTn id="31" dur="1000"/>
                                        <p:tgtEl>
                                          <p:spTgt spid="1327114"/>
                                        </p:tgtEl>
                                      </p:cBhvr>
                                    </p:animEffect>
                                  </p:childTnLst>
                                </p:cTn>
                              </p:par>
                            </p:childTnLst>
                          </p:cTn>
                        </p:par>
                        <p:par>
                          <p:cTn id="32" fill="hold" nodeType="afterGroup">
                            <p:stCondLst>
                              <p:cond delay="5000"/>
                            </p:stCondLst>
                            <p:childTnLst>
                              <p:par>
                                <p:cTn id="33" presetID="22" presetClass="entr" presetSubtype="8" fill="hold" nodeType="afterEffect">
                                  <p:stCondLst>
                                    <p:cond delay="0"/>
                                  </p:stCondLst>
                                  <p:childTnLst>
                                    <p:set>
                                      <p:cBhvr>
                                        <p:cTn id="34" dur="1" fill="hold">
                                          <p:stCondLst>
                                            <p:cond delay="0"/>
                                          </p:stCondLst>
                                        </p:cTn>
                                        <p:tgtEl>
                                          <p:spTgt spid="1327115"/>
                                        </p:tgtEl>
                                        <p:attrNameLst>
                                          <p:attrName>style.visibility</p:attrName>
                                        </p:attrNameLst>
                                      </p:cBhvr>
                                      <p:to>
                                        <p:strVal val="visible"/>
                                      </p:to>
                                    </p:set>
                                    <p:animEffect transition="in" filter="wipe(left)">
                                      <p:cBhvr>
                                        <p:cTn id="35" dur="1000"/>
                                        <p:tgtEl>
                                          <p:spTgt spid="1327115"/>
                                        </p:tgtEl>
                                      </p:cBhvr>
                                    </p:animEffect>
                                  </p:childTnLst>
                                </p:cTn>
                              </p:par>
                            </p:childTnLst>
                          </p:cTn>
                        </p:par>
                        <p:par>
                          <p:cTn id="36" fill="hold" nodeType="afterGroup">
                            <p:stCondLst>
                              <p:cond delay="6000"/>
                            </p:stCondLst>
                            <p:childTnLst>
                              <p:par>
                                <p:cTn id="37" presetID="22" presetClass="entr" presetSubtype="8" fill="hold" nodeType="afterEffect">
                                  <p:stCondLst>
                                    <p:cond delay="0"/>
                                  </p:stCondLst>
                                  <p:childTnLst>
                                    <p:set>
                                      <p:cBhvr>
                                        <p:cTn id="38" dur="1" fill="hold">
                                          <p:stCondLst>
                                            <p:cond delay="0"/>
                                          </p:stCondLst>
                                        </p:cTn>
                                        <p:tgtEl>
                                          <p:spTgt spid="1327122">
                                            <p:txEl>
                                              <p:pRg st="1" end="1"/>
                                            </p:txEl>
                                          </p:spTgt>
                                        </p:tgtEl>
                                        <p:attrNameLst>
                                          <p:attrName>style.visibility</p:attrName>
                                        </p:attrNameLst>
                                      </p:cBhvr>
                                      <p:to>
                                        <p:strVal val="visible"/>
                                      </p:to>
                                    </p:set>
                                    <p:animEffect transition="in" filter="wipe(left)">
                                      <p:cBhvr>
                                        <p:cTn id="39" dur="500"/>
                                        <p:tgtEl>
                                          <p:spTgt spid="1327122">
                                            <p:txEl>
                                              <p:pRg st="1" end="1"/>
                                            </p:txEl>
                                          </p:spTgt>
                                        </p:tgtEl>
                                      </p:cBhvr>
                                    </p:animEffect>
                                  </p:childTnLst>
                                </p:cTn>
                              </p:par>
                            </p:childTnLst>
                          </p:cTn>
                        </p:par>
                        <p:par>
                          <p:cTn id="40" fill="hold" nodeType="afterGroup">
                            <p:stCondLst>
                              <p:cond delay="6500"/>
                            </p:stCondLst>
                            <p:childTnLst>
                              <p:par>
                                <p:cTn id="41" presetID="22" presetClass="entr" presetSubtype="8" fill="hold" nodeType="afterEffect">
                                  <p:stCondLst>
                                    <p:cond delay="0"/>
                                  </p:stCondLst>
                                  <p:childTnLst>
                                    <p:set>
                                      <p:cBhvr>
                                        <p:cTn id="42" dur="1" fill="hold">
                                          <p:stCondLst>
                                            <p:cond delay="0"/>
                                          </p:stCondLst>
                                        </p:cTn>
                                        <p:tgtEl>
                                          <p:spTgt spid="1327116"/>
                                        </p:tgtEl>
                                        <p:attrNameLst>
                                          <p:attrName>style.visibility</p:attrName>
                                        </p:attrNameLst>
                                      </p:cBhvr>
                                      <p:to>
                                        <p:strVal val="visible"/>
                                      </p:to>
                                    </p:set>
                                    <p:animEffect transition="in" filter="wipe(left)">
                                      <p:cBhvr>
                                        <p:cTn id="43" dur="1000"/>
                                        <p:tgtEl>
                                          <p:spTgt spid="1327116"/>
                                        </p:tgtEl>
                                      </p:cBhvr>
                                    </p:animEffect>
                                  </p:childTnLst>
                                </p:cTn>
                              </p:par>
                            </p:childTnLst>
                          </p:cTn>
                        </p:par>
                        <p:par>
                          <p:cTn id="44" fill="hold" nodeType="afterGroup">
                            <p:stCondLst>
                              <p:cond delay="7500"/>
                            </p:stCondLst>
                            <p:childTnLst>
                              <p:par>
                                <p:cTn id="45" presetID="22" presetClass="entr" presetSubtype="8" fill="hold" nodeType="afterEffect">
                                  <p:stCondLst>
                                    <p:cond delay="0"/>
                                  </p:stCondLst>
                                  <p:childTnLst>
                                    <p:set>
                                      <p:cBhvr>
                                        <p:cTn id="46" dur="1" fill="hold">
                                          <p:stCondLst>
                                            <p:cond delay="0"/>
                                          </p:stCondLst>
                                        </p:cTn>
                                        <p:tgtEl>
                                          <p:spTgt spid="1327122">
                                            <p:txEl>
                                              <p:pRg st="2" end="2"/>
                                            </p:txEl>
                                          </p:spTgt>
                                        </p:tgtEl>
                                        <p:attrNameLst>
                                          <p:attrName>style.visibility</p:attrName>
                                        </p:attrNameLst>
                                      </p:cBhvr>
                                      <p:to>
                                        <p:strVal val="visible"/>
                                      </p:to>
                                    </p:set>
                                    <p:animEffect transition="in" filter="wipe(left)">
                                      <p:cBhvr>
                                        <p:cTn id="47" dur="500"/>
                                        <p:tgtEl>
                                          <p:spTgt spid="13271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7121" grpId="0"/>
      <p:bldP spid="1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28134" name="Picture 6" descr="fig6a_2_1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675" y="1114426"/>
            <a:ext cx="40767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8135" name="Picture 7" descr="fig6a_2_2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675" y="1114426"/>
            <a:ext cx="40767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8136" name="Picture 8" descr="fig6a_2_3p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1675" y="1114426"/>
            <a:ext cx="40767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8137" name="Picture 9" descr="fig6a_2_4pp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1675" y="1114426"/>
            <a:ext cx="40767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8138" name="Picture 10" descr="fig6a_2_6pp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1675" y="1114426"/>
            <a:ext cx="40767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8139" name="Picture 11" descr="fig6a_2_5pp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1675" y="1114426"/>
            <a:ext cx="40767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8144" name="Rectangle 16"/>
          <p:cNvSpPr>
            <a:spLocks noChangeArrowheads="1"/>
          </p:cNvSpPr>
          <p:nvPr/>
        </p:nvSpPr>
        <p:spPr bwMode="auto">
          <a:xfrm>
            <a:off x="6718300" y="958850"/>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sz="1400">
                <a:solidFill>
                  <a:srgbClr val="00723F"/>
                </a:solidFill>
              </a:rPr>
              <a:t>  FIGURE 6A.2</a:t>
            </a:r>
            <a:r>
              <a:rPr lang="en-US" sz="1400"/>
              <a:t>  </a:t>
            </a:r>
            <a:r>
              <a:rPr lang="en-US" sz="1400">
                <a:solidFill>
                  <a:schemeClr val="tx1"/>
                </a:solidFill>
              </a:rPr>
              <a:t>A Preference Map: A Family of Indifference Curves</a:t>
            </a:r>
          </a:p>
        </p:txBody>
      </p:sp>
      <p:sp>
        <p:nvSpPr>
          <p:cNvPr id="1328145" name="Text Box 17"/>
          <p:cNvSpPr txBox="1">
            <a:spLocks noChangeArrowheads="1"/>
          </p:cNvSpPr>
          <p:nvPr/>
        </p:nvSpPr>
        <p:spPr bwMode="auto">
          <a:xfrm rot="10800000">
            <a:off x="6629400" y="1416051"/>
            <a:ext cx="2986088"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lnSpc>
                <a:spcPct val="105000"/>
              </a:lnSpc>
              <a:spcBef>
                <a:spcPct val="0"/>
              </a:spcBef>
              <a:spcAft>
                <a:spcPct val="0"/>
              </a:spcAft>
            </a:pPr>
            <a:r>
              <a:rPr lang="en-US" sz="1600" b="0">
                <a:solidFill>
                  <a:schemeClr val="tx1"/>
                </a:solidFill>
              </a:rPr>
              <a:t>Each consumer has a unique family of indifference curves called a preference map.</a:t>
            </a:r>
          </a:p>
          <a:p>
            <a:pPr eaLnBrk="1" hangingPunct="1">
              <a:lnSpc>
                <a:spcPct val="105000"/>
              </a:lnSpc>
              <a:spcBef>
                <a:spcPct val="0"/>
              </a:spcBef>
              <a:spcAft>
                <a:spcPct val="0"/>
              </a:spcAft>
            </a:pPr>
            <a:r>
              <a:rPr lang="en-US" sz="1600" b="0">
                <a:solidFill>
                  <a:schemeClr val="tx1"/>
                </a:solidFill>
              </a:rPr>
              <a:t>Higher indifference curves represent higher levels of total utility.</a:t>
            </a:r>
          </a:p>
        </p:txBody>
      </p:sp>
      <p:graphicFrame>
        <p:nvGraphicFramePr>
          <p:cNvPr id="1328147" name="Object 19"/>
          <p:cNvGraphicFramePr>
            <a:graphicFrameLocks noChangeAspect="1"/>
          </p:cNvGraphicFramePr>
          <p:nvPr/>
        </p:nvGraphicFramePr>
        <p:xfrm>
          <a:off x="6705600" y="3144838"/>
          <a:ext cx="3048000" cy="404812"/>
        </p:xfrm>
        <a:graphic>
          <a:graphicData uri="http://schemas.openxmlformats.org/presentationml/2006/ole">
            <mc:AlternateContent xmlns:mc="http://schemas.openxmlformats.org/markup-compatibility/2006">
              <mc:Choice xmlns:v="urn:schemas-microsoft-com:vml" Requires="v">
                <p:oleObj spid="_x0000_s1036" name="Equation" r:id="rId9" imgW="1624895" imgH="215806" progId="Equation.3">
                  <p:embed/>
                </p:oleObj>
              </mc:Choice>
              <mc:Fallback>
                <p:oleObj name="Equation" r:id="rId9" imgW="1624895" imgH="215806" progId="Equation.3">
                  <p:embed/>
                  <p:pic>
                    <p:nvPicPr>
                      <p:cNvPr id="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0" y="3144838"/>
                        <a:ext cx="3048000"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8148" name="Object 20"/>
          <p:cNvGraphicFramePr>
            <a:graphicFrameLocks noGrp="1" noChangeAspect="1"/>
          </p:cNvGraphicFramePr>
          <p:nvPr>
            <p:ph sz="half" idx="4294967295"/>
          </p:nvPr>
        </p:nvGraphicFramePr>
        <p:xfrm>
          <a:off x="7315200" y="4464051"/>
          <a:ext cx="1981200" cy="917575"/>
        </p:xfrm>
        <a:graphic>
          <a:graphicData uri="http://schemas.openxmlformats.org/presentationml/2006/ole">
            <mc:AlternateContent xmlns:mc="http://schemas.openxmlformats.org/markup-compatibility/2006">
              <mc:Choice xmlns:v="urn:schemas-microsoft-com:vml" Requires="v">
                <p:oleObj spid="_x0000_s1037" name="Equation" r:id="rId11" imgW="1040948" imgH="482391" progId="Equation.3">
                  <p:embed/>
                </p:oleObj>
              </mc:Choice>
              <mc:Fallback>
                <p:oleObj name="Equation" r:id="rId11" imgW="1040948" imgH="482391" progId="Equation.3">
                  <p:embed/>
                  <p:pic>
                    <p:nvPicPr>
                      <p:cNvPr id="0"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15200" y="4464051"/>
                        <a:ext cx="1981200"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8149" name="Text Box 21"/>
          <p:cNvSpPr txBox="1">
            <a:spLocks noChangeArrowheads="1"/>
          </p:cNvSpPr>
          <p:nvPr/>
        </p:nvSpPr>
        <p:spPr bwMode="auto">
          <a:xfrm>
            <a:off x="1981200" y="579120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The slope of an indifference curve is the ratio of the marginal utility of </a:t>
            </a:r>
            <a:r>
              <a:rPr lang="en-US" sz="1800" b="0" i="1">
                <a:solidFill>
                  <a:schemeClr val="tx1"/>
                </a:solidFill>
              </a:rPr>
              <a:t>X</a:t>
            </a:r>
            <a:r>
              <a:rPr lang="en-US" sz="1800" b="0">
                <a:solidFill>
                  <a:schemeClr val="tx1"/>
                </a:solidFill>
              </a:rPr>
              <a:t> to the marginal utility of </a:t>
            </a:r>
            <a:r>
              <a:rPr lang="en-US" sz="1800" b="0" i="1">
                <a:solidFill>
                  <a:schemeClr val="tx1"/>
                </a:solidFill>
              </a:rPr>
              <a:t>Y</a:t>
            </a:r>
            <a:r>
              <a:rPr lang="en-US" sz="1800" b="0">
                <a:solidFill>
                  <a:schemeClr val="tx1"/>
                </a:solidFill>
              </a:rPr>
              <a:t>, and it is negative.</a:t>
            </a:r>
          </a:p>
        </p:txBody>
      </p:sp>
      <p:sp>
        <p:nvSpPr>
          <p:cNvPr id="21" name="Rectangle 35"/>
          <p:cNvSpPr>
            <a:spLocks noChangeArrowheads="1"/>
          </p:cNvSpPr>
          <p:nvPr/>
        </p:nvSpPr>
        <p:spPr bwMode="auto">
          <a:xfrm>
            <a:off x="1971675" y="295275"/>
            <a:ext cx="3429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sz="1600">
                <a:solidFill>
                  <a:srgbClr val="55367D"/>
                </a:solidFill>
              </a:rPr>
              <a:t>Properties of Indifference Curves</a:t>
            </a:r>
          </a:p>
        </p:txBody>
      </p:sp>
      <p:sp>
        <p:nvSpPr>
          <p:cNvPr id="22" name="TextBox 21"/>
          <p:cNvSpPr txBox="1">
            <a:spLocks noChangeArrowheads="1"/>
          </p:cNvSpPr>
          <p:nvPr/>
        </p:nvSpPr>
        <p:spPr bwMode="auto">
          <a:xfrm>
            <a:off x="6477000" y="3702050"/>
            <a:ext cx="3810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sz="1800" b="0">
                <a:solidFill>
                  <a:schemeClr val="tx1"/>
                </a:solidFill>
              </a:rPr>
              <a:t>When we divide both sides by </a:t>
            </a:r>
            <a:r>
              <a:rPr lang="en-US" sz="1800" b="0" i="1">
                <a:solidFill>
                  <a:schemeClr val="tx1"/>
                </a:solidFill>
              </a:rPr>
              <a:t>MU</a:t>
            </a:r>
            <a:r>
              <a:rPr lang="en-US" sz="1800" b="0" i="1" baseline="-25000">
                <a:solidFill>
                  <a:schemeClr val="tx1"/>
                </a:solidFill>
              </a:rPr>
              <a:t>Y</a:t>
            </a:r>
            <a:r>
              <a:rPr lang="en-US" sz="1800" b="0">
                <a:solidFill>
                  <a:schemeClr val="tx1"/>
                </a:solidFill>
              </a:rPr>
              <a:t> and by </a:t>
            </a:r>
            <a:r>
              <a:rPr lang="en-US" sz="1800" b="0">
                <a:solidFill>
                  <a:schemeClr val="tx1"/>
                </a:solidFill>
                <a:cs typeface="Arial" panose="020B0604020202020204" pitchFamily="34" charset="0"/>
                <a:sym typeface="Symbol" panose="05050102010706020507" pitchFamily="18" charset="2"/>
              </a:rPr>
              <a:t>∆</a:t>
            </a:r>
            <a:r>
              <a:rPr lang="en-US" sz="1800" b="0" i="1">
                <a:solidFill>
                  <a:schemeClr val="tx1"/>
                </a:solidFill>
              </a:rPr>
              <a:t>X</a:t>
            </a:r>
            <a:r>
              <a:rPr lang="en-US" sz="1800" b="0">
                <a:solidFill>
                  <a:schemeClr val="tx1"/>
                </a:solidFill>
              </a:rPr>
              <a:t>, we obtain</a:t>
            </a:r>
          </a:p>
        </p:txBody>
      </p:sp>
    </p:spTree>
    <p:extLst>
      <p:ext uri="{BB962C8B-B14F-4D97-AF65-F5344CB8AC3E}">
        <p14:creationId xmlns:p14="http://schemas.microsoft.com/office/powerpoint/2010/main" val="3250841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28144"/>
                                        </p:tgtEl>
                                        <p:attrNameLst>
                                          <p:attrName>style.visibility</p:attrName>
                                        </p:attrNameLst>
                                      </p:cBhvr>
                                      <p:to>
                                        <p:strVal val="visible"/>
                                      </p:to>
                                    </p:set>
                                    <p:animEffect transition="in" filter="wipe(left)">
                                      <p:cBhvr>
                                        <p:cTn id="11" dur="500"/>
                                        <p:tgtEl>
                                          <p:spTgt spid="132814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28134"/>
                                        </p:tgtEl>
                                        <p:attrNameLst>
                                          <p:attrName>style.visibility</p:attrName>
                                        </p:attrNameLst>
                                      </p:cBhvr>
                                      <p:to>
                                        <p:strVal val="visible"/>
                                      </p:to>
                                    </p:set>
                                    <p:animEffect transition="in" filter="wipe(left)">
                                      <p:cBhvr>
                                        <p:cTn id="15" dur="500"/>
                                        <p:tgtEl>
                                          <p:spTgt spid="1328134"/>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28135"/>
                                        </p:tgtEl>
                                        <p:attrNameLst>
                                          <p:attrName>style.visibility</p:attrName>
                                        </p:attrNameLst>
                                      </p:cBhvr>
                                      <p:to>
                                        <p:strVal val="visible"/>
                                      </p:to>
                                    </p:set>
                                    <p:animEffect transition="in" filter="wipe(left)">
                                      <p:cBhvr>
                                        <p:cTn id="19" dur="1000"/>
                                        <p:tgtEl>
                                          <p:spTgt spid="1328135"/>
                                        </p:tgtEl>
                                      </p:cBhvr>
                                    </p:animEffect>
                                  </p:childTnLst>
                                </p:cTn>
                              </p:par>
                              <p:par>
                                <p:cTn id="20" presetID="22" presetClass="entr" presetSubtype="8" fill="hold" nodeType="withEffect">
                                  <p:stCondLst>
                                    <p:cond delay="0"/>
                                  </p:stCondLst>
                                  <p:childTnLst>
                                    <p:set>
                                      <p:cBhvr>
                                        <p:cTn id="21" dur="1" fill="hold">
                                          <p:stCondLst>
                                            <p:cond delay="0"/>
                                          </p:stCondLst>
                                        </p:cTn>
                                        <p:tgtEl>
                                          <p:spTgt spid="1328138"/>
                                        </p:tgtEl>
                                        <p:attrNameLst>
                                          <p:attrName>style.visibility</p:attrName>
                                        </p:attrNameLst>
                                      </p:cBhvr>
                                      <p:to>
                                        <p:strVal val="visible"/>
                                      </p:to>
                                    </p:set>
                                    <p:animEffect transition="in" filter="wipe(left)">
                                      <p:cBhvr>
                                        <p:cTn id="22" dur="1000"/>
                                        <p:tgtEl>
                                          <p:spTgt spid="1328138"/>
                                        </p:tgtEl>
                                      </p:cBhvr>
                                    </p:animEffect>
                                  </p:childTnLst>
                                </p:cTn>
                              </p:par>
                            </p:childTnLst>
                          </p:cTn>
                        </p:par>
                        <p:par>
                          <p:cTn id="23" fill="hold" nodeType="afterGroup">
                            <p:stCondLst>
                              <p:cond delay="2500"/>
                            </p:stCondLst>
                            <p:childTnLst>
                              <p:par>
                                <p:cTn id="24" presetID="22" presetClass="entr" presetSubtype="8" fill="hold" nodeType="afterEffect">
                                  <p:stCondLst>
                                    <p:cond delay="0"/>
                                  </p:stCondLst>
                                  <p:childTnLst>
                                    <p:set>
                                      <p:cBhvr>
                                        <p:cTn id="25" dur="1" fill="hold">
                                          <p:stCondLst>
                                            <p:cond delay="0"/>
                                          </p:stCondLst>
                                        </p:cTn>
                                        <p:tgtEl>
                                          <p:spTgt spid="1328145">
                                            <p:txEl>
                                              <p:pRg st="0" end="0"/>
                                            </p:txEl>
                                          </p:spTgt>
                                        </p:tgtEl>
                                        <p:attrNameLst>
                                          <p:attrName>style.visibility</p:attrName>
                                        </p:attrNameLst>
                                      </p:cBhvr>
                                      <p:to>
                                        <p:strVal val="visible"/>
                                      </p:to>
                                    </p:set>
                                    <p:animEffect transition="in" filter="wipe(left)">
                                      <p:cBhvr>
                                        <p:cTn id="26" dur="500"/>
                                        <p:tgtEl>
                                          <p:spTgt spid="1328145">
                                            <p:txEl>
                                              <p:pRg st="0" end="0"/>
                                            </p:txEl>
                                          </p:spTgt>
                                        </p:tgtEl>
                                      </p:cBhvr>
                                    </p:animEffect>
                                  </p:childTnLst>
                                </p:cTn>
                              </p:par>
                            </p:childTnLst>
                          </p:cTn>
                        </p:par>
                        <p:par>
                          <p:cTn id="27" fill="hold" nodeType="afterGroup">
                            <p:stCondLst>
                              <p:cond delay="3000"/>
                            </p:stCondLst>
                            <p:childTnLst>
                              <p:par>
                                <p:cTn id="28" presetID="22" presetClass="entr" presetSubtype="8" fill="hold" nodeType="afterEffect">
                                  <p:stCondLst>
                                    <p:cond delay="0"/>
                                  </p:stCondLst>
                                  <p:childTnLst>
                                    <p:set>
                                      <p:cBhvr>
                                        <p:cTn id="29" dur="1" fill="hold">
                                          <p:stCondLst>
                                            <p:cond delay="0"/>
                                          </p:stCondLst>
                                        </p:cTn>
                                        <p:tgtEl>
                                          <p:spTgt spid="1328145">
                                            <p:txEl>
                                              <p:pRg st="1" end="1"/>
                                            </p:txEl>
                                          </p:spTgt>
                                        </p:tgtEl>
                                        <p:attrNameLst>
                                          <p:attrName>style.visibility</p:attrName>
                                        </p:attrNameLst>
                                      </p:cBhvr>
                                      <p:to>
                                        <p:strVal val="visible"/>
                                      </p:to>
                                    </p:set>
                                    <p:animEffect transition="in" filter="wipe(left)">
                                      <p:cBhvr>
                                        <p:cTn id="30" dur="500"/>
                                        <p:tgtEl>
                                          <p:spTgt spid="1328145">
                                            <p:txEl>
                                              <p:pRg st="1" end="1"/>
                                            </p:txEl>
                                          </p:spTgt>
                                        </p:tgtEl>
                                      </p:cBhvr>
                                    </p:animEffect>
                                  </p:childTnLst>
                                </p:cTn>
                              </p:par>
                            </p:childTnLst>
                          </p:cTn>
                        </p:par>
                        <p:par>
                          <p:cTn id="31" fill="hold" nodeType="afterGroup">
                            <p:stCondLst>
                              <p:cond delay="3500"/>
                            </p:stCondLst>
                            <p:childTnLst>
                              <p:par>
                                <p:cTn id="32" presetID="22" presetClass="entr" presetSubtype="1" fill="hold" nodeType="afterEffect">
                                  <p:stCondLst>
                                    <p:cond delay="0"/>
                                  </p:stCondLst>
                                  <p:childTnLst>
                                    <p:set>
                                      <p:cBhvr>
                                        <p:cTn id="33" dur="1" fill="hold">
                                          <p:stCondLst>
                                            <p:cond delay="0"/>
                                          </p:stCondLst>
                                        </p:cTn>
                                        <p:tgtEl>
                                          <p:spTgt spid="1328136"/>
                                        </p:tgtEl>
                                        <p:attrNameLst>
                                          <p:attrName>style.visibility</p:attrName>
                                        </p:attrNameLst>
                                      </p:cBhvr>
                                      <p:to>
                                        <p:strVal val="visible"/>
                                      </p:to>
                                    </p:set>
                                    <p:animEffect transition="in" filter="wipe(up)">
                                      <p:cBhvr>
                                        <p:cTn id="34" dur="1000"/>
                                        <p:tgtEl>
                                          <p:spTgt spid="1328136"/>
                                        </p:tgtEl>
                                      </p:cBhvr>
                                    </p:animEffect>
                                  </p:childTnLst>
                                </p:cTn>
                              </p:par>
                            </p:childTnLst>
                          </p:cTn>
                        </p:par>
                        <p:par>
                          <p:cTn id="35" fill="hold" nodeType="afterGroup">
                            <p:stCondLst>
                              <p:cond delay="4500"/>
                            </p:stCondLst>
                            <p:childTnLst>
                              <p:par>
                                <p:cTn id="36" presetID="22" presetClass="entr" presetSubtype="8" fill="hold" nodeType="afterEffect">
                                  <p:stCondLst>
                                    <p:cond delay="0"/>
                                  </p:stCondLst>
                                  <p:childTnLst>
                                    <p:set>
                                      <p:cBhvr>
                                        <p:cTn id="37" dur="1" fill="hold">
                                          <p:stCondLst>
                                            <p:cond delay="0"/>
                                          </p:stCondLst>
                                        </p:cTn>
                                        <p:tgtEl>
                                          <p:spTgt spid="1328137"/>
                                        </p:tgtEl>
                                        <p:attrNameLst>
                                          <p:attrName>style.visibility</p:attrName>
                                        </p:attrNameLst>
                                      </p:cBhvr>
                                      <p:to>
                                        <p:strVal val="visible"/>
                                      </p:to>
                                    </p:set>
                                    <p:animEffect transition="in" filter="wipe(left)">
                                      <p:cBhvr>
                                        <p:cTn id="38" dur="1000"/>
                                        <p:tgtEl>
                                          <p:spTgt spid="1328137"/>
                                        </p:tgtEl>
                                      </p:cBhvr>
                                    </p:animEffect>
                                  </p:childTnLst>
                                </p:cTn>
                              </p:par>
                            </p:childTnLst>
                          </p:cTn>
                        </p:par>
                        <p:par>
                          <p:cTn id="39" fill="hold" nodeType="afterGroup">
                            <p:stCondLst>
                              <p:cond delay="5500"/>
                            </p:stCondLst>
                            <p:childTnLst>
                              <p:par>
                                <p:cTn id="40" presetID="17" presetClass="entr" presetSubtype="10" fill="hold" nodeType="afterEffect">
                                  <p:stCondLst>
                                    <p:cond delay="0"/>
                                  </p:stCondLst>
                                  <p:childTnLst>
                                    <p:set>
                                      <p:cBhvr>
                                        <p:cTn id="41" dur="1" fill="hold">
                                          <p:stCondLst>
                                            <p:cond delay="0"/>
                                          </p:stCondLst>
                                        </p:cTn>
                                        <p:tgtEl>
                                          <p:spTgt spid="1328147"/>
                                        </p:tgtEl>
                                        <p:attrNameLst>
                                          <p:attrName>style.visibility</p:attrName>
                                        </p:attrNameLst>
                                      </p:cBhvr>
                                      <p:to>
                                        <p:strVal val="visible"/>
                                      </p:to>
                                    </p:set>
                                    <p:anim calcmode="lin" valueType="num">
                                      <p:cBhvr>
                                        <p:cTn id="42" dur="500" fill="hold"/>
                                        <p:tgtEl>
                                          <p:spTgt spid="1328147"/>
                                        </p:tgtEl>
                                        <p:attrNameLst>
                                          <p:attrName>ppt_w</p:attrName>
                                        </p:attrNameLst>
                                      </p:cBhvr>
                                      <p:tavLst>
                                        <p:tav tm="0">
                                          <p:val>
                                            <p:fltVal val="0"/>
                                          </p:val>
                                        </p:tav>
                                        <p:tav tm="100000">
                                          <p:val>
                                            <p:strVal val="#ppt_w"/>
                                          </p:val>
                                        </p:tav>
                                      </p:tavLst>
                                    </p:anim>
                                    <p:anim calcmode="lin" valueType="num">
                                      <p:cBhvr>
                                        <p:cTn id="43" dur="500" fill="hold"/>
                                        <p:tgtEl>
                                          <p:spTgt spid="1328147"/>
                                        </p:tgtEl>
                                        <p:attrNameLst>
                                          <p:attrName>ppt_h</p:attrName>
                                        </p:attrNameLst>
                                      </p:cBhvr>
                                      <p:tavLst>
                                        <p:tav tm="0">
                                          <p:val>
                                            <p:strVal val="#ppt_h"/>
                                          </p:val>
                                        </p:tav>
                                        <p:tav tm="100000">
                                          <p:val>
                                            <p:strVal val="#ppt_h"/>
                                          </p:val>
                                        </p:tav>
                                      </p:tavLst>
                                    </p:anim>
                                  </p:childTnLst>
                                </p:cTn>
                              </p:par>
                            </p:childTnLst>
                          </p:cTn>
                        </p:par>
                        <p:par>
                          <p:cTn id="44" fill="hold" nodeType="afterGroup">
                            <p:stCondLst>
                              <p:cond delay="6000"/>
                            </p:stCondLst>
                            <p:childTnLst>
                              <p:par>
                                <p:cTn id="45" presetID="22" presetClass="entr" presetSubtype="8" fill="hold" nodeType="after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wipe(left)">
                                      <p:cBhvr>
                                        <p:cTn id="47" dur="500"/>
                                        <p:tgtEl>
                                          <p:spTgt spid="22">
                                            <p:txEl>
                                              <p:pRg st="0" end="0"/>
                                            </p:txEl>
                                          </p:spTgt>
                                        </p:tgtEl>
                                      </p:cBhvr>
                                    </p:animEffect>
                                  </p:childTnLst>
                                </p:cTn>
                              </p:par>
                            </p:childTnLst>
                          </p:cTn>
                        </p:par>
                        <p:par>
                          <p:cTn id="48" fill="hold" nodeType="afterGroup">
                            <p:stCondLst>
                              <p:cond delay="6500"/>
                            </p:stCondLst>
                            <p:childTnLst>
                              <p:par>
                                <p:cTn id="49" presetID="17" presetClass="entr" presetSubtype="10" fill="hold" nodeType="afterEffect">
                                  <p:stCondLst>
                                    <p:cond delay="0"/>
                                  </p:stCondLst>
                                  <p:childTnLst>
                                    <p:set>
                                      <p:cBhvr>
                                        <p:cTn id="50" dur="1" fill="hold">
                                          <p:stCondLst>
                                            <p:cond delay="0"/>
                                          </p:stCondLst>
                                        </p:cTn>
                                        <p:tgtEl>
                                          <p:spTgt spid="1328148"/>
                                        </p:tgtEl>
                                        <p:attrNameLst>
                                          <p:attrName>style.visibility</p:attrName>
                                        </p:attrNameLst>
                                      </p:cBhvr>
                                      <p:to>
                                        <p:strVal val="visible"/>
                                      </p:to>
                                    </p:set>
                                    <p:anim calcmode="lin" valueType="num">
                                      <p:cBhvr>
                                        <p:cTn id="51" dur="500" fill="hold"/>
                                        <p:tgtEl>
                                          <p:spTgt spid="1328148"/>
                                        </p:tgtEl>
                                        <p:attrNameLst>
                                          <p:attrName>ppt_w</p:attrName>
                                        </p:attrNameLst>
                                      </p:cBhvr>
                                      <p:tavLst>
                                        <p:tav tm="0">
                                          <p:val>
                                            <p:fltVal val="0"/>
                                          </p:val>
                                        </p:tav>
                                        <p:tav tm="100000">
                                          <p:val>
                                            <p:strVal val="#ppt_w"/>
                                          </p:val>
                                        </p:tav>
                                      </p:tavLst>
                                    </p:anim>
                                    <p:anim calcmode="lin" valueType="num">
                                      <p:cBhvr>
                                        <p:cTn id="52" dur="500" fill="hold"/>
                                        <p:tgtEl>
                                          <p:spTgt spid="1328148"/>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7000"/>
                            </p:stCondLst>
                            <p:childTnLst>
                              <p:par>
                                <p:cTn id="54" presetID="22" presetClass="entr" presetSubtype="2" fill="hold" nodeType="afterEffect">
                                  <p:stCondLst>
                                    <p:cond delay="0"/>
                                  </p:stCondLst>
                                  <p:childTnLst>
                                    <p:set>
                                      <p:cBhvr>
                                        <p:cTn id="55" dur="1" fill="hold">
                                          <p:stCondLst>
                                            <p:cond delay="0"/>
                                          </p:stCondLst>
                                        </p:cTn>
                                        <p:tgtEl>
                                          <p:spTgt spid="1328139"/>
                                        </p:tgtEl>
                                        <p:attrNameLst>
                                          <p:attrName>style.visibility</p:attrName>
                                        </p:attrNameLst>
                                      </p:cBhvr>
                                      <p:to>
                                        <p:strVal val="visible"/>
                                      </p:to>
                                    </p:set>
                                    <p:animEffect transition="in" filter="wipe(right)">
                                      <p:cBhvr>
                                        <p:cTn id="56" dur="1000"/>
                                        <p:tgtEl>
                                          <p:spTgt spid="1328139"/>
                                        </p:tgtEl>
                                      </p:cBhvr>
                                    </p:animEffect>
                                  </p:childTnLst>
                                </p:cTn>
                              </p:par>
                            </p:childTnLst>
                          </p:cTn>
                        </p:par>
                        <p:par>
                          <p:cTn id="57" fill="hold" nodeType="afterGroup">
                            <p:stCondLst>
                              <p:cond delay="8000"/>
                            </p:stCondLst>
                            <p:childTnLst>
                              <p:par>
                                <p:cTn id="58" presetID="22" presetClass="entr" presetSubtype="8" fill="hold" grpId="0" nodeType="afterEffect">
                                  <p:stCondLst>
                                    <p:cond delay="0"/>
                                  </p:stCondLst>
                                  <p:childTnLst>
                                    <p:set>
                                      <p:cBhvr>
                                        <p:cTn id="59" dur="1" fill="hold">
                                          <p:stCondLst>
                                            <p:cond delay="0"/>
                                          </p:stCondLst>
                                        </p:cTn>
                                        <p:tgtEl>
                                          <p:spTgt spid="1328149"/>
                                        </p:tgtEl>
                                        <p:attrNameLst>
                                          <p:attrName>style.visibility</p:attrName>
                                        </p:attrNameLst>
                                      </p:cBhvr>
                                      <p:to>
                                        <p:strVal val="visible"/>
                                      </p:to>
                                    </p:set>
                                    <p:animEffect transition="in" filter="wipe(left)">
                                      <p:cBhvr>
                                        <p:cTn id="60" dur="500"/>
                                        <p:tgtEl>
                                          <p:spTgt spid="1328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8144" grpId="0"/>
      <p:bldP spid="1328149" grpId="0"/>
      <p:bldP spid="21"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1171</Words>
  <Application>Microsoft Office PowerPoint</Application>
  <PresentationFormat>Widescreen</PresentationFormat>
  <Paragraphs>116</Paragraphs>
  <Slides>14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Calibri</vt:lpstr>
      <vt:lpstr>Calibri Light</vt:lpstr>
      <vt:lpstr>Symbol</vt:lpstr>
      <vt:lpstr>Wingdings 3</vt:lpstr>
      <vt:lpstr>Office Theme</vt:lpstr>
      <vt:lpstr>Equation</vt:lpstr>
      <vt:lpstr>Utility, Indifference Curve and Budget  Constraint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Question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800 ELITE</cp:lastModifiedBy>
  <cp:revision>6</cp:revision>
  <dcterms:created xsi:type="dcterms:W3CDTF">2015-08-11T09:22:51Z</dcterms:created>
  <dcterms:modified xsi:type="dcterms:W3CDTF">2016-08-09T04:09:57Z</dcterms:modified>
</cp:coreProperties>
</file>