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41" r:id="rId3"/>
    <p:sldId id="343" r:id="rId4"/>
    <p:sldId id="344" r:id="rId5"/>
    <p:sldId id="261" r:id="rId6"/>
    <p:sldId id="345" r:id="rId7"/>
    <p:sldId id="354" r:id="rId8"/>
    <p:sldId id="351" r:id="rId9"/>
    <p:sldId id="355" r:id="rId10"/>
    <p:sldId id="404" r:id="rId11"/>
    <p:sldId id="352" r:id="rId12"/>
    <p:sldId id="353" r:id="rId13"/>
    <p:sldId id="348" r:id="rId14"/>
    <p:sldId id="356" r:id="rId15"/>
    <p:sldId id="349" r:id="rId16"/>
    <p:sldId id="400" r:id="rId17"/>
    <p:sldId id="399" r:id="rId18"/>
    <p:sldId id="401" r:id="rId19"/>
    <p:sldId id="411" r:id="rId20"/>
    <p:sldId id="412" r:id="rId2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3399"/>
    <a:srgbClr val="CC0000"/>
    <a:srgbClr val="00CC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21" autoAdjust="0"/>
    <p:restoredTop sz="88864" autoAdjust="0"/>
  </p:normalViewPr>
  <p:slideViewPr>
    <p:cSldViewPr>
      <p:cViewPr varScale="1">
        <p:scale>
          <a:sx n="66" d="100"/>
          <a:sy n="66" d="100"/>
        </p:scale>
        <p:origin x="9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altLang="en-US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US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F93842-A188-4256-84C9-20B4FBF10AA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41469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154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1" name="Group 19"/>
          <p:cNvGrpSpPr>
            <a:grpSpLocks/>
          </p:cNvGrpSpPr>
          <p:nvPr/>
        </p:nvGrpSpPr>
        <p:grpSpPr bwMode="auto">
          <a:xfrm>
            <a:off x="0" y="2760663"/>
            <a:ext cx="9151938" cy="4113212"/>
            <a:chOff x="0" y="1739"/>
            <a:chExt cx="5765" cy="2591"/>
          </a:xfrm>
        </p:grpSpPr>
        <p:grpSp>
          <p:nvGrpSpPr>
            <p:cNvPr id="3089" name="Group 17"/>
            <p:cNvGrpSpPr>
              <a:grpSpLocks/>
            </p:cNvGrpSpPr>
            <p:nvPr/>
          </p:nvGrpSpPr>
          <p:grpSpPr bwMode="auto">
            <a:xfrm>
              <a:off x="0" y="3652"/>
              <a:ext cx="5765" cy="678"/>
              <a:chOff x="0" y="3652"/>
              <a:chExt cx="5765" cy="678"/>
            </a:xfrm>
          </p:grpSpPr>
          <p:sp>
            <p:nvSpPr>
              <p:cNvPr id="3074" name="Rectangle 2"/>
              <p:cNvSpPr>
                <a:spLocks noChangeArrowheads="1"/>
              </p:cNvSpPr>
              <p:nvPr/>
            </p:nvSpPr>
            <p:spPr bwMode="ltGray">
              <a:xfrm>
                <a:off x="0" y="3676"/>
                <a:ext cx="5764" cy="64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88" name="Group 16"/>
              <p:cNvGrpSpPr>
                <a:grpSpLocks/>
              </p:cNvGrpSpPr>
              <p:nvPr/>
            </p:nvGrpSpPr>
            <p:grpSpPr bwMode="auto">
              <a:xfrm>
                <a:off x="0" y="3652"/>
                <a:ext cx="5765" cy="678"/>
                <a:chOff x="0" y="3652"/>
                <a:chExt cx="5765" cy="678"/>
              </a:xfrm>
            </p:grpSpPr>
            <p:sp useBgFill="1">
              <p:nvSpPr>
                <p:cNvPr id="3075" name="Freeform 3"/>
                <p:cNvSpPr>
                  <a:spLocks/>
                </p:cNvSpPr>
                <p:nvPr/>
              </p:nvSpPr>
              <p:spPr bwMode="white">
                <a:xfrm>
                  <a:off x="0" y="3652"/>
                  <a:ext cx="578" cy="678"/>
                </a:xfrm>
                <a:custGeom>
                  <a:avLst/>
                  <a:gdLst>
                    <a:gd name="T0" fmla="*/ 0 w 578"/>
                    <a:gd name="T1" fmla="*/ 677 h 678"/>
                    <a:gd name="T2" fmla="*/ 480 w 578"/>
                    <a:gd name="T3" fmla="*/ 0 h 678"/>
                    <a:gd name="T4" fmla="*/ 577 w 578"/>
                    <a:gd name="T5" fmla="*/ 0 h 678"/>
                    <a:gd name="T6" fmla="*/ 96 w 578"/>
                    <a:gd name="T7" fmla="*/ 677 h 678"/>
                    <a:gd name="T8" fmla="*/ 0 w 578"/>
                    <a:gd name="T9" fmla="*/ 67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8" h="678">
                      <a:moveTo>
                        <a:pt x="0" y="677"/>
                      </a:moveTo>
                      <a:lnTo>
                        <a:pt x="480" y="0"/>
                      </a:lnTo>
                      <a:lnTo>
                        <a:pt x="577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 useBgFill="1">
              <p:nvSpPr>
                <p:cNvPr id="3076" name="Freeform 4"/>
                <p:cNvSpPr>
                  <a:spLocks/>
                </p:cNvSpPr>
                <p:nvPr/>
              </p:nvSpPr>
              <p:spPr bwMode="white">
                <a:xfrm>
                  <a:off x="433" y="3652"/>
                  <a:ext cx="578" cy="678"/>
                </a:xfrm>
                <a:custGeom>
                  <a:avLst/>
                  <a:gdLst>
                    <a:gd name="T0" fmla="*/ 0 w 578"/>
                    <a:gd name="T1" fmla="*/ 677 h 678"/>
                    <a:gd name="T2" fmla="*/ 480 w 578"/>
                    <a:gd name="T3" fmla="*/ 0 h 678"/>
                    <a:gd name="T4" fmla="*/ 577 w 578"/>
                    <a:gd name="T5" fmla="*/ 0 h 678"/>
                    <a:gd name="T6" fmla="*/ 96 w 578"/>
                    <a:gd name="T7" fmla="*/ 677 h 678"/>
                    <a:gd name="T8" fmla="*/ 0 w 578"/>
                    <a:gd name="T9" fmla="*/ 67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8" h="678">
                      <a:moveTo>
                        <a:pt x="0" y="677"/>
                      </a:moveTo>
                      <a:lnTo>
                        <a:pt x="480" y="0"/>
                      </a:lnTo>
                      <a:lnTo>
                        <a:pt x="577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 useBgFill="1">
              <p:nvSpPr>
                <p:cNvPr id="3077" name="Freeform 5"/>
                <p:cNvSpPr>
                  <a:spLocks/>
                </p:cNvSpPr>
                <p:nvPr/>
              </p:nvSpPr>
              <p:spPr bwMode="white">
                <a:xfrm>
                  <a:off x="878" y="3652"/>
                  <a:ext cx="578" cy="678"/>
                </a:xfrm>
                <a:custGeom>
                  <a:avLst/>
                  <a:gdLst>
                    <a:gd name="T0" fmla="*/ 0 w 578"/>
                    <a:gd name="T1" fmla="*/ 677 h 678"/>
                    <a:gd name="T2" fmla="*/ 480 w 578"/>
                    <a:gd name="T3" fmla="*/ 0 h 678"/>
                    <a:gd name="T4" fmla="*/ 577 w 578"/>
                    <a:gd name="T5" fmla="*/ 0 h 678"/>
                    <a:gd name="T6" fmla="*/ 96 w 578"/>
                    <a:gd name="T7" fmla="*/ 677 h 678"/>
                    <a:gd name="T8" fmla="*/ 0 w 578"/>
                    <a:gd name="T9" fmla="*/ 67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8" h="678">
                      <a:moveTo>
                        <a:pt x="0" y="677"/>
                      </a:moveTo>
                      <a:lnTo>
                        <a:pt x="480" y="0"/>
                      </a:lnTo>
                      <a:lnTo>
                        <a:pt x="577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 useBgFill="1">
              <p:nvSpPr>
                <p:cNvPr id="3078" name="Freeform 6"/>
                <p:cNvSpPr>
                  <a:spLocks/>
                </p:cNvSpPr>
                <p:nvPr/>
              </p:nvSpPr>
              <p:spPr bwMode="white">
                <a:xfrm>
                  <a:off x="1323" y="3652"/>
                  <a:ext cx="578" cy="678"/>
                </a:xfrm>
                <a:custGeom>
                  <a:avLst/>
                  <a:gdLst>
                    <a:gd name="T0" fmla="*/ 0 w 578"/>
                    <a:gd name="T1" fmla="*/ 677 h 678"/>
                    <a:gd name="T2" fmla="*/ 480 w 578"/>
                    <a:gd name="T3" fmla="*/ 0 h 678"/>
                    <a:gd name="T4" fmla="*/ 577 w 578"/>
                    <a:gd name="T5" fmla="*/ 0 h 678"/>
                    <a:gd name="T6" fmla="*/ 96 w 578"/>
                    <a:gd name="T7" fmla="*/ 677 h 678"/>
                    <a:gd name="T8" fmla="*/ 0 w 578"/>
                    <a:gd name="T9" fmla="*/ 67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8" h="678">
                      <a:moveTo>
                        <a:pt x="0" y="677"/>
                      </a:moveTo>
                      <a:lnTo>
                        <a:pt x="480" y="0"/>
                      </a:lnTo>
                      <a:lnTo>
                        <a:pt x="577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 useBgFill="1">
              <p:nvSpPr>
                <p:cNvPr id="3079" name="Freeform 7"/>
                <p:cNvSpPr>
                  <a:spLocks/>
                </p:cNvSpPr>
                <p:nvPr/>
              </p:nvSpPr>
              <p:spPr bwMode="white">
                <a:xfrm>
                  <a:off x="1768" y="3652"/>
                  <a:ext cx="578" cy="678"/>
                </a:xfrm>
                <a:custGeom>
                  <a:avLst/>
                  <a:gdLst>
                    <a:gd name="T0" fmla="*/ 0 w 578"/>
                    <a:gd name="T1" fmla="*/ 677 h 678"/>
                    <a:gd name="T2" fmla="*/ 480 w 578"/>
                    <a:gd name="T3" fmla="*/ 0 h 678"/>
                    <a:gd name="T4" fmla="*/ 577 w 578"/>
                    <a:gd name="T5" fmla="*/ 0 h 678"/>
                    <a:gd name="T6" fmla="*/ 96 w 578"/>
                    <a:gd name="T7" fmla="*/ 677 h 678"/>
                    <a:gd name="T8" fmla="*/ 0 w 578"/>
                    <a:gd name="T9" fmla="*/ 67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8" h="678">
                      <a:moveTo>
                        <a:pt x="0" y="677"/>
                      </a:moveTo>
                      <a:lnTo>
                        <a:pt x="480" y="0"/>
                      </a:lnTo>
                      <a:lnTo>
                        <a:pt x="577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 useBgFill="1">
              <p:nvSpPr>
                <p:cNvPr id="3080" name="Freeform 8"/>
                <p:cNvSpPr>
                  <a:spLocks/>
                </p:cNvSpPr>
                <p:nvPr/>
              </p:nvSpPr>
              <p:spPr bwMode="white">
                <a:xfrm>
                  <a:off x="2213" y="3652"/>
                  <a:ext cx="578" cy="678"/>
                </a:xfrm>
                <a:custGeom>
                  <a:avLst/>
                  <a:gdLst>
                    <a:gd name="T0" fmla="*/ 0 w 578"/>
                    <a:gd name="T1" fmla="*/ 677 h 678"/>
                    <a:gd name="T2" fmla="*/ 480 w 578"/>
                    <a:gd name="T3" fmla="*/ 0 h 678"/>
                    <a:gd name="T4" fmla="*/ 577 w 578"/>
                    <a:gd name="T5" fmla="*/ 0 h 678"/>
                    <a:gd name="T6" fmla="*/ 96 w 578"/>
                    <a:gd name="T7" fmla="*/ 677 h 678"/>
                    <a:gd name="T8" fmla="*/ 0 w 578"/>
                    <a:gd name="T9" fmla="*/ 67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8" h="678">
                      <a:moveTo>
                        <a:pt x="0" y="677"/>
                      </a:moveTo>
                      <a:lnTo>
                        <a:pt x="480" y="0"/>
                      </a:lnTo>
                      <a:lnTo>
                        <a:pt x="577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 useBgFill="1">
              <p:nvSpPr>
                <p:cNvPr id="3081" name="Freeform 9"/>
                <p:cNvSpPr>
                  <a:spLocks/>
                </p:cNvSpPr>
                <p:nvPr/>
              </p:nvSpPr>
              <p:spPr bwMode="white">
                <a:xfrm>
                  <a:off x="2646" y="3652"/>
                  <a:ext cx="578" cy="678"/>
                </a:xfrm>
                <a:custGeom>
                  <a:avLst/>
                  <a:gdLst>
                    <a:gd name="T0" fmla="*/ 0 w 578"/>
                    <a:gd name="T1" fmla="*/ 677 h 678"/>
                    <a:gd name="T2" fmla="*/ 480 w 578"/>
                    <a:gd name="T3" fmla="*/ 0 h 678"/>
                    <a:gd name="T4" fmla="*/ 577 w 578"/>
                    <a:gd name="T5" fmla="*/ 0 h 678"/>
                    <a:gd name="T6" fmla="*/ 96 w 578"/>
                    <a:gd name="T7" fmla="*/ 677 h 678"/>
                    <a:gd name="T8" fmla="*/ 0 w 578"/>
                    <a:gd name="T9" fmla="*/ 67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8" h="678">
                      <a:moveTo>
                        <a:pt x="0" y="677"/>
                      </a:moveTo>
                      <a:lnTo>
                        <a:pt x="480" y="0"/>
                      </a:lnTo>
                      <a:lnTo>
                        <a:pt x="577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 useBgFill="1">
              <p:nvSpPr>
                <p:cNvPr id="3082" name="Freeform 10"/>
                <p:cNvSpPr>
                  <a:spLocks/>
                </p:cNvSpPr>
                <p:nvPr/>
              </p:nvSpPr>
              <p:spPr bwMode="white">
                <a:xfrm>
                  <a:off x="3090" y="3652"/>
                  <a:ext cx="579" cy="678"/>
                </a:xfrm>
                <a:custGeom>
                  <a:avLst/>
                  <a:gdLst>
                    <a:gd name="T0" fmla="*/ 0 w 579"/>
                    <a:gd name="T1" fmla="*/ 677 h 678"/>
                    <a:gd name="T2" fmla="*/ 481 w 579"/>
                    <a:gd name="T3" fmla="*/ 0 h 678"/>
                    <a:gd name="T4" fmla="*/ 578 w 579"/>
                    <a:gd name="T5" fmla="*/ 0 h 678"/>
                    <a:gd name="T6" fmla="*/ 96 w 579"/>
                    <a:gd name="T7" fmla="*/ 677 h 678"/>
                    <a:gd name="T8" fmla="*/ 0 w 579"/>
                    <a:gd name="T9" fmla="*/ 67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9" h="678">
                      <a:moveTo>
                        <a:pt x="0" y="677"/>
                      </a:moveTo>
                      <a:lnTo>
                        <a:pt x="481" y="0"/>
                      </a:lnTo>
                      <a:lnTo>
                        <a:pt x="578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 useBgFill="1">
              <p:nvSpPr>
                <p:cNvPr id="3083" name="Freeform 11"/>
                <p:cNvSpPr>
                  <a:spLocks/>
                </p:cNvSpPr>
                <p:nvPr/>
              </p:nvSpPr>
              <p:spPr bwMode="white">
                <a:xfrm>
                  <a:off x="3547" y="3652"/>
                  <a:ext cx="579" cy="678"/>
                </a:xfrm>
                <a:custGeom>
                  <a:avLst/>
                  <a:gdLst>
                    <a:gd name="T0" fmla="*/ 0 w 579"/>
                    <a:gd name="T1" fmla="*/ 677 h 678"/>
                    <a:gd name="T2" fmla="*/ 481 w 579"/>
                    <a:gd name="T3" fmla="*/ 0 h 678"/>
                    <a:gd name="T4" fmla="*/ 578 w 579"/>
                    <a:gd name="T5" fmla="*/ 0 h 678"/>
                    <a:gd name="T6" fmla="*/ 96 w 579"/>
                    <a:gd name="T7" fmla="*/ 677 h 678"/>
                    <a:gd name="T8" fmla="*/ 0 w 579"/>
                    <a:gd name="T9" fmla="*/ 67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9" h="678">
                      <a:moveTo>
                        <a:pt x="0" y="677"/>
                      </a:moveTo>
                      <a:lnTo>
                        <a:pt x="481" y="0"/>
                      </a:lnTo>
                      <a:lnTo>
                        <a:pt x="578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 useBgFill="1">
              <p:nvSpPr>
                <p:cNvPr id="3084" name="Freeform 12"/>
                <p:cNvSpPr>
                  <a:spLocks/>
                </p:cNvSpPr>
                <p:nvPr/>
              </p:nvSpPr>
              <p:spPr bwMode="white">
                <a:xfrm>
                  <a:off x="4004" y="3652"/>
                  <a:ext cx="579" cy="678"/>
                </a:xfrm>
                <a:custGeom>
                  <a:avLst/>
                  <a:gdLst>
                    <a:gd name="T0" fmla="*/ 0 w 579"/>
                    <a:gd name="T1" fmla="*/ 677 h 678"/>
                    <a:gd name="T2" fmla="*/ 481 w 579"/>
                    <a:gd name="T3" fmla="*/ 0 h 678"/>
                    <a:gd name="T4" fmla="*/ 578 w 579"/>
                    <a:gd name="T5" fmla="*/ 0 h 678"/>
                    <a:gd name="T6" fmla="*/ 96 w 579"/>
                    <a:gd name="T7" fmla="*/ 677 h 678"/>
                    <a:gd name="T8" fmla="*/ 0 w 579"/>
                    <a:gd name="T9" fmla="*/ 67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9" h="678">
                      <a:moveTo>
                        <a:pt x="0" y="677"/>
                      </a:moveTo>
                      <a:lnTo>
                        <a:pt x="481" y="0"/>
                      </a:lnTo>
                      <a:lnTo>
                        <a:pt x="578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 useBgFill="1">
              <p:nvSpPr>
                <p:cNvPr id="3085" name="Freeform 13"/>
                <p:cNvSpPr>
                  <a:spLocks/>
                </p:cNvSpPr>
                <p:nvPr/>
              </p:nvSpPr>
              <p:spPr bwMode="white">
                <a:xfrm>
                  <a:off x="4473" y="3652"/>
                  <a:ext cx="579" cy="678"/>
                </a:xfrm>
                <a:custGeom>
                  <a:avLst/>
                  <a:gdLst>
                    <a:gd name="T0" fmla="*/ 0 w 579"/>
                    <a:gd name="T1" fmla="*/ 677 h 678"/>
                    <a:gd name="T2" fmla="*/ 481 w 579"/>
                    <a:gd name="T3" fmla="*/ 0 h 678"/>
                    <a:gd name="T4" fmla="*/ 578 w 579"/>
                    <a:gd name="T5" fmla="*/ 0 h 678"/>
                    <a:gd name="T6" fmla="*/ 96 w 579"/>
                    <a:gd name="T7" fmla="*/ 677 h 678"/>
                    <a:gd name="T8" fmla="*/ 0 w 579"/>
                    <a:gd name="T9" fmla="*/ 67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9" h="678">
                      <a:moveTo>
                        <a:pt x="0" y="677"/>
                      </a:moveTo>
                      <a:lnTo>
                        <a:pt x="481" y="0"/>
                      </a:lnTo>
                      <a:lnTo>
                        <a:pt x="578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 useBgFill="1">
              <p:nvSpPr>
                <p:cNvPr id="3086" name="Freeform 14"/>
                <p:cNvSpPr>
                  <a:spLocks/>
                </p:cNvSpPr>
                <p:nvPr/>
              </p:nvSpPr>
              <p:spPr bwMode="white">
                <a:xfrm>
                  <a:off x="4930" y="3652"/>
                  <a:ext cx="578" cy="678"/>
                </a:xfrm>
                <a:custGeom>
                  <a:avLst/>
                  <a:gdLst>
                    <a:gd name="T0" fmla="*/ 0 w 578"/>
                    <a:gd name="T1" fmla="*/ 677 h 678"/>
                    <a:gd name="T2" fmla="*/ 480 w 578"/>
                    <a:gd name="T3" fmla="*/ 0 h 678"/>
                    <a:gd name="T4" fmla="*/ 577 w 578"/>
                    <a:gd name="T5" fmla="*/ 0 h 678"/>
                    <a:gd name="T6" fmla="*/ 96 w 578"/>
                    <a:gd name="T7" fmla="*/ 677 h 678"/>
                    <a:gd name="T8" fmla="*/ 0 w 578"/>
                    <a:gd name="T9" fmla="*/ 67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8" h="678">
                      <a:moveTo>
                        <a:pt x="0" y="677"/>
                      </a:moveTo>
                      <a:lnTo>
                        <a:pt x="480" y="0"/>
                      </a:lnTo>
                      <a:lnTo>
                        <a:pt x="577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 useBgFill="1">
              <p:nvSpPr>
                <p:cNvPr id="3087" name="Freeform 15"/>
                <p:cNvSpPr>
                  <a:spLocks/>
                </p:cNvSpPr>
                <p:nvPr/>
              </p:nvSpPr>
              <p:spPr bwMode="white">
                <a:xfrm>
                  <a:off x="5403" y="3825"/>
                  <a:ext cx="362" cy="505"/>
                </a:xfrm>
                <a:custGeom>
                  <a:avLst/>
                  <a:gdLst>
                    <a:gd name="T0" fmla="*/ 0 w 362"/>
                    <a:gd name="T1" fmla="*/ 504 h 505"/>
                    <a:gd name="T2" fmla="*/ 361 w 362"/>
                    <a:gd name="T3" fmla="*/ 0 h 505"/>
                    <a:gd name="T4" fmla="*/ 361 w 362"/>
                    <a:gd name="T5" fmla="*/ 122 h 505"/>
                    <a:gd name="T6" fmla="*/ 96 w 362"/>
                    <a:gd name="T7" fmla="*/ 504 h 505"/>
                    <a:gd name="T8" fmla="*/ 0 w 362"/>
                    <a:gd name="T9" fmla="*/ 504 h 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2" h="505">
                      <a:moveTo>
                        <a:pt x="0" y="504"/>
                      </a:moveTo>
                      <a:lnTo>
                        <a:pt x="361" y="0"/>
                      </a:lnTo>
                      <a:lnTo>
                        <a:pt x="361" y="122"/>
                      </a:lnTo>
                      <a:lnTo>
                        <a:pt x="96" y="504"/>
                      </a:lnTo>
                      <a:lnTo>
                        <a:pt x="0" y="504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90" name="Freeform 18"/>
            <p:cNvSpPr>
              <a:spLocks/>
            </p:cNvSpPr>
            <p:nvPr/>
          </p:nvSpPr>
          <p:spPr bwMode="ltGray">
            <a:xfrm>
              <a:off x="0" y="1739"/>
              <a:ext cx="516" cy="913"/>
            </a:xfrm>
            <a:custGeom>
              <a:avLst/>
              <a:gdLst>
                <a:gd name="T0" fmla="*/ 0 w 516"/>
                <a:gd name="T1" fmla="*/ 0 h 913"/>
                <a:gd name="T2" fmla="*/ 515 w 516"/>
                <a:gd name="T3" fmla="*/ 0 h 913"/>
                <a:gd name="T4" fmla="*/ 0 w 516"/>
                <a:gd name="T5" fmla="*/ 912 h 913"/>
                <a:gd name="T6" fmla="*/ 0 w 516"/>
                <a:gd name="T7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913">
                  <a:moveTo>
                    <a:pt x="0" y="0"/>
                  </a:moveTo>
                  <a:lnTo>
                    <a:pt x="515" y="0"/>
                  </a:lnTo>
                  <a:lnTo>
                    <a:pt x="0" y="912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8EE427C-3D67-4F74-A5BF-EFBF3D24662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62A38-3D84-42A0-9455-5D127F8AF9A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3851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C9E4D-7BBD-45B0-B356-66C88BA8F38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506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D11067-E957-4ECA-A41E-2A288A15BF4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1601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1FC116-C4B6-4AE0-AA44-39A18CA45E8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300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14500"/>
            <a:ext cx="381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4500"/>
            <a:ext cx="381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BB761-A6E1-4DED-821B-0607B67C4CC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3299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2E737-82B7-418E-8151-AE832A30784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21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CF60F-D757-473E-8ACF-0901BFD416D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9577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09713-D5B7-4CE9-8113-D0827457D4E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773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3B909-D4C8-4C4C-84FB-70C025EB78A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0273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5A51A-4D4D-4798-A6EE-0EBFE57DF9D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289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1" name="Group 17"/>
          <p:cNvGrpSpPr>
            <a:grpSpLocks/>
          </p:cNvGrpSpPr>
          <p:nvPr/>
        </p:nvGrpSpPr>
        <p:grpSpPr bwMode="auto">
          <a:xfrm>
            <a:off x="0" y="5797550"/>
            <a:ext cx="9167813" cy="1076325"/>
            <a:chOff x="0" y="3652"/>
            <a:chExt cx="5775" cy="678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ltGray">
            <a:xfrm>
              <a:off x="0" y="3676"/>
              <a:ext cx="5774" cy="64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0" name="Group 16"/>
            <p:cNvGrpSpPr>
              <a:grpSpLocks/>
            </p:cNvGrpSpPr>
            <p:nvPr/>
          </p:nvGrpSpPr>
          <p:grpSpPr bwMode="auto">
            <a:xfrm>
              <a:off x="0" y="3652"/>
              <a:ext cx="5775" cy="678"/>
              <a:chOff x="0" y="3652"/>
              <a:chExt cx="5775" cy="678"/>
            </a:xfrm>
          </p:grpSpPr>
          <p:sp useBgFill="1">
            <p:nvSpPr>
              <p:cNvPr id="1027" name="Freeform 3"/>
              <p:cNvSpPr>
                <a:spLocks/>
              </p:cNvSpPr>
              <p:nvPr/>
            </p:nvSpPr>
            <p:spPr bwMode="white">
              <a:xfrm>
                <a:off x="0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1028" name="Freeform 4"/>
              <p:cNvSpPr>
                <a:spLocks/>
              </p:cNvSpPr>
              <p:nvPr/>
            </p:nvSpPr>
            <p:spPr bwMode="white">
              <a:xfrm>
                <a:off x="434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1029" name="Freeform 5"/>
              <p:cNvSpPr>
                <a:spLocks/>
              </p:cNvSpPr>
              <p:nvPr/>
            </p:nvSpPr>
            <p:spPr bwMode="white">
              <a:xfrm>
                <a:off x="879" y="3652"/>
                <a:ext cx="580" cy="678"/>
              </a:xfrm>
              <a:custGeom>
                <a:avLst/>
                <a:gdLst>
                  <a:gd name="T0" fmla="*/ 0 w 580"/>
                  <a:gd name="T1" fmla="*/ 677 h 678"/>
                  <a:gd name="T2" fmla="*/ 482 w 580"/>
                  <a:gd name="T3" fmla="*/ 0 h 678"/>
                  <a:gd name="T4" fmla="*/ 579 w 580"/>
                  <a:gd name="T5" fmla="*/ 0 h 678"/>
                  <a:gd name="T6" fmla="*/ 96 w 580"/>
                  <a:gd name="T7" fmla="*/ 677 h 678"/>
                  <a:gd name="T8" fmla="*/ 0 w 580"/>
                  <a:gd name="T9" fmla="*/ 677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678">
                    <a:moveTo>
                      <a:pt x="0" y="677"/>
                    </a:moveTo>
                    <a:lnTo>
                      <a:pt x="482" y="0"/>
                    </a:lnTo>
                    <a:lnTo>
                      <a:pt x="579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1030" name="Freeform 6"/>
              <p:cNvSpPr>
                <a:spLocks/>
              </p:cNvSpPr>
              <p:nvPr/>
            </p:nvSpPr>
            <p:spPr bwMode="white">
              <a:xfrm>
                <a:off x="1325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1031" name="Freeform 7"/>
              <p:cNvSpPr>
                <a:spLocks/>
              </p:cNvSpPr>
              <p:nvPr/>
            </p:nvSpPr>
            <p:spPr bwMode="white">
              <a:xfrm>
                <a:off x="1771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1032" name="Freeform 8"/>
              <p:cNvSpPr>
                <a:spLocks/>
              </p:cNvSpPr>
              <p:nvPr/>
            </p:nvSpPr>
            <p:spPr bwMode="white">
              <a:xfrm>
                <a:off x="2216" y="3652"/>
                <a:ext cx="580" cy="678"/>
              </a:xfrm>
              <a:custGeom>
                <a:avLst/>
                <a:gdLst>
                  <a:gd name="T0" fmla="*/ 0 w 580"/>
                  <a:gd name="T1" fmla="*/ 677 h 678"/>
                  <a:gd name="T2" fmla="*/ 482 w 580"/>
                  <a:gd name="T3" fmla="*/ 0 h 678"/>
                  <a:gd name="T4" fmla="*/ 579 w 580"/>
                  <a:gd name="T5" fmla="*/ 0 h 678"/>
                  <a:gd name="T6" fmla="*/ 96 w 580"/>
                  <a:gd name="T7" fmla="*/ 677 h 678"/>
                  <a:gd name="T8" fmla="*/ 0 w 580"/>
                  <a:gd name="T9" fmla="*/ 677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678">
                    <a:moveTo>
                      <a:pt x="0" y="677"/>
                    </a:moveTo>
                    <a:lnTo>
                      <a:pt x="482" y="0"/>
                    </a:lnTo>
                    <a:lnTo>
                      <a:pt x="579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1033" name="Freeform 9"/>
              <p:cNvSpPr>
                <a:spLocks/>
              </p:cNvSpPr>
              <p:nvPr/>
            </p:nvSpPr>
            <p:spPr bwMode="white">
              <a:xfrm>
                <a:off x="2650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1034" name="Freeform 10"/>
              <p:cNvSpPr>
                <a:spLocks/>
              </p:cNvSpPr>
              <p:nvPr/>
            </p:nvSpPr>
            <p:spPr bwMode="white">
              <a:xfrm>
                <a:off x="3096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1035" name="Freeform 11"/>
              <p:cNvSpPr>
                <a:spLocks/>
              </p:cNvSpPr>
              <p:nvPr/>
            </p:nvSpPr>
            <p:spPr bwMode="white">
              <a:xfrm>
                <a:off x="3554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1036" name="Freeform 12"/>
              <p:cNvSpPr>
                <a:spLocks/>
              </p:cNvSpPr>
              <p:nvPr/>
            </p:nvSpPr>
            <p:spPr bwMode="white">
              <a:xfrm>
                <a:off x="4011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1037" name="Freeform 13"/>
              <p:cNvSpPr>
                <a:spLocks/>
              </p:cNvSpPr>
              <p:nvPr/>
            </p:nvSpPr>
            <p:spPr bwMode="white">
              <a:xfrm>
                <a:off x="4481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1038" name="Freeform 14"/>
              <p:cNvSpPr>
                <a:spLocks/>
              </p:cNvSpPr>
              <p:nvPr/>
            </p:nvSpPr>
            <p:spPr bwMode="white">
              <a:xfrm>
                <a:off x="4939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 useBgFill="1">
            <p:nvSpPr>
              <p:cNvPr id="1039" name="Freeform 15"/>
              <p:cNvSpPr>
                <a:spLocks/>
              </p:cNvSpPr>
              <p:nvPr/>
            </p:nvSpPr>
            <p:spPr bwMode="white">
              <a:xfrm>
                <a:off x="5413" y="3825"/>
                <a:ext cx="362" cy="505"/>
              </a:xfrm>
              <a:custGeom>
                <a:avLst/>
                <a:gdLst>
                  <a:gd name="T0" fmla="*/ 0 w 362"/>
                  <a:gd name="T1" fmla="*/ 504 h 505"/>
                  <a:gd name="T2" fmla="*/ 361 w 362"/>
                  <a:gd name="T3" fmla="*/ 0 h 505"/>
                  <a:gd name="T4" fmla="*/ 361 w 362"/>
                  <a:gd name="T5" fmla="*/ 122 h 505"/>
                  <a:gd name="T6" fmla="*/ 96 w 362"/>
                  <a:gd name="T7" fmla="*/ 504 h 505"/>
                  <a:gd name="T8" fmla="*/ 0 w 362"/>
                  <a:gd name="T9" fmla="*/ 50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" h="505">
                    <a:moveTo>
                      <a:pt x="0" y="504"/>
                    </a:moveTo>
                    <a:lnTo>
                      <a:pt x="361" y="0"/>
                    </a:lnTo>
                    <a:lnTo>
                      <a:pt x="361" y="122"/>
                    </a:lnTo>
                    <a:lnTo>
                      <a:pt x="96" y="504"/>
                    </a:lnTo>
                    <a:lnTo>
                      <a:pt x="0" y="504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14500"/>
            <a:ext cx="77724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98CE7208-72C7-411B-B27C-61EB065E283C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v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IE" altLang="en-US" b="1"/>
              <a:t>Price Change: </a:t>
            </a:r>
            <a:r>
              <a:rPr lang="en-GB" altLang="en-US" b="1"/>
              <a:t>Income and Substitution Effects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THE HICKSIAN METHOD</a:t>
            </a:r>
          </a:p>
        </p:txBody>
      </p:sp>
      <p:sp>
        <p:nvSpPr>
          <p:cNvPr id="168963" name="Line 3"/>
          <p:cNvSpPr>
            <a:spLocks noChangeShapeType="1"/>
          </p:cNvSpPr>
          <p:nvPr/>
        </p:nvSpPr>
        <p:spPr bwMode="auto">
          <a:xfrm>
            <a:off x="1371600" y="1752600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>
            <a:off x="1371600" y="5257800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533400" y="1600200"/>
            <a:ext cx="769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/>
            <a:r>
              <a:rPr lang="en-GB" altLang="en-US" sz="3200">
                <a:solidFill>
                  <a:schemeClr val="tx1"/>
                </a:solidFill>
              </a:rPr>
              <a:t>X</a:t>
            </a:r>
            <a:r>
              <a:rPr lang="en-GB" altLang="en-US" sz="320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5943600" y="52578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GB" altLang="en-US" sz="3200">
                <a:solidFill>
                  <a:schemeClr val="tx1"/>
                </a:solidFill>
              </a:rPr>
              <a:t>X</a:t>
            </a:r>
            <a:r>
              <a:rPr lang="en-GB" altLang="en-US" sz="32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8967" name="Line 7"/>
          <p:cNvSpPr>
            <a:spLocks noChangeShapeType="1"/>
          </p:cNvSpPr>
          <p:nvPr/>
        </p:nvSpPr>
        <p:spPr bwMode="auto">
          <a:xfrm>
            <a:off x="1371600" y="2438400"/>
            <a:ext cx="2286000" cy="281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68" name="Arc 8"/>
          <p:cNvSpPr>
            <a:spLocks/>
          </p:cNvSpPr>
          <p:nvPr/>
        </p:nvSpPr>
        <p:spPr bwMode="auto">
          <a:xfrm rot="-10735377">
            <a:off x="2514600" y="2736850"/>
            <a:ext cx="1366838" cy="2122488"/>
          </a:xfrm>
          <a:custGeom>
            <a:avLst/>
            <a:gdLst>
              <a:gd name="G0" fmla="+- 0 0 0"/>
              <a:gd name="G1" fmla="+- 21495 0 0"/>
              <a:gd name="G2" fmla="+- 21600 0 0"/>
              <a:gd name="T0" fmla="*/ 2127 w 20270"/>
              <a:gd name="T1" fmla="*/ 0 h 21495"/>
              <a:gd name="T2" fmla="*/ 20270 w 20270"/>
              <a:gd name="T3" fmla="*/ 14032 h 21495"/>
              <a:gd name="T4" fmla="*/ 0 w 20270"/>
              <a:gd name="T5" fmla="*/ 21495 h 21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70" h="21495" fill="none" extrusionOk="0">
                <a:moveTo>
                  <a:pt x="2127" y="-1"/>
                </a:moveTo>
                <a:cubicBezTo>
                  <a:pt x="10363" y="815"/>
                  <a:pt x="17410" y="6265"/>
                  <a:pt x="20269" y="14032"/>
                </a:cubicBezTo>
              </a:path>
              <a:path w="20270" h="21495" stroke="0" extrusionOk="0">
                <a:moveTo>
                  <a:pt x="2127" y="-1"/>
                </a:moveTo>
                <a:cubicBezTo>
                  <a:pt x="10363" y="815"/>
                  <a:pt x="17410" y="6265"/>
                  <a:pt x="20269" y="14032"/>
                </a:cubicBezTo>
                <a:lnTo>
                  <a:pt x="0" y="21495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>
            <a:off x="1447800" y="2514600"/>
            <a:ext cx="4495800" cy="2743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70" name="Arc 10"/>
          <p:cNvSpPr>
            <a:spLocks/>
          </p:cNvSpPr>
          <p:nvPr/>
        </p:nvSpPr>
        <p:spPr bwMode="auto">
          <a:xfrm rot="-10735377">
            <a:off x="3276600" y="1822450"/>
            <a:ext cx="1366838" cy="2424113"/>
          </a:xfrm>
          <a:custGeom>
            <a:avLst/>
            <a:gdLst>
              <a:gd name="G0" fmla="+- 0 0 0"/>
              <a:gd name="G1" fmla="+- 21475 0 0"/>
              <a:gd name="G2" fmla="+- 21600 0 0"/>
              <a:gd name="T0" fmla="*/ 2320 w 20270"/>
              <a:gd name="T1" fmla="*/ 0 h 21475"/>
              <a:gd name="T2" fmla="*/ 20270 w 20270"/>
              <a:gd name="T3" fmla="*/ 14012 h 21475"/>
              <a:gd name="T4" fmla="*/ 0 w 20270"/>
              <a:gd name="T5" fmla="*/ 21475 h 2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70" h="21475" fill="none" extrusionOk="0">
                <a:moveTo>
                  <a:pt x="2320" y="-1"/>
                </a:moveTo>
                <a:cubicBezTo>
                  <a:pt x="10479" y="881"/>
                  <a:pt x="17434" y="6310"/>
                  <a:pt x="20269" y="14012"/>
                </a:cubicBezTo>
              </a:path>
              <a:path w="20270" h="21475" stroke="0" extrusionOk="0">
                <a:moveTo>
                  <a:pt x="2320" y="-1"/>
                </a:moveTo>
                <a:cubicBezTo>
                  <a:pt x="10479" y="881"/>
                  <a:pt x="17434" y="6310"/>
                  <a:pt x="20269" y="14012"/>
                </a:cubicBezTo>
                <a:lnTo>
                  <a:pt x="0" y="21475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4038600" y="37338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accent1"/>
                </a:solidFill>
              </a:rPr>
              <a:t>E</a:t>
            </a:r>
            <a:r>
              <a:rPr lang="en-GB" altLang="en-US" baseline="-1000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4343400" y="4724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tx2"/>
                </a:solidFill>
              </a:rPr>
              <a:t>I</a:t>
            </a:r>
            <a:r>
              <a:rPr lang="en-GB" altLang="en-US" baseline="-10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68973" name="Text Box 13"/>
          <p:cNvSpPr txBox="1">
            <a:spLocks noChangeArrowheads="1"/>
          </p:cNvSpPr>
          <p:nvPr/>
        </p:nvSpPr>
        <p:spPr bwMode="auto">
          <a:xfrm>
            <a:off x="5029200" y="3962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tx2"/>
                </a:solidFill>
              </a:rPr>
              <a:t>I</a:t>
            </a:r>
            <a:r>
              <a:rPr lang="en-GB" altLang="en-US" baseline="-10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68974" name="Line 14"/>
          <p:cNvSpPr>
            <a:spLocks noChangeShapeType="1"/>
          </p:cNvSpPr>
          <p:nvPr/>
        </p:nvSpPr>
        <p:spPr bwMode="auto">
          <a:xfrm>
            <a:off x="2895600" y="43434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75" name="Line 15"/>
          <p:cNvSpPr>
            <a:spLocks noChangeShapeType="1"/>
          </p:cNvSpPr>
          <p:nvPr/>
        </p:nvSpPr>
        <p:spPr bwMode="auto">
          <a:xfrm>
            <a:off x="4114800" y="41148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76" name="Rectangle 16"/>
          <p:cNvSpPr>
            <a:spLocks noChangeArrowheads="1"/>
          </p:cNvSpPr>
          <p:nvPr/>
        </p:nvSpPr>
        <p:spPr bwMode="auto">
          <a:xfrm>
            <a:off x="2590800" y="5181600"/>
            <a:ext cx="55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>
                <a:solidFill>
                  <a:schemeClr val="tx2"/>
                </a:solidFill>
              </a:rPr>
              <a:t>x</a:t>
            </a:r>
            <a:r>
              <a:rPr lang="en-GB" altLang="en-US" baseline="-10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68977" name="Rectangle 17"/>
          <p:cNvSpPr>
            <a:spLocks noChangeArrowheads="1"/>
          </p:cNvSpPr>
          <p:nvPr/>
        </p:nvSpPr>
        <p:spPr bwMode="auto">
          <a:xfrm>
            <a:off x="3886200" y="51816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>
                <a:solidFill>
                  <a:schemeClr val="tx2"/>
                </a:solidFill>
              </a:rPr>
              <a:t>x</a:t>
            </a:r>
            <a:r>
              <a:rPr lang="en-GB" altLang="en-US" baseline="-10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2819400" y="39624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accent1"/>
                </a:solidFill>
              </a:rPr>
              <a:t>E</a:t>
            </a:r>
            <a:r>
              <a:rPr lang="en-GB" altLang="en-US" baseline="-10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68979" name="Text Box 19"/>
          <p:cNvSpPr txBox="1">
            <a:spLocks noChangeArrowheads="1"/>
          </p:cNvSpPr>
          <p:nvPr/>
        </p:nvSpPr>
        <p:spPr bwMode="auto">
          <a:xfrm>
            <a:off x="4724400" y="1447800"/>
            <a:ext cx="36576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CC0000"/>
                </a:solidFill>
              </a:rPr>
              <a:t>The new optimum is E</a:t>
            </a:r>
            <a:r>
              <a:rPr lang="en-GB" altLang="en-US" baseline="-10000">
                <a:solidFill>
                  <a:srgbClr val="CC0000"/>
                </a:solidFill>
              </a:rPr>
              <a:t>b</a:t>
            </a:r>
            <a:r>
              <a:rPr lang="en-GB" altLang="en-US">
                <a:solidFill>
                  <a:srgbClr val="CC0000"/>
                </a:solidFill>
              </a:rPr>
              <a:t> on I</a:t>
            </a:r>
            <a:r>
              <a:rPr lang="en-GB" altLang="en-US" baseline="-10000">
                <a:solidFill>
                  <a:srgbClr val="CC0000"/>
                </a:solidFill>
              </a:rPr>
              <a:t>2</a:t>
            </a:r>
            <a:r>
              <a:rPr lang="en-GB" altLang="en-US">
                <a:solidFill>
                  <a:srgbClr val="CC0000"/>
                </a:solidFill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folHlink"/>
                </a:solidFill>
              </a:rPr>
              <a:t>The Total Price Effect is x</a:t>
            </a:r>
            <a:r>
              <a:rPr lang="en-GB" altLang="en-US" baseline="-10000">
                <a:solidFill>
                  <a:schemeClr val="folHlink"/>
                </a:solidFill>
              </a:rPr>
              <a:t>a</a:t>
            </a:r>
            <a:r>
              <a:rPr lang="en-GB" altLang="en-US">
                <a:solidFill>
                  <a:schemeClr val="folHlink"/>
                </a:solidFill>
              </a:rPr>
              <a:t> to x</a:t>
            </a:r>
            <a:r>
              <a:rPr lang="en-GB" altLang="en-US" baseline="-10000">
                <a:solidFill>
                  <a:schemeClr val="folHlink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THE HICKSIAN METHOD</a:t>
            </a:r>
          </a:p>
        </p:txBody>
      </p:sp>
      <p:sp>
        <p:nvSpPr>
          <p:cNvPr id="103427" name="Line 3"/>
          <p:cNvSpPr>
            <a:spLocks noChangeShapeType="1"/>
          </p:cNvSpPr>
          <p:nvPr/>
        </p:nvSpPr>
        <p:spPr bwMode="auto">
          <a:xfrm>
            <a:off x="1371600" y="1752600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8" name="Line 4"/>
          <p:cNvSpPr>
            <a:spLocks noChangeShapeType="1"/>
          </p:cNvSpPr>
          <p:nvPr/>
        </p:nvSpPr>
        <p:spPr bwMode="auto">
          <a:xfrm>
            <a:off x="1371600" y="5257800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533400" y="1600200"/>
            <a:ext cx="769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/>
            <a:r>
              <a:rPr lang="en-GB" altLang="en-US" sz="3200">
                <a:solidFill>
                  <a:schemeClr val="tx1"/>
                </a:solidFill>
              </a:rPr>
              <a:t>X</a:t>
            </a:r>
            <a:r>
              <a:rPr lang="en-GB" altLang="en-US" sz="320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5943600" y="52578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GB" altLang="en-US" sz="3200">
                <a:solidFill>
                  <a:schemeClr val="tx1"/>
                </a:solidFill>
              </a:rPr>
              <a:t>X</a:t>
            </a:r>
            <a:r>
              <a:rPr lang="en-GB" altLang="en-US" sz="32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431" name="Line 7"/>
          <p:cNvSpPr>
            <a:spLocks noChangeShapeType="1"/>
          </p:cNvSpPr>
          <p:nvPr/>
        </p:nvSpPr>
        <p:spPr bwMode="auto">
          <a:xfrm>
            <a:off x="1371600" y="2438400"/>
            <a:ext cx="2286000" cy="281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2" name="Arc 8"/>
          <p:cNvSpPr>
            <a:spLocks/>
          </p:cNvSpPr>
          <p:nvPr/>
        </p:nvSpPr>
        <p:spPr bwMode="auto">
          <a:xfrm rot="-10735377">
            <a:off x="2514600" y="2738438"/>
            <a:ext cx="1366838" cy="2133600"/>
          </a:xfrm>
          <a:custGeom>
            <a:avLst/>
            <a:gdLst>
              <a:gd name="G0" fmla="+- 0 0 0"/>
              <a:gd name="G1" fmla="+- 21595 0 0"/>
              <a:gd name="G2" fmla="+- 21600 0 0"/>
              <a:gd name="T0" fmla="*/ 487 w 20270"/>
              <a:gd name="T1" fmla="*/ 0 h 21595"/>
              <a:gd name="T2" fmla="*/ 20270 w 20270"/>
              <a:gd name="T3" fmla="*/ 14132 h 21595"/>
              <a:gd name="T4" fmla="*/ 0 w 20270"/>
              <a:gd name="T5" fmla="*/ 21595 h 21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70" h="21595" fill="none" extrusionOk="0">
                <a:moveTo>
                  <a:pt x="486" y="0"/>
                </a:moveTo>
                <a:cubicBezTo>
                  <a:pt x="9357" y="200"/>
                  <a:pt x="17204" y="5805"/>
                  <a:pt x="20269" y="14132"/>
                </a:cubicBezTo>
              </a:path>
              <a:path w="20270" h="21595" stroke="0" extrusionOk="0">
                <a:moveTo>
                  <a:pt x="486" y="0"/>
                </a:moveTo>
                <a:cubicBezTo>
                  <a:pt x="9357" y="200"/>
                  <a:pt x="17204" y="5805"/>
                  <a:pt x="20269" y="14132"/>
                </a:cubicBezTo>
                <a:lnTo>
                  <a:pt x="0" y="21595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1447800" y="2514600"/>
            <a:ext cx="4495800" cy="2743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4" name="Arc 10"/>
          <p:cNvSpPr>
            <a:spLocks/>
          </p:cNvSpPr>
          <p:nvPr/>
        </p:nvSpPr>
        <p:spPr bwMode="auto">
          <a:xfrm rot="-10735377">
            <a:off x="3276600" y="1824038"/>
            <a:ext cx="1387475" cy="2438400"/>
          </a:xfrm>
          <a:custGeom>
            <a:avLst/>
            <a:gdLst>
              <a:gd name="G0" fmla="+- 290 0 0"/>
              <a:gd name="G1" fmla="+- 21600 0 0"/>
              <a:gd name="G2" fmla="+- 21600 0 0"/>
              <a:gd name="T0" fmla="*/ 0 w 20560"/>
              <a:gd name="T1" fmla="*/ 2 h 21600"/>
              <a:gd name="T2" fmla="*/ 20560 w 20560"/>
              <a:gd name="T3" fmla="*/ 14137 h 21600"/>
              <a:gd name="T4" fmla="*/ 290 w 2056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60" h="21600" fill="none" extrusionOk="0">
                <a:moveTo>
                  <a:pt x="-1" y="1"/>
                </a:moveTo>
                <a:cubicBezTo>
                  <a:pt x="96" y="0"/>
                  <a:pt x="193" y="0"/>
                  <a:pt x="290" y="0"/>
                </a:cubicBezTo>
                <a:cubicBezTo>
                  <a:pt x="9341" y="0"/>
                  <a:pt x="17432" y="5643"/>
                  <a:pt x="20559" y="14137"/>
                </a:cubicBezTo>
              </a:path>
              <a:path w="20560" h="21600" stroke="0" extrusionOk="0">
                <a:moveTo>
                  <a:pt x="-1" y="1"/>
                </a:moveTo>
                <a:cubicBezTo>
                  <a:pt x="96" y="0"/>
                  <a:pt x="193" y="0"/>
                  <a:pt x="290" y="0"/>
                </a:cubicBezTo>
                <a:cubicBezTo>
                  <a:pt x="9341" y="0"/>
                  <a:pt x="17432" y="5643"/>
                  <a:pt x="20559" y="14137"/>
                </a:cubicBezTo>
                <a:lnTo>
                  <a:pt x="29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>
            <a:off x="1371600" y="3581400"/>
            <a:ext cx="2743200" cy="1676400"/>
          </a:xfrm>
          <a:prstGeom prst="line">
            <a:avLst/>
          </a:prstGeom>
          <a:noFill/>
          <a:ln w="76200">
            <a:solidFill>
              <a:srgbClr val="00CC0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4343400" y="4724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tx2"/>
                </a:solidFill>
              </a:rPr>
              <a:t>I</a:t>
            </a:r>
            <a:r>
              <a:rPr lang="en-GB" altLang="en-US" baseline="-10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5029200" y="3962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tx2"/>
                </a:solidFill>
              </a:rPr>
              <a:t>I</a:t>
            </a:r>
            <a:r>
              <a:rPr lang="en-GB" altLang="en-US" baseline="-10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03441" name="Line 17"/>
          <p:cNvSpPr>
            <a:spLocks noChangeShapeType="1"/>
          </p:cNvSpPr>
          <p:nvPr/>
        </p:nvSpPr>
        <p:spPr bwMode="auto">
          <a:xfrm>
            <a:off x="2895600" y="43434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6" name="Rectangle 22"/>
          <p:cNvSpPr>
            <a:spLocks noChangeArrowheads="1"/>
          </p:cNvSpPr>
          <p:nvPr/>
        </p:nvSpPr>
        <p:spPr bwMode="auto">
          <a:xfrm>
            <a:off x="2590800" y="5181600"/>
            <a:ext cx="55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>
                <a:solidFill>
                  <a:schemeClr val="tx2"/>
                </a:solidFill>
              </a:rPr>
              <a:t>x</a:t>
            </a:r>
            <a:r>
              <a:rPr lang="en-GB" altLang="en-US" baseline="-10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3447" name="Rectangle 23"/>
          <p:cNvSpPr>
            <a:spLocks noChangeArrowheads="1"/>
          </p:cNvSpPr>
          <p:nvPr/>
        </p:nvSpPr>
        <p:spPr bwMode="auto">
          <a:xfrm>
            <a:off x="3886200" y="51816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>
                <a:solidFill>
                  <a:schemeClr val="tx2"/>
                </a:solidFill>
              </a:rPr>
              <a:t>x</a:t>
            </a:r>
            <a:r>
              <a:rPr lang="en-GB" altLang="en-US" baseline="-10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3448" name="Line 24"/>
          <p:cNvSpPr>
            <a:spLocks noChangeShapeType="1"/>
          </p:cNvSpPr>
          <p:nvPr/>
        </p:nvSpPr>
        <p:spPr bwMode="auto">
          <a:xfrm>
            <a:off x="4114800" y="41148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9" name="Text Box 25"/>
          <p:cNvSpPr txBox="1">
            <a:spLocks noChangeArrowheads="1"/>
          </p:cNvSpPr>
          <p:nvPr/>
        </p:nvSpPr>
        <p:spPr bwMode="auto">
          <a:xfrm>
            <a:off x="2819400" y="39624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accent1"/>
                </a:solidFill>
              </a:rPr>
              <a:t>E</a:t>
            </a:r>
            <a:r>
              <a:rPr lang="en-GB" altLang="en-US" baseline="-10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03450" name="Text Box 26"/>
          <p:cNvSpPr txBox="1">
            <a:spLocks noChangeArrowheads="1"/>
          </p:cNvSpPr>
          <p:nvPr/>
        </p:nvSpPr>
        <p:spPr bwMode="auto">
          <a:xfrm>
            <a:off x="4038600" y="37338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accent1"/>
                </a:solidFill>
              </a:rPr>
              <a:t>E</a:t>
            </a:r>
            <a:r>
              <a:rPr lang="en-GB" altLang="en-US" baseline="-1000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03451" name="Text Box 27"/>
          <p:cNvSpPr txBox="1">
            <a:spLocks noChangeArrowheads="1"/>
          </p:cNvSpPr>
          <p:nvPr/>
        </p:nvSpPr>
        <p:spPr bwMode="auto">
          <a:xfrm>
            <a:off x="4038600" y="1371600"/>
            <a:ext cx="441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CC0000"/>
                </a:solidFill>
              </a:rPr>
              <a:t>Draw a line parallel to the new budget line and tangent to the old indifference curve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THE HICKSIAN METHOD</a:t>
            </a:r>
          </a:p>
        </p:txBody>
      </p:sp>
      <p:sp>
        <p:nvSpPr>
          <p:cNvPr id="104451" name="Line 3"/>
          <p:cNvSpPr>
            <a:spLocks noChangeShapeType="1"/>
          </p:cNvSpPr>
          <p:nvPr/>
        </p:nvSpPr>
        <p:spPr bwMode="auto">
          <a:xfrm>
            <a:off x="1371600" y="1752600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2" name="Line 4"/>
          <p:cNvSpPr>
            <a:spLocks noChangeShapeType="1"/>
          </p:cNvSpPr>
          <p:nvPr/>
        </p:nvSpPr>
        <p:spPr bwMode="auto">
          <a:xfrm>
            <a:off x="1371600" y="5257800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533400" y="1600200"/>
            <a:ext cx="769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/>
            <a:r>
              <a:rPr lang="en-GB" altLang="en-US" sz="3200">
                <a:solidFill>
                  <a:schemeClr val="tx1"/>
                </a:solidFill>
              </a:rPr>
              <a:t>X</a:t>
            </a:r>
            <a:r>
              <a:rPr lang="en-GB" altLang="en-US" sz="320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5943600" y="52578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GB" altLang="en-US" sz="3200">
                <a:solidFill>
                  <a:schemeClr val="tx1"/>
                </a:solidFill>
              </a:rPr>
              <a:t>X</a:t>
            </a:r>
            <a:r>
              <a:rPr lang="en-GB" altLang="en-US" sz="32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1371600" y="2438400"/>
            <a:ext cx="2286000" cy="281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6" name="Arc 8"/>
          <p:cNvSpPr>
            <a:spLocks/>
          </p:cNvSpPr>
          <p:nvPr/>
        </p:nvSpPr>
        <p:spPr bwMode="auto">
          <a:xfrm rot="-10735377">
            <a:off x="2514600" y="2738438"/>
            <a:ext cx="1366838" cy="2130425"/>
          </a:xfrm>
          <a:custGeom>
            <a:avLst/>
            <a:gdLst>
              <a:gd name="G0" fmla="+- 0 0 0"/>
              <a:gd name="G1" fmla="+- 21575 0 0"/>
              <a:gd name="G2" fmla="+- 21600 0 0"/>
              <a:gd name="T0" fmla="*/ 1037 w 20270"/>
              <a:gd name="T1" fmla="*/ 0 h 21575"/>
              <a:gd name="T2" fmla="*/ 20270 w 20270"/>
              <a:gd name="T3" fmla="*/ 14112 h 21575"/>
              <a:gd name="T4" fmla="*/ 0 w 20270"/>
              <a:gd name="T5" fmla="*/ 21575 h 21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70" h="21575" fill="none" extrusionOk="0">
                <a:moveTo>
                  <a:pt x="1037" y="-1"/>
                </a:moveTo>
                <a:cubicBezTo>
                  <a:pt x="9699" y="416"/>
                  <a:pt x="17273" y="5973"/>
                  <a:pt x="20269" y="14112"/>
                </a:cubicBezTo>
              </a:path>
              <a:path w="20270" h="21575" stroke="0" extrusionOk="0">
                <a:moveTo>
                  <a:pt x="1037" y="-1"/>
                </a:moveTo>
                <a:cubicBezTo>
                  <a:pt x="9699" y="416"/>
                  <a:pt x="17273" y="5973"/>
                  <a:pt x="20269" y="14112"/>
                </a:cubicBezTo>
                <a:lnTo>
                  <a:pt x="0" y="21575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04457" name="Line 9"/>
          <p:cNvSpPr>
            <a:spLocks noChangeShapeType="1"/>
          </p:cNvSpPr>
          <p:nvPr/>
        </p:nvSpPr>
        <p:spPr bwMode="auto">
          <a:xfrm>
            <a:off x="1447800" y="2514600"/>
            <a:ext cx="4495800" cy="2743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8" name="Arc 10"/>
          <p:cNvSpPr>
            <a:spLocks/>
          </p:cNvSpPr>
          <p:nvPr/>
        </p:nvSpPr>
        <p:spPr bwMode="auto">
          <a:xfrm rot="-10735377">
            <a:off x="3276600" y="1822450"/>
            <a:ext cx="1366838" cy="2433638"/>
          </a:xfrm>
          <a:custGeom>
            <a:avLst/>
            <a:gdLst>
              <a:gd name="G0" fmla="+- 0 0 0"/>
              <a:gd name="G1" fmla="+- 21559 0 0"/>
              <a:gd name="G2" fmla="+- 21600 0 0"/>
              <a:gd name="T0" fmla="*/ 1323 w 20270"/>
              <a:gd name="T1" fmla="*/ 0 h 21559"/>
              <a:gd name="T2" fmla="*/ 20270 w 20270"/>
              <a:gd name="T3" fmla="*/ 14096 h 21559"/>
              <a:gd name="T4" fmla="*/ 0 w 20270"/>
              <a:gd name="T5" fmla="*/ 21559 h 21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70" h="21559" fill="none" extrusionOk="0">
                <a:moveTo>
                  <a:pt x="1323" y="-1"/>
                </a:moveTo>
                <a:cubicBezTo>
                  <a:pt x="9875" y="524"/>
                  <a:pt x="17309" y="6055"/>
                  <a:pt x="20269" y="14096"/>
                </a:cubicBezTo>
              </a:path>
              <a:path w="20270" h="21559" stroke="0" extrusionOk="0">
                <a:moveTo>
                  <a:pt x="1323" y="-1"/>
                </a:moveTo>
                <a:cubicBezTo>
                  <a:pt x="9875" y="524"/>
                  <a:pt x="17309" y="6055"/>
                  <a:pt x="20269" y="14096"/>
                </a:cubicBezTo>
                <a:lnTo>
                  <a:pt x="0" y="21559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>
            <a:off x="1371600" y="3581400"/>
            <a:ext cx="2819400" cy="1676400"/>
          </a:xfrm>
          <a:prstGeom prst="line">
            <a:avLst/>
          </a:prstGeom>
          <a:noFill/>
          <a:ln w="76200">
            <a:solidFill>
              <a:srgbClr val="00CC0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3200400" y="43434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accent1"/>
                </a:solidFill>
              </a:rPr>
              <a:t>E</a:t>
            </a:r>
            <a:r>
              <a:rPr lang="en-GB" altLang="en-US" baseline="-1000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104463" name="Text Box 15"/>
          <p:cNvSpPr txBox="1">
            <a:spLocks noChangeArrowheads="1"/>
          </p:cNvSpPr>
          <p:nvPr/>
        </p:nvSpPr>
        <p:spPr bwMode="auto">
          <a:xfrm>
            <a:off x="3886200" y="4419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tx2"/>
                </a:solidFill>
              </a:rPr>
              <a:t>I</a:t>
            </a:r>
            <a:r>
              <a:rPr lang="en-GB" altLang="en-US" baseline="-10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5029200" y="3962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tx2"/>
                </a:solidFill>
              </a:rPr>
              <a:t>I</a:t>
            </a:r>
            <a:r>
              <a:rPr lang="en-GB" altLang="en-US" baseline="-10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2895600" y="43434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6" name="Rectangle 18"/>
          <p:cNvSpPr>
            <a:spLocks noChangeArrowheads="1"/>
          </p:cNvSpPr>
          <p:nvPr/>
        </p:nvSpPr>
        <p:spPr bwMode="auto">
          <a:xfrm>
            <a:off x="2590800" y="5181600"/>
            <a:ext cx="55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>
                <a:solidFill>
                  <a:schemeClr val="tx2"/>
                </a:solidFill>
              </a:rPr>
              <a:t>x</a:t>
            </a:r>
            <a:r>
              <a:rPr lang="en-GB" altLang="en-US" baseline="-10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4467" name="Rectangle 19"/>
          <p:cNvSpPr>
            <a:spLocks noChangeArrowheads="1"/>
          </p:cNvSpPr>
          <p:nvPr/>
        </p:nvSpPr>
        <p:spPr bwMode="auto">
          <a:xfrm>
            <a:off x="3124200" y="51816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>
                <a:solidFill>
                  <a:schemeClr val="tx2"/>
                </a:solidFill>
              </a:rPr>
              <a:t>x</a:t>
            </a:r>
            <a:r>
              <a:rPr lang="en-GB" altLang="en-US" baseline="-10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>
            <a:off x="3276600" y="4724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4114800" y="41148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0" name="Rectangle 22"/>
          <p:cNvSpPr>
            <a:spLocks noChangeArrowheads="1"/>
          </p:cNvSpPr>
          <p:nvPr/>
        </p:nvSpPr>
        <p:spPr bwMode="auto">
          <a:xfrm>
            <a:off x="3886200" y="51816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>
                <a:solidFill>
                  <a:schemeClr val="tx2"/>
                </a:solidFill>
              </a:rPr>
              <a:t>x</a:t>
            </a:r>
            <a:r>
              <a:rPr lang="en-GB" altLang="en-US" baseline="-10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4471" name="Text Box 23"/>
          <p:cNvSpPr txBox="1">
            <a:spLocks noChangeArrowheads="1"/>
          </p:cNvSpPr>
          <p:nvPr/>
        </p:nvSpPr>
        <p:spPr bwMode="auto">
          <a:xfrm>
            <a:off x="2819400" y="39624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accent1"/>
                </a:solidFill>
              </a:rPr>
              <a:t>E</a:t>
            </a:r>
            <a:r>
              <a:rPr lang="en-GB" altLang="en-US" baseline="-10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04472" name="Text Box 24"/>
          <p:cNvSpPr txBox="1">
            <a:spLocks noChangeArrowheads="1"/>
          </p:cNvSpPr>
          <p:nvPr/>
        </p:nvSpPr>
        <p:spPr bwMode="auto">
          <a:xfrm>
            <a:off x="4038600" y="37338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accent1"/>
                </a:solidFill>
              </a:rPr>
              <a:t>E</a:t>
            </a:r>
            <a:r>
              <a:rPr lang="en-GB" altLang="en-US" baseline="-1000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04473" name="Text Box 25"/>
          <p:cNvSpPr txBox="1">
            <a:spLocks noChangeArrowheads="1"/>
          </p:cNvSpPr>
          <p:nvPr/>
        </p:nvSpPr>
        <p:spPr bwMode="auto">
          <a:xfrm>
            <a:off x="4191000" y="1371600"/>
            <a:ext cx="46482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altLang="en-US">
                <a:solidFill>
                  <a:srgbClr val="CC0000"/>
                </a:solidFill>
              </a:rPr>
              <a:t>The new optimum on I</a:t>
            </a:r>
            <a:r>
              <a:rPr lang="en-GB" altLang="en-US" baseline="-10000">
                <a:solidFill>
                  <a:srgbClr val="CC0000"/>
                </a:solidFill>
              </a:rPr>
              <a:t>1</a:t>
            </a:r>
            <a:r>
              <a:rPr lang="en-GB" altLang="en-US">
                <a:solidFill>
                  <a:srgbClr val="CC0000"/>
                </a:solidFill>
              </a:rPr>
              <a:t> is at Ec. The movement from Ea to Ec </a:t>
            </a:r>
            <a:r>
              <a:rPr lang="en-IE" altLang="en-US">
                <a:solidFill>
                  <a:srgbClr val="CC0000"/>
                </a:solidFill>
              </a:rPr>
              <a:t>(</a:t>
            </a:r>
            <a:r>
              <a:rPr lang="en-GB" altLang="en-US">
                <a:solidFill>
                  <a:srgbClr val="CC0000"/>
                </a:solidFill>
              </a:rPr>
              <a:t>the increase in quantity demanded from Xa to Xc</a:t>
            </a:r>
            <a:r>
              <a:rPr lang="en-IE" altLang="en-US">
                <a:solidFill>
                  <a:srgbClr val="CC0000"/>
                </a:solidFill>
              </a:rPr>
              <a:t>) </a:t>
            </a:r>
            <a:r>
              <a:rPr lang="en-GB" altLang="en-US">
                <a:solidFill>
                  <a:srgbClr val="CC0000"/>
                </a:solidFill>
              </a:rPr>
              <a:t>is solely in response to a change in relative prices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7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THE HICKSIAN METHOD</a:t>
            </a:r>
          </a:p>
        </p:txBody>
      </p:sp>
      <p:sp>
        <p:nvSpPr>
          <p:cNvPr id="99331" name="Line 3"/>
          <p:cNvSpPr>
            <a:spLocks noChangeShapeType="1"/>
          </p:cNvSpPr>
          <p:nvPr/>
        </p:nvSpPr>
        <p:spPr bwMode="auto">
          <a:xfrm>
            <a:off x="1371600" y="1752600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auto">
          <a:xfrm>
            <a:off x="1371600" y="5257800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533400" y="1600200"/>
            <a:ext cx="769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/>
            <a:r>
              <a:rPr lang="en-GB" altLang="en-US" sz="3200">
                <a:solidFill>
                  <a:schemeClr val="tx1"/>
                </a:solidFill>
              </a:rPr>
              <a:t>X</a:t>
            </a:r>
            <a:r>
              <a:rPr lang="en-GB" altLang="en-US" sz="320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5943600" y="52578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GB" altLang="en-US" sz="3200">
                <a:solidFill>
                  <a:schemeClr val="tx1"/>
                </a:solidFill>
              </a:rPr>
              <a:t>X</a:t>
            </a:r>
            <a:r>
              <a:rPr lang="en-GB" altLang="en-US" sz="32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335" name="Line 7"/>
          <p:cNvSpPr>
            <a:spLocks noChangeShapeType="1"/>
          </p:cNvSpPr>
          <p:nvPr/>
        </p:nvSpPr>
        <p:spPr bwMode="auto">
          <a:xfrm>
            <a:off x="1371600" y="2438400"/>
            <a:ext cx="2286000" cy="281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6" name="Arc 8"/>
          <p:cNvSpPr>
            <a:spLocks/>
          </p:cNvSpPr>
          <p:nvPr/>
        </p:nvSpPr>
        <p:spPr bwMode="auto">
          <a:xfrm rot="-10735377">
            <a:off x="2514600" y="2738438"/>
            <a:ext cx="1366838" cy="2133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73 w 20270"/>
              <a:gd name="T1" fmla="*/ 0 h 21600"/>
              <a:gd name="T2" fmla="*/ 20270 w 20270"/>
              <a:gd name="T3" fmla="*/ 14137 h 21600"/>
              <a:gd name="T4" fmla="*/ 0 w 2027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70" h="21600" fill="none" extrusionOk="0">
                <a:moveTo>
                  <a:pt x="72" y="0"/>
                </a:moveTo>
                <a:cubicBezTo>
                  <a:pt x="9097" y="30"/>
                  <a:pt x="17151" y="5668"/>
                  <a:pt x="20269" y="14137"/>
                </a:cubicBezTo>
              </a:path>
              <a:path w="20270" h="21600" stroke="0" extrusionOk="0">
                <a:moveTo>
                  <a:pt x="72" y="0"/>
                </a:moveTo>
                <a:cubicBezTo>
                  <a:pt x="9097" y="30"/>
                  <a:pt x="17151" y="5668"/>
                  <a:pt x="20269" y="14137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99337" name="Line 9"/>
          <p:cNvSpPr>
            <a:spLocks noChangeShapeType="1"/>
          </p:cNvSpPr>
          <p:nvPr/>
        </p:nvSpPr>
        <p:spPr bwMode="auto">
          <a:xfrm>
            <a:off x="1447800" y="2514600"/>
            <a:ext cx="4495800" cy="2743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8" name="Arc 10"/>
          <p:cNvSpPr>
            <a:spLocks/>
          </p:cNvSpPr>
          <p:nvPr/>
        </p:nvSpPr>
        <p:spPr bwMode="auto">
          <a:xfrm rot="-10735377">
            <a:off x="3276600" y="1824038"/>
            <a:ext cx="1366838" cy="2432050"/>
          </a:xfrm>
          <a:custGeom>
            <a:avLst/>
            <a:gdLst>
              <a:gd name="G0" fmla="+- 0 0 0"/>
              <a:gd name="G1" fmla="+- 21548 0 0"/>
              <a:gd name="G2" fmla="+- 21600 0 0"/>
              <a:gd name="T0" fmla="*/ 1503 w 20270"/>
              <a:gd name="T1" fmla="*/ 0 h 21548"/>
              <a:gd name="T2" fmla="*/ 20270 w 20270"/>
              <a:gd name="T3" fmla="*/ 14085 h 21548"/>
              <a:gd name="T4" fmla="*/ 0 w 20270"/>
              <a:gd name="T5" fmla="*/ 21548 h 21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70" h="21548" fill="none" extrusionOk="0">
                <a:moveTo>
                  <a:pt x="1502" y="0"/>
                </a:moveTo>
                <a:cubicBezTo>
                  <a:pt x="9985" y="592"/>
                  <a:pt x="17331" y="6105"/>
                  <a:pt x="20269" y="14085"/>
                </a:cubicBezTo>
              </a:path>
              <a:path w="20270" h="21548" stroke="0" extrusionOk="0">
                <a:moveTo>
                  <a:pt x="1502" y="0"/>
                </a:moveTo>
                <a:cubicBezTo>
                  <a:pt x="9985" y="592"/>
                  <a:pt x="17331" y="6105"/>
                  <a:pt x="20269" y="14085"/>
                </a:cubicBezTo>
                <a:lnTo>
                  <a:pt x="0" y="21548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9" name="Line 11"/>
          <p:cNvSpPr>
            <a:spLocks noChangeShapeType="1"/>
          </p:cNvSpPr>
          <p:nvPr/>
        </p:nvSpPr>
        <p:spPr bwMode="auto">
          <a:xfrm>
            <a:off x="1371600" y="3505200"/>
            <a:ext cx="2819400" cy="1752600"/>
          </a:xfrm>
          <a:prstGeom prst="line">
            <a:avLst/>
          </a:prstGeom>
          <a:noFill/>
          <a:ln w="76200">
            <a:solidFill>
              <a:srgbClr val="00CC0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43" name="Text Box 15"/>
          <p:cNvSpPr txBox="1">
            <a:spLocks noChangeArrowheads="1"/>
          </p:cNvSpPr>
          <p:nvPr/>
        </p:nvSpPr>
        <p:spPr bwMode="auto">
          <a:xfrm>
            <a:off x="4343400" y="4724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tx2"/>
                </a:solidFill>
              </a:rPr>
              <a:t>I</a:t>
            </a:r>
            <a:r>
              <a:rPr lang="en-GB" altLang="en-US" baseline="-10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5029200" y="3962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tx2"/>
                </a:solidFill>
              </a:rPr>
              <a:t>I</a:t>
            </a:r>
            <a:r>
              <a:rPr lang="en-GB" altLang="en-US" baseline="-10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9345" name="Line 17"/>
          <p:cNvSpPr>
            <a:spLocks noChangeShapeType="1"/>
          </p:cNvSpPr>
          <p:nvPr/>
        </p:nvSpPr>
        <p:spPr bwMode="auto">
          <a:xfrm>
            <a:off x="2895600" y="43434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48" name="Line 20"/>
          <p:cNvSpPr>
            <a:spLocks noChangeShapeType="1"/>
          </p:cNvSpPr>
          <p:nvPr/>
        </p:nvSpPr>
        <p:spPr bwMode="auto">
          <a:xfrm>
            <a:off x="3276600" y="4724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49" name="Line 21"/>
          <p:cNvSpPr>
            <a:spLocks noChangeShapeType="1"/>
          </p:cNvSpPr>
          <p:nvPr/>
        </p:nvSpPr>
        <p:spPr bwMode="auto">
          <a:xfrm>
            <a:off x="4114800" y="41148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1" name="Text Box 23"/>
          <p:cNvSpPr txBox="1">
            <a:spLocks noChangeArrowheads="1"/>
          </p:cNvSpPr>
          <p:nvPr/>
        </p:nvSpPr>
        <p:spPr bwMode="auto">
          <a:xfrm>
            <a:off x="2057400" y="5851525"/>
            <a:ext cx="2286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CC0000"/>
                </a:solidFill>
              </a:rPr>
              <a:t>Substitution Effect</a:t>
            </a:r>
          </a:p>
        </p:txBody>
      </p:sp>
      <p:sp>
        <p:nvSpPr>
          <p:cNvPr id="99353" name="AutoShape 25"/>
          <p:cNvSpPr>
            <a:spLocks/>
          </p:cNvSpPr>
          <p:nvPr/>
        </p:nvSpPr>
        <p:spPr bwMode="auto">
          <a:xfrm rot="-16200000" flipH="1" flipV="1">
            <a:off x="2743200" y="5410200"/>
            <a:ext cx="685800" cy="381000"/>
          </a:xfrm>
          <a:prstGeom prst="leftBrace">
            <a:avLst>
              <a:gd name="adj1" fmla="val 25000"/>
              <a:gd name="adj2" fmla="val 50000"/>
            </a:avLst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2819400" y="39624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accent1"/>
                </a:solidFill>
              </a:rPr>
              <a:t>E</a:t>
            </a:r>
            <a:r>
              <a:rPr lang="en-GB" altLang="en-US" baseline="-10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4038600" y="37338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accent1"/>
                </a:solidFill>
              </a:rPr>
              <a:t>E</a:t>
            </a:r>
            <a:r>
              <a:rPr lang="en-GB" altLang="en-US" baseline="-1000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3200400" y="43434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accent1"/>
                </a:solidFill>
              </a:rPr>
              <a:t>E</a:t>
            </a:r>
            <a:r>
              <a:rPr lang="en-GB" altLang="en-US" baseline="-1000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99359" name="Text Box 31"/>
          <p:cNvSpPr txBox="1">
            <a:spLocks noChangeArrowheads="1"/>
          </p:cNvSpPr>
          <p:nvPr/>
        </p:nvSpPr>
        <p:spPr bwMode="auto">
          <a:xfrm>
            <a:off x="4800600" y="1524000"/>
            <a:ext cx="365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CC0000"/>
                </a:solidFill>
              </a:rPr>
              <a:t>This is the substitution effect. </a:t>
            </a:r>
          </a:p>
        </p:txBody>
      </p:sp>
      <p:sp>
        <p:nvSpPr>
          <p:cNvPr id="99360" name="AutoShape 32"/>
          <p:cNvSpPr>
            <a:spLocks/>
          </p:cNvSpPr>
          <p:nvPr/>
        </p:nvSpPr>
        <p:spPr bwMode="auto">
          <a:xfrm>
            <a:off x="533400" y="5487988"/>
            <a:ext cx="838200" cy="714375"/>
          </a:xfrm>
          <a:prstGeom prst="borderCallout2">
            <a:avLst>
              <a:gd name="adj1" fmla="val 16000"/>
              <a:gd name="adj2" fmla="val 109093"/>
              <a:gd name="adj3" fmla="val 16000"/>
              <a:gd name="adj4" fmla="val 146403"/>
              <a:gd name="adj5" fmla="val -30667"/>
              <a:gd name="adj6" fmla="val 280491"/>
            </a:avLst>
          </a:prstGeom>
          <a:noFill/>
          <a:ln w="127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altLang="en-US" sz="4000">
                <a:solidFill>
                  <a:schemeClr val="tx2"/>
                </a:solidFill>
              </a:rPr>
              <a:t>X</a:t>
            </a:r>
            <a:r>
              <a:rPr lang="en-GB" altLang="en-US" sz="4000" baseline="-10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9361" name="AutoShape 33"/>
          <p:cNvSpPr>
            <a:spLocks/>
          </p:cNvSpPr>
          <p:nvPr/>
        </p:nvSpPr>
        <p:spPr bwMode="auto">
          <a:xfrm>
            <a:off x="4648200" y="5638800"/>
            <a:ext cx="838200" cy="714375"/>
          </a:xfrm>
          <a:prstGeom prst="borderCallout2">
            <a:avLst>
              <a:gd name="adj1" fmla="val 16000"/>
              <a:gd name="adj2" fmla="val -9093"/>
              <a:gd name="adj3" fmla="val 16000"/>
              <a:gd name="adj4" fmla="val -43750"/>
              <a:gd name="adj5" fmla="val -58222"/>
              <a:gd name="adj6" fmla="val -168750"/>
            </a:avLst>
          </a:prstGeom>
          <a:noFill/>
          <a:ln w="127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altLang="en-US" sz="4000">
                <a:solidFill>
                  <a:schemeClr val="tx2"/>
                </a:solidFill>
              </a:rPr>
              <a:t>X</a:t>
            </a:r>
            <a:r>
              <a:rPr lang="en-GB" altLang="en-US" sz="4000" baseline="-10000">
                <a:solidFill>
                  <a:schemeClr val="tx2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HICKSIAN METHOD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To isolate the income effect …</a:t>
            </a:r>
          </a:p>
          <a:p>
            <a:r>
              <a:rPr lang="en-GB" altLang="en-US"/>
              <a:t>Look at the remainder of the total price effect </a:t>
            </a:r>
          </a:p>
          <a:p>
            <a:r>
              <a:rPr lang="en-GB" altLang="en-US"/>
              <a:t>This is due to a change in real income.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THE HICKSIAN METHOD</a:t>
            </a:r>
          </a:p>
        </p:txBody>
      </p:sp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1371600" y="1752600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6" name="Line 4"/>
          <p:cNvSpPr>
            <a:spLocks noChangeShapeType="1"/>
          </p:cNvSpPr>
          <p:nvPr/>
        </p:nvSpPr>
        <p:spPr bwMode="auto">
          <a:xfrm>
            <a:off x="1371600" y="5257800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533400" y="1600200"/>
            <a:ext cx="769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/>
            <a:r>
              <a:rPr lang="en-GB" altLang="en-US" sz="3200">
                <a:solidFill>
                  <a:schemeClr val="tx1"/>
                </a:solidFill>
              </a:rPr>
              <a:t>X</a:t>
            </a:r>
            <a:r>
              <a:rPr lang="en-GB" altLang="en-US" sz="320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5943600" y="52578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GB" altLang="en-US" sz="3200">
                <a:solidFill>
                  <a:schemeClr val="tx1"/>
                </a:solidFill>
              </a:rPr>
              <a:t>X</a:t>
            </a:r>
            <a:r>
              <a:rPr lang="en-GB" altLang="en-US" sz="32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>
            <a:off x="1371600" y="2438400"/>
            <a:ext cx="2286000" cy="281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0" name="Arc 8"/>
          <p:cNvSpPr>
            <a:spLocks/>
          </p:cNvSpPr>
          <p:nvPr/>
        </p:nvSpPr>
        <p:spPr bwMode="auto">
          <a:xfrm rot="-10735377">
            <a:off x="2514600" y="2736850"/>
            <a:ext cx="1366838" cy="2132013"/>
          </a:xfrm>
          <a:custGeom>
            <a:avLst/>
            <a:gdLst>
              <a:gd name="G0" fmla="+- 0 0 0"/>
              <a:gd name="G1" fmla="+- 21590 0 0"/>
              <a:gd name="G2" fmla="+- 21600 0 0"/>
              <a:gd name="T0" fmla="*/ 666 w 20270"/>
              <a:gd name="T1" fmla="*/ 0 h 21590"/>
              <a:gd name="T2" fmla="*/ 20270 w 20270"/>
              <a:gd name="T3" fmla="*/ 14127 h 21590"/>
              <a:gd name="T4" fmla="*/ 0 w 20270"/>
              <a:gd name="T5" fmla="*/ 21590 h 2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70" h="21590" fill="none" extrusionOk="0">
                <a:moveTo>
                  <a:pt x="665" y="0"/>
                </a:moveTo>
                <a:cubicBezTo>
                  <a:pt x="9469" y="271"/>
                  <a:pt x="17226" y="5861"/>
                  <a:pt x="20269" y="14127"/>
                </a:cubicBezTo>
              </a:path>
              <a:path w="20270" h="21590" stroke="0" extrusionOk="0">
                <a:moveTo>
                  <a:pt x="665" y="0"/>
                </a:moveTo>
                <a:cubicBezTo>
                  <a:pt x="9469" y="271"/>
                  <a:pt x="17226" y="5861"/>
                  <a:pt x="20269" y="14127"/>
                </a:cubicBezTo>
                <a:lnTo>
                  <a:pt x="0" y="2159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>
            <a:off x="1447800" y="2514600"/>
            <a:ext cx="4495800" cy="2743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2" name="Arc 10"/>
          <p:cNvSpPr>
            <a:spLocks/>
          </p:cNvSpPr>
          <p:nvPr/>
        </p:nvSpPr>
        <p:spPr bwMode="auto">
          <a:xfrm rot="-10735377">
            <a:off x="3276600" y="1822450"/>
            <a:ext cx="1366838" cy="2436813"/>
          </a:xfrm>
          <a:custGeom>
            <a:avLst/>
            <a:gdLst>
              <a:gd name="G0" fmla="+- 0 0 0"/>
              <a:gd name="G1" fmla="+- 21588 0 0"/>
              <a:gd name="G2" fmla="+- 21600 0 0"/>
              <a:gd name="T0" fmla="*/ 711 w 20270"/>
              <a:gd name="T1" fmla="*/ 0 h 21588"/>
              <a:gd name="T2" fmla="*/ 20270 w 20270"/>
              <a:gd name="T3" fmla="*/ 14125 h 21588"/>
              <a:gd name="T4" fmla="*/ 0 w 20270"/>
              <a:gd name="T5" fmla="*/ 21588 h 21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70" h="21588" fill="none" extrusionOk="0">
                <a:moveTo>
                  <a:pt x="711" y="-1"/>
                </a:moveTo>
                <a:cubicBezTo>
                  <a:pt x="9497" y="289"/>
                  <a:pt x="17232" y="5875"/>
                  <a:pt x="20269" y="14125"/>
                </a:cubicBezTo>
              </a:path>
              <a:path w="20270" h="21588" stroke="0" extrusionOk="0">
                <a:moveTo>
                  <a:pt x="711" y="-1"/>
                </a:moveTo>
                <a:cubicBezTo>
                  <a:pt x="9497" y="289"/>
                  <a:pt x="17232" y="5875"/>
                  <a:pt x="20269" y="14125"/>
                </a:cubicBezTo>
                <a:lnTo>
                  <a:pt x="0" y="21588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1371600" y="3505200"/>
            <a:ext cx="2819400" cy="1752600"/>
          </a:xfrm>
          <a:prstGeom prst="line">
            <a:avLst/>
          </a:prstGeom>
          <a:noFill/>
          <a:ln w="57150">
            <a:solidFill>
              <a:srgbClr val="00CC0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4343400" y="4724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tx2"/>
                </a:solidFill>
              </a:rPr>
              <a:t>I</a:t>
            </a:r>
            <a:r>
              <a:rPr lang="en-GB" altLang="en-US" baseline="-10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5029200" y="3962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tx2"/>
                </a:solidFill>
              </a:rPr>
              <a:t>I</a:t>
            </a:r>
            <a:r>
              <a:rPr lang="en-GB" altLang="en-US" baseline="-10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>
            <a:off x="3276600" y="4724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>
            <a:off x="4114800" y="41148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6" name="AutoShape 24"/>
          <p:cNvSpPr>
            <a:spLocks/>
          </p:cNvSpPr>
          <p:nvPr/>
        </p:nvSpPr>
        <p:spPr bwMode="auto">
          <a:xfrm rot="-16200000" flipH="1" flipV="1">
            <a:off x="3467100" y="5143500"/>
            <a:ext cx="457200" cy="838200"/>
          </a:xfrm>
          <a:prstGeom prst="leftBrace">
            <a:avLst>
              <a:gd name="adj1" fmla="val 0"/>
              <a:gd name="adj2" fmla="val 50000"/>
            </a:avLst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2286000" y="58674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CC0000"/>
                </a:solidFill>
              </a:rPr>
              <a:t>Income Effect</a:t>
            </a:r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2819400" y="39624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accent1"/>
                </a:solidFill>
              </a:rPr>
              <a:t>E</a:t>
            </a:r>
            <a:r>
              <a:rPr lang="en-GB" altLang="en-US" baseline="-10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4038600" y="37338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accent1"/>
                </a:solidFill>
              </a:rPr>
              <a:t>E</a:t>
            </a:r>
            <a:r>
              <a:rPr lang="en-GB" altLang="en-US" baseline="-1000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3200400" y="43434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accent1"/>
                </a:solidFill>
              </a:rPr>
              <a:t>E</a:t>
            </a:r>
            <a:r>
              <a:rPr lang="en-GB" altLang="en-US" baseline="-1000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4267200" y="1295400"/>
            <a:ext cx="45720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altLang="en-US">
                <a:solidFill>
                  <a:srgbClr val="CC0000"/>
                </a:solidFill>
              </a:rPr>
              <a:t>The remainder of the total effect is due to a change in real income. The increase in real income is evidenced by the movement from I</a:t>
            </a:r>
            <a:r>
              <a:rPr lang="en-GB" altLang="en-US" baseline="-10000">
                <a:solidFill>
                  <a:srgbClr val="CC0000"/>
                </a:solidFill>
              </a:rPr>
              <a:t>1</a:t>
            </a:r>
            <a:r>
              <a:rPr lang="en-GB" altLang="en-US">
                <a:solidFill>
                  <a:srgbClr val="CC0000"/>
                </a:solidFill>
              </a:rPr>
              <a:t> to I</a:t>
            </a:r>
            <a:r>
              <a:rPr lang="en-GB" altLang="en-US" baseline="-100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100383" name="AutoShape 31"/>
          <p:cNvSpPr>
            <a:spLocks/>
          </p:cNvSpPr>
          <p:nvPr/>
        </p:nvSpPr>
        <p:spPr bwMode="auto">
          <a:xfrm>
            <a:off x="914400" y="5486400"/>
            <a:ext cx="838200" cy="714375"/>
          </a:xfrm>
          <a:prstGeom prst="borderCallout2">
            <a:avLst>
              <a:gd name="adj1" fmla="val 16000"/>
              <a:gd name="adj2" fmla="val 109093"/>
              <a:gd name="adj3" fmla="val 16000"/>
              <a:gd name="adj4" fmla="val 146403"/>
              <a:gd name="adj5" fmla="val -30667"/>
              <a:gd name="adj6" fmla="val 280491"/>
            </a:avLst>
          </a:prstGeom>
          <a:noFill/>
          <a:ln w="127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altLang="en-US" sz="4000">
                <a:solidFill>
                  <a:schemeClr val="tx2"/>
                </a:solidFill>
              </a:rPr>
              <a:t>X</a:t>
            </a:r>
            <a:r>
              <a:rPr lang="en-GB" altLang="en-US" sz="4000" baseline="-10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0384" name="AutoShape 32"/>
          <p:cNvSpPr>
            <a:spLocks/>
          </p:cNvSpPr>
          <p:nvPr/>
        </p:nvSpPr>
        <p:spPr bwMode="auto">
          <a:xfrm>
            <a:off x="5257800" y="5867400"/>
            <a:ext cx="838200" cy="714375"/>
          </a:xfrm>
          <a:prstGeom prst="borderCallout2">
            <a:avLst>
              <a:gd name="adj1" fmla="val 16000"/>
              <a:gd name="adj2" fmla="val -9093"/>
              <a:gd name="adj3" fmla="val 16000"/>
              <a:gd name="adj4" fmla="val -51514"/>
              <a:gd name="adj5" fmla="val -80667"/>
              <a:gd name="adj6" fmla="val -125190"/>
            </a:avLst>
          </a:prstGeom>
          <a:noFill/>
          <a:ln w="127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altLang="en-US" sz="4000">
                <a:solidFill>
                  <a:schemeClr val="tx2"/>
                </a:solidFill>
              </a:rPr>
              <a:t>X</a:t>
            </a:r>
            <a:r>
              <a:rPr lang="en-GB" altLang="en-US" sz="4000" baseline="-10000">
                <a:solidFill>
                  <a:schemeClr val="tx2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8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THE HICKSIAN METHOD</a:t>
            </a:r>
          </a:p>
        </p:txBody>
      </p:sp>
      <p:sp>
        <p:nvSpPr>
          <p:cNvPr id="162819" name="Line 1027"/>
          <p:cNvSpPr>
            <a:spLocks noChangeShapeType="1"/>
          </p:cNvSpPr>
          <p:nvPr/>
        </p:nvSpPr>
        <p:spPr bwMode="auto">
          <a:xfrm>
            <a:off x="1371600" y="1752600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0" name="Line 1028"/>
          <p:cNvSpPr>
            <a:spLocks noChangeShapeType="1"/>
          </p:cNvSpPr>
          <p:nvPr/>
        </p:nvSpPr>
        <p:spPr bwMode="auto">
          <a:xfrm>
            <a:off x="1371600" y="5257800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1" name="Rectangle 1029"/>
          <p:cNvSpPr>
            <a:spLocks noChangeArrowheads="1"/>
          </p:cNvSpPr>
          <p:nvPr/>
        </p:nvSpPr>
        <p:spPr bwMode="auto">
          <a:xfrm>
            <a:off x="533400" y="1600200"/>
            <a:ext cx="769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/>
            <a:r>
              <a:rPr lang="en-GB" altLang="en-US" sz="3200">
                <a:solidFill>
                  <a:schemeClr val="tx1"/>
                </a:solidFill>
              </a:rPr>
              <a:t>X</a:t>
            </a:r>
            <a:r>
              <a:rPr lang="en-GB" altLang="en-US" sz="320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2822" name="Rectangle 1030"/>
          <p:cNvSpPr>
            <a:spLocks noChangeArrowheads="1"/>
          </p:cNvSpPr>
          <p:nvPr/>
        </p:nvSpPr>
        <p:spPr bwMode="auto">
          <a:xfrm>
            <a:off x="5943600" y="52578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GB" altLang="en-US" sz="3200">
                <a:solidFill>
                  <a:schemeClr val="tx1"/>
                </a:solidFill>
              </a:rPr>
              <a:t>X</a:t>
            </a:r>
            <a:r>
              <a:rPr lang="en-GB" altLang="en-US" sz="32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2823" name="Line 1031"/>
          <p:cNvSpPr>
            <a:spLocks noChangeShapeType="1"/>
          </p:cNvSpPr>
          <p:nvPr/>
        </p:nvSpPr>
        <p:spPr bwMode="auto">
          <a:xfrm>
            <a:off x="1371600" y="2438400"/>
            <a:ext cx="2286000" cy="281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4" name="Arc 1032"/>
          <p:cNvSpPr>
            <a:spLocks/>
          </p:cNvSpPr>
          <p:nvPr/>
        </p:nvSpPr>
        <p:spPr bwMode="auto">
          <a:xfrm rot="-10735377">
            <a:off x="2514600" y="2738438"/>
            <a:ext cx="1366838" cy="2133600"/>
          </a:xfrm>
          <a:custGeom>
            <a:avLst/>
            <a:gdLst>
              <a:gd name="G0" fmla="+- 0 0 0"/>
              <a:gd name="G1" fmla="+- 21594 0 0"/>
              <a:gd name="G2" fmla="+- 21600 0 0"/>
              <a:gd name="T0" fmla="*/ 498 w 20270"/>
              <a:gd name="T1" fmla="*/ 0 h 21594"/>
              <a:gd name="T2" fmla="*/ 20270 w 20270"/>
              <a:gd name="T3" fmla="*/ 14131 h 21594"/>
              <a:gd name="T4" fmla="*/ 0 w 20270"/>
              <a:gd name="T5" fmla="*/ 21594 h 21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70" h="21594" fill="none" extrusionOk="0">
                <a:moveTo>
                  <a:pt x="498" y="-1"/>
                </a:moveTo>
                <a:cubicBezTo>
                  <a:pt x="9364" y="204"/>
                  <a:pt x="17205" y="5808"/>
                  <a:pt x="20269" y="14131"/>
                </a:cubicBezTo>
              </a:path>
              <a:path w="20270" h="21594" stroke="0" extrusionOk="0">
                <a:moveTo>
                  <a:pt x="498" y="-1"/>
                </a:moveTo>
                <a:cubicBezTo>
                  <a:pt x="9364" y="204"/>
                  <a:pt x="17205" y="5808"/>
                  <a:pt x="20269" y="14131"/>
                </a:cubicBezTo>
                <a:lnTo>
                  <a:pt x="0" y="21594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62825" name="Line 1033"/>
          <p:cNvSpPr>
            <a:spLocks noChangeShapeType="1"/>
          </p:cNvSpPr>
          <p:nvPr/>
        </p:nvSpPr>
        <p:spPr bwMode="auto">
          <a:xfrm>
            <a:off x="1447800" y="2514600"/>
            <a:ext cx="4495800" cy="2743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6" name="Arc 1034"/>
          <p:cNvSpPr>
            <a:spLocks/>
          </p:cNvSpPr>
          <p:nvPr/>
        </p:nvSpPr>
        <p:spPr bwMode="auto">
          <a:xfrm rot="-10735377">
            <a:off x="3276600" y="1824038"/>
            <a:ext cx="1366838" cy="2438400"/>
          </a:xfrm>
          <a:custGeom>
            <a:avLst/>
            <a:gdLst>
              <a:gd name="G0" fmla="+- 0 0 0"/>
              <a:gd name="G1" fmla="+- 21598 0 0"/>
              <a:gd name="G2" fmla="+- 21600 0 0"/>
              <a:gd name="T0" fmla="*/ 318 w 20270"/>
              <a:gd name="T1" fmla="*/ 0 h 21598"/>
              <a:gd name="T2" fmla="*/ 20270 w 20270"/>
              <a:gd name="T3" fmla="*/ 14135 h 21598"/>
              <a:gd name="T4" fmla="*/ 0 w 20270"/>
              <a:gd name="T5" fmla="*/ 21598 h 2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70" h="21598" fill="none" extrusionOk="0">
                <a:moveTo>
                  <a:pt x="317" y="0"/>
                </a:moveTo>
                <a:cubicBezTo>
                  <a:pt x="9251" y="131"/>
                  <a:pt x="17182" y="5750"/>
                  <a:pt x="20269" y="14135"/>
                </a:cubicBezTo>
              </a:path>
              <a:path w="20270" h="21598" stroke="0" extrusionOk="0">
                <a:moveTo>
                  <a:pt x="317" y="0"/>
                </a:moveTo>
                <a:cubicBezTo>
                  <a:pt x="9251" y="131"/>
                  <a:pt x="17182" y="5750"/>
                  <a:pt x="20269" y="14135"/>
                </a:cubicBezTo>
                <a:lnTo>
                  <a:pt x="0" y="21598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7" name="Line 1035"/>
          <p:cNvSpPr>
            <a:spLocks noChangeShapeType="1"/>
          </p:cNvSpPr>
          <p:nvPr/>
        </p:nvSpPr>
        <p:spPr bwMode="auto">
          <a:xfrm>
            <a:off x="1371600" y="3505200"/>
            <a:ext cx="2819400" cy="1752600"/>
          </a:xfrm>
          <a:prstGeom prst="line">
            <a:avLst/>
          </a:prstGeom>
          <a:noFill/>
          <a:ln w="57150">
            <a:solidFill>
              <a:srgbClr val="00CC0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8" name="Text Box 1036"/>
          <p:cNvSpPr txBox="1">
            <a:spLocks noChangeArrowheads="1"/>
          </p:cNvSpPr>
          <p:nvPr/>
        </p:nvSpPr>
        <p:spPr bwMode="auto">
          <a:xfrm>
            <a:off x="4343400" y="4724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tx2"/>
                </a:solidFill>
              </a:rPr>
              <a:t>I</a:t>
            </a:r>
            <a:r>
              <a:rPr lang="en-GB" altLang="en-US" baseline="-10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62829" name="Text Box 1037"/>
          <p:cNvSpPr txBox="1">
            <a:spLocks noChangeArrowheads="1"/>
          </p:cNvSpPr>
          <p:nvPr/>
        </p:nvSpPr>
        <p:spPr bwMode="auto">
          <a:xfrm>
            <a:off x="5029200" y="3962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tx2"/>
                </a:solidFill>
              </a:rPr>
              <a:t>I</a:t>
            </a:r>
            <a:r>
              <a:rPr lang="en-GB" altLang="en-US" baseline="-10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62830" name="Line 1038"/>
          <p:cNvSpPr>
            <a:spLocks noChangeShapeType="1"/>
          </p:cNvSpPr>
          <p:nvPr/>
        </p:nvSpPr>
        <p:spPr bwMode="auto">
          <a:xfrm>
            <a:off x="2895600" y="43434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1" name="Rectangle 1039"/>
          <p:cNvSpPr>
            <a:spLocks noChangeArrowheads="1"/>
          </p:cNvSpPr>
          <p:nvPr/>
        </p:nvSpPr>
        <p:spPr bwMode="auto">
          <a:xfrm>
            <a:off x="2590800" y="5181600"/>
            <a:ext cx="55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>
                <a:solidFill>
                  <a:schemeClr val="tx2"/>
                </a:solidFill>
              </a:rPr>
              <a:t>x</a:t>
            </a:r>
            <a:r>
              <a:rPr lang="en-GB" altLang="en-US" baseline="-10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62832" name="Rectangle 1040"/>
          <p:cNvSpPr>
            <a:spLocks noChangeArrowheads="1"/>
          </p:cNvSpPr>
          <p:nvPr/>
        </p:nvSpPr>
        <p:spPr bwMode="auto">
          <a:xfrm>
            <a:off x="3124200" y="51816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>
                <a:solidFill>
                  <a:schemeClr val="tx2"/>
                </a:solidFill>
              </a:rPr>
              <a:t>x</a:t>
            </a:r>
            <a:r>
              <a:rPr lang="en-GB" altLang="en-US" baseline="-10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62833" name="Line 1041"/>
          <p:cNvSpPr>
            <a:spLocks noChangeShapeType="1"/>
          </p:cNvSpPr>
          <p:nvPr/>
        </p:nvSpPr>
        <p:spPr bwMode="auto">
          <a:xfrm>
            <a:off x="3276600" y="4724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4" name="Line 1042"/>
          <p:cNvSpPr>
            <a:spLocks noChangeShapeType="1"/>
          </p:cNvSpPr>
          <p:nvPr/>
        </p:nvSpPr>
        <p:spPr bwMode="auto">
          <a:xfrm>
            <a:off x="4114800" y="41148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35" name="Rectangle 1043"/>
          <p:cNvSpPr>
            <a:spLocks noChangeArrowheads="1"/>
          </p:cNvSpPr>
          <p:nvPr/>
        </p:nvSpPr>
        <p:spPr bwMode="auto">
          <a:xfrm>
            <a:off x="3886200" y="51816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>
                <a:solidFill>
                  <a:schemeClr val="tx2"/>
                </a:solidFill>
              </a:rPr>
              <a:t>x</a:t>
            </a:r>
            <a:r>
              <a:rPr lang="en-GB" altLang="en-US" baseline="-10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62836" name="Text Box 1044"/>
          <p:cNvSpPr txBox="1">
            <a:spLocks noChangeArrowheads="1"/>
          </p:cNvSpPr>
          <p:nvPr/>
        </p:nvSpPr>
        <p:spPr bwMode="auto">
          <a:xfrm>
            <a:off x="2667000" y="5867400"/>
            <a:ext cx="121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>
                <a:solidFill>
                  <a:srgbClr val="CC0000"/>
                </a:solidFill>
              </a:rPr>
              <a:t>Sub Effect</a:t>
            </a:r>
          </a:p>
        </p:txBody>
      </p:sp>
      <p:sp>
        <p:nvSpPr>
          <p:cNvPr id="162837" name="AutoShape 1045"/>
          <p:cNvSpPr>
            <a:spLocks/>
          </p:cNvSpPr>
          <p:nvPr/>
        </p:nvSpPr>
        <p:spPr bwMode="auto">
          <a:xfrm rot="-16200000" flipH="1" flipV="1">
            <a:off x="3771900" y="5372100"/>
            <a:ext cx="152400" cy="838200"/>
          </a:xfrm>
          <a:prstGeom prst="lef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8" name="AutoShape 1046"/>
          <p:cNvSpPr>
            <a:spLocks/>
          </p:cNvSpPr>
          <p:nvPr/>
        </p:nvSpPr>
        <p:spPr bwMode="auto">
          <a:xfrm rot="-16200000" flipH="1" flipV="1">
            <a:off x="2933700" y="5600700"/>
            <a:ext cx="2286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9" name="Text Box 1047"/>
          <p:cNvSpPr txBox="1">
            <a:spLocks noChangeArrowheads="1"/>
          </p:cNvSpPr>
          <p:nvPr/>
        </p:nvSpPr>
        <p:spPr bwMode="auto">
          <a:xfrm>
            <a:off x="3505200" y="5867400"/>
            <a:ext cx="121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>
                <a:solidFill>
                  <a:srgbClr val="CC0000"/>
                </a:solidFill>
              </a:rPr>
              <a:t>IncomeEffect</a:t>
            </a:r>
          </a:p>
        </p:txBody>
      </p:sp>
      <p:sp>
        <p:nvSpPr>
          <p:cNvPr id="162840" name="Text Box 1048"/>
          <p:cNvSpPr txBox="1">
            <a:spLocks noChangeArrowheads="1"/>
          </p:cNvSpPr>
          <p:nvPr/>
        </p:nvSpPr>
        <p:spPr bwMode="auto">
          <a:xfrm>
            <a:off x="2819400" y="39624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accent1"/>
                </a:solidFill>
              </a:rPr>
              <a:t>E</a:t>
            </a:r>
            <a:r>
              <a:rPr lang="en-GB" altLang="en-US" baseline="-10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62841" name="Text Box 1049"/>
          <p:cNvSpPr txBox="1">
            <a:spLocks noChangeArrowheads="1"/>
          </p:cNvSpPr>
          <p:nvPr/>
        </p:nvSpPr>
        <p:spPr bwMode="auto">
          <a:xfrm>
            <a:off x="4038600" y="37338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accent1"/>
                </a:solidFill>
              </a:rPr>
              <a:t>E</a:t>
            </a:r>
            <a:r>
              <a:rPr lang="en-GB" altLang="en-US" baseline="-1000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62842" name="Text Box 1050"/>
          <p:cNvSpPr txBox="1">
            <a:spLocks noChangeArrowheads="1"/>
          </p:cNvSpPr>
          <p:nvPr/>
        </p:nvSpPr>
        <p:spPr bwMode="auto">
          <a:xfrm>
            <a:off x="3200400" y="43434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accent1"/>
                </a:solidFill>
              </a:rPr>
              <a:t>E</a:t>
            </a:r>
            <a:r>
              <a:rPr lang="en-GB" altLang="en-US" baseline="-10000">
                <a:solidFill>
                  <a:schemeClr val="accent1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533400"/>
          </a:xfrm>
        </p:spPr>
        <p:txBody>
          <a:bodyPr/>
          <a:lstStyle/>
          <a:p>
            <a:r>
              <a:rPr lang="en-GB" altLang="en-US" sz="3000"/>
              <a:t>HICKSIAN ANALYSIS and DEMAND CURVES</a:t>
            </a:r>
          </a:p>
        </p:txBody>
      </p:sp>
      <p:sp>
        <p:nvSpPr>
          <p:cNvPr id="161795" name="Line 3"/>
          <p:cNvSpPr>
            <a:spLocks noChangeShapeType="1"/>
          </p:cNvSpPr>
          <p:nvPr/>
        </p:nvSpPr>
        <p:spPr bwMode="auto">
          <a:xfrm>
            <a:off x="2971800" y="7620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796" name="Line 4"/>
          <p:cNvSpPr>
            <a:spLocks noChangeShapeType="1"/>
          </p:cNvSpPr>
          <p:nvPr/>
        </p:nvSpPr>
        <p:spPr bwMode="auto">
          <a:xfrm>
            <a:off x="2971800" y="3657600"/>
            <a:ext cx="3200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>
            <a:off x="2971800" y="3886200"/>
            <a:ext cx="0" cy="2133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798" name="Line 6"/>
          <p:cNvSpPr>
            <a:spLocks noChangeShapeType="1"/>
          </p:cNvSpPr>
          <p:nvPr/>
        </p:nvSpPr>
        <p:spPr bwMode="auto">
          <a:xfrm>
            <a:off x="2971800" y="6019800"/>
            <a:ext cx="3124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>
            <a:off x="2971800" y="1524000"/>
            <a:ext cx="1219200" cy="2133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0" name="Line 8"/>
          <p:cNvSpPr>
            <a:spLocks noChangeShapeType="1"/>
          </p:cNvSpPr>
          <p:nvPr/>
        </p:nvSpPr>
        <p:spPr bwMode="auto">
          <a:xfrm>
            <a:off x="2971800" y="1524000"/>
            <a:ext cx="2819400" cy="2133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1" name="Arc 9"/>
          <p:cNvSpPr>
            <a:spLocks/>
          </p:cNvSpPr>
          <p:nvPr/>
        </p:nvSpPr>
        <p:spPr bwMode="auto">
          <a:xfrm rot="-10728391">
            <a:off x="3505200" y="2286000"/>
            <a:ext cx="1066800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2" name="Arc 10"/>
          <p:cNvSpPr>
            <a:spLocks/>
          </p:cNvSpPr>
          <p:nvPr/>
        </p:nvSpPr>
        <p:spPr bwMode="auto">
          <a:xfrm rot="-10728391">
            <a:off x="4114800" y="1981200"/>
            <a:ext cx="1066800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3" name="Line 11"/>
          <p:cNvSpPr>
            <a:spLocks noChangeShapeType="1"/>
          </p:cNvSpPr>
          <p:nvPr/>
        </p:nvSpPr>
        <p:spPr bwMode="auto">
          <a:xfrm>
            <a:off x="3657600" y="2743200"/>
            <a:ext cx="0" cy="914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4" name="Line 12"/>
          <p:cNvSpPr>
            <a:spLocks noChangeShapeType="1"/>
          </p:cNvSpPr>
          <p:nvPr/>
        </p:nvSpPr>
        <p:spPr bwMode="auto">
          <a:xfrm>
            <a:off x="3657600" y="3657600"/>
            <a:ext cx="0" cy="609600"/>
          </a:xfrm>
          <a:prstGeom prst="line">
            <a:avLst/>
          </a:prstGeom>
          <a:noFill/>
          <a:ln w="57150">
            <a:solidFill>
              <a:srgbClr val="CC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1805" name="Object 13"/>
          <p:cNvGraphicFramePr>
            <a:graphicFrameLocks noChangeAspect="1"/>
          </p:cNvGraphicFramePr>
          <p:nvPr/>
        </p:nvGraphicFramePr>
        <p:xfrm>
          <a:off x="304800" y="1752600"/>
          <a:ext cx="251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6" name="Equation" r:id="rId3" imgW="1854000" imgH="266400" progId="Equation.3">
                  <p:embed/>
                </p:oleObj>
              </mc:Choice>
              <mc:Fallback>
                <p:oleObj name="Equation" r:id="rId3" imgW="1854000" imgH="266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2600"/>
                        <a:ext cx="2514600" cy="4191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7" name="Line 15"/>
          <p:cNvSpPr>
            <a:spLocks noChangeShapeType="1"/>
          </p:cNvSpPr>
          <p:nvPr/>
        </p:nvSpPr>
        <p:spPr bwMode="auto">
          <a:xfrm flipH="1">
            <a:off x="2971800" y="44196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8" name="Text Box 16"/>
          <p:cNvSpPr txBox="1">
            <a:spLocks noChangeArrowheads="1"/>
          </p:cNvSpPr>
          <p:nvPr/>
        </p:nvSpPr>
        <p:spPr bwMode="auto">
          <a:xfrm>
            <a:off x="2133600" y="4191000"/>
            <a:ext cx="762000" cy="5191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altLang="en-US">
                <a:solidFill>
                  <a:schemeClr val="tx1"/>
                </a:solidFill>
              </a:rPr>
              <a:t>P</a:t>
            </a:r>
            <a:r>
              <a:rPr lang="en-GB" altLang="en-US" baseline="-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1809" name="Line 17"/>
          <p:cNvSpPr>
            <a:spLocks noChangeShapeType="1"/>
          </p:cNvSpPr>
          <p:nvPr/>
        </p:nvSpPr>
        <p:spPr bwMode="auto">
          <a:xfrm>
            <a:off x="2971800" y="2362200"/>
            <a:ext cx="1676400" cy="1295400"/>
          </a:xfrm>
          <a:prstGeom prst="line">
            <a:avLst/>
          </a:prstGeom>
          <a:noFill/>
          <a:ln w="76200" cap="rnd">
            <a:solidFill>
              <a:srgbClr val="FF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10" name="Line 18"/>
          <p:cNvSpPr>
            <a:spLocks noChangeShapeType="1"/>
          </p:cNvSpPr>
          <p:nvPr/>
        </p:nvSpPr>
        <p:spPr bwMode="auto">
          <a:xfrm>
            <a:off x="4495800" y="2667000"/>
            <a:ext cx="0" cy="9906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11" name="Line 19"/>
          <p:cNvSpPr>
            <a:spLocks noChangeShapeType="1"/>
          </p:cNvSpPr>
          <p:nvPr/>
        </p:nvSpPr>
        <p:spPr bwMode="auto">
          <a:xfrm>
            <a:off x="4495800" y="3200400"/>
            <a:ext cx="0" cy="2286000"/>
          </a:xfrm>
          <a:prstGeom prst="line">
            <a:avLst/>
          </a:prstGeom>
          <a:noFill/>
          <a:ln w="5715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12" name="Text Box 20"/>
          <p:cNvSpPr txBox="1">
            <a:spLocks noChangeArrowheads="1"/>
          </p:cNvSpPr>
          <p:nvPr/>
        </p:nvSpPr>
        <p:spPr bwMode="auto">
          <a:xfrm>
            <a:off x="2133600" y="5257800"/>
            <a:ext cx="762000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altLang="en-US">
                <a:solidFill>
                  <a:schemeClr val="tx1"/>
                </a:solidFill>
              </a:rPr>
              <a:t>P</a:t>
            </a:r>
            <a:r>
              <a:rPr lang="en-GB" altLang="en-US" baseline="-10000">
                <a:solidFill>
                  <a:schemeClr val="tx1"/>
                </a:solidFill>
              </a:rPr>
              <a:t>1</a:t>
            </a:r>
            <a:r>
              <a:rPr lang="en-GB" altLang="en-US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61813" name="Line 21"/>
          <p:cNvSpPr>
            <a:spLocks noChangeShapeType="1"/>
          </p:cNvSpPr>
          <p:nvPr/>
        </p:nvSpPr>
        <p:spPr bwMode="auto">
          <a:xfrm flipH="1">
            <a:off x="2971800" y="5410200"/>
            <a:ext cx="152400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14" name="Line 22"/>
          <p:cNvSpPr>
            <a:spLocks noChangeShapeType="1"/>
          </p:cNvSpPr>
          <p:nvPr/>
        </p:nvSpPr>
        <p:spPr bwMode="auto">
          <a:xfrm rot="307404">
            <a:off x="3352800" y="4191000"/>
            <a:ext cx="1676400" cy="16764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15" name="Line 23"/>
          <p:cNvSpPr>
            <a:spLocks noChangeShapeType="1"/>
          </p:cNvSpPr>
          <p:nvPr/>
        </p:nvSpPr>
        <p:spPr bwMode="auto">
          <a:xfrm>
            <a:off x="3962400" y="3048000"/>
            <a:ext cx="0" cy="60960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16" name="Line 24"/>
          <p:cNvSpPr>
            <a:spLocks noChangeShapeType="1"/>
          </p:cNvSpPr>
          <p:nvPr/>
        </p:nvSpPr>
        <p:spPr bwMode="auto">
          <a:xfrm>
            <a:off x="3962400" y="3124200"/>
            <a:ext cx="0" cy="2286000"/>
          </a:xfrm>
          <a:prstGeom prst="line">
            <a:avLst/>
          </a:prstGeom>
          <a:noFill/>
          <a:ln w="57150">
            <a:solidFill>
              <a:srgbClr val="0066FF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17" name="Line 25"/>
          <p:cNvSpPr>
            <a:spLocks noChangeShapeType="1"/>
          </p:cNvSpPr>
          <p:nvPr/>
        </p:nvSpPr>
        <p:spPr bwMode="auto">
          <a:xfrm>
            <a:off x="3581400" y="4114800"/>
            <a:ext cx="533400" cy="175260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18" name="Line 26"/>
          <p:cNvSpPr>
            <a:spLocks noChangeShapeType="1"/>
          </p:cNvSpPr>
          <p:nvPr/>
        </p:nvSpPr>
        <p:spPr bwMode="auto">
          <a:xfrm>
            <a:off x="2819400" y="2057400"/>
            <a:ext cx="381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1819" name="Object 27"/>
          <p:cNvGraphicFramePr>
            <a:graphicFrameLocks noChangeAspect="1"/>
          </p:cNvGraphicFramePr>
          <p:nvPr/>
        </p:nvGraphicFramePr>
        <p:xfrm>
          <a:off x="5707063" y="2790825"/>
          <a:ext cx="25320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7" name="Equation" r:id="rId5" imgW="1866600" imgH="304560" progId="Equation.3">
                  <p:embed/>
                </p:oleObj>
              </mc:Choice>
              <mc:Fallback>
                <p:oleObj name="Equation" r:id="rId5" imgW="1866600" imgH="3045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2790825"/>
                        <a:ext cx="2532062" cy="4778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0" name="Line 28"/>
          <p:cNvSpPr>
            <a:spLocks noChangeShapeType="1"/>
          </p:cNvSpPr>
          <p:nvPr/>
        </p:nvSpPr>
        <p:spPr bwMode="auto">
          <a:xfrm flipH="1">
            <a:off x="5181600" y="3048000"/>
            <a:ext cx="457200" cy="1524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1" name="Text Box 29"/>
          <p:cNvSpPr txBox="1">
            <a:spLocks noChangeArrowheads="1"/>
          </p:cNvSpPr>
          <p:nvPr/>
        </p:nvSpPr>
        <p:spPr bwMode="auto">
          <a:xfrm>
            <a:off x="3657600" y="24384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61822" name="Text Box 30"/>
          <p:cNvSpPr txBox="1">
            <a:spLocks noChangeArrowheads="1"/>
          </p:cNvSpPr>
          <p:nvPr/>
        </p:nvSpPr>
        <p:spPr bwMode="auto">
          <a:xfrm>
            <a:off x="3581400" y="39624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61823" name="Text Box 31"/>
          <p:cNvSpPr txBox="1">
            <a:spLocks noChangeArrowheads="1"/>
          </p:cNvSpPr>
          <p:nvPr/>
        </p:nvSpPr>
        <p:spPr bwMode="auto">
          <a:xfrm>
            <a:off x="4495800" y="22098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61824" name="Text Box 32"/>
          <p:cNvSpPr txBox="1">
            <a:spLocks noChangeArrowheads="1"/>
          </p:cNvSpPr>
          <p:nvPr/>
        </p:nvSpPr>
        <p:spPr bwMode="auto">
          <a:xfrm>
            <a:off x="4495800" y="49530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61825" name="Oval 33"/>
          <p:cNvSpPr>
            <a:spLocks noChangeArrowheads="1"/>
          </p:cNvSpPr>
          <p:nvPr/>
        </p:nvSpPr>
        <p:spPr bwMode="auto">
          <a:xfrm>
            <a:off x="3581400" y="2667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6" name="Oval 34"/>
          <p:cNvSpPr>
            <a:spLocks noChangeArrowheads="1"/>
          </p:cNvSpPr>
          <p:nvPr/>
        </p:nvSpPr>
        <p:spPr bwMode="auto">
          <a:xfrm>
            <a:off x="4419600" y="2514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7" name="Oval 35"/>
          <p:cNvSpPr>
            <a:spLocks noChangeArrowheads="1"/>
          </p:cNvSpPr>
          <p:nvPr/>
        </p:nvSpPr>
        <p:spPr bwMode="auto">
          <a:xfrm>
            <a:off x="3581400" y="4267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8" name="Oval 36"/>
          <p:cNvSpPr>
            <a:spLocks noChangeArrowheads="1"/>
          </p:cNvSpPr>
          <p:nvPr/>
        </p:nvSpPr>
        <p:spPr bwMode="auto">
          <a:xfrm>
            <a:off x="4419600" y="5257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9" name="Oval 37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rgbClr val="00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30" name="Text Box 38"/>
          <p:cNvSpPr txBox="1">
            <a:spLocks noChangeArrowheads="1"/>
          </p:cNvSpPr>
          <p:nvPr/>
        </p:nvSpPr>
        <p:spPr bwMode="auto">
          <a:xfrm>
            <a:off x="3962400" y="25146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61831" name="Oval 39"/>
          <p:cNvSpPr>
            <a:spLocks noChangeArrowheads="1"/>
          </p:cNvSpPr>
          <p:nvPr/>
        </p:nvSpPr>
        <p:spPr bwMode="auto">
          <a:xfrm>
            <a:off x="3886200" y="2971800"/>
            <a:ext cx="152400" cy="152400"/>
          </a:xfrm>
          <a:prstGeom prst="ellipse">
            <a:avLst/>
          </a:prstGeom>
          <a:solidFill>
            <a:srgbClr val="00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32" name="Text Box 40"/>
          <p:cNvSpPr txBox="1">
            <a:spLocks noChangeArrowheads="1"/>
          </p:cNvSpPr>
          <p:nvPr/>
        </p:nvSpPr>
        <p:spPr bwMode="auto">
          <a:xfrm>
            <a:off x="5638800" y="5029200"/>
            <a:ext cx="3276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>
                <a:solidFill>
                  <a:srgbClr val="0066FF"/>
                </a:solidFill>
              </a:rPr>
              <a:t>Hicksian Demand Curve</a:t>
            </a:r>
            <a:r>
              <a:rPr lang="en-IE" altLang="en-US">
                <a:solidFill>
                  <a:srgbClr val="0066FF"/>
                </a:solidFill>
              </a:rPr>
              <a:t> (</a:t>
            </a:r>
            <a:r>
              <a:rPr lang="en-GB" altLang="en-US">
                <a:solidFill>
                  <a:srgbClr val="0066FF"/>
                </a:solidFill>
              </a:rPr>
              <a:t>A </a:t>
            </a:r>
            <a:r>
              <a:rPr lang="en-IE" altLang="en-US">
                <a:solidFill>
                  <a:srgbClr val="0066FF"/>
                </a:solidFill>
              </a:rPr>
              <a:t>&amp; C)</a:t>
            </a:r>
            <a:endParaRPr lang="en-GB" altLang="en-US">
              <a:solidFill>
                <a:srgbClr val="0066FF"/>
              </a:solidFill>
            </a:endParaRPr>
          </a:p>
        </p:txBody>
      </p:sp>
      <p:sp>
        <p:nvSpPr>
          <p:cNvPr id="161833" name="Line 41"/>
          <p:cNvSpPr>
            <a:spLocks noChangeShapeType="1"/>
          </p:cNvSpPr>
          <p:nvPr/>
        </p:nvSpPr>
        <p:spPr bwMode="auto">
          <a:xfrm flipH="1">
            <a:off x="4114800" y="4419600"/>
            <a:ext cx="1524000" cy="4572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34" name="Text Box 42"/>
          <p:cNvSpPr txBox="1">
            <a:spLocks noChangeArrowheads="1"/>
          </p:cNvSpPr>
          <p:nvPr/>
        </p:nvSpPr>
        <p:spPr bwMode="auto">
          <a:xfrm>
            <a:off x="5410200" y="3962400"/>
            <a:ext cx="373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>
                <a:solidFill>
                  <a:schemeClr val="tx2"/>
                </a:solidFill>
              </a:rPr>
              <a:t>Marshallian Demand Curve </a:t>
            </a:r>
            <a:r>
              <a:rPr lang="en-IE" altLang="en-US">
                <a:solidFill>
                  <a:schemeClr val="tx2"/>
                </a:solidFill>
              </a:rPr>
              <a:t>(</a:t>
            </a:r>
            <a:r>
              <a:rPr lang="en-GB" altLang="en-US">
                <a:solidFill>
                  <a:schemeClr val="tx2"/>
                </a:solidFill>
              </a:rPr>
              <a:t>A </a:t>
            </a:r>
            <a:r>
              <a:rPr lang="en-IE" altLang="en-US">
                <a:solidFill>
                  <a:schemeClr val="tx2"/>
                </a:solidFill>
              </a:rPr>
              <a:t>&amp;</a:t>
            </a:r>
            <a:r>
              <a:rPr lang="en-GB" altLang="en-US">
                <a:solidFill>
                  <a:schemeClr val="tx2"/>
                </a:solidFill>
              </a:rPr>
              <a:t> B</a:t>
            </a:r>
            <a:r>
              <a:rPr lang="en-IE" altLang="en-US">
                <a:solidFill>
                  <a:schemeClr val="tx2"/>
                </a:solidFill>
              </a:rPr>
              <a:t>)</a:t>
            </a:r>
            <a:endParaRPr lang="en-GB" altLang="en-US">
              <a:solidFill>
                <a:schemeClr val="tx2"/>
              </a:solidFill>
            </a:endParaRPr>
          </a:p>
        </p:txBody>
      </p:sp>
      <p:sp>
        <p:nvSpPr>
          <p:cNvPr id="161835" name="Line 43"/>
          <p:cNvSpPr>
            <a:spLocks noChangeShapeType="1"/>
          </p:cNvSpPr>
          <p:nvPr/>
        </p:nvSpPr>
        <p:spPr bwMode="auto">
          <a:xfrm flipH="1">
            <a:off x="4038600" y="5257800"/>
            <a:ext cx="1524000" cy="45720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36" name="Text Box 44"/>
          <p:cNvSpPr txBox="1">
            <a:spLocks noChangeArrowheads="1"/>
          </p:cNvSpPr>
          <p:nvPr/>
        </p:nvSpPr>
        <p:spPr bwMode="auto">
          <a:xfrm>
            <a:off x="1828800" y="8382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altLang="en-US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61837" name="Text Box 45"/>
          <p:cNvSpPr txBox="1">
            <a:spLocks noChangeArrowheads="1"/>
          </p:cNvSpPr>
          <p:nvPr/>
        </p:nvSpPr>
        <p:spPr bwMode="auto">
          <a:xfrm>
            <a:off x="6172200" y="35814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tx1"/>
                </a:solidFill>
              </a:rPr>
              <a:t>X</a:t>
            </a:r>
            <a:r>
              <a:rPr lang="en-GB" altLang="en-US" baseline="-10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1838" name="Text Box 46"/>
          <p:cNvSpPr txBox="1">
            <a:spLocks noChangeArrowheads="1"/>
          </p:cNvSpPr>
          <p:nvPr/>
        </p:nvSpPr>
        <p:spPr bwMode="auto">
          <a:xfrm>
            <a:off x="6096000" y="60198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tx1"/>
                </a:solidFill>
              </a:rPr>
              <a:t>X</a:t>
            </a:r>
            <a:r>
              <a:rPr lang="en-GB" altLang="en-US" baseline="-10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1839" name="Text Box 47"/>
          <p:cNvSpPr txBox="1">
            <a:spLocks noChangeArrowheads="1"/>
          </p:cNvSpPr>
          <p:nvPr/>
        </p:nvSpPr>
        <p:spPr bwMode="auto">
          <a:xfrm>
            <a:off x="1828800" y="36576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altLang="en-US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61840" name="Text Box 48"/>
          <p:cNvSpPr txBox="1">
            <a:spLocks noChangeArrowheads="1"/>
          </p:cNvSpPr>
          <p:nvPr/>
        </p:nvSpPr>
        <p:spPr bwMode="auto">
          <a:xfrm>
            <a:off x="5562600" y="1066800"/>
            <a:ext cx="3276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tx1"/>
                </a:solidFill>
              </a:rPr>
              <a:t>A fall in price from p</a:t>
            </a:r>
            <a:r>
              <a:rPr lang="en-GB" altLang="en-US" baseline="-25000">
                <a:solidFill>
                  <a:schemeClr val="tx1"/>
                </a:solidFill>
              </a:rPr>
              <a:t>1</a:t>
            </a:r>
            <a:r>
              <a:rPr lang="en-GB" altLang="en-US">
                <a:solidFill>
                  <a:schemeClr val="tx1"/>
                </a:solidFill>
              </a:rPr>
              <a:t> to p</a:t>
            </a:r>
            <a:r>
              <a:rPr lang="en-GB" altLang="en-US" baseline="-25000">
                <a:solidFill>
                  <a:schemeClr val="tx1"/>
                </a:solidFill>
              </a:rPr>
              <a:t>1</a:t>
            </a:r>
            <a:r>
              <a:rPr lang="en-GB" altLang="en-US" baseline="3000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61842" name="Text Box 50"/>
          <p:cNvSpPr txBox="1">
            <a:spLocks noChangeArrowheads="1"/>
          </p:cNvSpPr>
          <p:nvPr/>
        </p:nvSpPr>
        <p:spPr bwMode="auto">
          <a:xfrm>
            <a:off x="3429000" y="53340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>
                <a:solidFill>
                  <a:schemeClr val="tx2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000"/>
              <a:t>HICKSIAN ANALYSIS and DEMAND CURVES</a:t>
            </a:r>
          </a:p>
        </p:txBody>
      </p:sp>
      <p:sp>
        <p:nvSpPr>
          <p:cNvPr id="163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GB" altLang="en-US"/>
              <a:t>   Hicksian (compensated) demand curves cannot be upward-sloping (i.e. substitution effect cannot be positive)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Since both the substitution and income effects increase demand when own-price falls, a normal good’s ordinary demand curve slopes downwards.</a:t>
            </a:r>
          </a:p>
          <a:p>
            <a:r>
              <a:rPr lang="en-US" altLang="en-US"/>
              <a:t>The “Law” of Downward-Sloping Demand therefore always applies to normal goods.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82000" cy="852488"/>
          </a:xfrm>
          <a:noFill/>
          <a:ln/>
        </p:spPr>
        <p:txBody>
          <a:bodyPr/>
          <a:lstStyle/>
          <a:p>
            <a:r>
              <a:rPr lang="en-GB" altLang="en-US" sz="3600" dirty="0" smtClean="0"/>
              <a:t>NORMAL </a:t>
            </a:r>
            <a:r>
              <a:rPr lang="en-GB" altLang="en-US" sz="3600" dirty="0"/>
              <a:t>GOODS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7643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IMPACT OF A PRICE CHANGE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Economists often separate the impact of a price change into two components</a:t>
            </a:r>
            <a:r>
              <a:rPr lang="en-IE" altLang="en-US"/>
              <a:t>:</a:t>
            </a:r>
            <a:endParaRPr lang="en-GB" altLang="en-US"/>
          </a:p>
          <a:p>
            <a:pPr lvl="1"/>
            <a:r>
              <a:rPr lang="en-GB" altLang="en-US"/>
              <a:t>the </a:t>
            </a:r>
            <a:r>
              <a:rPr lang="en-GB" altLang="en-US">
                <a:solidFill>
                  <a:schemeClr val="accent1"/>
                </a:solidFill>
              </a:rPr>
              <a:t>substitution effect</a:t>
            </a:r>
            <a:r>
              <a:rPr lang="en-IE" altLang="en-US">
                <a:solidFill>
                  <a:schemeClr val="accent1"/>
                </a:solidFill>
              </a:rPr>
              <a:t>; </a:t>
            </a:r>
            <a:r>
              <a:rPr lang="en-GB" altLang="en-US"/>
              <a:t>and</a:t>
            </a:r>
            <a:endParaRPr lang="en-GB" altLang="en-US">
              <a:solidFill>
                <a:schemeClr val="accent1"/>
              </a:solidFill>
            </a:endParaRPr>
          </a:p>
          <a:p>
            <a:pPr lvl="1"/>
            <a:r>
              <a:rPr lang="en-GB" altLang="en-US"/>
              <a:t>the </a:t>
            </a:r>
            <a:r>
              <a:rPr lang="en-GB" altLang="en-US">
                <a:solidFill>
                  <a:schemeClr val="accent1"/>
                </a:solidFill>
              </a:rPr>
              <a:t>income effect</a:t>
            </a:r>
            <a:r>
              <a:rPr lang="en-IE" altLang="en-US">
                <a:solidFill>
                  <a:schemeClr val="accent1"/>
                </a:solidFill>
              </a:rPr>
              <a:t>.</a:t>
            </a:r>
            <a:endParaRPr lang="en-GB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2413" cy="1219200"/>
          </a:xfrm>
          <a:noFill/>
          <a:ln/>
        </p:spPr>
        <p:txBody>
          <a:bodyPr/>
          <a:lstStyle/>
          <a:p>
            <a:r>
              <a:rPr lang="en-GB" altLang="en-US" sz="3600" dirty="0" smtClean="0"/>
              <a:t>INFERIOR </a:t>
            </a:r>
            <a:r>
              <a:rPr lang="en-GB" altLang="en-US" sz="3600" dirty="0"/>
              <a:t>GOODS</a:t>
            </a:r>
            <a:endParaRPr lang="en-US" altLang="en-US" sz="360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Some goods are (sometimes) inferior (i.e. demand is reduced by higher income).</a:t>
            </a:r>
          </a:p>
          <a:p>
            <a:r>
              <a:rPr lang="en-US" altLang="en-US"/>
              <a:t>The substitution and income effects “oppose” each other when an inferior good’s own price changes.</a:t>
            </a:r>
          </a:p>
        </p:txBody>
      </p:sp>
    </p:spTree>
    <p:extLst>
      <p:ext uri="{BB962C8B-B14F-4D97-AF65-F5344CB8AC3E}">
        <p14:creationId xmlns:p14="http://schemas.microsoft.com/office/powerpoint/2010/main" val="405780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IMPACT OF A PRICE CHANGE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800"/>
              <a:t>The </a:t>
            </a:r>
            <a:r>
              <a:rPr lang="en-GB" altLang="en-US" sz="2800">
                <a:solidFill>
                  <a:schemeClr val="accent1"/>
                </a:solidFill>
              </a:rPr>
              <a:t>substitution effect</a:t>
            </a:r>
            <a:r>
              <a:rPr lang="en-GB" altLang="en-US" sz="2800"/>
              <a:t> involves the substitution of good x</a:t>
            </a:r>
            <a:r>
              <a:rPr lang="en-GB" altLang="en-US" sz="2800" baseline="-10000"/>
              <a:t>1 </a:t>
            </a:r>
            <a:r>
              <a:rPr lang="en-GB" altLang="en-US" sz="2800"/>
              <a:t>for good x</a:t>
            </a:r>
            <a:r>
              <a:rPr lang="en-GB" altLang="en-US" sz="2800" baseline="-10000"/>
              <a:t>2</a:t>
            </a:r>
            <a:r>
              <a:rPr lang="en-GB" altLang="en-US" sz="2800"/>
              <a:t> or vice-versa due to a change in </a:t>
            </a:r>
            <a:r>
              <a:rPr lang="en-GB" altLang="en-US" sz="2800">
                <a:solidFill>
                  <a:schemeClr val="accent1"/>
                </a:solidFill>
              </a:rPr>
              <a:t>relative prices</a:t>
            </a:r>
            <a:r>
              <a:rPr lang="en-GB" altLang="en-US" sz="2800"/>
              <a:t> of the two goods. </a:t>
            </a:r>
          </a:p>
          <a:p>
            <a:pPr>
              <a:lnSpc>
                <a:spcPct val="90000"/>
              </a:lnSpc>
            </a:pPr>
            <a:r>
              <a:rPr lang="en-GB" altLang="en-US" sz="2800"/>
              <a:t>The </a:t>
            </a:r>
            <a:r>
              <a:rPr lang="en-GB" altLang="en-US" sz="2800">
                <a:solidFill>
                  <a:srgbClr val="00CC00"/>
                </a:solidFill>
              </a:rPr>
              <a:t>income effect </a:t>
            </a:r>
            <a:r>
              <a:rPr lang="en-GB" altLang="en-US" sz="2800"/>
              <a:t>results from an increase or decrease in the consumer’s </a:t>
            </a:r>
            <a:r>
              <a:rPr lang="en-GB" altLang="en-US" sz="2800">
                <a:solidFill>
                  <a:srgbClr val="00CC00"/>
                </a:solidFill>
              </a:rPr>
              <a:t>real income </a:t>
            </a:r>
            <a:r>
              <a:rPr lang="en-GB" altLang="en-US" sz="2800"/>
              <a:t>or</a:t>
            </a:r>
            <a:r>
              <a:rPr lang="en-GB" altLang="en-US" sz="2800">
                <a:solidFill>
                  <a:srgbClr val="00CC00"/>
                </a:solidFill>
              </a:rPr>
              <a:t> purchasing power</a:t>
            </a:r>
            <a:r>
              <a:rPr lang="en-GB" altLang="en-US" sz="2800"/>
              <a:t> as a result of the price change.</a:t>
            </a:r>
          </a:p>
          <a:p>
            <a:pPr>
              <a:lnSpc>
                <a:spcPct val="90000"/>
              </a:lnSpc>
            </a:pPr>
            <a:r>
              <a:rPr lang="en-GB" altLang="en-US" sz="2800"/>
              <a:t>The sum of these two effects is called the </a:t>
            </a:r>
            <a:r>
              <a:rPr lang="en-GB" altLang="en-US" sz="2800">
                <a:solidFill>
                  <a:srgbClr val="FF3399"/>
                </a:solidFill>
              </a:rPr>
              <a:t>price effect</a:t>
            </a:r>
            <a:r>
              <a:rPr lang="en-GB" altLang="en-US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IMPACT OF A PRICE CHANGE</a:t>
            </a:r>
          </a:p>
        </p:txBody>
      </p:sp>
      <p:sp>
        <p:nvSpPr>
          <p:cNvPr id="94213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The decomposition of the price effect into the income and substitution effect can be done in several ways</a:t>
            </a:r>
          </a:p>
          <a:p>
            <a:r>
              <a:rPr lang="en-GB" altLang="en-US"/>
              <a:t>There are two main methods:</a:t>
            </a:r>
          </a:p>
          <a:p>
            <a:pPr>
              <a:buFont typeface="Monotype Sorts" pitchFamily="2" charset="2"/>
              <a:buNone/>
            </a:pPr>
            <a:r>
              <a:rPr lang="en-GB" altLang="en-US"/>
              <a:t>	(i) The </a:t>
            </a:r>
            <a:r>
              <a:rPr lang="en-GB" altLang="en-US">
                <a:solidFill>
                  <a:schemeClr val="accent1"/>
                </a:solidFill>
              </a:rPr>
              <a:t>Hicksian </a:t>
            </a:r>
            <a:r>
              <a:rPr lang="en-GB" altLang="en-US"/>
              <a:t>method; and</a:t>
            </a:r>
          </a:p>
          <a:p>
            <a:pPr>
              <a:buFont typeface="Monotype Sorts" pitchFamily="2" charset="2"/>
              <a:buNone/>
            </a:pPr>
            <a:r>
              <a:rPr lang="en-GB" altLang="en-US"/>
              <a:t>	(ii) The </a:t>
            </a:r>
            <a:r>
              <a:rPr lang="en-GB" altLang="en-US">
                <a:solidFill>
                  <a:schemeClr val="accent1"/>
                </a:solidFill>
              </a:rPr>
              <a:t>Slutsky</a:t>
            </a:r>
            <a:r>
              <a:rPr lang="en-GB" altLang="en-US"/>
              <a:t>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THE HICKSIAN METHOD</a:t>
            </a:r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  <a:ln/>
        </p:spPr>
        <p:txBody>
          <a:bodyPr/>
          <a:lstStyle/>
          <a:p>
            <a:r>
              <a:rPr lang="en-GB" altLang="en-US"/>
              <a:t>Sir John R.Hicks (1904-1989)</a:t>
            </a:r>
          </a:p>
          <a:p>
            <a:r>
              <a:rPr lang="en-GB" altLang="en-US"/>
              <a:t>Awarded the Nobel Laureate in Economics (with Kenneth J. Arrrow) in 1972 for work on general equilibrium theory and welfare economics.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THE HICKSIAN METHOD</a:t>
            </a: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>
            <a:off x="1371600" y="1752600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1371600" y="5257800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533400" y="1600200"/>
            <a:ext cx="769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/>
            <a:r>
              <a:rPr lang="en-GB" altLang="en-US" sz="3200">
                <a:solidFill>
                  <a:schemeClr val="tx1"/>
                </a:solidFill>
              </a:rPr>
              <a:t>X</a:t>
            </a:r>
            <a:r>
              <a:rPr lang="en-GB" altLang="en-US" sz="320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5943600" y="52578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GB" altLang="en-US" sz="3200">
                <a:solidFill>
                  <a:schemeClr val="tx1"/>
                </a:solidFill>
              </a:rPr>
              <a:t>X</a:t>
            </a:r>
            <a:r>
              <a:rPr lang="en-GB" altLang="en-US" sz="32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>
            <a:off x="1371600" y="2438400"/>
            <a:ext cx="2286000" cy="281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5" name="Arc 13"/>
          <p:cNvSpPr>
            <a:spLocks/>
          </p:cNvSpPr>
          <p:nvPr/>
        </p:nvSpPr>
        <p:spPr bwMode="auto">
          <a:xfrm rot="-10735377">
            <a:off x="2514600" y="2736850"/>
            <a:ext cx="1366838" cy="2103438"/>
          </a:xfrm>
          <a:custGeom>
            <a:avLst/>
            <a:gdLst>
              <a:gd name="G0" fmla="+- 0 0 0"/>
              <a:gd name="G1" fmla="+- 21288 0 0"/>
              <a:gd name="G2" fmla="+- 21600 0 0"/>
              <a:gd name="T0" fmla="*/ 3657 w 20270"/>
              <a:gd name="T1" fmla="*/ 0 h 21288"/>
              <a:gd name="T2" fmla="*/ 20270 w 20270"/>
              <a:gd name="T3" fmla="*/ 13825 h 21288"/>
              <a:gd name="T4" fmla="*/ 0 w 20270"/>
              <a:gd name="T5" fmla="*/ 21288 h 2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70" h="21288" fill="none" extrusionOk="0">
                <a:moveTo>
                  <a:pt x="3657" y="-1"/>
                </a:moveTo>
                <a:cubicBezTo>
                  <a:pt x="11267" y="1307"/>
                  <a:pt x="17601" y="6578"/>
                  <a:pt x="20269" y="13825"/>
                </a:cubicBezTo>
              </a:path>
              <a:path w="20270" h="21288" stroke="0" extrusionOk="0">
                <a:moveTo>
                  <a:pt x="3657" y="-1"/>
                </a:moveTo>
                <a:cubicBezTo>
                  <a:pt x="11267" y="1307"/>
                  <a:pt x="17601" y="6578"/>
                  <a:pt x="20269" y="13825"/>
                </a:cubicBezTo>
                <a:lnTo>
                  <a:pt x="0" y="21288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2819400" y="39624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accent1"/>
                </a:solidFill>
              </a:rPr>
              <a:t>E</a:t>
            </a:r>
            <a:r>
              <a:rPr lang="en-GB" altLang="en-US" baseline="-10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95252" name="Text Box 20"/>
          <p:cNvSpPr txBox="1">
            <a:spLocks noChangeArrowheads="1"/>
          </p:cNvSpPr>
          <p:nvPr/>
        </p:nvSpPr>
        <p:spPr bwMode="auto">
          <a:xfrm>
            <a:off x="4343400" y="4724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tx2"/>
                </a:solidFill>
              </a:rPr>
              <a:t>I</a:t>
            </a:r>
            <a:r>
              <a:rPr lang="en-GB" altLang="en-US" baseline="-10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5254" name="Line 22"/>
          <p:cNvSpPr>
            <a:spLocks noChangeShapeType="1"/>
          </p:cNvSpPr>
          <p:nvPr/>
        </p:nvSpPr>
        <p:spPr bwMode="auto">
          <a:xfrm>
            <a:off x="2895600" y="43434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6" name="Rectangle 24"/>
          <p:cNvSpPr>
            <a:spLocks noChangeArrowheads="1"/>
          </p:cNvSpPr>
          <p:nvPr/>
        </p:nvSpPr>
        <p:spPr bwMode="auto">
          <a:xfrm>
            <a:off x="2590800" y="5181600"/>
            <a:ext cx="55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>
                <a:solidFill>
                  <a:schemeClr val="tx2"/>
                </a:solidFill>
              </a:rPr>
              <a:t>x</a:t>
            </a:r>
            <a:r>
              <a:rPr lang="en-GB" altLang="en-US" baseline="-10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4419600" y="1600200"/>
            <a:ext cx="441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CC0000"/>
                </a:solidFill>
              </a:rPr>
              <a:t>Optimal bundle is E</a:t>
            </a:r>
            <a:r>
              <a:rPr lang="en-GB" altLang="en-US" baseline="-10000">
                <a:solidFill>
                  <a:srgbClr val="CC0000"/>
                </a:solidFill>
              </a:rPr>
              <a:t>a</a:t>
            </a:r>
            <a:r>
              <a:rPr lang="en-GB" altLang="en-US">
                <a:solidFill>
                  <a:srgbClr val="CC0000"/>
                </a:solidFill>
              </a:rPr>
              <a:t>, on indifference curve I</a:t>
            </a:r>
            <a:r>
              <a:rPr lang="en-GB" altLang="en-US" baseline="-10000">
                <a:solidFill>
                  <a:srgbClr val="CC0000"/>
                </a:solidFill>
              </a:rPr>
              <a:t>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THE HICKSIAN METHOD</a:t>
            </a:r>
          </a:p>
        </p:txBody>
      </p:sp>
      <p:sp>
        <p:nvSpPr>
          <p:cNvPr id="105475" name="Line 1027"/>
          <p:cNvSpPr>
            <a:spLocks noChangeShapeType="1"/>
          </p:cNvSpPr>
          <p:nvPr/>
        </p:nvSpPr>
        <p:spPr bwMode="auto">
          <a:xfrm>
            <a:off x="1371600" y="1752600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6" name="Line 1028"/>
          <p:cNvSpPr>
            <a:spLocks noChangeShapeType="1"/>
          </p:cNvSpPr>
          <p:nvPr/>
        </p:nvSpPr>
        <p:spPr bwMode="auto">
          <a:xfrm>
            <a:off x="1371600" y="5257800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Rectangle 1029"/>
          <p:cNvSpPr>
            <a:spLocks noChangeArrowheads="1"/>
          </p:cNvSpPr>
          <p:nvPr/>
        </p:nvSpPr>
        <p:spPr bwMode="auto">
          <a:xfrm>
            <a:off x="533400" y="1600200"/>
            <a:ext cx="769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/>
            <a:r>
              <a:rPr lang="en-GB" altLang="en-US" sz="3200">
                <a:solidFill>
                  <a:schemeClr val="tx1"/>
                </a:solidFill>
              </a:rPr>
              <a:t>X</a:t>
            </a:r>
            <a:r>
              <a:rPr lang="en-GB" altLang="en-US" sz="320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478" name="Rectangle 1030"/>
          <p:cNvSpPr>
            <a:spLocks noChangeArrowheads="1"/>
          </p:cNvSpPr>
          <p:nvPr/>
        </p:nvSpPr>
        <p:spPr bwMode="auto">
          <a:xfrm>
            <a:off x="6324600" y="52578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GB" altLang="en-US" sz="3200">
                <a:solidFill>
                  <a:schemeClr val="tx1"/>
                </a:solidFill>
              </a:rPr>
              <a:t>X</a:t>
            </a:r>
            <a:r>
              <a:rPr lang="en-GB" altLang="en-US" sz="32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5479" name="Line 1031"/>
          <p:cNvSpPr>
            <a:spLocks noChangeShapeType="1"/>
          </p:cNvSpPr>
          <p:nvPr/>
        </p:nvSpPr>
        <p:spPr bwMode="auto">
          <a:xfrm>
            <a:off x="1371600" y="2438400"/>
            <a:ext cx="2286000" cy="281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0" name="Arc 1032"/>
          <p:cNvSpPr>
            <a:spLocks/>
          </p:cNvSpPr>
          <p:nvPr/>
        </p:nvSpPr>
        <p:spPr bwMode="auto">
          <a:xfrm rot="-10735377">
            <a:off x="2514600" y="2738438"/>
            <a:ext cx="1366838" cy="2101850"/>
          </a:xfrm>
          <a:custGeom>
            <a:avLst/>
            <a:gdLst>
              <a:gd name="G0" fmla="+- 0 0 0"/>
              <a:gd name="G1" fmla="+- 21284 0 0"/>
              <a:gd name="G2" fmla="+- 21600 0 0"/>
              <a:gd name="T0" fmla="*/ 3681 w 20270"/>
              <a:gd name="T1" fmla="*/ 0 h 21284"/>
              <a:gd name="T2" fmla="*/ 20270 w 20270"/>
              <a:gd name="T3" fmla="*/ 13821 h 21284"/>
              <a:gd name="T4" fmla="*/ 0 w 20270"/>
              <a:gd name="T5" fmla="*/ 21284 h 2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70" h="21284" fill="none" extrusionOk="0">
                <a:moveTo>
                  <a:pt x="3681" y="-1"/>
                </a:moveTo>
                <a:cubicBezTo>
                  <a:pt x="11281" y="1314"/>
                  <a:pt x="17604" y="6582"/>
                  <a:pt x="20269" y="13821"/>
                </a:cubicBezTo>
              </a:path>
              <a:path w="20270" h="21284" stroke="0" extrusionOk="0">
                <a:moveTo>
                  <a:pt x="3681" y="-1"/>
                </a:moveTo>
                <a:cubicBezTo>
                  <a:pt x="11281" y="1314"/>
                  <a:pt x="17604" y="6582"/>
                  <a:pt x="20269" y="13821"/>
                </a:cubicBezTo>
                <a:lnTo>
                  <a:pt x="0" y="21284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05481" name="Line 1033"/>
          <p:cNvSpPr>
            <a:spLocks noChangeShapeType="1"/>
          </p:cNvSpPr>
          <p:nvPr/>
        </p:nvSpPr>
        <p:spPr bwMode="auto">
          <a:xfrm>
            <a:off x="1371600" y="2438400"/>
            <a:ext cx="4648200" cy="281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3" name="Text Box 1035"/>
          <p:cNvSpPr txBox="1">
            <a:spLocks noChangeArrowheads="1"/>
          </p:cNvSpPr>
          <p:nvPr/>
        </p:nvSpPr>
        <p:spPr bwMode="auto">
          <a:xfrm>
            <a:off x="4343400" y="4724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tx2"/>
                </a:solidFill>
              </a:rPr>
              <a:t>I</a:t>
            </a:r>
            <a:r>
              <a:rPr lang="en-GB" altLang="en-US" baseline="-10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05484" name="Line 1036"/>
          <p:cNvSpPr>
            <a:spLocks noChangeShapeType="1"/>
          </p:cNvSpPr>
          <p:nvPr/>
        </p:nvSpPr>
        <p:spPr bwMode="auto">
          <a:xfrm>
            <a:off x="2895600" y="43434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5" name="Rectangle 1037"/>
          <p:cNvSpPr>
            <a:spLocks noChangeArrowheads="1"/>
          </p:cNvSpPr>
          <p:nvPr/>
        </p:nvSpPr>
        <p:spPr bwMode="auto">
          <a:xfrm>
            <a:off x="2590800" y="5181600"/>
            <a:ext cx="55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>
                <a:solidFill>
                  <a:schemeClr val="tx2"/>
                </a:solidFill>
              </a:rPr>
              <a:t>x</a:t>
            </a:r>
            <a:r>
              <a:rPr lang="en-GB" altLang="en-US" baseline="-10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5486" name="Text Box 1038"/>
          <p:cNvSpPr txBox="1">
            <a:spLocks noChangeArrowheads="1"/>
          </p:cNvSpPr>
          <p:nvPr/>
        </p:nvSpPr>
        <p:spPr bwMode="auto">
          <a:xfrm>
            <a:off x="2819400" y="39624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accent1"/>
                </a:solidFill>
              </a:rPr>
              <a:t>E</a:t>
            </a:r>
            <a:r>
              <a:rPr lang="en-GB" altLang="en-US" baseline="-10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05487" name="Text Box 1039"/>
          <p:cNvSpPr txBox="1">
            <a:spLocks noChangeArrowheads="1"/>
          </p:cNvSpPr>
          <p:nvPr/>
        </p:nvSpPr>
        <p:spPr bwMode="auto">
          <a:xfrm>
            <a:off x="4038600" y="1524000"/>
            <a:ext cx="40386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CC0000"/>
                </a:solidFill>
              </a:rPr>
              <a:t>A fall in the price of X</a:t>
            </a:r>
            <a:r>
              <a:rPr lang="en-GB" altLang="en-US" baseline="-10000">
                <a:solidFill>
                  <a:srgbClr val="CC0000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CC0000"/>
                </a:solidFill>
              </a:rPr>
              <a:t>The budget line pivots out from P </a:t>
            </a:r>
          </a:p>
        </p:txBody>
      </p:sp>
      <p:sp>
        <p:nvSpPr>
          <p:cNvPr id="105488" name="Text Box 1040"/>
          <p:cNvSpPr txBox="1">
            <a:spLocks noChangeArrowheads="1"/>
          </p:cNvSpPr>
          <p:nvPr/>
        </p:nvSpPr>
        <p:spPr bwMode="auto">
          <a:xfrm>
            <a:off x="838200" y="2438400"/>
            <a:ext cx="51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05489" name="Text Box 1041"/>
          <p:cNvSpPr txBox="1">
            <a:spLocks noChangeArrowheads="1"/>
          </p:cNvSpPr>
          <p:nvPr/>
        </p:nvSpPr>
        <p:spPr bwMode="auto">
          <a:xfrm>
            <a:off x="990600" y="2209800"/>
            <a:ext cx="685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CC0000"/>
                </a:solidFill>
              </a:rPr>
              <a:t>P</a:t>
            </a:r>
            <a:r>
              <a:rPr lang="en-GB" altLang="en-US" sz="4800">
                <a:solidFill>
                  <a:srgbClr val="CC0000"/>
                </a:solidFill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THE HICKSIAN METHOD</a:t>
            </a:r>
          </a:p>
        </p:txBody>
      </p:sp>
      <p:sp>
        <p:nvSpPr>
          <p:cNvPr id="102403" name="Line 3"/>
          <p:cNvSpPr>
            <a:spLocks noChangeShapeType="1"/>
          </p:cNvSpPr>
          <p:nvPr/>
        </p:nvSpPr>
        <p:spPr bwMode="auto">
          <a:xfrm>
            <a:off x="1371600" y="1752600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4" name="Line 4"/>
          <p:cNvSpPr>
            <a:spLocks noChangeShapeType="1"/>
          </p:cNvSpPr>
          <p:nvPr/>
        </p:nvSpPr>
        <p:spPr bwMode="auto">
          <a:xfrm>
            <a:off x="1371600" y="5257800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533400" y="1600200"/>
            <a:ext cx="769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/>
            <a:r>
              <a:rPr lang="en-GB" altLang="en-US" sz="3200">
                <a:solidFill>
                  <a:schemeClr val="tx1"/>
                </a:solidFill>
              </a:rPr>
              <a:t>X</a:t>
            </a:r>
            <a:r>
              <a:rPr lang="en-GB" altLang="en-US" sz="320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5943600" y="52578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GB" altLang="en-US" sz="3200">
                <a:solidFill>
                  <a:schemeClr val="tx1"/>
                </a:solidFill>
              </a:rPr>
              <a:t>X</a:t>
            </a:r>
            <a:r>
              <a:rPr lang="en-GB" altLang="en-US" sz="32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1371600" y="2438400"/>
            <a:ext cx="2286000" cy="281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8" name="Arc 8"/>
          <p:cNvSpPr>
            <a:spLocks/>
          </p:cNvSpPr>
          <p:nvPr/>
        </p:nvSpPr>
        <p:spPr bwMode="auto">
          <a:xfrm rot="-10735377">
            <a:off x="2514600" y="2738438"/>
            <a:ext cx="1366838" cy="2108200"/>
          </a:xfrm>
          <a:custGeom>
            <a:avLst/>
            <a:gdLst>
              <a:gd name="G0" fmla="+- 0 0 0"/>
              <a:gd name="G1" fmla="+- 21339 0 0"/>
              <a:gd name="G2" fmla="+- 21600 0 0"/>
              <a:gd name="T0" fmla="*/ 3347 w 20270"/>
              <a:gd name="T1" fmla="*/ 0 h 21339"/>
              <a:gd name="T2" fmla="*/ 20270 w 20270"/>
              <a:gd name="T3" fmla="*/ 13876 h 21339"/>
              <a:gd name="T4" fmla="*/ 0 w 20270"/>
              <a:gd name="T5" fmla="*/ 21339 h 2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70" h="21339" fill="none" extrusionOk="0">
                <a:moveTo>
                  <a:pt x="3347" y="-1"/>
                </a:moveTo>
                <a:cubicBezTo>
                  <a:pt x="11087" y="1213"/>
                  <a:pt x="17562" y="6523"/>
                  <a:pt x="20269" y="13876"/>
                </a:cubicBezTo>
              </a:path>
              <a:path w="20270" h="21339" stroke="0" extrusionOk="0">
                <a:moveTo>
                  <a:pt x="3347" y="-1"/>
                </a:moveTo>
                <a:cubicBezTo>
                  <a:pt x="11087" y="1213"/>
                  <a:pt x="17562" y="6523"/>
                  <a:pt x="20269" y="13876"/>
                </a:cubicBezTo>
                <a:lnTo>
                  <a:pt x="0" y="21339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1447800" y="2514600"/>
            <a:ext cx="4495800" cy="2743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0" name="Arc 10"/>
          <p:cNvSpPr>
            <a:spLocks/>
          </p:cNvSpPr>
          <p:nvPr/>
        </p:nvSpPr>
        <p:spPr bwMode="auto">
          <a:xfrm rot="-10735377">
            <a:off x="3276600" y="1824038"/>
            <a:ext cx="1366838" cy="2435225"/>
          </a:xfrm>
          <a:custGeom>
            <a:avLst/>
            <a:gdLst>
              <a:gd name="G0" fmla="+- 0 0 0"/>
              <a:gd name="G1" fmla="+- 21571 0 0"/>
              <a:gd name="G2" fmla="+- 21600 0 0"/>
              <a:gd name="T0" fmla="*/ 1114 w 20270"/>
              <a:gd name="T1" fmla="*/ 0 h 21571"/>
              <a:gd name="T2" fmla="*/ 20270 w 20270"/>
              <a:gd name="T3" fmla="*/ 14108 h 21571"/>
              <a:gd name="T4" fmla="*/ 0 w 20270"/>
              <a:gd name="T5" fmla="*/ 21571 h 2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70" h="21571" fill="none" extrusionOk="0">
                <a:moveTo>
                  <a:pt x="1114" y="-1"/>
                </a:moveTo>
                <a:cubicBezTo>
                  <a:pt x="9747" y="445"/>
                  <a:pt x="17283" y="5995"/>
                  <a:pt x="20269" y="14108"/>
                </a:cubicBezTo>
              </a:path>
              <a:path w="20270" h="21571" stroke="0" extrusionOk="0">
                <a:moveTo>
                  <a:pt x="1114" y="-1"/>
                </a:moveTo>
                <a:cubicBezTo>
                  <a:pt x="9747" y="445"/>
                  <a:pt x="17283" y="5995"/>
                  <a:pt x="20269" y="14108"/>
                </a:cubicBezTo>
                <a:lnTo>
                  <a:pt x="0" y="21571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4038600" y="37338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accent1"/>
                </a:solidFill>
              </a:rPr>
              <a:t>E</a:t>
            </a:r>
            <a:r>
              <a:rPr lang="en-GB" altLang="en-US" baseline="-1000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4343400" y="4724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tx2"/>
                </a:solidFill>
              </a:rPr>
              <a:t>I</a:t>
            </a:r>
            <a:r>
              <a:rPr lang="en-GB" altLang="en-US" baseline="-10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5029200" y="3962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tx2"/>
                </a:solidFill>
              </a:rPr>
              <a:t>I</a:t>
            </a:r>
            <a:r>
              <a:rPr lang="en-GB" altLang="en-US" baseline="-10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02417" name="Line 17"/>
          <p:cNvSpPr>
            <a:spLocks noChangeShapeType="1"/>
          </p:cNvSpPr>
          <p:nvPr/>
        </p:nvSpPr>
        <p:spPr bwMode="auto">
          <a:xfrm>
            <a:off x="2895600" y="43434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1" name="Line 21"/>
          <p:cNvSpPr>
            <a:spLocks noChangeShapeType="1"/>
          </p:cNvSpPr>
          <p:nvPr/>
        </p:nvSpPr>
        <p:spPr bwMode="auto">
          <a:xfrm>
            <a:off x="4114800" y="41148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2" name="Rectangle 22"/>
          <p:cNvSpPr>
            <a:spLocks noChangeArrowheads="1"/>
          </p:cNvSpPr>
          <p:nvPr/>
        </p:nvSpPr>
        <p:spPr bwMode="auto">
          <a:xfrm>
            <a:off x="2590800" y="5181600"/>
            <a:ext cx="55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>
                <a:solidFill>
                  <a:schemeClr val="tx2"/>
                </a:solidFill>
              </a:rPr>
              <a:t>x</a:t>
            </a:r>
            <a:r>
              <a:rPr lang="en-GB" altLang="en-US" baseline="-10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2423" name="Rectangle 23"/>
          <p:cNvSpPr>
            <a:spLocks noChangeArrowheads="1"/>
          </p:cNvSpPr>
          <p:nvPr/>
        </p:nvSpPr>
        <p:spPr bwMode="auto">
          <a:xfrm>
            <a:off x="3886200" y="51816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>
                <a:solidFill>
                  <a:schemeClr val="tx2"/>
                </a:solidFill>
              </a:rPr>
              <a:t>x</a:t>
            </a:r>
            <a:r>
              <a:rPr lang="en-GB" altLang="en-US" baseline="-10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2819400" y="39624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accent1"/>
                </a:solidFill>
              </a:rPr>
              <a:t>E</a:t>
            </a:r>
            <a:r>
              <a:rPr lang="en-GB" altLang="en-US" baseline="-10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4724400" y="1447800"/>
            <a:ext cx="36576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CC0000"/>
                </a:solidFill>
              </a:rPr>
              <a:t>The new optimum is E</a:t>
            </a:r>
            <a:r>
              <a:rPr lang="en-GB" altLang="en-US" baseline="-10000">
                <a:solidFill>
                  <a:srgbClr val="CC0000"/>
                </a:solidFill>
              </a:rPr>
              <a:t>b</a:t>
            </a:r>
            <a:r>
              <a:rPr lang="en-GB" altLang="en-US">
                <a:solidFill>
                  <a:srgbClr val="CC0000"/>
                </a:solidFill>
              </a:rPr>
              <a:t> on I</a:t>
            </a:r>
            <a:r>
              <a:rPr lang="en-GB" altLang="en-US" baseline="-10000">
                <a:solidFill>
                  <a:srgbClr val="CC0000"/>
                </a:solidFill>
              </a:rPr>
              <a:t>2</a:t>
            </a:r>
            <a:r>
              <a:rPr lang="en-GB" altLang="en-US">
                <a:solidFill>
                  <a:srgbClr val="CC0000"/>
                </a:solidFill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GB" altLang="en-US">
                <a:solidFill>
                  <a:schemeClr val="folHlink"/>
                </a:solidFill>
              </a:rPr>
              <a:t>The Total Price Effect is x</a:t>
            </a:r>
            <a:r>
              <a:rPr lang="en-GB" altLang="en-US" baseline="-10000">
                <a:solidFill>
                  <a:schemeClr val="folHlink"/>
                </a:solidFill>
              </a:rPr>
              <a:t>a</a:t>
            </a:r>
            <a:r>
              <a:rPr lang="en-GB" altLang="en-US">
                <a:solidFill>
                  <a:schemeClr val="folHlink"/>
                </a:solidFill>
              </a:rPr>
              <a:t> to x</a:t>
            </a:r>
            <a:r>
              <a:rPr lang="en-GB" altLang="en-US" baseline="-10000">
                <a:solidFill>
                  <a:schemeClr val="folHlink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HICKSIAN METHOD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800"/>
              <a:t>To isolate the substitution effect we ask….</a:t>
            </a:r>
          </a:p>
          <a:p>
            <a:pPr>
              <a:buFont typeface="Monotype Sorts" pitchFamily="2" charset="2"/>
              <a:buNone/>
            </a:pPr>
            <a:r>
              <a:rPr lang="en-GB" altLang="en-US" sz="2800"/>
              <a:t>	“what would the consumer’s optimal bundle be if s/he faced the new lower price for X</a:t>
            </a:r>
            <a:r>
              <a:rPr lang="en-GB" altLang="en-US" sz="2800" baseline="-10000"/>
              <a:t>1</a:t>
            </a:r>
            <a:r>
              <a:rPr lang="en-GB" altLang="en-US" sz="2800"/>
              <a:t> but experienced no change in real income?”</a:t>
            </a:r>
          </a:p>
          <a:p>
            <a:r>
              <a:rPr lang="en-GB" altLang="en-US" sz="2800"/>
              <a:t>This amounts to returning the consumer to the original indifference curve (I</a:t>
            </a:r>
            <a:r>
              <a:rPr lang="en-GB" altLang="en-US" sz="2800" baseline="-25000"/>
              <a:t>1</a:t>
            </a:r>
            <a:r>
              <a:rPr lang="en-GB" altLang="en-US" sz="28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</p:bldLst>
  </p:timing>
</p:sld>
</file>

<file path=ppt/theme/theme1.xml><?xml version="1.0" encoding="utf-8"?>
<a:theme xmlns:a="http://schemas.openxmlformats.org/drawingml/2006/main" name="IE">
  <a:themeElements>
    <a:clrScheme name="">
      <a:dk1>
        <a:srgbClr val="000000"/>
      </a:dk1>
      <a:lt1>
        <a:srgbClr val="FFFFFF"/>
      </a:lt1>
      <a:dk2>
        <a:srgbClr val="003399"/>
      </a:dk2>
      <a:lt2>
        <a:srgbClr val="000000"/>
      </a:lt2>
      <a:accent1>
        <a:srgbClr val="FF3300"/>
      </a:accent1>
      <a:accent2>
        <a:srgbClr val="66FF33"/>
      </a:accent2>
      <a:accent3>
        <a:srgbClr val="FFFFFF"/>
      </a:accent3>
      <a:accent4>
        <a:srgbClr val="000000"/>
      </a:accent4>
      <a:accent5>
        <a:srgbClr val="FFADAA"/>
      </a:accent5>
      <a:accent6>
        <a:srgbClr val="5CE72D"/>
      </a:accent6>
      <a:hlink>
        <a:srgbClr val="FFFF00"/>
      </a:hlink>
      <a:folHlink>
        <a:srgbClr val="68710F"/>
      </a:folHlink>
    </a:clrScheme>
    <a:fontScheme name="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8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8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IE 1">
        <a:dk1>
          <a:srgbClr val="000000"/>
        </a:dk1>
        <a:lt1>
          <a:srgbClr val="FFFFFF"/>
        </a:lt1>
        <a:dk2>
          <a:srgbClr val="000000"/>
        </a:dk2>
        <a:lt2>
          <a:srgbClr val="FFFF00"/>
        </a:lt2>
        <a:accent1>
          <a:srgbClr val="FF9933"/>
        </a:accent1>
        <a:accent2>
          <a:srgbClr val="0000FF"/>
        </a:accent2>
        <a:accent3>
          <a:srgbClr val="AAAAAA"/>
        </a:accent3>
        <a:accent4>
          <a:srgbClr val="DADADA"/>
        </a:accent4>
        <a:accent5>
          <a:srgbClr val="FFCAAD"/>
        </a:accent5>
        <a:accent6>
          <a:srgbClr val="0000E7"/>
        </a:accent6>
        <a:hlink>
          <a:srgbClr val="FF33CC"/>
        </a:hlink>
        <a:folHlink>
          <a:srgbClr val="000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E 2">
        <a:dk1>
          <a:srgbClr val="000000"/>
        </a:dk1>
        <a:lt1>
          <a:srgbClr val="CCCCFF"/>
        </a:lt1>
        <a:dk2>
          <a:srgbClr val="660066"/>
        </a:dk2>
        <a:lt2>
          <a:srgbClr val="99CCFF"/>
        </a:lt2>
        <a:accent1>
          <a:srgbClr val="33CCFF"/>
        </a:accent1>
        <a:accent2>
          <a:srgbClr val="6699FF"/>
        </a:accent2>
        <a:accent3>
          <a:srgbClr val="E2E2FF"/>
        </a:accent3>
        <a:accent4>
          <a:srgbClr val="000000"/>
        </a:accent4>
        <a:accent5>
          <a:srgbClr val="ADE2FF"/>
        </a:accent5>
        <a:accent6>
          <a:srgbClr val="5C8AE7"/>
        </a:accent6>
        <a:hlink>
          <a:srgbClr val="6666FF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E 4">
        <a:dk1>
          <a:srgbClr val="000066"/>
        </a:dk1>
        <a:lt1>
          <a:srgbClr val="EAEAEA"/>
        </a:lt1>
        <a:dk2>
          <a:srgbClr val="660066"/>
        </a:dk2>
        <a:lt2>
          <a:srgbClr val="CBCBCB"/>
        </a:lt2>
        <a:accent1>
          <a:srgbClr val="330099"/>
        </a:accent1>
        <a:accent2>
          <a:srgbClr val="FF7C80"/>
        </a:accent2>
        <a:accent3>
          <a:srgbClr val="B8AAB8"/>
        </a:accent3>
        <a:accent4>
          <a:srgbClr val="C8C8C8"/>
        </a:accent4>
        <a:accent5>
          <a:srgbClr val="ADAACA"/>
        </a:accent5>
        <a:accent6>
          <a:srgbClr val="E77073"/>
        </a:accent6>
        <a:hlink>
          <a:srgbClr val="66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E 5">
        <a:dk1>
          <a:srgbClr val="000080"/>
        </a:dk1>
        <a:lt1>
          <a:srgbClr val="EAEAEA"/>
        </a:lt1>
        <a:dk2>
          <a:srgbClr val="9933FF"/>
        </a:dk2>
        <a:lt2>
          <a:srgbClr val="CBCBCB"/>
        </a:lt2>
        <a:accent1>
          <a:srgbClr val="00CC99"/>
        </a:accent1>
        <a:accent2>
          <a:srgbClr val="00CCFF"/>
        </a:accent2>
        <a:accent3>
          <a:srgbClr val="CAADFF"/>
        </a:accent3>
        <a:accent4>
          <a:srgbClr val="C8C8C8"/>
        </a:accent4>
        <a:accent5>
          <a:srgbClr val="AAE2CA"/>
        </a:accent5>
        <a:accent6>
          <a:srgbClr val="00B9E7"/>
        </a:accent6>
        <a:hlink>
          <a:srgbClr val="6666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E 6">
        <a:dk1>
          <a:srgbClr val="000000"/>
        </a:dk1>
        <a:lt1>
          <a:srgbClr val="FFFFCC"/>
        </a:lt1>
        <a:dk2>
          <a:srgbClr val="660066"/>
        </a:dk2>
        <a:lt2>
          <a:srgbClr val="FFFFFF"/>
        </a:lt2>
        <a:accent1>
          <a:srgbClr val="99CCFF"/>
        </a:accent1>
        <a:accent2>
          <a:srgbClr val="FFCC99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E7B98A"/>
        </a:accent6>
        <a:hlink>
          <a:srgbClr val="CC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Data\Microsoft\Templates\IE.pot</Template>
  <TotalTime>969</TotalTime>
  <Words>600</Words>
  <Application>Microsoft Office PowerPoint</Application>
  <PresentationFormat>On-screen Show (4:3)</PresentationFormat>
  <Paragraphs>146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Monotype Sorts</vt:lpstr>
      <vt:lpstr>Times New Roman</vt:lpstr>
      <vt:lpstr>IE</vt:lpstr>
      <vt:lpstr>Equation</vt:lpstr>
      <vt:lpstr>Price Change: Income and Substitution Effects</vt:lpstr>
      <vt:lpstr>THE IMPACT OF A PRICE CHANGE</vt:lpstr>
      <vt:lpstr>THE IMPACT OF A PRICE CHANGE</vt:lpstr>
      <vt:lpstr>THE IMPACT OF A PRICE CHANGE</vt:lpstr>
      <vt:lpstr>THE HICKSIAN METHOD</vt:lpstr>
      <vt:lpstr>THE HICKSIAN METHOD</vt:lpstr>
      <vt:lpstr>THE HICKSIAN METHOD</vt:lpstr>
      <vt:lpstr>THE HICKSIAN METHOD</vt:lpstr>
      <vt:lpstr>THE HICKSIAN METHOD</vt:lpstr>
      <vt:lpstr>THE HICKSIAN METHOD</vt:lpstr>
      <vt:lpstr>THE HICKSIAN METHOD</vt:lpstr>
      <vt:lpstr>THE HICKSIAN METHOD</vt:lpstr>
      <vt:lpstr>THE HICKSIAN METHOD</vt:lpstr>
      <vt:lpstr>THE HICKSIAN METHOD</vt:lpstr>
      <vt:lpstr>THE HICKSIAN METHOD</vt:lpstr>
      <vt:lpstr>THE HICKSIAN METHOD</vt:lpstr>
      <vt:lpstr>HICKSIAN ANALYSIS and DEMAND CURVES</vt:lpstr>
      <vt:lpstr>HICKSIAN ANALYSIS and DEMAND CURVES</vt:lpstr>
      <vt:lpstr>NORMAL GOODS</vt:lpstr>
      <vt:lpstr>INFERIOR GOODS</vt:lpstr>
    </vt:vector>
  </TitlesOfParts>
  <Company>Department of Economics, TCD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and Substiution effects 1</dc:title>
  <dc:creator>Suzanne O'Neill</dc:creator>
  <cp:lastModifiedBy>800 ELITE</cp:lastModifiedBy>
  <cp:revision>46</cp:revision>
  <dcterms:created xsi:type="dcterms:W3CDTF">2000-12-18T11:28:23Z</dcterms:created>
  <dcterms:modified xsi:type="dcterms:W3CDTF">2016-08-08T08:52:07Z</dcterms:modified>
</cp:coreProperties>
</file>