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3" r:id="rId3"/>
    <p:sldId id="259" r:id="rId4"/>
    <p:sldId id="260" r:id="rId5"/>
    <p:sldId id="261" r:id="rId6"/>
    <p:sldId id="262" r:id="rId7"/>
    <p:sldId id="263" r:id="rId8"/>
    <p:sldId id="264" r:id="rId9"/>
    <p:sldId id="266" r:id="rId10"/>
    <p:sldId id="267" r:id="rId11"/>
    <p:sldId id="268" r:id="rId12"/>
    <p:sldId id="270" r:id="rId13"/>
    <p:sldId id="271" r:id="rId14"/>
    <p:sldId id="272" r:id="rId15"/>
    <p:sldId id="273" r:id="rId16"/>
    <p:sldId id="285"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32C83F-AE78-4689-B594-3ECC479AE2EE}"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382300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32C83F-AE78-4689-B594-3ECC479AE2EE}"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67468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32C83F-AE78-4689-B594-3ECC479AE2EE}"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3205907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05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32C83F-AE78-4689-B594-3ECC479AE2EE}"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108874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32C83F-AE78-4689-B594-3ECC479AE2EE}"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307221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2C83F-AE78-4689-B594-3ECC479AE2EE}"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331398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32C83F-AE78-4689-B594-3ECC479AE2EE}" type="datetimeFigureOut">
              <a:rPr lang="en-US" smtClean="0"/>
              <a:pPr/>
              <a:t>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181397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32C83F-AE78-4689-B594-3ECC479AE2EE}" type="datetimeFigureOut">
              <a:rPr lang="en-US" smtClean="0"/>
              <a:pPr/>
              <a:t>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301367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2C83F-AE78-4689-B594-3ECC479AE2EE}" type="datetimeFigureOut">
              <a:rPr lang="en-US" smtClean="0"/>
              <a:pPr/>
              <a:t>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118777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2C83F-AE78-4689-B594-3ECC479AE2EE}"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229638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2C83F-AE78-4689-B594-3ECC479AE2EE}"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E21CA5-8EB0-42D8-A9C5-BCFE529D0446}" type="slidenum">
              <a:rPr lang="en-US" smtClean="0"/>
              <a:pPr/>
              <a:t>‹#›</a:t>
            </a:fld>
            <a:endParaRPr lang="en-US"/>
          </a:p>
        </p:txBody>
      </p:sp>
    </p:spTree>
    <p:extLst>
      <p:ext uri="{BB962C8B-B14F-4D97-AF65-F5344CB8AC3E}">
        <p14:creationId xmlns:p14="http://schemas.microsoft.com/office/powerpoint/2010/main" val="389581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2C83F-AE78-4689-B594-3ECC479AE2EE}" type="datetimeFigureOut">
              <a:rPr lang="en-US" smtClean="0"/>
              <a:pPr/>
              <a:t>8/11/2016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E21CA5-8EB0-42D8-A9C5-BCFE529D0446}" type="slidenum">
              <a:rPr lang="en-US" smtClean="0"/>
              <a:pPr/>
              <a:t>‹#›</a:t>
            </a:fld>
            <a:endParaRPr lang="en-US"/>
          </a:p>
        </p:txBody>
      </p:sp>
    </p:spTree>
    <p:extLst>
      <p:ext uri="{BB962C8B-B14F-4D97-AF65-F5344CB8AC3E}">
        <p14:creationId xmlns:p14="http://schemas.microsoft.com/office/powerpoint/2010/main" val="84995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wmf"/><Relationship Id="rId7" Type="http://schemas.openxmlformats.org/officeDocument/2006/relationships/image" Target="../media/image43.png"/><Relationship Id="rId2" Type="http://schemas.openxmlformats.org/officeDocument/2006/relationships/image" Target="../media/image38.wmf"/><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8.png"/><Relationship Id="rId12"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47.png"/><Relationship Id="rId11"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51.png"/><Relationship Id="rId4" Type="http://schemas.openxmlformats.org/officeDocument/2006/relationships/image" Target="../media/image42.png"/><Relationship Id="rId9" Type="http://schemas.openxmlformats.org/officeDocument/2006/relationships/image" Target="../media/image5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w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oleObject" Target="../embeddings/oleObject1.bin"/><Relationship Id="rId2" Type="http://schemas.openxmlformats.org/officeDocument/2006/relationships/slideLayout" Target="../slideLayouts/slideLayout12.xml"/><Relationship Id="rId16" Type="http://schemas.openxmlformats.org/officeDocument/2006/relationships/image" Target="../media/image15.png"/><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4.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Cost Curves</a:t>
            </a:r>
            <a:endParaRPr lang="en-US" sz="4400" dirty="0"/>
          </a:p>
        </p:txBody>
      </p:sp>
    </p:spTree>
    <p:extLst>
      <p:ext uri="{BB962C8B-B14F-4D97-AF65-F5344CB8AC3E}">
        <p14:creationId xmlns:p14="http://schemas.microsoft.com/office/powerpoint/2010/main" val="1406403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0734" name="Group 254"/>
          <p:cNvGraphicFramePr>
            <a:graphicFrameLocks noGrp="1"/>
          </p:cNvGraphicFramePr>
          <p:nvPr/>
        </p:nvGraphicFramePr>
        <p:xfrm>
          <a:off x="1981200" y="1828800"/>
          <a:ext cx="8534400" cy="4709160"/>
        </p:xfrm>
        <a:graphic>
          <a:graphicData uri="http://schemas.openxmlformats.org/drawingml/2006/table">
            <a:tbl>
              <a:tblPr/>
              <a:tblGrid>
                <a:gridCol w="469900"/>
                <a:gridCol w="265113"/>
                <a:gridCol w="636587"/>
                <a:gridCol w="152400"/>
                <a:gridCol w="152400"/>
                <a:gridCol w="533400"/>
                <a:gridCol w="136525"/>
                <a:gridCol w="168275"/>
                <a:gridCol w="850900"/>
                <a:gridCol w="120650"/>
                <a:gridCol w="117475"/>
                <a:gridCol w="639763"/>
                <a:gridCol w="158750"/>
                <a:gridCol w="169862"/>
                <a:gridCol w="846138"/>
                <a:gridCol w="280987"/>
                <a:gridCol w="190500"/>
                <a:gridCol w="544513"/>
                <a:gridCol w="158750"/>
                <a:gridCol w="601662"/>
                <a:gridCol w="923925"/>
                <a:gridCol w="415925"/>
              </a:tblGrid>
              <a:tr h="303213">
                <a:tc gridSpan="22">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bg1"/>
                          </a:solidFill>
                          <a:effectLst/>
                          <a:latin typeface="Arial" panose="020B0604020202020204" pitchFamily="34" charset="0"/>
                          <a:cs typeface="Arial" panose="020B0604020202020204" pitchFamily="34" charset="0"/>
                          <a:sym typeface="Wingdings 3" panose="05040102010807070707" pitchFamily="18" charset="2"/>
                        </a:rPr>
                        <a:t>TABLE 8.4  Short-Run Costs of a Hypothetical Firm</a:t>
                      </a:r>
                    </a:p>
                  </a:txBody>
                  <a:tcPr horzOverflow="overflow">
                    <a:lnL>
                      <a:noFill/>
                    </a:lnL>
                    <a:lnR>
                      <a:noFill/>
                    </a:lnR>
                    <a:ln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3820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TVC</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(3)</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MC</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r>
                        <a:rPr kumimoji="0" lang="el-GR" altLang="en-US" sz="1600" b="1" i="0" u="none" strike="noStrike" cap="none" normalizeH="0" baseline="0" smtClean="0">
                          <a:ln>
                            <a:noFill/>
                          </a:ln>
                          <a:solidFill>
                            <a:schemeClr val="tx1"/>
                          </a:solidFill>
                          <a:effectLst/>
                          <a:latin typeface="Calibri" panose="020F0502020204030204" pitchFamily="34" charset="0"/>
                          <a:cs typeface="Arial" panose="020B0604020202020204" pitchFamily="34" charset="0"/>
                          <a:sym typeface="Wingdings 3" panose="05040102010807070707" pitchFamily="18" charset="2"/>
                        </a:rPr>
                        <a:t>Δ</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TVC</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(4)</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AVC</a:t>
                      </a:r>
                      <a:b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TVC/q</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(5)</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TFC</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(6)</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TC</a:t>
                      </a:r>
                      <a:b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TVC</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 </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TFC</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(7)</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AFC</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TFC/q</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(8)</a:t>
                      </a:r>
                      <a:b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b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ATC </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TC/q </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or </a:t>
                      </a:r>
                      <a:r>
                        <a:rPr kumimoji="0" lang="en-US" altLang="en-US" sz="1400" b="1" i="1"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AFC + AVC</a:t>
                      </a:r>
                      <a:r>
                        <a:rPr kumimoji="0" lang="en-US" altLang="en-US" sz="1400" b="1"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0</a:t>
                      </a:r>
                    </a:p>
                  </a:txBody>
                  <a:tcPr marL="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0.00</a:t>
                      </a:r>
                    </a:p>
                  </a:txBody>
                  <a:tcPr marL="0" marT="9144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a:t>
                      </a:r>
                    </a:p>
                  </a:txBody>
                  <a:tcPr marL="0" marR="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20.00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20.00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120.00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120.00</a:t>
                      </a:r>
                    </a:p>
                  </a:txBody>
                  <a:tcPr marL="4572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38.00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18.00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19.00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138.00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50.00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69.00</a:t>
                      </a:r>
                    </a:p>
                  </a:txBody>
                  <a:tcPr marL="0" marR="210312"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3</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53.00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15.00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17.66</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153.00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33.33</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51.00</a:t>
                      </a:r>
                    </a:p>
                  </a:txBody>
                  <a:tcPr marL="0" marR="210312"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4</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65.00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12.00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16.25</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165.00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25.00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41.25</a:t>
                      </a:r>
                    </a:p>
                  </a:txBody>
                  <a:tcPr marL="0" marR="210312"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5</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75.00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15.00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175.00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35.00</a:t>
                      </a:r>
                    </a:p>
                  </a:txBody>
                  <a:tcPr marL="0" marR="36576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6</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83.00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8.00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13.83</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183.50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16.67</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30.50</a:t>
                      </a:r>
                    </a:p>
                  </a:txBody>
                  <a:tcPr marL="0" marR="36576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7</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94.50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11.50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13.50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194.50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14.28</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27.78</a:t>
                      </a:r>
                    </a:p>
                  </a:txBody>
                  <a:tcPr marL="0" marR="36576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8</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108.00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4572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13.50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13.50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208.00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12.50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26.00</a:t>
                      </a:r>
                    </a:p>
                  </a:txBody>
                  <a:tcPr marL="0" marR="36576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horzOverflow="overflow">
                    <a:lnL>
                      <a:noFill/>
                    </a:lnL>
                    <a:lnR>
                      <a:noFill/>
                    </a:lnR>
                    <a:lnT>
                      <a:noFill/>
                    </a:lnT>
                    <a:lnB>
                      <a:noFill/>
                    </a:lnB>
                    <a:lnTlToBr>
                      <a:noFill/>
                    </a:lnTlToBr>
                    <a:lnBlToTr>
                      <a:noFill/>
                    </a:lnBlToTr>
                    <a:noFill/>
                  </a:tcPr>
                </a:tc>
              </a:tr>
              <a:tr h="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9</a:t>
                      </a:r>
                    </a:p>
                  </a:txBody>
                  <a:tcPr marL="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128.50</a:t>
                      </a:r>
                    </a:p>
                  </a:txBody>
                  <a:tcPr marL="0" marT="91440" marB="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20.50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14.28</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228.50</a:t>
                      </a:r>
                    </a:p>
                  </a:txBody>
                  <a:tcPr marL="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11.11</a:t>
                      </a:r>
                    </a:p>
                  </a:txBody>
                  <a:tcPr marL="0" marR="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25.39</a:t>
                      </a:r>
                    </a:p>
                  </a:txBody>
                  <a:tcPr marL="0" marR="365760" horzOverflow="overflow">
                    <a:lnL>
                      <a:noFill/>
                    </a:lnL>
                    <a:lnR>
                      <a:noFill/>
                    </a:lnR>
                    <a:lnT>
                      <a:noFill/>
                    </a:lnT>
                    <a:lnB>
                      <a:noFill/>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a:noFill/>
                    </a:lnR>
                    <a:lnT>
                      <a:noFill/>
                    </a:lnT>
                    <a:lnB>
                      <a:noFill/>
                    </a:lnB>
                    <a:lnTlToBr>
                      <a:noFill/>
                    </a:lnTlToBr>
                    <a:lnBlToTr>
                      <a:noFill/>
                    </a:lnBlToTr>
                    <a:noFill/>
                  </a:tcPr>
                </a:tc>
              </a:tr>
              <a:tr h="381000">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a:t>
                      </a:r>
                    </a:p>
                  </a:txBody>
                  <a:tcPr marL="0" marR="18288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168.50</a:t>
                      </a:r>
                    </a:p>
                  </a:txBody>
                  <a:tcPr marL="0" marT="91440" marB="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40.00</a:t>
                      </a:r>
                    </a:p>
                  </a:txBody>
                  <a:tcPr marL="0" marR="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16.85</a:t>
                      </a:r>
                    </a:p>
                  </a:txBody>
                  <a:tcPr marL="0" marR="18288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100.00</a:t>
                      </a:r>
                    </a:p>
                  </a:txBody>
                  <a:tcPr marL="0" marR="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268.50</a:t>
                      </a:r>
                    </a:p>
                  </a:txBody>
                  <a:tcPr marL="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10.00</a:t>
                      </a:r>
                    </a:p>
                  </a:txBody>
                  <a:tcPr marL="0" marR="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w="12700" cap="flat" cmpd="sng" algn="ctr">
                      <a:solidFill>
                        <a:schemeClr val="bg1"/>
                      </a:solidFill>
                      <a:prstDash val="solid"/>
                      <a:round/>
                      <a:headEnd type="none" w="med" len="med"/>
                      <a:tailEnd type="none" w="med" len="med"/>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w="12700" cap="flat" cmpd="sng" algn="ctr">
                      <a:solidFill>
                        <a:schemeClr val="bg1"/>
                      </a:solidFill>
                      <a:prstDash val="solid"/>
                      <a:round/>
                      <a:headEnd type="none" w="med" len="med"/>
                      <a:tailEnd type="none" w="med" len="med"/>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rPr>
                        <a:t>  26.85</a:t>
                      </a:r>
                    </a:p>
                  </a:txBody>
                  <a:tcPr marL="0" marR="36576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lvl1pPr eaLnBrk="0" hangingPunct="0">
                        <a:spcBef>
                          <a:spcPct val="10000"/>
                        </a:spcBef>
                        <a:spcAft>
                          <a:spcPct val="10000"/>
                        </a:spcAft>
                        <a:defRPr sz="1400">
                          <a:solidFill>
                            <a:schemeClr val="tx1"/>
                          </a:solidFill>
                          <a:latin typeface="Arial" panose="020B0604020202020204" pitchFamily="34" charset="0"/>
                        </a:defRPr>
                      </a:lvl1pPr>
                      <a:lvl2pPr marL="742950" indent="-285750" eaLnBrk="0" hangingPunct="0">
                        <a:lnSpc>
                          <a:spcPct val="90000"/>
                        </a:lnSpc>
                        <a:spcBef>
                          <a:spcPct val="10000"/>
                        </a:spcBef>
                        <a:spcAft>
                          <a:spcPct val="10000"/>
                        </a:spcAft>
                        <a:buSzPct val="90000"/>
                        <a:defRPr sz="2000">
                          <a:solidFill>
                            <a:schemeClr val="tx1"/>
                          </a:solidFill>
                          <a:latin typeface="Arial" panose="020B0604020202020204" pitchFamily="34" charset="0"/>
                        </a:defRPr>
                      </a:lvl2pPr>
                      <a:lvl3pPr marL="1143000" indent="-228600" eaLnBrk="0" hangingPunct="0">
                        <a:lnSpc>
                          <a:spcPct val="90000"/>
                        </a:lnSpc>
                        <a:spcBef>
                          <a:spcPct val="10000"/>
                        </a:spcBef>
                        <a:spcAft>
                          <a:spcPct val="10000"/>
                        </a:spcAft>
                        <a:buSzPct val="90000"/>
                        <a:defRPr>
                          <a:solidFill>
                            <a:schemeClr val="tx1"/>
                          </a:solidFill>
                          <a:latin typeface="Arial" panose="020B0604020202020204" pitchFamily="34" charset="0"/>
                        </a:defRPr>
                      </a:lvl3pPr>
                      <a:lvl4pPr marL="1600200" indent="-228600" eaLnBrk="0" hangingPunct="0">
                        <a:lnSpc>
                          <a:spcPct val="90000"/>
                        </a:lnSpc>
                        <a:spcBef>
                          <a:spcPct val="10000"/>
                        </a:spcBef>
                        <a:spcAft>
                          <a:spcPct val="10000"/>
                        </a:spcAft>
                        <a:defRPr>
                          <a:solidFill>
                            <a:schemeClr val="tx1"/>
                          </a:solidFill>
                          <a:latin typeface="Arial" panose="020B0604020202020204" pitchFamily="34" charset="0"/>
                        </a:defRPr>
                      </a:lvl4pPr>
                      <a:lvl5pPr marL="2057400" indent="-228600" eaLnBrk="0" hangingPunct="0">
                        <a:lnSpc>
                          <a:spcPct val="90000"/>
                        </a:lnSpc>
                        <a:spcBef>
                          <a:spcPct val="10000"/>
                        </a:spcBef>
                        <a:spcAft>
                          <a:spcPct val="10000"/>
                        </a:spcAft>
                        <a:defRPr>
                          <a:solidFill>
                            <a:schemeClr val="tx1"/>
                          </a:solidFill>
                          <a:latin typeface="Arial" panose="020B0604020202020204" pitchFamily="34" charset="0"/>
                        </a:defRPr>
                      </a:lvl5pPr>
                      <a:lvl6pPr marL="25146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6pPr>
                      <a:lvl7pPr marL="29718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7pPr>
                      <a:lvl8pPr marL="34290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8pPr>
                      <a:lvl9pPr marL="3886200" indent="-228600" eaLnBrk="0" fontAlgn="base" hangingPunct="0">
                        <a:lnSpc>
                          <a:spcPct val="90000"/>
                        </a:lnSpc>
                        <a:spcBef>
                          <a:spcPct val="10000"/>
                        </a:spcBef>
                        <a:spcAft>
                          <a:spcPct val="1000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10000"/>
                        </a:spcBef>
                        <a:spcAft>
                          <a:spcPct val="10000"/>
                        </a:spcAft>
                        <a:buClrTx/>
                        <a:buSzTx/>
                        <a:buFontTx/>
                        <a:buNone/>
                        <a:tabLst/>
                      </a:pPr>
                      <a:endParaRPr kumimoji="0" lang="en-US" altLang="en-US" sz="1400" b="0" i="0" u="none" strike="noStrike" cap="none" normalizeH="0" baseline="0" smtClean="0">
                        <a:ln>
                          <a:noFill/>
                        </a:ln>
                        <a:solidFill>
                          <a:schemeClr val="tx1"/>
                        </a:solidFill>
                        <a:effectLst/>
                        <a:latin typeface="Arial" panose="020B0604020202020204" pitchFamily="34" charset="0"/>
                        <a:cs typeface="Arial" panose="020B0604020202020204" pitchFamily="34" charset="0"/>
                        <a:sym typeface="Wingdings 3" panose="05040102010807070707" pitchFamily="18" charset="2"/>
                      </a:endParaRPr>
                    </a:p>
                  </a:txBody>
                  <a:tcPr marL="0" marR="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15623" name="Rectangle 7"/>
          <p:cNvSpPr>
            <a:spLocks noChangeArrowheads="1"/>
          </p:cNvSpPr>
          <p:nvPr/>
        </p:nvSpPr>
        <p:spPr bwMode="auto">
          <a:xfrm>
            <a:off x="1981200" y="295275"/>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Average Variable Cost (</a:t>
            </a:r>
            <a:r>
              <a:rPr lang="en-US" altLang="en-US" sz="1800" b="0" i="1">
                <a:solidFill>
                  <a:srgbClr val="593000"/>
                </a:solidFill>
              </a:rPr>
              <a:t>AVC</a:t>
            </a:r>
            <a:r>
              <a:rPr lang="en-US" altLang="en-US" sz="1800" b="0">
                <a:solidFill>
                  <a:srgbClr val="593000"/>
                </a:solidFill>
              </a:rPr>
              <a:t>)</a:t>
            </a:r>
          </a:p>
        </p:txBody>
      </p:sp>
      <p:sp>
        <p:nvSpPr>
          <p:cNvPr id="15" name="Rectangle 21"/>
          <p:cNvSpPr>
            <a:spLocks noChangeArrowheads="1"/>
          </p:cNvSpPr>
          <p:nvPr/>
        </p:nvSpPr>
        <p:spPr bwMode="auto">
          <a:xfrm>
            <a:off x="1971676" y="762000"/>
            <a:ext cx="4962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average variable cost (</a:t>
            </a:r>
            <a:r>
              <a:rPr lang="en-US" altLang="en-US" sz="1800" i="1">
                <a:solidFill>
                  <a:schemeClr val="tx1"/>
                </a:solidFill>
              </a:rPr>
              <a:t>AVC</a:t>
            </a:r>
            <a:r>
              <a:rPr lang="en-US" altLang="en-US" sz="1800">
                <a:solidFill>
                  <a:schemeClr val="tx1"/>
                </a:solidFill>
              </a:rPr>
              <a:t>) </a:t>
            </a:r>
            <a:r>
              <a:rPr lang="en-US" altLang="en-US" sz="1800" b="0">
                <a:solidFill>
                  <a:schemeClr val="tx1"/>
                </a:solidFill>
              </a:rPr>
              <a:t> Total variable cost divided by the number of units of output.</a:t>
            </a:r>
          </a:p>
        </p:txBody>
      </p:sp>
      <p:graphicFrame>
        <p:nvGraphicFramePr>
          <p:cNvPr id="2" name="Object 1"/>
          <p:cNvGraphicFramePr>
            <a:graphicFrameLocks noChangeAspect="1"/>
          </p:cNvGraphicFramePr>
          <p:nvPr/>
        </p:nvGraphicFramePr>
        <p:xfrm>
          <a:off x="7391400" y="685800"/>
          <a:ext cx="1752600" cy="795338"/>
        </p:xfrm>
        <a:graphic>
          <a:graphicData uri="http://schemas.openxmlformats.org/presentationml/2006/ole">
            <mc:AlternateContent xmlns:mc="http://schemas.openxmlformats.org/markup-compatibility/2006">
              <mc:Choice xmlns:v="urn:schemas-microsoft-com:vml" Requires="v">
                <p:oleObj spid="_x0000_s3087" name="Equation" r:id="rId3" imgW="1205977" imgH="545863" progId="">
                  <p:embed/>
                </p:oleObj>
              </mc:Choice>
              <mc:Fallback>
                <p:oleObj name="Equation" r:id="rId3" imgW="1205977" imgH="545863"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685800"/>
                        <a:ext cx="1752600"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6895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nodeType="afterGroup">
                            <p:stCondLst>
                              <p:cond delay="500"/>
                            </p:stCondLst>
                            <p:childTnLst>
                              <p:par>
                                <p:cTn id="9" presetID="17"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20734"/>
                                        </p:tgtEl>
                                        <p:attrNameLst>
                                          <p:attrName>style.visibility</p:attrName>
                                        </p:attrNameLst>
                                      </p:cBhvr>
                                      <p:to>
                                        <p:strVal val="visible"/>
                                      </p:to>
                                    </p:set>
                                    <p:animEffect transition="in" filter="wipe(up)">
                                      <p:cBhvr>
                                        <p:cTn id="16" dur="1000"/>
                                        <p:tgtEl>
                                          <p:spTgt spid="20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194" name="Rectangle 338"/>
          <p:cNvSpPr>
            <a:spLocks noChangeArrowheads="1"/>
          </p:cNvSpPr>
          <p:nvPr/>
        </p:nvSpPr>
        <p:spPr bwMode="auto">
          <a:xfrm>
            <a:off x="1971676" y="1295400"/>
            <a:ext cx="3286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Aft>
                <a:spcPct val="10000"/>
              </a:spcAft>
            </a:pPr>
            <a:r>
              <a:rPr lang="en-US" altLang="en-US" sz="1400">
                <a:solidFill>
                  <a:srgbClr val="00723F"/>
                </a:solidFill>
              </a:rPr>
              <a:t>  FIGURE 8.6</a:t>
            </a:r>
            <a:r>
              <a:rPr lang="en-US" altLang="en-US" sz="1400"/>
              <a:t>  </a:t>
            </a:r>
            <a:r>
              <a:rPr lang="en-US" altLang="en-US" sz="1400">
                <a:solidFill>
                  <a:schemeClr val="tx1"/>
                </a:solidFill>
              </a:rPr>
              <a:t>More Short-Run Costs</a:t>
            </a:r>
          </a:p>
        </p:txBody>
      </p:sp>
      <p:sp>
        <p:nvSpPr>
          <p:cNvPr id="1402195" name="Text Box 339"/>
          <p:cNvSpPr txBox="1">
            <a:spLocks noChangeArrowheads="1"/>
          </p:cNvSpPr>
          <p:nvPr/>
        </p:nvSpPr>
        <p:spPr bwMode="auto">
          <a:xfrm rot="10800000">
            <a:off x="1971676" y="1865314"/>
            <a:ext cx="3438525"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lnSpc>
                <a:spcPct val="105000"/>
              </a:lnSpc>
            </a:pPr>
            <a:r>
              <a:rPr lang="en-US" altLang="en-US" sz="1600" b="0">
                <a:solidFill>
                  <a:schemeClr val="tx1"/>
                </a:solidFill>
              </a:rPr>
              <a:t>When marginal cost is</a:t>
            </a:r>
            <a:r>
              <a:rPr lang="en-US" altLang="en-US" sz="1600" b="0" i="1">
                <a:solidFill>
                  <a:schemeClr val="tx1"/>
                </a:solidFill>
              </a:rPr>
              <a:t> below </a:t>
            </a:r>
            <a:r>
              <a:rPr lang="en-US" altLang="en-US" sz="1600" b="0">
                <a:solidFill>
                  <a:schemeClr val="tx1"/>
                </a:solidFill>
              </a:rPr>
              <a:t>average cost, average cost is declining. </a:t>
            </a:r>
          </a:p>
          <a:p>
            <a:pPr eaLnBrk="1" hangingPunct="1">
              <a:lnSpc>
                <a:spcPct val="105000"/>
              </a:lnSpc>
            </a:pPr>
            <a:r>
              <a:rPr lang="en-US" altLang="en-US" sz="1600" b="0">
                <a:solidFill>
                  <a:schemeClr val="tx1"/>
                </a:solidFill>
              </a:rPr>
              <a:t>When marginal cost is </a:t>
            </a:r>
            <a:r>
              <a:rPr lang="en-US" altLang="en-US" sz="1600" b="0" i="1">
                <a:solidFill>
                  <a:schemeClr val="tx1"/>
                </a:solidFill>
              </a:rPr>
              <a:t>above</a:t>
            </a:r>
            <a:r>
              <a:rPr lang="en-US" altLang="en-US" sz="1600" b="0">
                <a:solidFill>
                  <a:schemeClr val="tx1"/>
                </a:solidFill>
              </a:rPr>
              <a:t> average cost, average cost is increasing.</a:t>
            </a:r>
          </a:p>
          <a:p>
            <a:pPr eaLnBrk="1" hangingPunct="1">
              <a:lnSpc>
                <a:spcPct val="105000"/>
              </a:lnSpc>
            </a:pPr>
            <a:r>
              <a:rPr lang="en-US" altLang="en-US" sz="1600" b="0">
                <a:solidFill>
                  <a:schemeClr val="tx1"/>
                </a:solidFill>
              </a:rPr>
              <a:t>Rising marginal cost intersects average variable cost at the minimum point of </a:t>
            </a:r>
            <a:r>
              <a:rPr lang="en-US" altLang="en-US" sz="1600" b="0" i="1">
                <a:solidFill>
                  <a:schemeClr val="tx1"/>
                </a:solidFill>
              </a:rPr>
              <a:t>AVC</a:t>
            </a:r>
            <a:r>
              <a:rPr lang="en-US" altLang="en-US" sz="1600" b="0">
                <a:solidFill>
                  <a:schemeClr val="tx1"/>
                </a:solidFill>
              </a:rPr>
              <a:t>. </a:t>
            </a:r>
          </a:p>
        </p:txBody>
      </p:sp>
      <p:sp>
        <p:nvSpPr>
          <p:cNvPr id="28" name="Rectangle 7"/>
          <p:cNvSpPr>
            <a:spLocks noChangeArrowheads="1"/>
          </p:cNvSpPr>
          <p:nvPr/>
        </p:nvSpPr>
        <p:spPr bwMode="auto">
          <a:xfrm>
            <a:off x="1962150" y="295275"/>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Graphing Average Variable Costs and Marginal Costs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1295401"/>
            <a:ext cx="46672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5677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02194"/>
                                        </p:tgtEl>
                                        <p:attrNameLst>
                                          <p:attrName>style.visibility</p:attrName>
                                        </p:attrNameLst>
                                      </p:cBhvr>
                                      <p:to>
                                        <p:strVal val="visible"/>
                                      </p:to>
                                    </p:set>
                                    <p:animEffect transition="in" filter="wipe(left)">
                                      <p:cBhvr>
                                        <p:cTn id="11" dur="500"/>
                                        <p:tgtEl>
                                          <p:spTgt spid="140219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1402195">
                                            <p:txEl>
                                              <p:pRg st="0" end="0"/>
                                            </p:txEl>
                                          </p:spTgt>
                                        </p:tgtEl>
                                        <p:attrNameLst>
                                          <p:attrName>style.visibility</p:attrName>
                                        </p:attrNameLst>
                                      </p:cBhvr>
                                      <p:to>
                                        <p:strVal val="visible"/>
                                      </p:to>
                                    </p:set>
                                    <p:animEffect transition="in" filter="wipe(left)">
                                      <p:cBhvr>
                                        <p:cTn id="35" dur="500"/>
                                        <p:tgtEl>
                                          <p:spTgt spid="1402195">
                                            <p:txEl>
                                              <p:pRg st="0" end="0"/>
                                            </p:txEl>
                                          </p:spTgt>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1402195">
                                            <p:txEl>
                                              <p:pRg st="1" end="1"/>
                                            </p:txEl>
                                          </p:spTgt>
                                        </p:tgtEl>
                                        <p:attrNameLst>
                                          <p:attrName>style.visibility</p:attrName>
                                        </p:attrNameLst>
                                      </p:cBhvr>
                                      <p:to>
                                        <p:strVal val="visible"/>
                                      </p:to>
                                    </p:set>
                                    <p:animEffect transition="in" filter="wipe(left)">
                                      <p:cBhvr>
                                        <p:cTn id="39" dur="500"/>
                                        <p:tgtEl>
                                          <p:spTgt spid="1402195">
                                            <p:txEl>
                                              <p:pRg st="1" end="1"/>
                                            </p:txEl>
                                          </p:spTgt>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par>
                          <p:cTn id="44" fill="hold" nodeType="afterGroup">
                            <p:stCondLst>
                              <p:cond delay="5000"/>
                            </p:stCondLst>
                            <p:childTnLst>
                              <p:par>
                                <p:cTn id="45" presetID="22" presetClass="entr" presetSubtype="2"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right)">
                                      <p:cBhvr>
                                        <p:cTn id="47" dur="500"/>
                                        <p:tgtEl>
                                          <p:spTgt spid="6"/>
                                        </p:tgtEl>
                                      </p:cBhvr>
                                    </p:animEffect>
                                  </p:childTnLst>
                                </p:cTn>
                              </p:par>
                            </p:childTnLst>
                          </p:cTn>
                        </p:par>
                        <p:par>
                          <p:cTn id="48" fill="hold" nodeType="afterGroup">
                            <p:stCondLst>
                              <p:cond delay="5500"/>
                            </p:stCondLst>
                            <p:childTnLst>
                              <p:par>
                                <p:cTn id="49" presetID="22" presetClass="entr" presetSubtype="8" fill="hold" nodeType="afterEffect">
                                  <p:stCondLst>
                                    <p:cond delay="0"/>
                                  </p:stCondLst>
                                  <p:childTnLst>
                                    <p:set>
                                      <p:cBhvr>
                                        <p:cTn id="50" dur="1" fill="hold">
                                          <p:stCondLst>
                                            <p:cond delay="0"/>
                                          </p:stCondLst>
                                        </p:cTn>
                                        <p:tgtEl>
                                          <p:spTgt spid="1402195">
                                            <p:txEl>
                                              <p:pRg st="2" end="2"/>
                                            </p:txEl>
                                          </p:spTgt>
                                        </p:tgtEl>
                                        <p:attrNameLst>
                                          <p:attrName>style.visibility</p:attrName>
                                        </p:attrNameLst>
                                      </p:cBhvr>
                                      <p:to>
                                        <p:strVal val="visible"/>
                                      </p:to>
                                    </p:set>
                                    <p:animEffect transition="in" filter="wipe(left)">
                                      <p:cBhvr>
                                        <p:cTn id="51" dur="500"/>
                                        <p:tgtEl>
                                          <p:spTgt spid="1402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194"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894" name="Rectangle 14"/>
          <p:cNvSpPr>
            <a:spLocks noChangeArrowheads="1"/>
          </p:cNvSpPr>
          <p:nvPr/>
        </p:nvSpPr>
        <p:spPr bwMode="auto">
          <a:xfrm>
            <a:off x="1971675" y="4800600"/>
            <a:ext cx="857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Aft>
                <a:spcPct val="10000"/>
              </a:spcAft>
            </a:pPr>
            <a:r>
              <a:rPr lang="en-US" altLang="en-US" sz="1400">
                <a:solidFill>
                  <a:srgbClr val="00723F"/>
                </a:solidFill>
              </a:rPr>
              <a:t>  FIGURE 8.7</a:t>
            </a:r>
            <a:r>
              <a:rPr lang="en-US" altLang="en-US" sz="1400"/>
              <a:t>  </a:t>
            </a:r>
            <a:r>
              <a:rPr lang="en-US" altLang="en-US" sz="1400">
                <a:solidFill>
                  <a:schemeClr val="tx1"/>
                </a:solidFill>
              </a:rPr>
              <a:t>Total Cost = Total Fixed Cost + Total Variable Cost</a:t>
            </a:r>
          </a:p>
        </p:txBody>
      </p:sp>
      <p:sp>
        <p:nvSpPr>
          <p:cNvPr id="1402895" name="Text Box 15"/>
          <p:cNvSpPr txBox="1">
            <a:spLocks noChangeArrowheads="1"/>
          </p:cNvSpPr>
          <p:nvPr/>
        </p:nvSpPr>
        <p:spPr bwMode="auto">
          <a:xfrm rot="10800000">
            <a:off x="1971675" y="5124782"/>
            <a:ext cx="8572500"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lnSpc>
                <a:spcPct val="105000"/>
              </a:lnSpc>
            </a:pPr>
            <a:r>
              <a:rPr lang="en-US" altLang="en-US" sz="1600" b="0">
                <a:solidFill>
                  <a:schemeClr val="tx1"/>
                </a:solidFill>
              </a:rPr>
              <a:t>Adding </a:t>
            </a:r>
            <a:r>
              <a:rPr lang="en-US" altLang="en-US" sz="1600" b="0" i="1">
                <a:solidFill>
                  <a:schemeClr val="tx1"/>
                </a:solidFill>
              </a:rPr>
              <a:t>TFC</a:t>
            </a:r>
            <a:r>
              <a:rPr lang="en-US" altLang="en-US" sz="1600" b="0">
                <a:solidFill>
                  <a:schemeClr val="tx1"/>
                </a:solidFill>
              </a:rPr>
              <a:t> to </a:t>
            </a:r>
            <a:r>
              <a:rPr lang="en-US" altLang="en-US" sz="1600" b="0" i="1">
                <a:solidFill>
                  <a:schemeClr val="tx1"/>
                </a:solidFill>
              </a:rPr>
              <a:t>TVC</a:t>
            </a:r>
            <a:r>
              <a:rPr lang="en-US" altLang="en-US" sz="1600" b="0">
                <a:solidFill>
                  <a:schemeClr val="tx1"/>
                </a:solidFill>
              </a:rPr>
              <a:t> means adding the same amount of total fixed cost to every level of total variable cost.</a:t>
            </a:r>
          </a:p>
          <a:p>
            <a:pPr eaLnBrk="1" hangingPunct="1">
              <a:lnSpc>
                <a:spcPct val="105000"/>
              </a:lnSpc>
            </a:pPr>
            <a:r>
              <a:rPr lang="en-US" altLang="en-US" sz="1600" b="0">
                <a:solidFill>
                  <a:schemeClr val="tx1"/>
                </a:solidFill>
              </a:rPr>
              <a:t>Thus, the total cost curve has the same shape as the total variable cost curve; it is simply higher by an amount equal to </a:t>
            </a:r>
            <a:r>
              <a:rPr lang="en-US" altLang="en-US" sz="1600" b="0" i="1">
                <a:solidFill>
                  <a:schemeClr val="tx1"/>
                </a:solidFill>
              </a:rPr>
              <a:t>TFC</a:t>
            </a:r>
            <a:r>
              <a:rPr lang="en-US" altLang="en-US" sz="1600" b="0">
                <a:solidFill>
                  <a:schemeClr val="tx1"/>
                </a:solidFill>
              </a:rPr>
              <a:t>.  </a:t>
            </a:r>
          </a:p>
        </p:txBody>
      </p:sp>
      <p:sp>
        <p:nvSpPr>
          <p:cNvPr id="22" name="Rectangle 4"/>
          <p:cNvSpPr txBox="1">
            <a:spLocks noChangeArrowheads="1"/>
          </p:cNvSpPr>
          <p:nvPr/>
        </p:nvSpPr>
        <p:spPr bwMode="auto">
          <a:xfrm>
            <a:off x="1971675" y="295275"/>
            <a:ext cx="6400800" cy="381000"/>
          </a:xfrm>
          <a:prstGeom prst="rect">
            <a:avLst/>
          </a:prstGeom>
          <a:noFill/>
          <a:ln>
            <a:miter lim="800000"/>
            <a:headEnd/>
            <a:tailEnd/>
          </a:ln>
        </p:spPr>
        <p:txBody>
          <a:bodyPr/>
          <a:lstStyle/>
          <a:p>
            <a:pPr marL="457200" indent="-457200">
              <a:spcBef>
                <a:spcPct val="10000"/>
              </a:spcBef>
              <a:spcAft>
                <a:spcPct val="10000"/>
              </a:spcAft>
              <a:defRPr/>
            </a:pPr>
            <a:r>
              <a:rPr lang="en-US" kern="0" dirty="0">
                <a:solidFill>
                  <a:srgbClr val="55367D"/>
                </a:solidFill>
              </a:rPr>
              <a:t>Total Costs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24264" y="914400"/>
            <a:ext cx="49434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4264" y="914400"/>
            <a:ext cx="49434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24264" y="914400"/>
            <a:ext cx="49434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24264" y="914400"/>
            <a:ext cx="49434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24264" y="914400"/>
            <a:ext cx="494347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617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02894"/>
                                        </p:tgtEl>
                                        <p:attrNameLst>
                                          <p:attrName>style.visibility</p:attrName>
                                        </p:attrNameLst>
                                      </p:cBhvr>
                                      <p:to>
                                        <p:strVal val="visible"/>
                                      </p:to>
                                    </p:set>
                                    <p:animEffect transition="in" filter="wipe(left)">
                                      <p:cBhvr>
                                        <p:cTn id="11" dur="500"/>
                                        <p:tgtEl>
                                          <p:spTgt spid="140289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02895">
                                            <p:txEl>
                                              <p:pRg st="0" end="0"/>
                                            </p:txEl>
                                          </p:spTgt>
                                        </p:tgtEl>
                                        <p:attrNameLst>
                                          <p:attrName>style.visibility</p:attrName>
                                        </p:attrNameLst>
                                      </p:cBhvr>
                                      <p:to>
                                        <p:strVal val="visible"/>
                                      </p:to>
                                    </p:set>
                                    <p:animEffect transition="in" filter="wipe(left)">
                                      <p:cBhvr>
                                        <p:cTn id="27" dur="500"/>
                                        <p:tgtEl>
                                          <p:spTgt spid="1402895">
                                            <p:txEl>
                                              <p:pRg st="0" end="0"/>
                                            </p:txEl>
                                          </p:spTgt>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1402895">
                                            <p:txEl>
                                              <p:pRg st="1" end="1"/>
                                            </p:txEl>
                                          </p:spTgt>
                                        </p:tgtEl>
                                        <p:attrNameLst>
                                          <p:attrName>style.visibility</p:attrName>
                                        </p:attrNameLst>
                                      </p:cBhvr>
                                      <p:to>
                                        <p:strVal val="visible"/>
                                      </p:to>
                                    </p:set>
                                    <p:animEffect transition="in" filter="wipe(left)">
                                      <p:cBhvr>
                                        <p:cTn id="31" dur="500"/>
                                        <p:tgtEl>
                                          <p:spTgt spid="1402895">
                                            <p:txEl>
                                              <p:pRg st="1" end="1"/>
                                            </p:txEl>
                                          </p:spTgt>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500"/>
                                        <p:tgtEl>
                                          <p:spTgt spid="6"/>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894" grpId="0"/>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3925" name="Rectangle 21"/>
          <p:cNvSpPr>
            <a:spLocks noChangeArrowheads="1"/>
          </p:cNvSpPr>
          <p:nvPr/>
        </p:nvSpPr>
        <p:spPr bwMode="auto">
          <a:xfrm>
            <a:off x="1981200" y="717550"/>
            <a:ext cx="411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average total cost (</a:t>
            </a:r>
            <a:r>
              <a:rPr lang="en-US" altLang="en-US" sz="1800" i="1">
                <a:solidFill>
                  <a:schemeClr val="tx1"/>
                </a:solidFill>
              </a:rPr>
              <a:t>ATC</a:t>
            </a:r>
            <a:r>
              <a:rPr lang="en-US" altLang="en-US" sz="1800">
                <a:solidFill>
                  <a:schemeClr val="tx1"/>
                </a:solidFill>
              </a:rPr>
              <a:t>)</a:t>
            </a:r>
            <a:r>
              <a:rPr lang="en-US" altLang="en-US" sz="1800">
                <a:solidFill>
                  <a:srgbClr val="006668"/>
                </a:solidFill>
              </a:rPr>
              <a:t>  </a:t>
            </a:r>
            <a:r>
              <a:rPr lang="en-US" altLang="en-US" sz="1800" b="0">
                <a:solidFill>
                  <a:schemeClr val="tx1"/>
                </a:solidFill>
              </a:rPr>
              <a:t>Total cost divided by the number of units of output.</a:t>
            </a:r>
          </a:p>
        </p:txBody>
      </p:sp>
      <p:pic>
        <p:nvPicPr>
          <p:cNvPr id="1403926" name="Picture 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1709738"/>
            <a:ext cx="1739900"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3927"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2950" y="2927351"/>
            <a:ext cx="32004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7"/>
          <p:cNvSpPr>
            <a:spLocks noChangeArrowheads="1"/>
          </p:cNvSpPr>
          <p:nvPr/>
        </p:nvSpPr>
        <p:spPr bwMode="auto">
          <a:xfrm>
            <a:off x="1981200" y="290513"/>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Average Total Cost (</a:t>
            </a:r>
            <a:r>
              <a:rPr lang="en-US" altLang="en-US" sz="1800" b="0" i="1">
                <a:solidFill>
                  <a:srgbClr val="593000"/>
                </a:solidFill>
              </a:rPr>
              <a:t>ATC</a:t>
            </a:r>
            <a:r>
              <a:rPr lang="en-US" altLang="en-US" sz="1800" b="0">
                <a:solidFill>
                  <a:srgbClr val="593000"/>
                </a:solidFill>
              </a:rPr>
              <a:t>)</a:t>
            </a:r>
          </a:p>
        </p:txBody>
      </p:sp>
      <p:sp>
        <p:nvSpPr>
          <p:cNvPr id="17" name="Rectangle 24"/>
          <p:cNvSpPr>
            <a:spLocks noChangeArrowheads="1"/>
          </p:cNvSpPr>
          <p:nvPr/>
        </p:nvSpPr>
        <p:spPr bwMode="auto">
          <a:xfrm>
            <a:off x="2149476" y="3460750"/>
            <a:ext cx="32861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Aft>
                <a:spcPct val="10000"/>
              </a:spcAft>
            </a:pPr>
            <a:r>
              <a:rPr lang="en-US" altLang="en-US" sz="1400" dirty="0" smtClean="0"/>
              <a:t> </a:t>
            </a:r>
            <a:r>
              <a:rPr lang="en-US" altLang="en-US" sz="1400" dirty="0">
                <a:solidFill>
                  <a:schemeClr val="tx1"/>
                </a:solidFill>
              </a:rPr>
              <a:t>Average Total Cost = Average Variable Cost + Average Fixed Cost </a:t>
            </a:r>
          </a:p>
        </p:txBody>
      </p:sp>
      <p:sp>
        <p:nvSpPr>
          <p:cNvPr id="21" name="Text Box 25"/>
          <p:cNvSpPr txBox="1">
            <a:spLocks noChangeArrowheads="1"/>
          </p:cNvSpPr>
          <p:nvPr/>
        </p:nvSpPr>
        <p:spPr bwMode="auto">
          <a:xfrm rot="10800000">
            <a:off x="2149476" y="4210050"/>
            <a:ext cx="34131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lnSpc>
                <a:spcPct val="105000"/>
              </a:lnSpc>
            </a:pPr>
            <a:r>
              <a:rPr lang="en-US" altLang="en-US" sz="1600" b="0">
                <a:solidFill>
                  <a:schemeClr val="tx1"/>
                </a:solidFill>
              </a:rPr>
              <a:t>To get average total cost, we add average fixed and average variable costs at all levels of output.</a:t>
            </a:r>
          </a:p>
          <a:p>
            <a:pPr eaLnBrk="1" hangingPunct="1">
              <a:lnSpc>
                <a:spcPct val="105000"/>
              </a:lnSpc>
            </a:pPr>
            <a:r>
              <a:rPr lang="en-US" altLang="en-US" sz="1600" b="0">
                <a:solidFill>
                  <a:schemeClr val="tx1"/>
                </a:solidFill>
              </a:rPr>
              <a:t>Because average fixed cost falls with output, an ever-declining amount is added to </a:t>
            </a:r>
            <a:r>
              <a:rPr lang="en-US" altLang="en-US" sz="1600" b="0" i="1">
                <a:solidFill>
                  <a:schemeClr val="tx1"/>
                </a:solidFill>
              </a:rPr>
              <a:t>AVC</a:t>
            </a:r>
            <a:r>
              <a:rPr lang="en-US" altLang="en-US" sz="1600" b="0">
                <a:solidFill>
                  <a:schemeClr val="tx1"/>
                </a:solidFill>
              </a:rPr>
              <a:t>. </a:t>
            </a:r>
          </a:p>
          <a:p>
            <a:pPr eaLnBrk="1" hangingPunct="1">
              <a:lnSpc>
                <a:spcPct val="105000"/>
              </a:lnSpc>
            </a:pPr>
            <a:r>
              <a:rPr lang="en-US" altLang="en-US" sz="1600" b="0">
                <a:solidFill>
                  <a:schemeClr val="tx1"/>
                </a:solidFill>
              </a:rPr>
              <a:t>Thus, </a:t>
            </a:r>
            <a:r>
              <a:rPr lang="en-US" altLang="en-US" sz="1600" b="0" i="1">
                <a:solidFill>
                  <a:schemeClr val="tx1"/>
                </a:solidFill>
              </a:rPr>
              <a:t>AVC</a:t>
            </a:r>
            <a:r>
              <a:rPr lang="en-US" altLang="en-US" sz="1600" b="0">
                <a:solidFill>
                  <a:schemeClr val="tx1"/>
                </a:solidFill>
              </a:rPr>
              <a:t> and </a:t>
            </a:r>
            <a:r>
              <a:rPr lang="en-US" altLang="en-US" sz="1600" b="0" i="1">
                <a:solidFill>
                  <a:schemeClr val="tx1"/>
                </a:solidFill>
              </a:rPr>
              <a:t>ATC</a:t>
            </a:r>
            <a:r>
              <a:rPr lang="en-US" altLang="en-US" sz="1600" b="0">
                <a:solidFill>
                  <a:schemeClr val="tx1"/>
                </a:solidFill>
              </a:rPr>
              <a:t> get closer together as output increases, but the two lines never meet.  </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3452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03925"/>
                                        </p:tgtEl>
                                        <p:attrNameLst>
                                          <p:attrName>style.visibility</p:attrName>
                                        </p:attrNameLst>
                                      </p:cBhvr>
                                      <p:to>
                                        <p:strVal val="visible"/>
                                      </p:to>
                                    </p:set>
                                    <p:animEffect transition="in" filter="wipe(left)">
                                      <p:cBhvr>
                                        <p:cTn id="11" dur="500"/>
                                        <p:tgtEl>
                                          <p:spTgt spid="1403925"/>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03926"/>
                                        </p:tgtEl>
                                        <p:attrNameLst>
                                          <p:attrName>style.visibility</p:attrName>
                                        </p:attrNameLst>
                                      </p:cBhvr>
                                      <p:to>
                                        <p:strVal val="visible"/>
                                      </p:to>
                                    </p:set>
                                    <p:animEffect transition="in" filter="wipe(left)">
                                      <p:cBhvr>
                                        <p:cTn id="15" dur="500"/>
                                        <p:tgtEl>
                                          <p:spTgt spid="1403926"/>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03927"/>
                                        </p:tgtEl>
                                        <p:attrNameLst>
                                          <p:attrName>style.visibility</p:attrName>
                                        </p:attrNameLst>
                                      </p:cBhvr>
                                      <p:to>
                                        <p:strVal val="visible"/>
                                      </p:to>
                                    </p:set>
                                    <p:animEffect transition="in" filter="wipe(left)">
                                      <p:cBhvr>
                                        <p:cTn id="19" dur="500"/>
                                        <p:tgtEl>
                                          <p:spTgt spid="140392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par>
                          <p:cTn id="44" fill="hold" nodeType="afterGroup">
                            <p:stCondLst>
                              <p:cond delay="5000"/>
                            </p:stCondLst>
                            <p:childTnLst>
                              <p:par>
                                <p:cTn id="45" presetID="22" presetClass="entr" presetSubtype="8"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par>
                          <p:cTn id="48" fill="hold" nodeType="afterGroup">
                            <p:stCondLst>
                              <p:cond delay="5500"/>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par>
                          <p:cTn id="52" fill="hold" nodeType="afterGroup">
                            <p:stCondLst>
                              <p:cond delay="6000"/>
                            </p:stCondLst>
                            <p:childTnLst>
                              <p:par>
                                <p:cTn id="53" presetID="22" presetClass="entr" presetSubtype="8" fill="hold" nodeType="afterEffect">
                                  <p:stCondLst>
                                    <p:cond delay="0"/>
                                  </p:stCondLst>
                                  <p:childTnLst>
                                    <p:set>
                                      <p:cBhvr>
                                        <p:cTn id="54" dur="1" fill="hold">
                                          <p:stCondLst>
                                            <p:cond delay="0"/>
                                          </p:stCondLst>
                                        </p:cTn>
                                        <p:tgtEl>
                                          <p:spTgt spid="21">
                                            <p:txEl>
                                              <p:pRg st="0" end="0"/>
                                            </p:txEl>
                                          </p:spTgt>
                                        </p:tgtEl>
                                        <p:attrNameLst>
                                          <p:attrName>style.visibility</p:attrName>
                                        </p:attrNameLst>
                                      </p:cBhvr>
                                      <p:to>
                                        <p:strVal val="visible"/>
                                      </p:to>
                                    </p:set>
                                    <p:animEffect transition="in" filter="wipe(left)">
                                      <p:cBhvr>
                                        <p:cTn id="55" dur="500"/>
                                        <p:tgtEl>
                                          <p:spTgt spid="21">
                                            <p:txEl>
                                              <p:pRg st="0" end="0"/>
                                            </p:txEl>
                                          </p:spTgt>
                                        </p:tgtEl>
                                      </p:cBhvr>
                                    </p:animEffect>
                                  </p:childTnLst>
                                </p:cTn>
                              </p:par>
                            </p:childTnLst>
                          </p:cTn>
                        </p:par>
                        <p:par>
                          <p:cTn id="56" fill="hold" nodeType="afterGroup">
                            <p:stCondLst>
                              <p:cond delay="6500"/>
                            </p:stCondLst>
                            <p:childTnLst>
                              <p:par>
                                <p:cTn id="57" presetID="22" presetClass="entr" presetSubtype="8" fill="hold" nodeType="afterEffect">
                                  <p:stCondLst>
                                    <p:cond delay="0"/>
                                  </p:stCondLst>
                                  <p:childTnLst>
                                    <p:set>
                                      <p:cBhvr>
                                        <p:cTn id="58" dur="1" fill="hold">
                                          <p:stCondLst>
                                            <p:cond delay="0"/>
                                          </p:stCondLst>
                                        </p:cTn>
                                        <p:tgtEl>
                                          <p:spTgt spid="21">
                                            <p:txEl>
                                              <p:pRg st="1" end="1"/>
                                            </p:txEl>
                                          </p:spTgt>
                                        </p:tgtEl>
                                        <p:attrNameLst>
                                          <p:attrName>style.visibility</p:attrName>
                                        </p:attrNameLst>
                                      </p:cBhvr>
                                      <p:to>
                                        <p:strVal val="visible"/>
                                      </p:to>
                                    </p:set>
                                    <p:animEffect transition="in" filter="wipe(left)">
                                      <p:cBhvr>
                                        <p:cTn id="59" dur="500"/>
                                        <p:tgtEl>
                                          <p:spTgt spid="21">
                                            <p:txEl>
                                              <p:pRg st="1" end="1"/>
                                            </p:txEl>
                                          </p:spTgt>
                                        </p:tgtEl>
                                      </p:cBhvr>
                                    </p:animEffect>
                                  </p:childTnLst>
                                </p:cTn>
                              </p:par>
                            </p:childTnLst>
                          </p:cTn>
                        </p:par>
                        <p:par>
                          <p:cTn id="60" fill="hold" nodeType="afterGroup">
                            <p:stCondLst>
                              <p:cond delay="7000"/>
                            </p:stCondLst>
                            <p:childTnLst>
                              <p:par>
                                <p:cTn id="61" presetID="22" presetClass="entr" presetSubtype="8" fill="hold" nodeType="afterEffect">
                                  <p:stCondLst>
                                    <p:cond delay="0"/>
                                  </p:stCondLst>
                                  <p:childTnLst>
                                    <p:set>
                                      <p:cBhvr>
                                        <p:cTn id="62" dur="1" fill="hold">
                                          <p:stCondLst>
                                            <p:cond delay="0"/>
                                          </p:stCondLst>
                                        </p:cTn>
                                        <p:tgtEl>
                                          <p:spTgt spid="21">
                                            <p:txEl>
                                              <p:pRg st="2" end="2"/>
                                            </p:txEl>
                                          </p:spTgt>
                                        </p:tgtEl>
                                        <p:attrNameLst>
                                          <p:attrName>style.visibility</p:attrName>
                                        </p:attrNameLst>
                                      </p:cBhvr>
                                      <p:to>
                                        <p:strVal val="visible"/>
                                      </p:to>
                                    </p:set>
                                    <p:animEffect transition="in" filter="wipe(left)">
                                      <p:cBhvr>
                                        <p:cTn id="63"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25" grpId="0"/>
      <p:bldP spid="20"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5975" name="Text Box 23"/>
          <p:cNvSpPr txBox="1">
            <a:spLocks noChangeArrowheads="1"/>
          </p:cNvSpPr>
          <p:nvPr/>
        </p:nvSpPr>
        <p:spPr bwMode="auto">
          <a:xfrm>
            <a:off x="1981200" y="2601914"/>
            <a:ext cx="3657600" cy="31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b="0">
                <a:solidFill>
                  <a:schemeClr val="tx1"/>
                </a:solidFill>
              </a:rPr>
              <a:t>If marginal cost is </a:t>
            </a:r>
            <a:r>
              <a:rPr lang="en-US" altLang="en-US" sz="1800" b="0" i="1">
                <a:solidFill>
                  <a:schemeClr val="tx1"/>
                </a:solidFill>
              </a:rPr>
              <a:t>below</a:t>
            </a:r>
            <a:r>
              <a:rPr lang="en-US" altLang="en-US" sz="1800" b="0">
                <a:solidFill>
                  <a:schemeClr val="tx1"/>
                </a:solidFill>
              </a:rPr>
              <a:t> average total cost, average total cost will </a:t>
            </a:r>
            <a:r>
              <a:rPr lang="en-US" altLang="en-US" sz="1800" b="0" i="1">
                <a:solidFill>
                  <a:schemeClr val="tx1"/>
                </a:solidFill>
              </a:rPr>
              <a:t>decline</a:t>
            </a:r>
            <a:r>
              <a:rPr lang="en-US" altLang="en-US" sz="1800" b="0">
                <a:solidFill>
                  <a:schemeClr val="tx1"/>
                </a:solidFill>
              </a:rPr>
              <a:t> toward marginal cost. If marginal cost is </a:t>
            </a:r>
            <a:r>
              <a:rPr lang="en-US" altLang="en-US" sz="1800" b="0" i="1">
                <a:solidFill>
                  <a:schemeClr val="tx1"/>
                </a:solidFill>
              </a:rPr>
              <a:t>above</a:t>
            </a:r>
            <a:r>
              <a:rPr lang="en-US" altLang="en-US" sz="1800" b="0">
                <a:solidFill>
                  <a:schemeClr val="tx1"/>
                </a:solidFill>
              </a:rPr>
              <a:t> average total cost, average total cost will </a:t>
            </a:r>
            <a:r>
              <a:rPr lang="en-US" altLang="en-US" sz="1800" b="0" i="1">
                <a:solidFill>
                  <a:schemeClr val="tx1"/>
                </a:solidFill>
              </a:rPr>
              <a:t>increase</a:t>
            </a:r>
            <a:r>
              <a:rPr lang="en-US" altLang="en-US" sz="1800" b="0">
                <a:solidFill>
                  <a:schemeClr val="tx1"/>
                </a:solidFill>
              </a:rPr>
              <a:t>. As a result, marginal cost intersects average</a:t>
            </a:r>
            <a:r>
              <a:rPr lang="en-US" altLang="en-US" sz="1800" b="0" i="1">
                <a:solidFill>
                  <a:schemeClr val="tx1"/>
                </a:solidFill>
              </a:rPr>
              <a:t> total</a:t>
            </a:r>
            <a:r>
              <a:rPr lang="en-US" altLang="en-US" sz="1800" b="0">
                <a:solidFill>
                  <a:schemeClr val="tx1"/>
                </a:solidFill>
              </a:rPr>
              <a:t> cost at </a:t>
            </a:r>
            <a:r>
              <a:rPr lang="en-US" altLang="en-US" sz="1800" b="0" i="1">
                <a:solidFill>
                  <a:schemeClr val="tx1"/>
                </a:solidFill>
              </a:rPr>
              <a:t>ATC</a:t>
            </a:r>
            <a:r>
              <a:rPr lang="en-US" altLang="en-US" sz="1800" b="0">
                <a:solidFill>
                  <a:schemeClr val="tx1"/>
                </a:solidFill>
              </a:rPr>
              <a:t>’s minimum point for the same reason that it intersects the average </a:t>
            </a:r>
            <a:r>
              <a:rPr lang="en-US" altLang="en-US" sz="1800" b="0" i="1">
                <a:solidFill>
                  <a:schemeClr val="tx1"/>
                </a:solidFill>
              </a:rPr>
              <a:t>variable</a:t>
            </a:r>
            <a:r>
              <a:rPr lang="en-US" altLang="en-US" sz="1800" b="0">
                <a:solidFill>
                  <a:schemeClr val="tx1"/>
                </a:solidFill>
              </a:rPr>
              <a:t> cost curve at its minimum point.</a:t>
            </a:r>
          </a:p>
        </p:txBody>
      </p:sp>
      <p:sp>
        <p:nvSpPr>
          <p:cNvPr id="1405976" name="Rectangle 24"/>
          <p:cNvSpPr>
            <a:spLocks noChangeArrowheads="1"/>
          </p:cNvSpPr>
          <p:nvPr/>
        </p:nvSpPr>
        <p:spPr bwMode="auto">
          <a:xfrm>
            <a:off x="1981200" y="1077914"/>
            <a:ext cx="3657600"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b="0">
                <a:solidFill>
                  <a:schemeClr val="tx1"/>
                </a:solidFill>
              </a:rPr>
              <a:t>The relationship between average </a:t>
            </a:r>
            <a:r>
              <a:rPr lang="en-US" altLang="en-US" sz="1800" b="0" i="1">
                <a:solidFill>
                  <a:schemeClr val="tx1"/>
                </a:solidFill>
              </a:rPr>
              <a:t>total</a:t>
            </a:r>
            <a:r>
              <a:rPr lang="en-US" altLang="en-US" sz="1800" b="0">
                <a:solidFill>
                  <a:schemeClr val="tx1"/>
                </a:solidFill>
              </a:rPr>
              <a:t> cost and marginal cost is exactly the same as the relationship between average </a:t>
            </a:r>
            <a:r>
              <a:rPr lang="en-US" altLang="en-US" sz="1800" b="0" i="1">
                <a:solidFill>
                  <a:schemeClr val="tx1"/>
                </a:solidFill>
              </a:rPr>
              <a:t>variable</a:t>
            </a:r>
            <a:r>
              <a:rPr lang="en-US" altLang="en-US" sz="1800" b="0">
                <a:solidFill>
                  <a:schemeClr val="tx1"/>
                </a:solidFill>
              </a:rPr>
              <a:t> cost and marginal cost.</a:t>
            </a:r>
          </a:p>
        </p:txBody>
      </p:sp>
      <p:sp>
        <p:nvSpPr>
          <p:cNvPr id="19" name="Rectangle 7"/>
          <p:cNvSpPr>
            <a:spLocks noChangeArrowheads="1"/>
          </p:cNvSpPr>
          <p:nvPr/>
        </p:nvSpPr>
        <p:spPr bwMode="auto">
          <a:xfrm>
            <a:off x="1982789" y="327026"/>
            <a:ext cx="381952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The Relationship Between Average Total Cost and Marginal Cost</a:t>
            </a:r>
          </a:p>
        </p:txBody>
      </p:sp>
      <p:pic>
        <p:nvPicPr>
          <p:cNvPr id="20485"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2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2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28"/>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6" name="Picture 29"/>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943600" y="409576"/>
            <a:ext cx="459105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3990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05976"/>
                                        </p:tgtEl>
                                        <p:attrNameLst>
                                          <p:attrName>style.visibility</p:attrName>
                                        </p:attrNameLst>
                                      </p:cBhvr>
                                      <p:to>
                                        <p:strVal val="visible"/>
                                      </p:to>
                                    </p:set>
                                    <p:animEffect transition="in" filter="wipe(left)">
                                      <p:cBhvr>
                                        <p:cTn id="11" dur="500"/>
                                        <p:tgtEl>
                                          <p:spTgt spid="140597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05975"/>
                                        </p:tgtEl>
                                        <p:attrNameLst>
                                          <p:attrName>style.visibility</p:attrName>
                                        </p:attrNameLst>
                                      </p:cBhvr>
                                      <p:to>
                                        <p:strVal val="visible"/>
                                      </p:to>
                                    </p:set>
                                    <p:animEffect transition="in" filter="wipe(left)">
                                      <p:cBhvr>
                                        <p:cTn id="15" dur="500"/>
                                        <p:tgtEl>
                                          <p:spTgt spid="1405975"/>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nodeType="afterGroup">
                            <p:stCondLst>
                              <p:cond delay="25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750"/>
                                        <p:tgtEl>
                                          <p:spTgt spid="25"/>
                                        </p:tgtEl>
                                      </p:cBhvr>
                                    </p:animEffect>
                                  </p:childTnLst>
                                </p:cTn>
                              </p:par>
                            </p:childTnLst>
                          </p:cTn>
                        </p:par>
                        <p:par>
                          <p:cTn id="28" fill="hold" nodeType="afterGroup">
                            <p:stCondLst>
                              <p:cond delay="3250"/>
                            </p:stCondLst>
                            <p:childTnLst>
                              <p:par>
                                <p:cTn id="29" presetID="22" presetClass="entr" presetSubtype="8"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par>
                          <p:cTn id="32" fill="hold" nodeType="afterGroup">
                            <p:stCondLst>
                              <p:cond delay="3750"/>
                            </p:stCondLst>
                            <p:childTnLst>
                              <p:par>
                                <p:cTn id="33" presetID="22" presetClass="entr" presetSubtype="1"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up)">
                                      <p:cBhvr>
                                        <p:cTn id="35"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5975" grpId="0"/>
      <p:bldP spid="1405976"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07080" name="Group 104"/>
          <p:cNvGraphicFramePr>
            <a:graphicFrameLocks noGrp="1"/>
          </p:cNvGraphicFramePr>
          <p:nvPr/>
        </p:nvGraphicFramePr>
        <p:xfrm>
          <a:off x="2057401" y="990601"/>
          <a:ext cx="8381999" cy="5580061"/>
        </p:xfrm>
        <a:graphic>
          <a:graphicData uri="http://schemas.openxmlformats.org/drawingml/2006/table">
            <a:tbl>
              <a:tblPr/>
              <a:tblGrid>
                <a:gridCol w="2286000"/>
                <a:gridCol w="3407434"/>
                <a:gridCol w="237226"/>
                <a:gridCol w="711679"/>
                <a:gridCol w="1739660"/>
              </a:tblGrid>
              <a:tr h="304802">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cs typeface="Arial" charset="0"/>
                        </a:rPr>
                        <a:t>TABLE 8.5  </a:t>
                      </a:r>
                      <a:r>
                        <a:rPr kumimoji="0" lang="en-US" sz="1400" b="1" i="0" u="none" strike="noStrike" cap="none" normalizeH="0" baseline="0" dirty="0" smtClean="0">
                          <a:ln>
                            <a:noFill/>
                          </a:ln>
                          <a:solidFill>
                            <a:schemeClr val="bg1"/>
                          </a:solidFill>
                          <a:effectLst/>
                          <a:latin typeface="Arial" charset="0"/>
                        </a:rPr>
                        <a:t>A Summary of Cost Concepts</a:t>
                      </a:r>
                    </a:p>
                  </a:txBody>
                  <a:tcPr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480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Term</a:t>
                      </a:r>
                    </a:p>
                  </a:txBody>
                  <a:tcPr marL="0"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Definition</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smtClean="0">
                          <a:ln>
                            <a:noFill/>
                          </a:ln>
                          <a:solidFill>
                            <a:schemeClr val="tx1"/>
                          </a:solidFill>
                          <a:effectLst/>
                          <a:latin typeface="Arial" charset="0"/>
                        </a:rPr>
                        <a:t>Equation</a:t>
                      </a:r>
                    </a:p>
                  </a:txBody>
                  <a:tcPr marL="0" marR="0"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48579">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Accounting costs</a:t>
                      </a:r>
                    </a:p>
                  </a:txBody>
                  <a:tcPr marL="0"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Out-of-pocket costs or costs as an accountant would  define them. Sometimes referred to as </a:t>
                      </a:r>
                      <a:r>
                        <a:rPr kumimoji="0" lang="en-US" sz="1400" b="0" i="1" u="none" strike="noStrike" cap="none" normalizeH="0" baseline="0" dirty="0" smtClean="0">
                          <a:ln>
                            <a:noFill/>
                          </a:ln>
                          <a:solidFill>
                            <a:schemeClr val="tx1"/>
                          </a:solidFill>
                          <a:effectLst/>
                          <a:latin typeface="Arial" charset="0"/>
                        </a:rPr>
                        <a:t>explicit costs</a:t>
                      </a:r>
                      <a:r>
                        <a:rPr kumimoji="0" lang="en-US" sz="1400" b="0" i="0" u="none" strike="noStrike" cap="none" normalizeH="0" baseline="0" dirty="0" smtClean="0">
                          <a:ln>
                            <a:noFill/>
                          </a:ln>
                          <a:solidFill>
                            <a:schemeClr val="tx1"/>
                          </a:solidFill>
                          <a:effectLst/>
                          <a:latin typeface="Arial" charset="0"/>
                        </a:rPr>
                        <a:t>.</a:t>
                      </a:r>
                    </a:p>
                  </a:txBody>
                  <a:tcPr marL="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Symbol" pitchFamily="18" charset="2"/>
                        </a:rPr>
                        <a:t>-</a:t>
                      </a:r>
                    </a:p>
                  </a:txBody>
                  <a:tcPr marL="0" marR="457200"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731520">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Economic costs</a:t>
                      </a:r>
                    </a:p>
                  </a:txBody>
                  <a:tcPr marL="0" horzOverflow="overflow">
                    <a:lnL cap="flat">
                      <a:noFill/>
                    </a:lnL>
                    <a:lnR>
                      <a:noFill/>
                    </a:lnR>
                    <a:ln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Costs that include the full opportunity costs of all inputs. These include what are often called </a:t>
                      </a:r>
                      <a:r>
                        <a:rPr kumimoji="0" lang="en-US" sz="1400" b="0" i="1" u="none" strike="noStrike" cap="none" normalizeH="0" baseline="0" dirty="0" smtClean="0">
                          <a:ln>
                            <a:noFill/>
                          </a:ln>
                          <a:solidFill>
                            <a:schemeClr val="tx1"/>
                          </a:solidFill>
                          <a:effectLst/>
                          <a:latin typeface="Arial" charset="0"/>
                        </a:rPr>
                        <a:t>implicit costs</a:t>
                      </a:r>
                      <a:r>
                        <a:rPr kumimoji="0" lang="en-US" sz="1400" b="0" i="0" u="none" strike="noStrike" cap="none" normalizeH="0" baseline="0" dirty="0" smtClean="0">
                          <a:ln>
                            <a:noFill/>
                          </a:ln>
                          <a:solidFill>
                            <a:schemeClr val="tx1"/>
                          </a:solidFill>
                          <a:effectLst/>
                          <a:latin typeface="Arial" charset="0"/>
                        </a:rPr>
                        <a:t>.</a:t>
                      </a:r>
                    </a:p>
                  </a:txBody>
                  <a:tcPr marL="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Symbol" pitchFamily="18" charset="2"/>
                        </a:rPr>
                        <a:t>-</a:t>
                      </a:r>
                    </a:p>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1" u="none" strike="noStrike" cap="none" normalizeH="0" baseline="0" dirty="0" smtClean="0">
                        <a:ln>
                          <a:noFill/>
                        </a:ln>
                        <a:solidFill>
                          <a:schemeClr val="tx1"/>
                        </a:solidFill>
                        <a:effectLst/>
                        <a:latin typeface="Arial" charset="0"/>
                      </a:endParaRPr>
                    </a:p>
                  </a:txBody>
                  <a:tcPr marL="0" marR="457200" horzOverflow="overflow">
                    <a:lnL>
                      <a:noFill/>
                    </a:lnL>
                    <a:lnR cap="flat">
                      <a:noFill/>
                    </a:lnR>
                    <a:lnT>
                      <a:noFill/>
                    </a:lnT>
                    <a:lnB>
                      <a:noFill/>
                    </a:lnB>
                    <a:lnTlToBr>
                      <a:noFill/>
                    </a:lnTlToBr>
                    <a:lnBlToTr>
                      <a:noFill/>
                    </a:lnBlToTr>
                    <a:noFill/>
                  </a:tcPr>
                </a:tc>
              </a:tr>
              <a:tr h="560835">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Total fixed costs (</a:t>
                      </a:r>
                      <a:r>
                        <a:rPr kumimoji="0" lang="en-US" sz="1300" b="0" i="1" u="none" strike="noStrike" cap="none" normalizeH="0" baseline="0" dirty="0" smtClean="0">
                          <a:ln>
                            <a:noFill/>
                          </a:ln>
                          <a:solidFill>
                            <a:schemeClr val="tx1"/>
                          </a:solidFill>
                          <a:effectLst/>
                          <a:latin typeface="Arial" charset="0"/>
                        </a:rPr>
                        <a:t>TFC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Costs that do not depend on the quantity of output produced. These must be paid even if output is zero.</a:t>
                      </a:r>
                    </a:p>
                  </a:txBody>
                  <a:tcPr marL="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defRPr/>
                      </a:pPr>
                      <a:r>
                        <a:rPr kumimoji="0" lang="en-US" sz="1400" b="0" i="1" u="none" strike="noStrike" cap="none" normalizeH="0" baseline="0" dirty="0" smtClean="0">
                          <a:ln>
                            <a:noFill/>
                          </a:ln>
                          <a:solidFill>
                            <a:schemeClr val="tx1"/>
                          </a:solidFill>
                          <a:effectLst/>
                          <a:latin typeface="Symbol" pitchFamily="18" charset="2"/>
                        </a:rPr>
                        <a:t>-</a:t>
                      </a:r>
                      <a:r>
                        <a:rPr kumimoji="0" lang="en-US" sz="1400" b="0" i="1" u="none" strike="noStrike" cap="none" normalizeH="0" baseline="0" dirty="0" smtClean="0">
                          <a:ln>
                            <a:noFill/>
                          </a:ln>
                          <a:solidFill>
                            <a:schemeClr val="tx1"/>
                          </a:solidFill>
                          <a:effectLst/>
                          <a:latin typeface="Arial" charset="0"/>
                        </a:rPr>
                        <a:t> </a:t>
                      </a:r>
                    </a:p>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1" u="none" strike="noStrike" cap="none" normalizeH="0" baseline="0" dirty="0" smtClean="0">
                        <a:ln>
                          <a:noFill/>
                        </a:ln>
                        <a:solidFill>
                          <a:schemeClr val="tx1"/>
                        </a:solidFill>
                        <a:effectLst/>
                        <a:latin typeface="Arial" charset="0"/>
                      </a:endParaRPr>
                    </a:p>
                  </a:txBody>
                  <a:tcPr marL="0" marR="457200" horzOverflow="overflow">
                    <a:lnL>
                      <a:noFill/>
                    </a:lnL>
                    <a:lnR cap="flat">
                      <a:noFill/>
                    </a:lnR>
                    <a:lnT>
                      <a:noFill/>
                    </a:lnT>
                    <a:lnB>
                      <a:noFill/>
                    </a:lnB>
                    <a:lnTlToBr>
                      <a:noFill/>
                    </a:lnTlToBr>
                    <a:lnBlToTr>
                      <a:noFill/>
                    </a:lnBlToTr>
                    <a:noFill/>
                  </a:tcPr>
                </a:tc>
              </a:tr>
              <a:tr h="48763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Total variable costs (</a:t>
                      </a:r>
                      <a:r>
                        <a:rPr kumimoji="0" lang="en-US" sz="1300" b="0" i="1" u="none" strike="noStrike" cap="none" normalizeH="0" baseline="0" dirty="0" smtClean="0">
                          <a:ln>
                            <a:noFill/>
                          </a:ln>
                          <a:solidFill>
                            <a:schemeClr val="tx1"/>
                          </a:solidFill>
                          <a:effectLst/>
                          <a:latin typeface="Arial" charset="0"/>
                        </a:rPr>
                        <a:t>TVC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a:noFill/>
                    </a:lnB>
                    <a:lnTlToBr>
                      <a:noFill/>
                    </a:lnTlToBr>
                    <a:lnBlToTr>
                      <a:noFill/>
                    </a:lnBlToTr>
                    <a:noFill/>
                  </a:tcPr>
                </a:tc>
                <a:tc gridSpan="3">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Costs that vary with the level of output.</a:t>
                      </a:r>
                    </a:p>
                  </a:txBody>
                  <a:tcPr marL="0"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defRPr/>
                      </a:pPr>
                      <a:r>
                        <a:rPr kumimoji="0" lang="en-US" sz="1400" b="0" i="1" u="none" strike="noStrike" cap="none" normalizeH="0" baseline="0" dirty="0" smtClean="0">
                          <a:ln>
                            <a:noFill/>
                          </a:ln>
                          <a:solidFill>
                            <a:schemeClr val="tx1"/>
                          </a:solidFill>
                          <a:effectLst/>
                          <a:latin typeface="Symbol" pitchFamily="18" charset="2"/>
                        </a:rPr>
                        <a:t>-</a:t>
                      </a:r>
                    </a:p>
                  </a:txBody>
                  <a:tcPr marL="0" marR="457200" horzOverflow="overflow">
                    <a:lnL>
                      <a:noFill/>
                    </a:lnL>
                    <a:lnR cap="flat">
                      <a:noFill/>
                    </a:lnR>
                    <a:lnT>
                      <a:noFill/>
                    </a:lnT>
                    <a:lnB>
                      <a:noFill/>
                    </a:lnB>
                    <a:lnTlToBr>
                      <a:noFill/>
                    </a:lnTlToBr>
                    <a:lnBlToTr>
                      <a:noFill/>
                    </a:lnBlToTr>
                    <a:noFill/>
                  </a:tcPr>
                </a:tc>
              </a:tr>
              <a:tr h="560835">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Total cost (</a:t>
                      </a:r>
                      <a:r>
                        <a:rPr kumimoji="0" lang="en-US" sz="1300" b="0" i="1" u="none" strike="noStrike" cap="none" normalizeH="0" baseline="0" dirty="0" smtClean="0">
                          <a:ln>
                            <a:noFill/>
                          </a:ln>
                          <a:solidFill>
                            <a:schemeClr val="tx1"/>
                          </a:solidFill>
                          <a:effectLst/>
                          <a:latin typeface="Arial" charset="0"/>
                        </a:rPr>
                        <a:t>TC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The total economic cost of all the inputs used by a firm in production.</a:t>
                      </a:r>
                    </a:p>
                  </a:txBody>
                  <a:tcPr marL="0"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  </a:t>
                      </a:r>
                      <a:r>
                        <a:rPr kumimoji="0" lang="en-US" sz="1400" b="0" i="1" u="none" strike="noStrike" cap="none" normalizeH="0" baseline="0" dirty="0" smtClean="0">
                          <a:ln>
                            <a:noFill/>
                          </a:ln>
                          <a:solidFill>
                            <a:schemeClr val="tx1"/>
                          </a:solidFill>
                          <a:effectLst/>
                          <a:latin typeface="Arial" charset="0"/>
                        </a:rPr>
                        <a:t>TC</a:t>
                      </a:r>
                      <a:r>
                        <a:rPr kumimoji="0" lang="en-US" sz="1400" b="0" i="0" u="none" strike="noStrike" cap="none" normalizeH="0" baseline="0" dirty="0" smtClean="0">
                          <a:ln>
                            <a:noFill/>
                          </a:ln>
                          <a:solidFill>
                            <a:schemeClr val="tx1"/>
                          </a:solidFill>
                          <a:effectLst/>
                          <a:latin typeface="Arial" charset="0"/>
                        </a:rPr>
                        <a:t> = </a:t>
                      </a:r>
                      <a:r>
                        <a:rPr kumimoji="0" lang="en-US" sz="1400" b="0" i="1" u="none" strike="noStrike" cap="none" normalizeH="0" baseline="0" dirty="0" smtClean="0">
                          <a:ln>
                            <a:noFill/>
                          </a:ln>
                          <a:solidFill>
                            <a:schemeClr val="tx1"/>
                          </a:solidFill>
                          <a:effectLst/>
                          <a:latin typeface="Arial" charset="0"/>
                        </a:rPr>
                        <a:t>TFC</a:t>
                      </a:r>
                      <a:r>
                        <a:rPr kumimoji="0" lang="en-US" sz="1400" b="0" i="0" u="none" strike="noStrike" cap="none" normalizeH="0" baseline="0" dirty="0" smtClean="0">
                          <a:ln>
                            <a:noFill/>
                          </a:ln>
                          <a:solidFill>
                            <a:schemeClr val="tx1"/>
                          </a:solidFill>
                          <a:effectLst/>
                          <a:latin typeface="Arial" charset="0"/>
                        </a:rPr>
                        <a:t> + </a:t>
                      </a:r>
                      <a:r>
                        <a:rPr kumimoji="0" lang="en-US" sz="1400" b="0" i="1" u="none" strike="noStrike" cap="none" normalizeH="0" baseline="0" dirty="0" smtClean="0">
                          <a:ln>
                            <a:noFill/>
                          </a:ln>
                          <a:solidFill>
                            <a:schemeClr val="tx1"/>
                          </a:solidFill>
                          <a:effectLst/>
                          <a:latin typeface="Arial" charset="0"/>
                        </a:rPr>
                        <a:t>TVC</a:t>
                      </a:r>
                    </a:p>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1" u="none" strike="noStrike" cap="none" normalizeH="0" baseline="0" dirty="0" smtClean="0">
                        <a:ln>
                          <a:noFill/>
                        </a:ln>
                        <a:solidFill>
                          <a:schemeClr val="tx1"/>
                        </a:solidFill>
                        <a:effectLst/>
                        <a:latin typeface="Arial" charset="0"/>
                      </a:endParaRPr>
                    </a:p>
                  </a:txBody>
                  <a:tcPr marL="0" marR="0" horzOverflow="overflow">
                    <a:lnL>
                      <a:noFill/>
                    </a:lnL>
                    <a:lnR cap="flat">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48763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Average fixed costs (</a:t>
                      </a:r>
                      <a:r>
                        <a:rPr kumimoji="0" lang="en-US" sz="1300" b="0" i="1" u="none" strike="noStrike" cap="none" normalizeH="0" baseline="0" dirty="0" smtClean="0">
                          <a:ln>
                            <a:noFill/>
                          </a:ln>
                          <a:solidFill>
                            <a:schemeClr val="tx1"/>
                          </a:solidFill>
                          <a:effectLst/>
                          <a:latin typeface="Arial" charset="0"/>
                        </a:rPr>
                        <a:t>AFC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Fixed costs per unit of output.</a:t>
                      </a:r>
                    </a:p>
                  </a:txBody>
                  <a:tcPr marL="0"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Arial" charset="0"/>
                        </a:rPr>
                        <a:t>AFC = TFC/q</a:t>
                      </a:r>
                    </a:p>
                  </a:txBody>
                  <a:tcPr marL="0" marR="0" horzOverflow="overflow">
                    <a:lnL>
                      <a:noFill/>
                    </a:lnL>
                    <a:lnR cap="flat">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48763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Average variable costs (</a:t>
                      </a:r>
                      <a:r>
                        <a:rPr kumimoji="0" lang="en-US" sz="1300" b="0" i="1" u="none" strike="noStrike" cap="none" normalizeH="0" baseline="0" dirty="0" smtClean="0">
                          <a:ln>
                            <a:noFill/>
                          </a:ln>
                          <a:solidFill>
                            <a:schemeClr val="tx1"/>
                          </a:solidFill>
                          <a:effectLst/>
                          <a:latin typeface="Arial" charset="0"/>
                        </a:rPr>
                        <a:t>AVC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Variable costs per unit of output.</a:t>
                      </a:r>
                    </a:p>
                  </a:txBody>
                  <a:tcPr marL="0"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Arial" charset="0"/>
                        </a:rPr>
                        <a:t>AVC = TVC/q</a:t>
                      </a:r>
                    </a:p>
                  </a:txBody>
                  <a:tcPr marL="0" marR="0" horzOverflow="overflow">
                    <a:lnL>
                      <a:noFill/>
                    </a:lnL>
                    <a:lnR cap="flat">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48763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Average total costs (</a:t>
                      </a:r>
                      <a:r>
                        <a:rPr kumimoji="0" lang="en-US" sz="1300" b="0" i="1" u="none" strike="noStrike" cap="none" normalizeH="0" baseline="0" dirty="0" smtClean="0">
                          <a:ln>
                            <a:noFill/>
                          </a:ln>
                          <a:solidFill>
                            <a:schemeClr val="tx1"/>
                          </a:solidFill>
                          <a:effectLst/>
                          <a:latin typeface="Arial" charset="0"/>
                        </a:rPr>
                        <a:t>ATC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Total costs per unit of output.</a:t>
                      </a:r>
                    </a:p>
                  </a:txBody>
                  <a:tcPr marL="0"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Arial" charset="0"/>
                        </a:rPr>
                        <a:t>ATC = TC/q  ATC = AFC + AVC</a:t>
                      </a:r>
                    </a:p>
                  </a:txBody>
                  <a:tcPr marL="0" marR="0" horzOverflow="overflow">
                    <a:lnL>
                      <a:noFill/>
                    </a:lnL>
                    <a:lnR cap="flat">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618160">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300" b="0" i="0" u="none" strike="noStrike" cap="none" normalizeH="0" baseline="0" dirty="0" smtClean="0">
                          <a:ln>
                            <a:noFill/>
                          </a:ln>
                          <a:solidFill>
                            <a:schemeClr val="tx1"/>
                          </a:solidFill>
                          <a:effectLst/>
                          <a:latin typeface="Arial" charset="0"/>
                        </a:rPr>
                        <a:t>Marginal costs (</a:t>
                      </a:r>
                      <a:r>
                        <a:rPr kumimoji="0" lang="en-US" sz="1300" b="0" i="1" u="none" strike="noStrike" cap="none" normalizeH="0" baseline="0" dirty="0" smtClean="0">
                          <a:ln>
                            <a:noFill/>
                          </a:ln>
                          <a:solidFill>
                            <a:schemeClr val="tx1"/>
                          </a:solidFill>
                          <a:effectLst/>
                          <a:latin typeface="Arial" charset="0"/>
                        </a:rPr>
                        <a:t>MC</a:t>
                      </a:r>
                      <a:r>
                        <a:rPr kumimoji="0" lang="en-US" sz="1300" b="0" i="0" u="none" strike="noStrike" cap="none" normalizeH="0" baseline="0" dirty="0" smtClean="0">
                          <a:ln>
                            <a:noFill/>
                          </a:ln>
                          <a:solidFill>
                            <a:schemeClr val="tx1"/>
                          </a:solidFill>
                          <a:effectLst/>
                          <a:latin typeface="Arial" charset="0"/>
                        </a:rPr>
                        <a:t>)</a:t>
                      </a:r>
                    </a:p>
                  </a:txBody>
                  <a:tcPr marL="0" horzOverflow="overflow">
                    <a:lnL cap="flat">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The increase in total cost that results from producing 1 additional unit of output.</a:t>
                      </a:r>
                    </a:p>
                  </a:txBody>
                  <a:tcPr marL="0" horzOverflow="overflow">
                    <a:lnL>
                      <a:noFill/>
                    </a:lnL>
                    <a:lnR>
                      <a:noFill/>
                    </a:lnR>
                    <a:lnT>
                      <a:noFill/>
                    </a:lnT>
                    <a:lnB w="28575" cap="flat" cmpd="sng" algn="ctr">
                      <a:solidFill>
                        <a:srgbClr val="00758C"/>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1" u="none" strike="noStrike" cap="none" normalizeH="0" baseline="0" dirty="0" smtClean="0">
                          <a:ln>
                            <a:noFill/>
                          </a:ln>
                          <a:solidFill>
                            <a:schemeClr val="tx1"/>
                          </a:solidFill>
                          <a:effectLst/>
                          <a:latin typeface="Arial" charset="0"/>
                        </a:rPr>
                        <a:t>MC = </a:t>
                      </a:r>
                      <a:r>
                        <a:rPr kumimoji="0" lang="en-US" sz="1400" b="0" i="1" u="none" strike="noStrike" cap="none" normalizeH="0" baseline="0" dirty="0" smtClean="0">
                          <a:ln>
                            <a:noFill/>
                          </a:ln>
                          <a:solidFill>
                            <a:schemeClr val="tx1"/>
                          </a:solidFill>
                          <a:effectLst/>
                          <a:latin typeface="Symbol" pitchFamily="18" charset="2"/>
                        </a:rPr>
                        <a:t>D</a:t>
                      </a:r>
                      <a:r>
                        <a:rPr kumimoji="0" lang="en-US" sz="1400" b="0" i="1" u="none" strike="noStrike" cap="none" normalizeH="0" baseline="0" dirty="0" smtClean="0">
                          <a:ln>
                            <a:noFill/>
                          </a:ln>
                          <a:solidFill>
                            <a:schemeClr val="tx1"/>
                          </a:solidFill>
                          <a:effectLst/>
                          <a:latin typeface="Arial" charset="0"/>
                        </a:rPr>
                        <a:t>TC/</a:t>
                      </a:r>
                      <a:r>
                        <a:rPr kumimoji="0" lang="en-US" sz="1400" b="0" i="1" u="none" strike="noStrike" cap="none" normalizeH="0" baseline="0" dirty="0" err="1" smtClean="0">
                          <a:ln>
                            <a:noFill/>
                          </a:ln>
                          <a:solidFill>
                            <a:schemeClr val="tx1"/>
                          </a:solidFill>
                          <a:effectLst/>
                          <a:latin typeface="Symbol" pitchFamily="18" charset="2"/>
                        </a:rPr>
                        <a:t>D</a:t>
                      </a:r>
                      <a:r>
                        <a:rPr kumimoji="0" lang="en-US" sz="1400" b="0" i="1" u="none" strike="noStrike" cap="none" normalizeH="0" baseline="0" dirty="0" err="1" smtClean="0">
                          <a:ln>
                            <a:noFill/>
                          </a:ln>
                          <a:solidFill>
                            <a:schemeClr val="tx1"/>
                          </a:solidFill>
                          <a:effectLst/>
                          <a:latin typeface="Arial" charset="0"/>
                        </a:rPr>
                        <a:t>q</a:t>
                      </a:r>
                      <a:endParaRPr kumimoji="0" lang="en-US" sz="1400" b="0" i="1" u="none" strike="noStrike" cap="none" normalizeH="0" baseline="0" dirty="0" smtClean="0">
                        <a:ln>
                          <a:noFill/>
                        </a:ln>
                        <a:solidFill>
                          <a:schemeClr val="tx1"/>
                        </a:solidFill>
                        <a:effectLst/>
                        <a:latin typeface="Arial" charset="0"/>
                      </a:endParaRPr>
                    </a:p>
                  </a:txBody>
                  <a:tcPr marL="0" marR="0" horzOverflow="overflow">
                    <a:lnL>
                      <a:noFill/>
                    </a:lnL>
                    <a:lnR cap="flat">
                      <a:noFill/>
                    </a:lnR>
                    <a:lnT>
                      <a:noFill/>
                    </a:lnT>
                    <a:lnB w="28575" cap="flat" cmpd="sng" algn="ctr">
                      <a:solidFill>
                        <a:srgbClr val="00758C"/>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
        <p:nvSpPr>
          <p:cNvPr id="72" name="Rectangle 4"/>
          <p:cNvSpPr txBox="1">
            <a:spLocks noChangeArrowheads="1"/>
          </p:cNvSpPr>
          <p:nvPr/>
        </p:nvSpPr>
        <p:spPr bwMode="auto">
          <a:xfrm>
            <a:off x="1981200" y="293688"/>
            <a:ext cx="6400800" cy="381000"/>
          </a:xfrm>
          <a:prstGeom prst="rect">
            <a:avLst/>
          </a:prstGeom>
          <a:noFill/>
          <a:ln>
            <a:miter lim="800000"/>
            <a:headEnd/>
            <a:tailEnd/>
          </a:ln>
        </p:spPr>
        <p:txBody>
          <a:bodyPr/>
          <a:lstStyle/>
          <a:p>
            <a:pPr marL="457200" indent="-457200">
              <a:spcBef>
                <a:spcPct val="10000"/>
              </a:spcBef>
              <a:spcAft>
                <a:spcPct val="10000"/>
              </a:spcAft>
              <a:defRPr/>
            </a:pPr>
            <a:r>
              <a:rPr lang="en-US" sz="2000" kern="0" dirty="0">
                <a:solidFill>
                  <a:srgbClr val="55367D"/>
                </a:solidFill>
              </a:rPr>
              <a:t>Short-Run Costs: A Review</a:t>
            </a:r>
          </a:p>
        </p:txBody>
      </p:sp>
    </p:spTree>
    <p:extLst>
      <p:ext uri="{BB962C8B-B14F-4D97-AF65-F5344CB8AC3E}">
        <p14:creationId xmlns:p14="http://schemas.microsoft.com/office/powerpoint/2010/main" val="4135514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407080"/>
                                        </p:tgtEl>
                                        <p:attrNameLst>
                                          <p:attrName>style.visibility</p:attrName>
                                        </p:attrNameLst>
                                      </p:cBhvr>
                                      <p:to>
                                        <p:strVal val="visible"/>
                                      </p:to>
                                    </p:set>
                                    <p:animEffect transition="in" filter="wipe(up)">
                                      <p:cBhvr>
                                        <p:cTn id="11" dur="1000"/>
                                        <p:tgtEl>
                                          <p:spTgt spid="1407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endParaRPr lang="en-IN" dirty="0" smtClean="0"/>
          </a:p>
          <a:p>
            <a:pPr marL="0" indent="0" algn="just">
              <a:buNone/>
            </a:pPr>
            <a:endParaRPr lang="en-IN" dirty="0"/>
          </a:p>
          <a:p>
            <a:pPr marL="0" indent="0" algn="just">
              <a:buNone/>
            </a:pPr>
            <a:r>
              <a:rPr lang="en-IN" dirty="0" smtClean="0"/>
              <a:t>Why short run average cost curves are U-shaped?</a:t>
            </a:r>
            <a:endParaRPr lang="en-IN" dirty="0"/>
          </a:p>
        </p:txBody>
      </p:sp>
    </p:spTree>
    <p:extLst>
      <p:ext uri="{BB962C8B-B14F-4D97-AF65-F5344CB8AC3E}">
        <p14:creationId xmlns:p14="http://schemas.microsoft.com/office/powerpoint/2010/main" val="4247434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56802" name="Picture 2" descr="fig9_5_5ppt"/>
          <p:cNvPicPr>
            <a:picLocks noChangeAspect="1" noChangeArrowheads="1"/>
          </p:cNvPicPr>
          <p:nvPr/>
        </p:nvPicPr>
        <p:blipFill>
          <a:blip r:embed="rId2"/>
          <a:srcRect/>
          <a:stretch>
            <a:fillRect/>
          </a:stretch>
        </p:blipFill>
        <p:spPr bwMode="auto">
          <a:xfrm>
            <a:off x="2609850" y="1458914"/>
            <a:ext cx="6972300" cy="4162425"/>
          </a:xfrm>
          <a:prstGeom prst="rect">
            <a:avLst/>
          </a:prstGeom>
          <a:noFill/>
          <a:ln w="9525">
            <a:noFill/>
            <a:miter lim="800000"/>
            <a:headEnd/>
            <a:tailEnd/>
          </a:ln>
        </p:spPr>
      </p:pic>
      <p:pic>
        <p:nvPicPr>
          <p:cNvPr id="1356805" name="Picture 5" descr="fig9_5_1ppt"/>
          <p:cNvPicPr>
            <a:picLocks noChangeAspect="1" noChangeArrowheads="1"/>
          </p:cNvPicPr>
          <p:nvPr/>
        </p:nvPicPr>
        <p:blipFill>
          <a:blip r:embed="rId3"/>
          <a:srcRect/>
          <a:stretch>
            <a:fillRect/>
          </a:stretch>
        </p:blipFill>
        <p:spPr bwMode="auto">
          <a:xfrm>
            <a:off x="2609850" y="1458914"/>
            <a:ext cx="6972300" cy="4162425"/>
          </a:xfrm>
          <a:prstGeom prst="rect">
            <a:avLst/>
          </a:prstGeom>
          <a:noFill/>
          <a:ln w="9525">
            <a:noFill/>
            <a:miter lim="800000"/>
            <a:headEnd/>
            <a:tailEnd/>
          </a:ln>
        </p:spPr>
      </p:pic>
      <p:pic>
        <p:nvPicPr>
          <p:cNvPr id="1356806" name="Picture 6" descr="fig9_5_2ppt"/>
          <p:cNvPicPr>
            <a:picLocks noChangeAspect="1" noChangeArrowheads="1"/>
          </p:cNvPicPr>
          <p:nvPr/>
        </p:nvPicPr>
        <p:blipFill>
          <a:blip r:embed="rId4"/>
          <a:srcRect/>
          <a:stretch>
            <a:fillRect/>
          </a:stretch>
        </p:blipFill>
        <p:spPr bwMode="auto">
          <a:xfrm>
            <a:off x="2609850" y="1458914"/>
            <a:ext cx="6972300" cy="4162425"/>
          </a:xfrm>
          <a:prstGeom prst="rect">
            <a:avLst/>
          </a:prstGeom>
          <a:noFill/>
          <a:ln w="9525">
            <a:noFill/>
            <a:miter lim="800000"/>
            <a:headEnd/>
            <a:tailEnd/>
          </a:ln>
        </p:spPr>
      </p:pic>
      <p:pic>
        <p:nvPicPr>
          <p:cNvPr id="1356807" name="Picture 7" descr="fig9_5_3ppt"/>
          <p:cNvPicPr>
            <a:picLocks noChangeAspect="1" noChangeArrowheads="1"/>
          </p:cNvPicPr>
          <p:nvPr/>
        </p:nvPicPr>
        <p:blipFill>
          <a:blip r:embed="rId5"/>
          <a:srcRect/>
          <a:stretch>
            <a:fillRect/>
          </a:stretch>
        </p:blipFill>
        <p:spPr bwMode="auto">
          <a:xfrm>
            <a:off x="2609850" y="1458914"/>
            <a:ext cx="6972300" cy="4162425"/>
          </a:xfrm>
          <a:prstGeom prst="rect">
            <a:avLst/>
          </a:prstGeom>
          <a:noFill/>
          <a:ln w="9525">
            <a:noFill/>
            <a:miter lim="800000"/>
            <a:headEnd/>
            <a:tailEnd/>
          </a:ln>
        </p:spPr>
      </p:pic>
      <p:pic>
        <p:nvPicPr>
          <p:cNvPr id="1356808" name="Picture 8" descr="fig9_5_4ppt"/>
          <p:cNvPicPr>
            <a:picLocks noChangeAspect="1" noChangeArrowheads="1"/>
          </p:cNvPicPr>
          <p:nvPr/>
        </p:nvPicPr>
        <p:blipFill>
          <a:blip r:embed="rId6"/>
          <a:srcRect/>
          <a:stretch>
            <a:fillRect/>
          </a:stretch>
        </p:blipFill>
        <p:spPr bwMode="auto">
          <a:xfrm>
            <a:off x="2609850" y="1458914"/>
            <a:ext cx="6972300" cy="4162425"/>
          </a:xfrm>
          <a:prstGeom prst="rect">
            <a:avLst/>
          </a:prstGeom>
          <a:noFill/>
          <a:ln w="9525">
            <a:noFill/>
            <a:miter lim="800000"/>
            <a:headEnd/>
            <a:tailEnd/>
          </a:ln>
        </p:spPr>
      </p:pic>
      <p:sp>
        <p:nvSpPr>
          <p:cNvPr id="18443" name="Rectangle 7"/>
          <p:cNvSpPr>
            <a:spLocks noChangeArrowheads="1"/>
          </p:cNvSpPr>
          <p:nvPr/>
        </p:nvSpPr>
        <p:spPr bwMode="auto">
          <a:xfrm>
            <a:off x="1981200" y="76200"/>
            <a:ext cx="6400800" cy="533400"/>
          </a:xfrm>
          <a:prstGeom prst="rect">
            <a:avLst/>
          </a:prstGeom>
          <a:noFill/>
          <a:ln w="9525">
            <a:noFill/>
            <a:miter lim="800000"/>
            <a:headEnd/>
            <a:tailEnd/>
          </a:ln>
        </p:spPr>
        <p:txBody>
          <a:bodyPr/>
          <a:lstStyle/>
          <a:p>
            <a:pPr marL="457200" indent="-457200"/>
            <a:r>
              <a:rPr lang="en-US" sz="2800" dirty="0">
                <a:solidFill>
                  <a:srgbClr val="593000"/>
                </a:solidFill>
              </a:rPr>
              <a:t>Long-run Average cost curve  </a:t>
            </a:r>
          </a:p>
          <a:p>
            <a:pPr marL="457200" indent="-457200"/>
            <a:r>
              <a:rPr lang="en-US" dirty="0">
                <a:solidFill>
                  <a:srgbClr val="593000"/>
                </a:solidFill>
              </a:rPr>
              <a:t> </a:t>
            </a:r>
          </a:p>
          <a:p>
            <a:pPr marL="457200" indent="-457200"/>
            <a:r>
              <a:rPr lang="en-US" dirty="0">
                <a:solidFill>
                  <a:srgbClr val="593000"/>
                </a:solidFill>
              </a:rPr>
              <a:t> </a:t>
            </a:r>
          </a:p>
          <a:p>
            <a:pPr marL="457200" indent="-457200"/>
            <a:endParaRPr lang="en-US" dirty="0">
              <a:solidFill>
                <a:srgbClr val="593000"/>
              </a:solidFill>
            </a:endParaRPr>
          </a:p>
          <a:p>
            <a:pPr marL="457200" indent="-457200"/>
            <a:endParaRPr lang="en-US" dirty="0">
              <a:solidFill>
                <a:srgbClr val="593000"/>
              </a:solidFill>
            </a:endParaRPr>
          </a:p>
          <a:p>
            <a:pPr marL="457200" indent="-457200"/>
            <a:endParaRPr lang="en-US" dirty="0">
              <a:solidFill>
                <a:srgbClr val="593000"/>
              </a:solidFill>
            </a:endParaRPr>
          </a:p>
          <a:p>
            <a:pPr marL="457200" indent="-457200"/>
            <a:endParaRPr lang="en-US" dirty="0">
              <a:solidFill>
                <a:srgbClr val="593000"/>
              </a:solidFill>
            </a:endParaRPr>
          </a:p>
        </p:txBody>
      </p:sp>
      <p:sp>
        <p:nvSpPr>
          <p:cNvPr id="14" name="Rectangle 9"/>
          <p:cNvSpPr>
            <a:spLocks noChangeArrowheads="1"/>
          </p:cNvSpPr>
          <p:nvPr/>
        </p:nvSpPr>
        <p:spPr bwMode="auto">
          <a:xfrm>
            <a:off x="1981200" y="914400"/>
            <a:ext cx="8458200" cy="685800"/>
          </a:xfrm>
          <a:prstGeom prst="rect">
            <a:avLst/>
          </a:prstGeom>
          <a:noFill/>
          <a:ln w="9525">
            <a:noFill/>
            <a:miter lim="800000"/>
            <a:headEnd/>
            <a:tailEnd/>
          </a:ln>
        </p:spPr>
        <p:txBody>
          <a:bodyPr/>
          <a:lstStyle/>
          <a:p>
            <a:pPr>
              <a:spcBef>
                <a:spcPct val="0"/>
              </a:spcBef>
              <a:spcAft>
                <a:spcPct val="0"/>
              </a:spcAft>
            </a:pPr>
            <a:r>
              <a:rPr lang="en-US" sz="2000" dirty="0"/>
              <a:t>long-run average cost curve (</a:t>
            </a:r>
            <a:r>
              <a:rPr lang="en-US" sz="2000" i="1" dirty="0"/>
              <a:t>LRAC</a:t>
            </a:r>
            <a:r>
              <a:rPr lang="en-US" sz="2000" dirty="0"/>
              <a:t>)</a:t>
            </a:r>
            <a:r>
              <a:rPr lang="en-US" sz="2000" dirty="0">
                <a:solidFill>
                  <a:srgbClr val="006668"/>
                </a:solidFill>
              </a:rPr>
              <a:t>  </a:t>
            </a:r>
            <a:r>
              <a:rPr lang="en-US" sz="2000" dirty="0"/>
              <a:t>The “envelope” of a series of short-run cost curves.</a:t>
            </a:r>
          </a:p>
        </p:txBody>
      </p:sp>
      <p:sp>
        <p:nvSpPr>
          <p:cNvPr id="15" name="Rectangle 9"/>
          <p:cNvSpPr>
            <a:spLocks noChangeArrowheads="1"/>
          </p:cNvSpPr>
          <p:nvPr/>
        </p:nvSpPr>
        <p:spPr bwMode="auto">
          <a:xfrm>
            <a:off x="1981200" y="5867400"/>
            <a:ext cx="8458200" cy="609600"/>
          </a:xfrm>
          <a:prstGeom prst="rect">
            <a:avLst/>
          </a:prstGeom>
          <a:noFill/>
          <a:ln w="9525">
            <a:noFill/>
            <a:miter lim="800000"/>
            <a:headEnd/>
            <a:tailEnd/>
          </a:ln>
        </p:spPr>
        <p:txBody>
          <a:bodyPr/>
          <a:lstStyle/>
          <a:p>
            <a:pPr>
              <a:spcBef>
                <a:spcPct val="0"/>
              </a:spcBef>
              <a:spcAft>
                <a:spcPct val="0"/>
              </a:spcAft>
            </a:pPr>
            <a:r>
              <a:rPr lang="en-US" sz="2000" dirty="0"/>
              <a:t>minimum efficient scale (MES)</a:t>
            </a:r>
            <a:r>
              <a:rPr lang="en-US" sz="2000" dirty="0">
                <a:solidFill>
                  <a:srgbClr val="006668"/>
                </a:solidFill>
              </a:rPr>
              <a:t>  </a:t>
            </a:r>
            <a:r>
              <a:rPr lang="en-US" sz="2000" dirty="0"/>
              <a:t>The smallest size at which the long-run average cost curve is at its minimum.</a:t>
            </a:r>
          </a:p>
        </p:txBody>
      </p:sp>
    </p:spTree>
    <p:extLst>
      <p:ext uri="{BB962C8B-B14F-4D97-AF65-F5344CB8AC3E}">
        <p14:creationId xmlns:p14="http://schemas.microsoft.com/office/powerpoint/2010/main" val="1764858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443"/>
                                        </p:tgtEl>
                                        <p:attrNameLst>
                                          <p:attrName>style.visibility</p:attrName>
                                        </p:attrNameLst>
                                      </p:cBhvr>
                                      <p:to>
                                        <p:strVal val="visible"/>
                                      </p:to>
                                    </p:set>
                                    <p:animEffect transition="in" filter="wipe(left)">
                                      <p:cBhvr>
                                        <p:cTn id="7" dur="500"/>
                                        <p:tgtEl>
                                          <p:spTgt spid="184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56805"/>
                                        </p:tgtEl>
                                        <p:attrNameLst>
                                          <p:attrName>style.visibility</p:attrName>
                                        </p:attrNameLst>
                                      </p:cBhvr>
                                      <p:to>
                                        <p:strVal val="visible"/>
                                      </p:to>
                                    </p:set>
                                    <p:animEffect transition="in" filter="wipe(left)">
                                      <p:cBhvr>
                                        <p:cTn id="19" dur="1000"/>
                                        <p:tgtEl>
                                          <p:spTgt spid="1356805"/>
                                        </p:tgtEl>
                                      </p:cBhvr>
                                    </p:animEffect>
                                  </p:childTnLst>
                                </p:cTn>
                              </p:par>
                            </p:childTnLst>
                          </p:cTn>
                        </p:par>
                        <p:par>
                          <p:cTn id="20" fill="hold" nodeType="afterGroup">
                            <p:stCondLst>
                              <p:cond delay="2500"/>
                            </p:stCondLst>
                            <p:childTnLst>
                              <p:par>
                                <p:cTn id="21" presetID="22" presetClass="entr" presetSubtype="4" fill="hold" nodeType="afterEffect">
                                  <p:stCondLst>
                                    <p:cond delay="0"/>
                                  </p:stCondLst>
                                  <p:childTnLst>
                                    <p:set>
                                      <p:cBhvr>
                                        <p:cTn id="22" dur="1" fill="hold">
                                          <p:stCondLst>
                                            <p:cond delay="0"/>
                                          </p:stCondLst>
                                        </p:cTn>
                                        <p:tgtEl>
                                          <p:spTgt spid="1356806"/>
                                        </p:tgtEl>
                                        <p:attrNameLst>
                                          <p:attrName>style.visibility</p:attrName>
                                        </p:attrNameLst>
                                      </p:cBhvr>
                                      <p:to>
                                        <p:strVal val="visible"/>
                                      </p:to>
                                    </p:set>
                                    <p:animEffect transition="in" filter="wipe(down)">
                                      <p:cBhvr>
                                        <p:cTn id="23" dur="1000"/>
                                        <p:tgtEl>
                                          <p:spTgt spid="1356806"/>
                                        </p:tgtEl>
                                      </p:cBhvr>
                                    </p:animEffect>
                                  </p:childTnLst>
                                </p:cTn>
                              </p:par>
                            </p:childTnLst>
                          </p:cTn>
                        </p:par>
                        <p:par>
                          <p:cTn id="24" fill="hold" nodeType="afterGroup">
                            <p:stCondLst>
                              <p:cond delay="3500"/>
                            </p:stCondLst>
                            <p:childTnLst>
                              <p:par>
                                <p:cTn id="25" presetID="22" presetClass="entr" presetSubtype="4" fill="hold" nodeType="afterEffect">
                                  <p:stCondLst>
                                    <p:cond delay="0"/>
                                  </p:stCondLst>
                                  <p:childTnLst>
                                    <p:set>
                                      <p:cBhvr>
                                        <p:cTn id="26" dur="1" fill="hold">
                                          <p:stCondLst>
                                            <p:cond delay="0"/>
                                          </p:stCondLst>
                                        </p:cTn>
                                        <p:tgtEl>
                                          <p:spTgt spid="1356807"/>
                                        </p:tgtEl>
                                        <p:attrNameLst>
                                          <p:attrName>style.visibility</p:attrName>
                                        </p:attrNameLst>
                                      </p:cBhvr>
                                      <p:to>
                                        <p:strVal val="visible"/>
                                      </p:to>
                                    </p:set>
                                    <p:animEffect transition="in" filter="wipe(down)">
                                      <p:cBhvr>
                                        <p:cTn id="27" dur="1000"/>
                                        <p:tgtEl>
                                          <p:spTgt spid="1356807"/>
                                        </p:tgtEl>
                                      </p:cBhvr>
                                    </p:animEffect>
                                  </p:childTnLst>
                                </p:cTn>
                              </p:par>
                            </p:childTnLst>
                          </p:cTn>
                        </p:par>
                        <p:par>
                          <p:cTn id="28" fill="hold" nodeType="afterGroup">
                            <p:stCondLst>
                              <p:cond delay="4500"/>
                            </p:stCondLst>
                            <p:childTnLst>
                              <p:par>
                                <p:cTn id="29" presetID="22" presetClass="entr" presetSubtype="4" fill="hold" nodeType="afterEffect">
                                  <p:stCondLst>
                                    <p:cond delay="0"/>
                                  </p:stCondLst>
                                  <p:childTnLst>
                                    <p:set>
                                      <p:cBhvr>
                                        <p:cTn id="30" dur="1" fill="hold">
                                          <p:stCondLst>
                                            <p:cond delay="0"/>
                                          </p:stCondLst>
                                        </p:cTn>
                                        <p:tgtEl>
                                          <p:spTgt spid="1356808"/>
                                        </p:tgtEl>
                                        <p:attrNameLst>
                                          <p:attrName>style.visibility</p:attrName>
                                        </p:attrNameLst>
                                      </p:cBhvr>
                                      <p:to>
                                        <p:strVal val="visible"/>
                                      </p:to>
                                    </p:set>
                                    <p:animEffect transition="in" filter="wipe(down)">
                                      <p:cBhvr>
                                        <p:cTn id="31" dur="1000"/>
                                        <p:tgtEl>
                                          <p:spTgt spid="1356808"/>
                                        </p:tgtEl>
                                      </p:cBhvr>
                                    </p:animEffect>
                                  </p:childTnLst>
                                </p:cTn>
                              </p:par>
                            </p:childTnLst>
                          </p:cTn>
                        </p:par>
                        <p:par>
                          <p:cTn id="32" fill="hold" nodeType="afterGroup">
                            <p:stCondLst>
                              <p:cond delay="5500"/>
                            </p:stCondLst>
                            <p:childTnLst>
                              <p:par>
                                <p:cTn id="33" presetID="22" presetClass="entr" presetSubtype="8" fill="hold" nodeType="afterEffect">
                                  <p:stCondLst>
                                    <p:cond delay="0"/>
                                  </p:stCondLst>
                                  <p:childTnLst>
                                    <p:set>
                                      <p:cBhvr>
                                        <p:cTn id="34" dur="1" fill="hold">
                                          <p:stCondLst>
                                            <p:cond delay="0"/>
                                          </p:stCondLst>
                                        </p:cTn>
                                        <p:tgtEl>
                                          <p:spTgt spid="1356802"/>
                                        </p:tgtEl>
                                        <p:attrNameLst>
                                          <p:attrName>style.visibility</p:attrName>
                                        </p:attrNameLst>
                                      </p:cBhvr>
                                      <p:to>
                                        <p:strVal val="visible"/>
                                      </p:to>
                                    </p:set>
                                    <p:animEffect transition="in" filter="wipe(left)">
                                      <p:cBhvr>
                                        <p:cTn id="35" dur="1000"/>
                                        <p:tgtEl>
                                          <p:spTgt spid="135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40" name="Rectangle 40"/>
          <p:cNvSpPr>
            <a:spLocks noChangeArrowheads="1"/>
          </p:cNvSpPr>
          <p:nvPr/>
        </p:nvSpPr>
        <p:spPr bwMode="auto">
          <a:xfrm>
            <a:off x="1981200" y="1600200"/>
            <a:ext cx="8305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a:solidFill>
                  <a:schemeClr val="tx1"/>
                </a:solidFill>
              </a:rPr>
              <a:t>short run</a:t>
            </a:r>
            <a:r>
              <a:rPr lang="en-US" altLang="en-US" sz="1800" b="0">
                <a:solidFill>
                  <a:schemeClr val="tx1"/>
                </a:solidFill>
              </a:rPr>
              <a:t>  The period of time for which two conditions hold: The firm is operating under a fixed scale (fixed factor) of production, and firms can neither enter nor exit an industry. </a:t>
            </a:r>
          </a:p>
        </p:txBody>
      </p:sp>
      <p:sp>
        <p:nvSpPr>
          <p:cNvPr id="1331241" name="Rectangle 41"/>
          <p:cNvSpPr>
            <a:spLocks noChangeArrowheads="1"/>
          </p:cNvSpPr>
          <p:nvPr/>
        </p:nvSpPr>
        <p:spPr bwMode="auto">
          <a:xfrm>
            <a:off x="1981200" y="3733800"/>
            <a:ext cx="8305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sym typeface="Wingdings 3" panose="05040102010807070707" pitchFamily="18" charset="2"/>
              </a:defRPr>
            </a:lvl5pPr>
            <a:lvl6pPr marL="25146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6pPr>
            <a:lvl7pPr marL="29718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7pPr>
            <a:lvl8pPr marL="34290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8pPr>
            <a:lvl9pPr marL="3886200" indent="-228600" eaLnBrk="0" fontAlgn="base" hangingPunct="0">
              <a:spcBef>
                <a:spcPct val="10000"/>
              </a:spcBef>
              <a:spcAft>
                <a:spcPct val="10000"/>
              </a:spcAft>
              <a:defRPr sz="1200" b="1">
                <a:solidFill>
                  <a:srgbClr val="7D0013"/>
                </a:solidFill>
                <a:latin typeface="Arial" panose="020B0604020202020204" pitchFamily="34" charset="0"/>
                <a:sym typeface="Wingdings 3" panose="05040102010807070707" pitchFamily="18" charset="2"/>
              </a:defRPr>
            </a:lvl9pPr>
          </a:lstStyle>
          <a:p>
            <a:pPr eaLnBrk="1" hangingPunct="1">
              <a:spcBef>
                <a:spcPct val="0"/>
              </a:spcBef>
              <a:spcAft>
                <a:spcPct val="0"/>
              </a:spcAft>
            </a:pPr>
            <a:r>
              <a:rPr lang="en-US" altLang="en-US" sz="1800">
                <a:solidFill>
                  <a:schemeClr val="tx1"/>
                </a:solidFill>
              </a:rPr>
              <a:t>long run</a:t>
            </a:r>
            <a:r>
              <a:rPr lang="en-US" altLang="en-US" sz="1800" b="0">
                <a:solidFill>
                  <a:schemeClr val="tx1"/>
                </a:solidFill>
              </a:rPr>
              <a:t>  That period of time for which there are no fixed factors of production: Firms can increase or decrease the scale of operation, and new firms can enter and existing firms can exit the industry.  </a:t>
            </a:r>
          </a:p>
        </p:txBody>
      </p:sp>
      <p:sp>
        <p:nvSpPr>
          <p:cNvPr id="8" name="Rectangle 4"/>
          <p:cNvSpPr txBox="1">
            <a:spLocks noChangeArrowheads="1"/>
          </p:cNvSpPr>
          <p:nvPr/>
        </p:nvSpPr>
        <p:spPr bwMode="auto">
          <a:xfrm>
            <a:off x="1981200" y="304800"/>
            <a:ext cx="6400800" cy="381000"/>
          </a:xfrm>
          <a:prstGeom prst="rect">
            <a:avLst/>
          </a:prstGeom>
          <a:noFill/>
          <a:ln>
            <a:miter lim="800000"/>
            <a:headEnd/>
            <a:tailEnd/>
          </a:ln>
        </p:spPr>
        <p:txBody>
          <a:bodyPr/>
          <a:lstStyle/>
          <a:p>
            <a:pPr marL="457200" indent="-457200">
              <a:defRPr/>
            </a:pPr>
            <a:r>
              <a:rPr lang="en-US" sz="2000" kern="0" dirty="0">
                <a:solidFill>
                  <a:srgbClr val="55367D"/>
                </a:solidFill>
              </a:rPr>
              <a:t>Short-Run versus Long-Run Decisions</a:t>
            </a:r>
          </a:p>
        </p:txBody>
      </p:sp>
    </p:spTree>
    <p:extLst>
      <p:ext uri="{BB962C8B-B14F-4D97-AF65-F5344CB8AC3E}">
        <p14:creationId xmlns:p14="http://schemas.microsoft.com/office/powerpoint/2010/main" val="3725052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1240"/>
                                        </p:tgtEl>
                                        <p:attrNameLst>
                                          <p:attrName>style.visibility</p:attrName>
                                        </p:attrNameLst>
                                      </p:cBhvr>
                                      <p:to>
                                        <p:strVal val="visible"/>
                                      </p:to>
                                    </p:set>
                                    <p:animEffect transition="in" filter="wipe(left)">
                                      <p:cBhvr>
                                        <p:cTn id="11" dur="500"/>
                                        <p:tgtEl>
                                          <p:spTgt spid="133124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31241"/>
                                        </p:tgtEl>
                                        <p:attrNameLst>
                                          <p:attrName>style.visibility</p:attrName>
                                        </p:attrNameLst>
                                      </p:cBhvr>
                                      <p:to>
                                        <p:strVal val="visible"/>
                                      </p:to>
                                    </p:set>
                                    <p:animEffect transition="in" filter="wipe(left)">
                                      <p:cBhvr>
                                        <p:cTn id="15" dur="500"/>
                                        <p:tgtEl>
                                          <p:spTgt spid="1331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0" grpId="0"/>
      <p:bldP spid="1331241"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7827" name="Rectangle 3"/>
          <p:cNvSpPr>
            <a:spLocks noChangeArrowheads="1"/>
          </p:cNvSpPr>
          <p:nvPr/>
        </p:nvSpPr>
        <p:spPr bwMode="auto">
          <a:xfrm>
            <a:off x="1981200" y="18288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fixed cost</a:t>
            </a:r>
            <a:r>
              <a:rPr lang="en-US" altLang="en-US" sz="1800">
                <a:solidFill>
                  <a:srgbClr val="006668"/>
                </a:solidFill>
              </a:rPr>
              <a:t> </a:t>
            </a:r>
            <a:r>
              <a:rPr lang="en-US" altLang="en-US" sz="1800" b="0">
                <a:solidFill>
                  <a:schemeClr val="tx1"/>
                </a:solidFill>
              </a:rPr>
              <a:t>  Any cost that does not depend on the firms’ level of output. These costs are incurred even if the firm is producing nothing. There are no fixed costs in the long run.</a:t>
            </a:r>
          </a:p>
        </p:txBody>
      </p:sp>
      <p:sp>
        <p:nvSpPr>
          <p:cNvPr id="1357828" name="Rectangle 4"/>
          <p:cNvSpPr>
            <a:spLocks noChangeArrowheads="1"/>
          </p:cNvSpPr>
          <p:nvPr/>
        </p:nvSpPr>
        <p:spPr bwMode="auto">
          <a:xfrm>
            <a:off x="1981200" y="3429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variable cost</a:t>
            </a:r>
            <a:r>
              <a:rPr lang="en-US" altLang="en-US" sz="1800">
                <a:solidFill>
                  <a:srgbClr val="006668"/>
                </a:solidFill>
              </a:rPr>
              <a:t>  </a:t>
            </a:r>
            <a:r>
              <a:rPr lang="en-US" altLang="en-US" sz="1800" b="0">
                <a:solidFill>
                  <a:schemeClr val="tx1"/>
                </a:solidFill>
              </a:rPr>
              <a:t>A cost that depends on the level of production chosen.</a:t>
            </a:r>
          </a:p>
        </p:txBody>
      </p:sp>
      <p:sp>
        <p:nvSpPr>
          <p:cNvPr id="1357829" name="Rectangle 5"/>
          <p:cNvSpPr>
            <a:spLocks noChangeArrowheads="1"/>
          </p:cNvSpPr>
          <p:nvPr/>
        </p:nvSpPr>
        <p:spPr bwMode="auto">
          <a:xfrm>
            <a:off x="1981200" y="4495800"/>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total cost (</a:t>
            </a:r>
            <a:r>
              <a:rPr lang="en-US" altLang="en-US" sz="1800" i="1">
                <a:solidFill>
                  <a:schemeClr val="tx1"/>
                </a:solidFill>
              </a:rPr>
              <a:t>TC</a:t>
            </a:r>
            <a:r>
              <a:rPr lang="en-US" altLang="en-US" sz="1800">
                <a:solidFill>
                  <a:schemeClr val="tx1"/>
                </a:solidFill>
              </a:rPr>
              <a:t>)</a:t>
            </a:r>
            <a:r>
              <a:rPr lang="en-US" altLang="en-US" sz="1800">
                <a:solidFill>
                  <a:srgbClr val="006668"/>
                </a:solidFill>
              </a:rPr>
              <a:t>  </a:t>
            </a:r>
            <a:r>
              <a:rPr lang="en-US" altLang="en-US" sz="1800" b="0">
                <a:solidFill>
                  <a:schemeClr val="tx1"/>
                </a:solidFill>
              </a:rPr>
              <a:t>Total fixed costs plus total variable costs.</a:t>
            </a:r>
          </a:p>
        </p:txBody>
      </p:sp>
      <p:sp>
        <p:nvSpPr>
          <p:cNvPr id="1357830" name="Rectangle 6"/>
          <p:cNvSpPr>
            <a:spLocks noChangeArrowheads="1"/>
          </p:cNvSpPr>
          <p:nvPr/>
        </p:nvSpPr>
        <p:spPr bwMode="auto">
          <a:xfrm>
            <a:off x="5067300" y="52578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b="0" i="1" dirty="0">
                <a:solidFill>
                  <a:schemeClr val="tx1"/>
                </a:solidFill>
              </a:rPr>
              <a:t>TC = TFC + TVC</a:t>
            </a:r>
          </a:p>
        </p:txBody>
      </p:sp>
      <p:sp>
        <p:nvSpPr>
          <p:cNvPr id="8" name="Rectangle 6"/>
          <p:cNvSpPr txBox="1">
            <a:spLocks noChangeArrowheads="1"/>
          </p:cNvSpPr>
          <p:nvPr/>
        </p:nvSpPr>
        <p:spPr bwMode="auto">
          <a:xfrm>
            <a:off x="1981200" y="300038"/>
            <a:ext cx="8382000" cy="381000"/>
          </a:xfrm>
          <a:prstGeom prst="rect">
            <a:avLst/>
          </a:prstGeom>
          <a:noFill/>
          <a:ln>
            <a:miter lim="800000"/>
            <a:headEnd/>
            <a:tailEnd/>
          </a:ln>
        </p:spPr>
        <p:txBody>
          <a:bodyPr/>
          <a:lstStyle/>
          <a:p>
            <a:pPr>
              <a:defRPr/>
            </a:pPr>
            <a:r>
              <a:rPr lang="en-US" sz="2400" kern="0" dirty="0">
                <a:solidFill>
                  <a:srgbClr val="8A1636"/>
                </a:solidFill>
                <a:latin typeface="+mj-lt"/>
                <a:ea typeface="+mj-ea"/>
                <a:cs typeface="+mj-cs"/>
              </a:rPr>
              <a:t>Costs in the Short Run</a:t>
            </a:r>
          </a:p>
        </p:txBody>
      </p:sp>
    </p:spTree>
    <p:extLst>
      <p:ext uri="{BB962C8B-B14F-4D97-AF65-F5344CB8AC3E}">
        <p14:creationId xmlns:p14="http://schemas.microsoft.com/office/powerpoint/2010/main" val="1984925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57827"/>
                                        </p:tgtEl>
                                        <p:attrNameLst>
                                          <p:attrName>style.visibility</p:attrName>
                                        </p:attrNameLst>
                                      </p:cBhvr>
                                      <p:to>
                                        <p:strVal val="visible"/>
                                      </p:to>
                                    </p:set>
                                    <p:animEffect transition="in" filter="wipe(left)">
                                      <p:cBhvr>
                                        <p:cTn id="11" dur="500"/>
                                        <p:tgtEl>
                                          <p:spTgt spid="135782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57828"/>
                                        </p:tgtEl>
                                        <p:attrNameLst>
                                          <p:attrName>style.visibility</p:attrName>
                                        </p:attrNameLst>
                                      </p:cBhvr>
                                      <p:to>
                                        <p:strVal val="visible"/>
                                      </p:to>
                                    </p:set>
                                    <p:animEffect transition="in" filter="wipe(left)">
                                      <p:cBhvr>
                                        <p:cTn id="15" dur="500"/>
                                        <p:tgtEl>
                                          <p:spTgt spid="135782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57829"/>
                                        </p:tgtEl>
                                        <p:attrNameLst>
                                          <p:attrName>style.visibility</p:attrName>
                                        </p:attrNameLst>
                                      </p:cBhvr>
                                      <p:to>
                                        <p:strVal val="visible"/>
                                      </p:to>
                                    </p:set>
                                    <p:animEffect transition="in" filter="wipe(left)">
                                      <p:cBhvr>
                                        <p:cTn id="19" dur="500"/>
                                        <p:tgtEl>
                                          <p:spTgt spid="1357829"/>
                                        </p:tgtEl>
                                      </p:cBhvr>
                                    </p:animEffect>
                                  </p:childTnLst>
                                </p:cTn>
                              </p:par>
                            </p:childTnLst>
                          </p:cTn>
                        </p:par>
                        <p:par>
                          <p:cTn id="20" fill="hold" nodeType="afterGroup">
                            <p:stCondLst>
                              <p:cond delay="2000"/>
                            </p:stCondLst>
                            <p:childTnLst>
                              <p:par>
                                <p:cTn id="21" presetID="17" presetClass="entr" presetSubtype="10" fill="hold" grpId="0" nodeType="afterEffect">
                                  <p:stCondLst>
                                    <p:cond delay="0"/>
                                  </p:stCondLst>
                                  <p:childTnLst>
                                    <p:set>
                                      <p:cBhvr>
                                        <p:cTn id="22" dur="1" fill="hold">
                                          <p:stCondLst>
                                            <p:cond delay="0"/>
                                          </p:stCondLst>
                                        </p:cTn>
                                        <p:tgtEl>
                                          <p:spTgt spid="1357830"/>
                                        </p:tgtEl>
                                        <p:attrNameLst>
                                          <p:attrName>style.visibility</p:attrName>
                                        </p:attrNameLst>
                                      </p:cBhvr>
                                      <p:to>
                                        <p:strVal val="visible"/>
                                      </p:to>
                                    </p:set>
                                    <p:anim calcmode="lin" valueType="num">
                                      <p:cBhvr>
                                        <p:cTn id="23" dur="500" fill="hold"/>
                                        <p:tgtEl>
                                          <p:spTgt spid="1357830"/>
                                        </p:tgtEl>
                                        <p:attrNameLst>
                                          <p:attrName>ppt_w</p:attrName>
                                        </p:attrNameLst>
                                      </p:cBhvr>
                                      <p:tavLst>
                                        <p:tav tm="0">
                                          <p:val>
                                            <p:fltVal val="0"/>
                                          </p:val>
                                        </p:tav>
                                        <p:tav tm="100000">
                                          <p:val>
                                            <p:strVal val="#ppt_w"/>
                                          </p:val>
                                        </p:tav>
                                      </p:tavLst>
                                    </p:anim>
                                    <p:anim calcmode="lin" valueType="num">
                                      <p:cBhvr>
                                        <p:cTn id="24" dur="500" fill="hold"/>
                                        <p:tgtEl>
                                          <p:spTgt spid="13578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27" grpId="0"/>
      <p:bldP spid="1357828" grpId="0"/>
      <p:bldP spid="1357829" grpId="0"/>
      <p:bldP spid="1357830"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8851" name="Rectangle 3"/>
          <p:cNvSpPr>
            <a:spLocks noChangeArrowheads="1"/>
          </p:cNvSpPr>
          <p:nvPr/>
        </p:nvSpPr>
        <p:spPr bwMode="auto">
          <a:xfrm>
            <a:off x="1981200" y="1624013"/>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total fixed costs (</a:t>
            </a:r>
            <a:r>
              <a:rPr lang="en-US" altLang="en-US" sz="1800" i="1">
                <a:solidFill>
                  <a:schemeClr val="tx1"/>
                </a:solidFill>
              </a:rPr>
              <a:t>TFC</a:t>
            </a:r>
            <a:r>
              <a:rPr lang="en-US" altLang="en-US" sz="1800">
                <a:solidFill>
                  <a:schemeClr val="tx1"/>
                </a:solidFill>
              </a:rPr>
              <a:t>) </a:t>
            </a:r>
            <a:r>
              <a:rPr lang="en-US" altLang="en-US" sz="1800" i="1">
                <a:solidFill>
                  <a:schemeClr val="tx1"/>
                </a:solidFill>
              </a:rPr>
              <a:t>or</a:t>
            </a:r>
            <a:r>
              <a:rPr lang="en-US" altLang="en-US" sz="1800">
                <a:solidFill>
                  <a:schemeClr val="tx1"/>
                </a:solidFill>
              </a:rPr>
              <a:t> overhead</a:t>
            </a:r>
            <a:r>
              <a:rPr lang="en-US" altLang="en-US" sz="1800">
                <a:solidFill>
                  <a:srgbClr val="006668"/>
                </a:solidFill>
              </a:rPr>
              <a:t>  </a:t>
            </a:r>
            <a:r>
              <a:rPr lang="en-US" altLang="en-US" sz="1800" b="0">
                <a:solidFill>
                  <a:schemeClr val="tx1"/>
                </a:solidFill>
              </a:rPr>
              <a:t>The total of all costs that do not change with output even if output is zero.</a:t>
            </a:r>
          </a:p>
        </p:txBody>
      </p:sp>
      <p:graphicFrame>
        <p:nvGraphicFramePr>
          <p:cNvPr id="1358916" name="Group 68"/>
          <p:cNvGraphicFramePr>
            <a:graphicFrameLocks noGrp="1"/>
          </p:cNvGraphicFramePr>
          <p:nvPr>
            <p:ph idx="4294967295"/>
          </p:nvPr>
        </p:nvGraphicFramePr>
        <p:xfrm>
          <a:off x="3810000" y="2740026"/>
          <a:ext cx="4572000" cy="2593975"/>
        </p:xfrm>
        <a:graphic>
          <a:graphicData uri="http://schemas.openxmlformats.org/drawingml/2006/table">
            <a:tbl>
              <a:tblPr/>
              <a:tblGrid>
                <a:gridCol w="1143000"/>
                <a:gridCol w="1371600"/>
                <a:gridCol w="2057400"/>
              </a:tblGrid>
              <a:tr h="557096">
                <a:tc gridSpan="3">
                  <a:txBody>
                    <a:bodyPr/>
                    <a:lstStyle/>
                    <a:p>
                      <a:pPr marL="977900" marR="0" lvl="0" indent="-97790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cs typeface="Arial" charset="0"/>
                        </a:rPr>
                        <a:t>TABLE 8.1  </a:t>
                      </a:r>
                      <a:r>
                        <a:rPr kumimoji="0" lang="en-US" sz="1400" b="1" i="0" u="none" strike="noStrike" cap="none" normalizeH="0" baseline="0" dirty="0" smtClean="0">
                          <a:ln>
                            <a:noFill/>
                          </a:ln>
                          <a:solidFill>
                            <a:schemeClr val="bg1"/>
                          </a:solidFill>
                          <a:effectLst/>
                          <a:latin typeface="Arial" charset="0"/>
                        </a:rPr>
                        <a:t>Short-Run Fixed Cost (Total and Average) of a Hypothetical Firm</a:t>
                      </a:r>
                    </a:p>
                  </a:txBody>
                  <a:tcPr marT="45711" marB="45711"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r>
              <a:tr h="560813">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(1)</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1" u="none" strike="noStrike" cap="none" normalizeH="0" baseline="0" dirty="0" smtClean="0">
                          <a:ln>
                            <a:noFill/>
                          </a:ln>
                          <a:solidFill>
                            <a:schemeClr val="tx1"/>
                          </a:solidFill>
                          <a:effectLst/>
                          <a:latin typeface="Arial" charset="0"/>
                        </a:rPr>
                        <a:t>q</a:t>
                      </a:r>
                    </a:p>
                  </a:txBody>
                  <a:tcPr marR="0" marT="45711" marB="45711"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(2)</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1" u="none" strike="noStrike" cap="none" normalizeH="0" baseline="0" dirty="0" smtClean="0">
                          <a:ln>
                            <a:noFill/>
                          </a:ln>
                          <a:solidFill>
                            <a:schemeClr val="tx1"/>
                          </a:solidFill>
                          <a:effectLst/>
                          <a:latin typeface="Arial" charset="0"/>
                        </a:rPr>
                        <a:t>TFC</a:t>
                      </a:r>
                    </a:p>
                  </a:txBody>
                  <a:tcPr marR="0" marT="45711" marB="4571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dirty="0" smtClean="0">
                          <a:ln>
                            <a:noFill/>
                          </a:ln>
                          <a:solidFill>
                            <a:schemeClr val="tx1"/>
                          </a:solidFill>
                          <a:effectLst/>
                          <a:latin typeface="Arial" charset="0"/>
                        </a:rPr>
                        <a:t>(3)</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1" u="none" strike="noStrike" cap="none" normalizeH="0" baseline="0" dirty="0" smtClean="0">
                          <a:ln>
                            <a:noFill/>
                          </a:ln>
                          <a:solidFill>
                            <a:schemeClr val="tx1"/>
                          </a:solidFill>
                          <a:effectLst/>
                          <a:latin typeface="Arial" charset="0"/>
                        </a:rPr>
                        <a:t>AFC (TFC/q)</a:t>
                      </a:r>
                      <a:endParaRPr kumimoji="0" lang="en-US" sz="1400" b="0" i="1" u="none" strike="noStrike" cap="none" normalizeH="0" baseline="0" dirty="0" smtClean="0">
                        <a:ln>
                          <a:noFill/>
                        </a:ln>
                        <a:solidFill>
                          <a:schemeClr val="tx1"/>
                        </a:solidFill>
                        <a:effectLst/>
                        <a:latin typeface="Arial" charset="0"/>
                      </a:endParaRPr>
                    </a:p>
                  </a:txBody>
                  <a:tcPr marR="0" marT="45711" marB="4571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476065">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0</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1</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2</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3</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4</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5</a:t>
                      </a:r>
                    </a:p>
                  </a:txBody>
                  <a:tcPr marR="0" marT="91420" marB="0"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$100</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100</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100</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100</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100</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100</a:t>
                      </a:r>
                    </a:p>
                  </a:txBody>
                  <a:tcPr marR="320040" marT="91420" marB="0" horzOverflow="overflow">
                    <a:lnL>
                      <a:noFill/>
                    </a:lnL>
                    <a:lnR>
                      <a:noFill/>
                    </a:lnR>
                    <a:lnT w="12700" cap="flat" cmpd="sng" algn="ctr">
                      <a:solidFill>
                        <a:schemeClr val="tx1"/>
                      </a:solidFill>
                      <a:prstDash val="solid"/>
                      <a:round/>
                      <a:headEnd type="none" w="med" len="med"/>
                      <a:tailEnd type="none" w="med" len="med"/>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dirty="0" smtClean="0">
                          <a:ln>
                            <a:noFill/>
                          </a:ln>
                          <a:solidFill>
                            <a:schemeClr val="tx1"/>
                          </a:solidFill>
                          <a:effectLst/>
                          <a:latin typeface="Arial" charset="0"/>
                        </a:rPr>
                        <a:t>$        </a:t>
                      </a:r>
                      <a:r>
                        <a:rPr kumimoji="0" lang="pt-BR" sz="1400" b="0" i="0" u="none" strike="noStrike" cap="none" normalizeH="0" baseline="0" dirty="0" smtClean="0">
                          <a:ln>
                            <a:noFill/>
                          </a:ln>
                          <a:solidFill>
                            <a:schemeClr val="tx1"/>
                          </a:solidFill>
                          <a:effectLst/>
                          <a:latin typeface="Symbol" pitchFamily="18" charset="2"/>
                        </a:rPr>
                        <a:t>-</a:t>
                      </a:r>
                      <a:br>
                        <a:rPr kumimoji="0" lang="pt-BR" sz="1400" b="0" i="0" u="none" strike="noStrike" cap="none" normalizeH="0" baseline="0" dirty="0" smtClean="0">
                          <a:ln>
                            <a:noFill/>
                          </a:ln>
                          <a:solidFill>
                            <a:schemeClr val="tx1"/>
                          </a:solidFill>
                          <a:effectLst/>
                          <a:latin typeface="Symbol" pitchFamily="18" charset="2"/>
                        </a:rPr>
                      </a:br>
                      <a:r>
                        <a:rPr kumimoji="0" lang="pt-BR" sz="1400" b="0" i="0" u="none" strike="noStrike" cap="none" normalizeH="0" baseline="0" dirty="0" smtClean="0">
                          <a:ln>
                            <a:noFill/>
                          </a:ln>
                          <a:solidFill>
                            <a:schemeClr val="tx1"/>
                          </a:solidFill>
                          <a:effectLst/>
                          <a:latin typeface="Arial" charset="0"/>
                        </a:rPr>
                        <a:t>100</a:t>
                      </a:r>
                      <a:br>
                        <a:rPr kumimoji="0" lang="pt-BR" sz="1400" b="0" i="0" u="none" strike="noStrike" cap="none" normalizeH="0" baseline="0" dirty="0" smtClean="0">
                          <a:ln>
                            <a:noFill/>
                          </a:ln>
                          <a:solidFill>
                            <a:schemeClr val="tx1"/>
                          </a:solidFill>
                          <a:effectLst/>
                          <a:latin typeface="Arial" charset="0"/>
                        </a:rPr>
                      </a:br>
                      <a:r>
                        <a:rPr kumimoji="0" lang="pt-BR" sz="1400" b="0" i="0" u="none" strike="noStrike" cap="none" normalizeH="0" baseline="0" dirty="0" smtClean="0">
                          <a:ln>
                            <a:noFill/>
                          </a:ln>
                          <a:solidFill>
                            <a:schemeClr val="tx1"/>
                          </a:solidFill>
                          <a:effectLst/>
                          <a:latin typeface="Arial" charset="0"/>
                        </a:rPr>
                        <a:t>50</a:t>
                      </a:r>
                      <a:br>
                        <a:rPr kumimoji="0" lang="pt-BR" sz="1400" b="0" i="0" u="none" strike="noStrike" cap="none" normalizeH="0" baseline="0" dirty="0" smtClean="0">
                          <a:ln>
                            <a:noFill/>
                          </a:ln>
                          <a:solidFill>
                            <a:schemeClr val="tx1"/>
                          </a:solidFill>
                          <a:effectLst/>
                          <a:latin typeface="Arial" charset="0"/>
                        </a:rPr>
                      </a:br>
                      <a:r>
                        <a:rPr kumimoji="0" lang="pt-BR" sz="1400" b="0" i="0" u="none" strike="noStrike" cap="none" normalizeH="0" baseline="0" dirty="0" smtClean="0">
                          <a:ln>
                            <a:noFill/>
                          </a:ln>
                          <a:solidFill>
                            <a:schemeClr val="tx1"/>
                          </a:solidFill>
                          <a:effectLst/>
                          <a:latin typeface="Arial" charset="0"/>
                        </a:rPr>
                        <a:t>33</a:t>
                      </a:r>
                      <a:br>
                        <a:rPr kumimoji="0" lang="pt-BR" sz="1400" b="0" i="0" u="none" strike="noStrike" cap="none" normalizeH="0" baseline="0" dirty="0" smtClean="0">
                          <a:ln>
                            <a:noFill/>
                          </a:ln>
                          <a:solidFill>
                            <a:schemeClr val="tx1"/>
                          </a:solidFill>
                          <a:effectLst/>
                          <a:latin typeface="Arial" charset="0"/>
                        </a:rPr>
                      </a:br>
                      <a:r>
                        <a:rPr kumimoji="0" lang="pt-BR" sz="1400" b="0" i="0" u="none" strike="noStrike" cap="none" normalizeH="0" baseline="0" dirty="0" smtClean="0">
                          <a:ln>
                            <a:noFill/>
                          </a:ln>
                          <a:solidFill>
                            <a:schemeClr val="tx1"/>
                          </a:solidFill>
                          <a:effectLst/>
                          <a:latin typeface="Arial" charset="0"/>
                        </a:rPr>
                        <a:t>25</a:t>
                      </a:r>
                      <a:br>
                        <a:rPr kumimoji="0" lang="pt-BR" sz="1400" b="0" i="0" u="none" strike="noStrike" cap="none" normalizeH="0" baseline="0" dirty="0" smtClean="0">
                          <a:ln>
                            <a:noFill/>
                          </a:ln>
                          <a:solidFill>
                            <a:schemeClr val="tx1"/>
                          </a:solidFill>
                          <a:effectLst/>
                          <a:latin typeface="Arial" charset="0"/>
                        </a:rPr>
                      </a:br>
                      <a:r>
                        <a:rPr kumimoji="0" lang="pt-BR" sz="1400" b="0" i="0" u="none" strike="noStrike" cap="none" normalizeH="0" baseline="0" dirty="0" smtClean="0">
                          <a:ln>
                            <a:noFill/>
                          </a:ln>
                          <a:solidFill>
                            <a:schemeClr val="tx1"/>
                          </a:solidFill>
                          <a:effectLst/>
                          <a:latin typeface="Arial" charset="0"/>
                        </a:rPr>
                        <a:t>20</a:t>
                      </a:r>
                    </a:p>
                  </a:txBody>
                  <a:tcPr marR="594360" marT="91420" marB="0"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rgbClr val="00758C"/>
                      </a:solidFill>
                      <a:prstDash val="solid"/>
                      <a:round/>
                      <a:headEnd type="none" w="med" len="med"/>
                      <a:tailEnd type="none" w="med" len="med"/>
                    </a:lnB>
                    <a:lnTlToBr>
                      <a:noFill/>
                    </a:lnTlToBr>
                    <a:lnBlToTr>
                      <a:noFill/>
                    </a:lnBlToTr>
                    <a:noFill/>
                  </a:tcPr>
                </a:tc>
              </a:tr>
            </a:tbl>
          </a:graphicData>
        </a:graphic>
      </p:graphicFrame>
      <p:sp>
        <p:nvSpPr>
          <p:cNvPr id="25" name="Rectangle 4"/>
          <p:cNvSpPr txBox="1">
            <a:spLocks noChangeArrowheads="1"/>
          </p:cNvSpPr>
          <p:nvPr/>
        </p:nvSpPr>
        <p:spPr bwMode="auto">
          <a:xfrm>
            <a:off x="1981200" y="300038"/>
            <a:ext cx="6400800" cy="381000"/>
          </a:xfrm>
          <a:prstGeom prst="rect">
            <a:avLst/>
          </a:prstGeom>
          <a:noFill/>
          <a:ln>
            <a:miter lim="800000"/>
            <a:headEnd/>
            <a:tailEnd/>
          </a:ln>
        </p:spPr>
        <p:txBody>
          <a:bodyPr/>
          <a:lstStyle/>
          <a:p>
            <a:pPr marL="457200" indent="-457200">
              <a:spcBef>
                <a:spcPct val="10000"/>
              </a:spcBef>
              <a:spcAft>
                <a:spcPct val="10000"/>
              </a:spcAft>
              <a:defRPr/>
            </a:pPr>
            <a:r>
              <a:rPr lang="en-US" sz="2000" kern="0" dirty="0">
                <a:solidFill>
                  <a:srgbClr val="55367D"/>
                </a:solidFill>
              </a:rPr>
              <a:t>Fixed Costs</a:t>
            </a:r>
          </a:p>
        </p:txBody>
      </p:sp>
      <p:sp>
        <p:nvSpPr>
          <p:cNvPr id="26" name="Rectangle 7"/>
          <p:cNvSpPr>
            <a:spLocks noChangeArrowheads="1"/>
          </p:cNvSpPr>
          <p:nvPr/>
        </p:nvSpPr>
        <p:spPr bwMode="auto">
          <a:xfrm>
            <a:off x="1981200" y="962025"/>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Total Fixed Cost (</a:t>
            </a:r>
            <a:r>
              <a:rPr lang="en-US" altLang="en-US" sz="1800" b="0" i="1">
                <a:solidFill>
                  <a:srgbClr val="593000"/>
                </a:solidFill>
              </a:rPr>
              <a:t>TFC</a:t>
            </a:r>
            <a:r>
              <a:rPr lang="en-US" altLang="en-US" sz="1800" b="0">
                <a:solidFill>
                  <a:srgbClr val="593000"/>
                </a:solidFill>
              </a:rPr>
              <a:t>)</a:t>
            </a:r>
          </a:p>
        </p:txBody>
      </p:sp>
    </p:spTree>
    <p:extLst>
      <p:ext uri="{BB962C8B-B14F-4D97-AF65-F5344CB8AC3E}">
        <p14:creationId xmlns:p14="http://schemas.microsoft.com/office/powerpoint/2010/main" val="2210063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58851"/>
                                        </p:tgtEl>
                                        <p:attrNameLst>
                                          <p:attrName>style.visibility</p:attrName>
                                        </p:attrNameLst>
                                      </p:cBhvr>
                                      <p:to>
                                        <p:strVal val="visible"/>
                                      </p:to>
                                    </p:set>
                                    <p:animEffect transition="in" filter="wipe(left)">
                                      <p:cBhvr>
                                        <p:cTn id="15" dur="500"/>
                                        <p:tgtEl>
                                          <p:spTgt spid="1358851"/>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1358916"/>
                                        </p:tgtEl>
                                        <p:attrNameLst>
                                          <p:attrName>style.visibility</p:attrName>
                                        </p:attrNameLst>
                                      </p:cBhvr>
                                      <p:to>
                                        <p:strVal val="visible"/>
                                      </p:to>
                                    </p:set>
                                    <p:animEffect transition="in" filter="wipe(up)">
                                      <p:cBhvr>
                                        <p:cTn id="19" dur="1000"/>
                                        <p:tgtEl>
                                          <p:spTgt spid="135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8851" grpId="0" autoUpdateAnimBg="0"/>
      <p:bldP spid="25" grpId="0" animBg="1"/>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6541" name="Rectangle 45"/>
          <p:cNvSpPr>
            <a:spLocks noChangeArrowheads="1"/>
          </p:cNvSpPr>
          <p:nvPr/>
        </p:nvSpPr>
        <p:spPr bwMode="auto">
          <a:xfrm>
            <a:off x="1981200" y="4724400"/>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Aft>
                <a:spcPct val="10000"/>
              </a:spcAft>
            </a:pPr>
            <a:r>
              <a:rPr lang="en-US" altLang="en-US" sz="1400">
                <a:solidFill>
                  <a:srgbClr val="00723F"/>
                </a:solidFill>
              </a:rPr>
              <a:t>  FIGURE 8.2</a:t>
            </a:r>
            <a:r>
              <a:rPr lang="en-US" altLang="en-US" sz="1400"/>
              <a:t>  </a:t>
            </a:r>
            <a:r>
              <a:rPr lang="en-US" altLang="en-US" sz="1400">
                <a:solidFill>
                  <a:schemeClr val="tx1"/>
                </a:solidFill>
              </a:rPr>
              <a:t>Short-Run Fixed Cost (Total and Average) of a Hypothetical Firm</a:t>
            </a:r>
          </a:p>
        </p:txBody>
      </p:sp>
      <p:sp>
        <p:nvSpPr>
          <p:cNvPr id="1386542" name="Text Box 46"/>
          <p:cNvSpPr txBox="1">
            <a:spLocks noChangeArrowheads="1"/>
          </p:cNvSpPr>
          <p:nvPr/>
        </p:nvSpPr>
        <p:spPr bwMode="auto">
          <a:xfrm rot="10800000">
            <a:off x="1981201" y="5084979"/>
            <a:ext cx="8162925"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lnSpc>
                <a:spcPct val="105000"/>
              </a:lnSpc>
            </a:pPr>
            <a:r>
              <a:rPr lang="en-US" altLang="en-US" sz="1600" b="0">
                <a:solidFill>
                  <a:schemeClr val="tx1"/>
                </a:solidFill>
              </a:rPr>
              <a:t>Average fixed cost is simply total fixed cost divided by the quantity of output.</a:t>
            </a:r>
          </a:p>
          <a:p>
            <a:pPr eaLnBrk="1" hangingPunct="1">
              <a:lnSpc>
                <a:spcPct val="105000"/>
              </a:lnSpc>
            </a:pPr>
            <a:r>
              <a:rPr lang="en-US" altLang="en-US" sz="1600" b="0">
                <a:solidFill>
                  <a:schemeClr val="tx1"/>
                </a:solidFill>
              </a:rPr>
              <a:t>As output increases, average fixed cost declines because we are dividing a fixed number ($1,000) by a larger and larger quantity.</a:t>
            </a:r>
          </a:p>
        </p:txBody>
      </p:sp>
      <p:sp>
        <p:nvSpPr>
          <p:cNvPr id="24" name="Rectangle 7"/>
          <p:cNvSpPr>
            <a:spLocks noChangeArrowheads="1"/>
          </p:cNvSpPr>
          <p:nvPr/>
        </p:nvSpPr>
        <p:spPr bwMode="auto">
          <a:xfrm>
            <a:off x="1981200" y="295275"/>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Average Fixed Cost (</a:t>
            </a:r>
            <a:r>
              <a:rPr lang="en-US" altLang="en-US" sz="1800" b="0" i="1">
                <a:solidFill>
                  <a:srgbClr val="593000"/>
                </a:solidFill>
              </a:rPr>
              <a:t>AFC</a:t>
            </a:r>
            <a:r>
              <a:rPr lang="en-US" altLang="en-US" sz="1800" b="0">
                <a:solidFill>
                  <a:srgbClr val="593000"/>
                </a:solidFill>
              </a:rPr>
              <a:t>)</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2098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6477000" y="1524001"/>
            <a:ext cx="39243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21"/>
          <p:cNvSpPr>
            <a:spLocks noChangeArrowheads="1"/>
          </p:cNvSpPr>
          <p:nvPr/>
        </p:nvSpPr>
        <p:spPr bwMode="auto">
          <a:xfrm>
            <a:off x="1981200" y="7620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average fixed cost (</a:t>
            </a:r>
            <a:r>
              <a:rPr lang="en-US" altLang="en-US" sz="1800" i="1">
                <a:solidFill>
                  <a:schemeClr val="tx1"/>
                </a:solidFill>
              </a:rPr>
              <a:t>AFC</a:t>
            </a:r>
            <a:r>
              <a:rPr lang="en-US" altLang="en-US" sz="1800">
                <a:solidFill>
                  <a:schemeClr val="tx1"/>
                </a:solidFill>
              </a:rPr>
              <a:t>) </a:t>
            </a:r>
            <a:r>
              <a:rPr lang="en-US" altLang="en-US" sz="1800">
                <a:solidFill>
                  <a:srgbClr val="006668"/>
                </a:solidFill>
              </a:rPr>
              <a:t> </a:t>
            </a:r>
            <a:r>
              <a:rPr lang="en-US" altLang="en-US" sz="1800" b="0">
                <a:solidFill>
                  <a:schemeClr val="tx1"/>
                </a:solidFill>
              </a:rPr>
              <a:t>Total fixed cost divided by the number of units of output; a per-unit measure of fixed costs.</a:t>
            </a:r>
          </a:p>
        </p:txBody>
      </p:sp>
      <p:sp>
        <p:nvSpPr>
          <p:cNvPr id="37" name="Rectangle 23"/>
          <p:cNvSpPr>
            <a:spLocks noChangeArrowheads="1"/>
          </p:cNvSpPr>
          <p:nvPr/>
        </p:nvSpPr>
        <p:spPr bwMode="auto">
          <a:xfrm>
            <a:off x="1981200" y="59436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spreading overhead</a:t>
            </a:r>
            <a:r>
              <a:rPr lang="en-US" altLang="en-US" sz="1800">
                <a:solidFill>
                  <a:srgbClr val="006668"/>
                </a:solidFill>
              </a:rPr>
              <a:t>  </a:t>
            </a:r>
            <a:r>
              <a:rPr lang="en-US" altLang="en-US" sz="1800" b="0">
                <a:solidFill>
                  <a:schemeClr val="tx1"/>
                </a:solidFill>
              </a:rPr>
              <a:t>The process of dividing total fixed costs by more units of output. Average fixed cost declines as quantity rises.</a:t>
            </a:r>
          </a:p>
        </p:txBody>
      </p:sp>
      <p:graphicFrame>
        <p:nvGraphicFramePr>
          <p:cNvPr id="17" name="Object 16"/>
          <p:cNvGraphicFramePr>
            <a:graphicFrameLocks noChangeAspect="1"/>
          </p:cNvGraphicFramePr>
          <p:nvPr/>
        </p:nvGraphicFramePr>
        <p:xfrm>
          <a:off x="8858250" y="2286001"/>
          <a:ext cx="1352550" cy="701675"/>
        </p:xfrm>
        <a:graphic>
          <a:graphicData uri="http://schemas.openxmlformats.org/presentationml/2006/ole">
            <mc:AlternateContent xmlns:mc="http://schemas.openxmlformats.org/markup-compatibility/2006">
              <mc:Choice xmlns:v="urn:schemas-microsoft-com:vml" Requires="v">
                <p:oleObj spid="_x0000_s1039" name="Equation" r:id="rId17" imgW="1053643" imgH="545863" progId="">
                  <p:embed/>
                </p:oleObj>
              </mc:Choice>
              <mc:Fallback>
                <p:oleObj name="Equation" r:id="rId17" imgW="1053643" imgH="545863" progId="">
                  <p:embed/>
                  <p:pic>
                    <p:nvPicPr>
                      <p:cNvPr id="0" name="Picture 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858250" y="2286001"/>
                        <a:ext cx="13525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37415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86541"/>
                                        </p:tgtEl>
                                        <p:attrNameLst>
                                          <p:attrName>style.visibility</p:attrName>
                                        </p:attrNameLst>
                                      </p:cBhvr>
                                      <p:to>
                                        <p:strVal val="visible"/>
                                      </p:to>
                                    </p:set>
                                    <p:animEffect transition="in" filter="wipe(left)">
                                      <p:cBhvr>
                                        <p:cTn id="15" dur="500"/>
                                        <p:tgtEl>
                                          <p:spTgt spid="138654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86542">
                                            <p:txEl>
                                              <p:pRg st="0" end="0"/>
                                            </p:txEl>
                                          </p:spTgt>
                                        </p:tgtEl>
                                        <p:attrNameLst>
                                          <p:attrName>style.visibility</p:attrName>
                                        </p:attrNameLst>
                                      </p:cBhvr>
                                      <p:to>
                                        <p:strVal val="visible"/>
                                      </p:to>
                                    </p:set>
                                    <p:animEffect transition="in" filter="wipe(left)">
                                      <p:cBhvr>
                                        <p:cTn id="19" dur="500"/>
                                        <p:tgtEl>
                                          <p:spTgt spid="1386542">
                                            <p:txEl>
                                              <p:pRg st="0" end="0"/>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386542">
                                            <p:txEl>
                                              <p:pRg st="1" end="1"/>
                                            </p:txEl>
                                          </p:spTgt>
                                        </p:tgtEl>
                                        <p:attrNameLst>
                                          <p:attrName>style.visibility</p:attrName>
                                        </p:attrNameLst>
                                      </p:cBhvr>
                                      <p:to>
                                        <p:strVal val="visible"/>
                                      </p:to>
                                    </p:set>
                                    <p:animEffect transition="in" filter="wipe(left)">
                                      <p:cBhvr>
                                        <p:cTn id="23" dur="500"/>
                                        <p:tgtEl>
                                          <p:spTgt spid="1386542">
                                            <p:txEl>
                                              <p:pRg st="1" end="1"/>
                                            </p:txEl>
                                          </p:spTgt>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nodeType="afterGroup">
                            <p:stCondLst>
                              <p:cond delay="3500"/>
                            </p:stCondLst>
                            <p:childTnLst>
                              <p:par>
                                <p:cTn id="33" presetID="17" presetClass="entr" presetSubtype="1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4000"/>
                            </p:stCondLst>
                            <p:childTnLst>
                              <p:par>
                                <p:cTn id="38" presetID="22" presetClass="entr" presetSubtype="1"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up)">
                                      <p:cBhvr>
                                        <p:cTn id="40" dur="500"/>
                                        <p:tgtEl>
                                          <p:spTgt spid="5"/>
                                        </p:tgtEl>
                                      </p:cBhvr>
                                    </p:animEffect>
                                  </p:childTnLst>
                                </p:cTn>
                              </p:par>
                            </p:childTnLst>
                          </p:cTn>
                        </p:par>
                        <p:par>
                          <p:cTn id="41" fill="hold" nodeType="afterGroup">
                            <p:stCondLst>
                              <p:cond delay="4500"/>
                            </p:stCondLst>
                            <p:childTnLst>
                              <p:par>
                                <p:cTn id="42" presetID="22" presetClass="entr" presetSubtype="1"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500"/>
                                        <p:tgtEl>
                                          <p:spTgt spid="6"/>
                                        </p:tgtEl>
                                      </p:cBhvr>
                                    </p:animEffect>
                                  </p:childTnLst>
                                </p:cTn>
                              </p:par>
                            </p:childTnLst>
                          </p:cTn>
                        </p:par>
                        <p:par>
                          <p:cTn id="45" fill="hold" nodeType="afterGroup">
                            <p:stCondLst>
                              <p:cond delay="5000"/>
                            </p:stCondLst>
                            <p:childTnLst>
                              <p:par>
                                <p:cTn id="46" presetID="22" presetClass="entr" presetSubtype="1"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nodeType="afterGroup">
                            <p:stCondLst>
                              <p:cond delay="5500"/>
                            </p:stCondLst>
                            <p:childTnLst>
                              <p:par>
                                <p:cTn id="50" presetID="22" presetClass="entr" presetSubtype="1"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cTn>
                              </p:par>
                            </p:childTnLst>
                          </p:cTn>
                        </p:par>
                        <p:par>
                          <p:cTn id="53" fill="hold" nodeType="afterGroup">
                            <p:stCondLst>
                              <p:cond delay="6000"/>
                            </p:stCondLst>
                            <p:childTnLst>
                              <p:par>
                                <p:cTn id="54" presetID="22" presetClass="entr" presetSubtype="1"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up)">
                                      <p:cBhvr>
                                        <p:cTn id="56" dur="500"/>
                                        <p:tgtEl>
                                          <p:spTgt spid="9"/>
                                        </p:tgtEl>
                                      </p:cBhvr>
                                    </p:animEffect>
                                  </p:childTnLst>
                                </p:cTn>
                              </p:par>
                            </p:childTnLst>
                          </p:cTn>
                        </p:par>
                        <p:par>
                          <p:cTn id="57" fill="hold" nodeType="afterGroup">
                            <p:stCondLst>
                              <p:cond delay="6500"/>
                            </p:stCondLst>
                            <p:childTnLst>
                              <p:par>
                                <p:cTn id="58" presetID="22" presetClass="entr" presetSubtype="1" fill="hold"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up)">
                                      <p:cBhvr>
                                        <p:cTn id="60" dur="500"/>
                                        <p:tgtEl>
                                          <p:spTgt spid="10"/>
                                        </p:tgtEl>
                                      </p:cBhvr>
                                    </p:animEffect>
                                  </p:childTnLst>
                                </p:cTn>
                              </p:par>
                            </p:childTnLst>
                          </p:cTn>
                        </p:par>
                        <p:par>
                          <p:cTn id="61" fill="hold" nodeType="afterGroup">
                            <p:stCondLst>
                              <p:cond delay="7000"/>
                            </p:stCondLst>
                            <p:childTnLst>
                              <p:par>
                                <p:cTn id="62" presetID="22" presetClass="entr" presetSubtype="1" fill="hold"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up)">
                                      <p:cBhvr>
                                        <p:cTn id="64" dur="500"/>
                                        <p:tgtEl>
                                          <p:spTgt spid="11"/>
                                        </p:tgtEl>
                                      </p:cBhvr>
                                    </p:animEffect>
                                  </p:childTnLst>
                                </p:cTn>
                              </p:par>
                            </p:childTnLst>
                          </p:cTn>
                        </p:par>
                        <p:par>
                          <p:cTn id="65" fill="hold" nodeType="afterGroup">
                            <p:stCondLst>
                              <p:cond delay="7500"/>
                            </p:stCondLst>
                            <p:childTnLst>
                              <p:par>
                                <p:cTn id="66" presetID="22" presetClass="entr" presetSubtype="1" fill="hold" nodeType="after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up)">
                                      <p:cBhvr>
                                        <p:cTn id="68" dur="500"/>
                                        <p:tgtEl>
                                          <p:spTgt spid="12"/>
                                        </p:tgtEl>
                                      </p:cBhvr>
                                    </p:animEffect>
                                  </p:childTnLst>
                                </p:cTn>
                              </p:par>
                            </p:childTnLst>
                          </p:cTn>
                        </p:par>
                        <p:par>
                          <p:cTn id="69" fill="hold" nodeType="afterGroup">
                            <p:stCondLst>
                              <p:cond delay="8000"/>
                            </p:stCondLst>
                            <p:childTnLst>
                              <p:par>
                                <p:cTn id="70" presetID="22" presetClass="entr" presetSubtype="1" fill="hold"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up)">
                                      <p:cBhvr>
                                        <p:cTn id="72" dur="500"/>
                                        <p:tgtEl>
                                          <p:spTgt spid="13"/>
                                        </p:tgtEl>
                                      </p:cBhvr>
                                    </p:animEffect>
                                  </p:childTnLst>
                                </p:cTn>
                              </p:par>
                            </p:childTnLst>
                          </p:cTn>
                        </p:par>
                        <p:par>
                          <p:cTn id="73" fill="hold" nodeType="afterGroup">
                            <p:stCondLst>
                              <p:cond delay="8500"/>
                            </p:stCondLst>
                            <p:childTnLst>
                              <p:par>
                                <p:cTn id="74" presetID="22" presetClass="entr" presetSubtype="1" fill="hold"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up)">
                                      <p:cBhvr>
                                        <p:cTn id="76" dur="500"/>
                                        <p:tgtEl>
                                          <p:spTgt spid="14"/>
                                        </p:tgtEl>
                                      </p:cBhvr>
                                    </p:animEffect>
                                  </p:childTnLst>
                                </p:cTn>
                              </p:par>
                            </p:childTnLst>
                          </p:cTn>
                        </p:par>
                        <p:par>
                          <p:cTn id="77" fill="hold" nodeType="afterGroup">
                            <p:stCondLst>
                              <p:cond delay="9000"/>
                            </p:stCondLst>
                            <p:childTnLst>
                              <p:par>
                                <p:cTn id="78" presetID="22" presetClass="entr" presetSubtype="8" fill="hold"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left)">
                                      <p:cBhvr>
                                        <p:cTn id="80" dur="500"/>
                                        <p:tgtEl>
                                          <p:spTgt spid="15"/>
                                        </p:tgtEl>
                                      </p:cBhvr>
                                    </p:animEffect>
                                  </p:childTnLst>
                                </p:cTn>
                              </p:par>
                            </p:childTnLst>
                          </p:cTn>
                        </p:par>
                        <p:par>
                          <p:cTn id="81" fill="hold" nodeType="afterGroup">
                            <p:stCondLst>
                              <p:cond delay="9500"/>
                            </p:stCondLst>
                            <p:childTnLst>
                              <p:par>
                                <p:cTn id="82" presetID="22" presetClass="entr" presetSubtype="8" fill="hold" nodeType="after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par>
                          <p:cTn id="85" fill="hold" nodeType="afterGroup">
                            <p:stCondLst>
                              <p:cond delay="10000"/>
                            </p:stCondLst>
                            <p:childTnLst>
                              <p:par>
                                <p:cTn id="86" presetID="22" presetClass="entr" presetSubtype="8"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wipe(left)">
                                      <p:cBhvr>
                                        <p:cTn id="8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541" grpId="0"/>
      <p:bldP spid="24" grpId="0"/>
      <p:bldP spid="36"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8552" name="Rectangle 8"/>
          <p:cNvSpPr>
            <a:spLocks noChangeArrowheads="1"/>
          </p:cNvSpPr>
          <p:nvPr/>
        </p:nvSpPr>
        <p:spPr bwMode="auto">
          <a:xfrm>
            <a:off x="1981200" y="1673225"/>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total variable cost (</a:t>
            </a:r>
            <a:r>
              <a:rPr lang="en-US" altLang="en-US" sz="1800" i="1">
                <a:solidFill>
                  <a:schemeClr val="tx1"/>
                </a:solidFill>
              </a:rPr>
              <a:t>TVC</a:t>
            </a:r>
            <a:r>
              <a:rPr lang="en-US" altLang="en-US" sz="1800">
                <a:solidFill>
                  <a:schemeClr val="tx1"/>
                </a:solidFill>
              </a:rPr>
              <a:t>)</a:t>
            </a:r>
            <a:r>
              <a:rPr lang="en-US" altLang="en-US" sz="1800">
                <a:solidFill>
                  <a:srgbClr val="006668"/>
                </a:solidFill>
              </a:rPr>
              <a:t>  </a:t>
            </a:r>
            <a:r>
              <a:rPr lang="en-US" altLang="en-US" sz="1800" b="0">
                <a:solidFill>
                  <a:schemeClr val="tx1"/>
                </a:solidFill>
              </a:rPr>
              <a:t>The total of all costs that vary with output in the short run.</a:t>
            </a:r>
          </a:p>
        </p:txBody>
      </p:sp>
      <p:sp>
        <p:nvSpPr>
          <p:cNvPr id="9" name="Rectangle 4"/>
          <p:cNvSpPr txBox="1">
            <a:spLocks noChangeArrowheads="1"/>
          </p:cNvSpPr>
          <p:nvPr/>
        </p:nvSpPr>
        <p:spPr bwMode="auto">
          <a:xfrm>
            <a:off x="1981200" y="295275"/>
            <a:ext cx="6400800" cy="381000"/>
          </a:xfrm>
          <a:prstGeom prst="rect">
            <a:avLst/>
          </a:prstGeom>
          <a:noFill/>
          <a:ln>
            <a:miter lim="800000"/>
            <a:headEnd/>
            <a:tailEnd/>
          </a:ln>
        </p:spPr>
        <p:txBody>
          <a:bodyPr/>
          <a:lstStyle/>
          <a:p>
            <a:pPr marL="457200" indent="-457200">
              <a:spcBef>
                <a:spcPct val="10000"/>
              </a:spcBef>
              <a:spcAft>
                <a:spcPct val="10000"/>
              </a:spcAft>
              <a:defRPr/>
            </a:pPr>
            <a:r>
              <a:rPr lang="en-US" sz="2000" kern="0" dirty="0">
                <a:solidFill>
                  <a:srgbClr val="55367D"/>
                </a:solidFill>
              </a:rPr>
              <a:t>Variable Costs</a:t>
            </a:r>
          </a:p>
        </p:txBody>
      </p:sp>
      <p:sp>
        <p:nvSpPr>
          <p:cNvPr id="10" name="Rectangle 7"/>
          <p:cNvSpPr>
            <a:spLocks noChangeArrowheads="1"/>
          </p:cNvSpPr>
          <p:nvPr/>
        </p:nvSpPr>
        <p:spPr bwMode="auto">
          <a:xfrm>
            <a:off x="1981200" y="984250"/>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Total Variable Cost (</a:t>
            </a:r>
            <a:r>
              <a:rPr lang="en-US" altLang="en-US" sz="1800" b="0" i="1">
                <a:solidFill>
                  <a:srgbClr val="593000"/>
                </a:solidFill>
              </a:rPr>
              <a:t>TVC</a:t>
            </a:r>
            <a:r>
              <a:rPr lang="en-US" altLang="en-US" sz="1800" b="0">
                <a:solidFill>
                  <a:srgbClr val="593000"/>
                </a:solidFill>
              </a:rPr>
              <a:t>)</a:t>
            </a:r>
          </a:p>
        </p:txBody>
      </p:sp>
      <p:grpSp>
        <p:nvGrpSpPr>
          <p:cNvPr id="7" name="Group 52"/>
          <p:cNvGrpSpPr>
            <a:grpSpLocks/>
          </p:cNvGrpSpPr>
          <p:nvPr/>
        </p:nvGrpSpPr>
        <p:grpSpPr bwMode="auto">
          <a:xfrm>
            <a:off x="2438400" y="2590801"/>
            <a:ext cx="7772400" cy="3743325"/>
            <a:chOff x="720" y="1344"/>
            <a:chExt cx="4896" cy="2358"/>
          </a:xfrm>
        </p:grpSpPr>
        <p:sp>
          <p:nvSpPr>
            <p:cNvPr id="10246" name="Rectangle 17"/>
            <p:cNvSpPr>
              <a:spLocks noChangeArrowheads="1"/>
            </p:cNvSpPr>
            <p:nvPr/>
          </p:nvSpPr>
          <p:spPr bwMode="auto">
            <a:xfrm>
              <a:off x="3840" y="3172"/>
              <a:ext cx="177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91440" rIns="13716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r>
                <a:rPr lang="pt-BR" altLang="en-US" sz="1400" b="0">
                  <a:solidFill>
                    <a:schemeClr val="tx1"/>
                  </a:solidFill>
                </a:rPr>
                <a:t>(19 x $2) + (15 x $1)     = $38</a:t>
              </a:r>
            </a:p>
            <a:p>
              <a:r>
                <a:rPr lang="pt-BR" altLang="en-US" sz="1400" b="0">
                  <a:solidFill>
                    <a:schemeClr val="tx1"/>
                  </a:solidFill>
                </a:rPr>
                <a:t/>
              </a:r>
              <a:br>
                <a:rPr lang="pt-BR" altLang="en-US" sz="1400" b="0">
                  <a:solidFill>
                    <a:schemeClr val="tx1"/>
                  </a:solidFill>
                </a:rPr>
              </a:br>
              <a:r>
                <a:rPr lang="pt-BR" altLang="en-US" sz="1400" b="0">
                  <a:solidFill>
                    <a:schemeClr val="tx1"/>
                  </a:solidFill>
                </a:rPr>
                <a:t>(18 x $2) + (22 x $1)   = $58</a:t>
              </a:r>
            </a:p>
          </p:txBody>
        </p:sp>
        <p:sp>
          <p:nvSpPr>
            <p:cNvPr id="10247" name="Rectangle 18"/>
            <p:cNvSpPr>
              <a:spLocks noChangeArrowheads="1"/>
            </p:cNvSpPr>
            <p:nvPr/>
          </p:nvSpPr>
          <p:spPr bwMode="auto">
            <a:xfrm>
              <a:off x="3072" y="3172"/>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45720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r"/>
              <a:r>
                <a:rPr lang="pt-BR" altLang="en-US" sz="1400" b="0">
                  <a:solidFill>
                    <a:schemeClr val="tx1"/>
                  </a:solidFill>
                </a:rPr>
                <a:t>15</a:t>
              </a:r>
              <a:br>
                <a:rPr lang="pt-BR" altLang="en-US" sz="1400" b="0">
                  <a:solidFill>
                    <a:schemeClr val="tx1"/>
                  </a:solidFill>
                </a:rPr>
              </a:br>
              <a:r>
                <a:rPr lang="pt-BR" altLang="en-US" sz="1400" b="0">
                  <a:solidFill>
                    <a:schemeClr val="tx1"/>
                  </a:solidFill>
                </a:rPr>
                <a:t/>
              </a:r>
              <a:br>
                <a:rPr lang="pt-BR" altLang="en-US" sz="1400" b="0">
                  <a:solidFill>
                    <a:schemeClr val="tx1"/>
                  </a:solidFill>
                </a:rPr>
              </a:br>
              <a:r>
                <a:rPr lang="pt-BR" altLang="en-US" sz="1400" b="0">
                  <a:solidFill>
                    <a:schemeClr val="tx1"/>
                  </a:solidFill>
                </a:rPr>
                <a:t>22</a:t>
              </a:r>
            </a:p>
          </p:txBody>
        </p:sp>
        <p:sp>
          <p:nvSpPr>
            <p:cNvPr id="10248" name="Rectangle 19"/>
            <p:cNvSpPr>
              <a:spLocks noChangeArrowheads="1"/>
            </p:cNvSpPr>
            <p:nvPr/>
          </p:nvSpPr>
          <p:spPr bwMode="auto">
            <a:xfrm>
              <a:off x="2304" y="3172"/>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a:r>
                <a:rPr lang="pt-BR" altLang="en-US" sz="1400" b="0">
                  <a:solidFill>
                    <a:schemeClr val="tx1"/>
                  </a:solidFill>
                </a:rPr>
                <a:t>19</a:t>
              </a:r>
            </a:p>
            <a:p>
              <a:pPr algn="ctr"/>
              <a:r>
                <a:rPr lang="pt-BR" altLang="en-US" sz="1400" b="0">
                  <a:solidFill>
                    <a:schemeClr val="tx1"/>
                  </a:solidFill>
                </a:rPr>
                <a:t/>
              </a:r>
              <a:br>
                <a:rPr lang="pt-BR" altLang="en-US" sz="1400" b="0">
                  <a:solidFill>
                    <a:schemeClr val="tx1"/>
                  </a:solidFill>
                </a:rPr>
              </a:br>
              <a:r>
                <a:rPr lang="pt-BR" altLang="en-US" sz="1400" b="0">
                  <a:solidFill>
                    <a:schemeClr val="tx1"/>
                  </a:solidFill>
                </a:rPr>
                <a:t>18</a:t>
              </a:r>
            </a:p>
          </p:txBody>
        </p:sp>
        <p:sp>
          <p:nvSpPr>
            <p:cNvPr id="10249" name="Rectangle 20"/>
            <p:cNvSpPr>
              <a:spLocks noChangeArrowheads="1"/>
            </p:cNvSpPr>
            <p:nvPr/>
          </p:nvSpPr>
          <p:spPr bwMode="auto">
            <a:xfrm>
              <a:off x="1536" y="3172"/>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r>
                <a:rPr lang="en-US" altLang="en-US" sz="1400" b="0" i="1">
                  <a:solidFill>
                    <a:schemeClr val="tx1"/>
                  </a:solidFill>
                </a:rPr>
                <a:t>A</a:t>
              </a:r>
              <a:br>
                <a:rPr lang="en-US" altLang="en-US" sz="1400" b="0" i="1">
                  <a:solidFill>
                    <a:schemeClr val="tx1"/>
                  </a:solidFill>
                </a:rPr>
              </a:br>
              <a:r>
                <a:rPr lang="en-US" altLang="en-US" sz="1400" b="0" i="1">
                  <a:solidFill>
                    <a:schemeClr val="tx1"/>
                  </a:solidFill>
                </a:rPr>
                <a:t/>
              </a:r>
              <a:br>
                <a:rPr lang="en-US" altLang="en-US" sz="1400" b="0" i="1">
                  <a:solidFill>
                    <a:schemeClr val="tx1"/>
                  </a:solidFill>
                </a:rPr>
              </a:br>
              <a:r>
                <a:rPr lang="en-US" altLang="en-US" sz="1400" b="0" i="1">
                  <a:solidFill>
                    <a:schemeClr val="tx1"/>
                  </a:solidFill>
                </a:rPr>
                <a:t>B</a:t>
              </a:r>
            </a:p>
          </p:txBody>
        </p:sp>
        <p:sp>
          <p:nvSpPr>
            <p:cNvPr id="10250" name="Rectangle 21"/>
            <p:cNvSpPr>
              <a:spLocks noChangeArrowheads="1"/>
            </p:cNvSpPr>
            <p:nvPr/>
          </p:nvSpPr>
          <p:spPr bwMode="auto">
            <a:xfrm>
              <a:off x="720" y="3172"/>
              <a:ext cx="81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0" bIns="0"/>
            <a:lstStyle>
              <a:lvl1pPr marL="168275" indent="-168275"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400" b="0">
                  <a:solidFill>
                    <a:schemeClr val="tx1"/>
                  </a:solidFill>
                </a:rPr>
                <a:t>3 units of</a:t>
              </a:r>
              <a:br>
                <a:rPr lang="en-US" altLang="en-US" sz="1400" b="0">
                  <a:solidFill>
                    <a:schemeClr val="tx1"/>
                  </a:solidFill>
                </a:rPr>
              </a:br>
              <a:r>
                <a:rPr lang="en-US" altLang="en-US" sz="1400" b="0">
                  <a:solidFill>
                    <a:schemeClr val="tx1"/>
                  </a:solidFill>
                </a:rPr>
                <a:t>output</a:t>
              </a:r>
            </a:p>
          </p:txBody>
        </p:sp>
        <p:sp>
          <p:nvSpPr>
            <p:cNvPr id="10251" name="Rectangle 22"/>
            <p:cNvSpPr>
              <a:spLocks noChangeArrowheads="1"/>
            </p:cNvSpPr>
            <p:nvPr/>
          </p:nvSpPr>
          <p:spPr bwMode="auto">
            <a:xfrm>
              <a:off x="3840" y="2594"/>
              <a:ext cx="177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91440" rIns="13716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r>
                <a:rPr lang="pt-BR" altLang="en-US" sz="1400" b="0">
                  <a:solidFill>
                    <a:schemeClr val="tx1"/>
                  </a:solidFill>
                </a:rPr>
                <a:t>(16 x $2) + (8 x $1)     = $40</a:t>
              </a:r>
            </a:p>
            <a:p>
              <a:r>
                <a:rPr lang="pt-BR" altLang="en-US" sz="1400" b="0">
                  <a:solidFill>
                    <a:schemeClr val="tx1"/>
                  </a:solidFill>
                </a:rPr>
                <a:t/>
              </a:r>
              <a:br>
                <a:rPr lang="pt-BR" altLang="en-US" sz="1400" b="0">
                  <a:solidFill>
                    <a:schemeClr val="tx1"/>
                  </a:solidFill>
                </a:rPr>
              </a:br>
              <a:r>
                <a:rPr lang="pt-BR" altLang="en-US" sz="1400" b="0">
                  <a:solidFill>
                    <a:schemeClr val="tx1"/>
                  </a:solidFill>
                </a:rPr>
                <a:t>(11 x $2) + (16 x $1)   = $38</a:t>
              </a:r>
            </a:p>
          </p:txBody>
        </p:sp>
        <p:sp>
          <p:nvSpPr>
            <p:cNvPr id="10252" name="Rectangle 23"/>
            <p:cNvSpPr>
              <a:spLocks noChangeArrowheads="1"/>
            </p:cNvSpPr>
            <p:nvPr/>
          </p:nvSpPr>
          <p:spPr bwMode="auto">
            <a:xfrm>
              <a:off x="3072" y="2594"/>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45720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r"/>
              <a:r>
                <a:rPr lang="pt-BR" altLang="en-US" sz="1400" b="0">
                  <a:solidFill>
                    <a:schemeClr val="tx1"/>
                  </a:solidFill>
                </a:rPr>
                <a:t>8</a:t>
              </a:r>
            </a:p>
            <a:p>
              <a:pPr algn="r"/>
              <a:r>
                <a:rPr lang="pt-BR" altLang="en-US" sz="1400" b="0">
                  <a:solidFill>
                    <a:schemeClr val="tx1"/>
                  </a:solidFill>
                </a:rPr>
                <a:t/>
              </a:r>
              <a:br>
                <a:rPr lang="pt-BR" altLang="en-US" sz="1400" b="0">
                  <a:solidFill>
                    <a:schemeClr val="tx1"/>
                  </a:solidFill>
                </a:rPr>
              </a:br>
              <a:r>
                <a:rPr lang="pt-BR" altLang="en-US" sz="1400" b="0">
                  <a:solidFill>
                    <a:schemeClr val="tx1"/>
                  </a:solidFill>
                </a:rPr>
                <a:t>16</a:t>
              </a:r>
            </a:p>
          </p:txBody>
        </p:sp>
        <p:sp>
          <p:nvSpPr>
            <p:cNvPr id="10253" name="Rectangle 24"/>
            <p:cNvSpPr>
              <a:spLocks noChangeArrowheads="1"/>
            </p:cNvSpPr>
            <p:nvPr/>
          </p:nvSpPr>
          <p:spPr bwMode="auto">
            <a:xfrm>
              <a:off x="2304" y="2594"/>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a:r>
                <a:rPr lang="pt-BR" altLang="en-US" sz="1400" b="0">
                  <a:solidFill>
                    <a:schemeClr val="tx1"/>
                  </a:solidFill>
                </a:rPr>
                <a:t>16</a:t>
              </a:r>
            </a:p>
            <a:p>
              <a:pPr algn="ctr"/>
              <a:r>
                <a:rPr lang="pt-BR" altLang="en-US" sz="1400" b="0">
                  <a:solidFill>
                    <a:schemeClr val="tx1"/>
                  </a:solidFill>
                </a:rPr>
                <a:t/>
              </a:r>
              <a:br>
                <a:rPr lang="pt-BR" altLang="en-US" sz="1400" b="0">
                  <a:solidFill>
                    <a:schemeClr val="tx1"/>
                  </a:solidFill>
                </a:rPr>
              </a:br>
              <a:r>
                <a:rPr lang="pt-BR" altLang="en-US" sz="1400" b="0">
                  <a:solidFill>
                    <a:schemeClr val="tx1"/>
                  </a:solidFill>
                </a:rPr>
                <a:t>11</a:t>
              </a:r>
            </a:p>
          </p:txBody>
        </p:sp>
        <p:sp>
          <p:nvSpPr>
            <p:cNvPr id="10254" name="Rectangle 25"/>
            <p:cNvSpPr>
              <a:spLocks noChangeArrowheads="1"/>
            </p:cNvSpPr>
            <p:nvPr/>
          </p:nvSpPr>
          <p:spPr bwMode="auto">
            <a:xfrm>
              <a:off x="1536" y="2594"/>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r>
                <a:rPr lang="en-US" altLang="en-US" sz="1400" b="0" i="1">
                  <a:solidFill>
                    <a:schemeClr val="tx1"/>
                  </a:solidFill>
                </a:rPr>
                <a:t>A</a:t>
              </a:r>
              <a:br>
                <a:rPr lang="en-US" altLang="en-US" sz="1400" b="0" i="1">
                  <a:solidFill>
                    <a:schemeClr val="tx1"/>
                  </a:solidFill>
                </a:rPr>
              </a:br>
              <a:r>
                <a:rPr lang="en-US" altLang="en-US" sz="1400" b="0" i="1">
                  <a:solidFill>
                    <a:schemeClr val="tx1"/>
                  </a:solidFill>
                </a:rPr>
                <a:t/>
              </a:r>
              <a:br>
                <a:rPr lang="en-US" altLang="en-US" sz="1400" b="0" i="1">
                  <a:solidFill>
                    <a:schemeClr val="tx1"/>
                  </a:solidFill>
                </a:rPr>
              </a:br>
              <a:r>
                <a:rPr lang="en-US" altLang="en-US" sz="1400" b="0" i="1">
                  <a:solidFill>
                    <a:schemeClr val="tx1"/>
                  </a:solidFill>
                </a:rPr>
                <a:t>B</a:t>
              </a:r>
            </a:p>
          </p:txBody>
        </p:sp>
        <p:sp>
          <p:nvSpPr>
            <p:cNvPr id="10255" name="Rectangle 26"/>
            <p:cNvSpPr>
              <a:spLocks noChangeArrowheads="1"/>
            </p:cNvSpPr>
            <p:nvPr/>
          </p:nvSpPr>
          <p:spPr bwMode="auto">
            <a:xfrm>
              <a:off x="720" y="2594"/>
              <a:ext cx="81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0" bIns="0"/>
            <a:lstStyle>
              <a:lvl1pPr marL="168275" indent="-168275"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400" b="0">
                  <a:solidFill>
                    <a:schemeClr val="tx1"/>
                  </a:solidFill>
                </a:rPr>
                <a:t>2 units of</a:t>
              </a:r>
              <a:br>
                <a:rPr lang="en-US" altLang="en-US" sz="1400" b="0">
                  <a:solidFill>
                    <a:schemeClr val="tx1"/>
                  </a:solidFill>
                </a:rPr>
              </a:br>
              <a:r>
                <a:rPr lang="en-US" altLang="en-US" sz="1400" b="0">
                  <a:solidFill>
                    <a:schemeClr val="tx1"/>
                  </a:solidFill>
                </a:rPr>
                <a:t>output</a:t>
              </a:r>
            </a:p>
          </p:txBody>
        </p:sp>
        <p:sp>
          <p:nvSpPr>
            <p:cNvPr id="10256" name="Rectangle 27"/>
            <p:cNvSpPr>
              <a:spLocks noChangeArrowheads="1"/>
            </p:cNvSpPr>
            <p:nvPr/>
          </p:nvSpPr>
          <p:spPr bwMode="auto">
            <a:xfrm>
              <a:off x="3840" y="2016"/>
              <a:ext cx="177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a:endParaRPr lang="pt-BR" altLang="en-US" sz="1400" b="0">
                <a:solidFill>
                  <a:schemeClr val="tx1"/>
                </a:solidFill>
              </a:endParaRPr>
            </a:p>
          </p:txBody>
        </p:sp>
        <p:sp>
          <p:nvSpPr>
            <p:cNvPr id="10257" name="Rectangle 28"/>
            <p:cNvSpPr>
              <a:spLocks noChangeArrowheads="1"/>
            </p:cNvSpPr>
            <p:nvPr/>
          </p:nvSpPr>
          <p:spPr bwMode="auto">
            <a:xfrm>
              <a:off x="3072" y="2016"/>
              <a:ext cx="76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a:endParaRPr lang="pt-BR" altLang="en-US" sz="1400" b="0">
                <a:solidFill>
                  <a:schemeClr val="tx1"/>
                </a:solidFill>
              </a:endParaRPr>
            </a:p>
          </p:txBody>
        </p:sp>
        <p:sp>
          <p:nvSpPr>
            <p:cNvPr id="10258" name="Rectangle 29"/>
            <p:cNvSpPr>
              <a:spLocks noChangeArrowheads="1"/>
            </p:cNvSpPr>
            <p:nvPr/>
          </p:nvSpPr>
          <p:spPr bwMode="auto">
            <a:xfrm>
              <a:off x="2304" y="2016"/>
              <a:ext cx="76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a:endParaRPr lang="pt-BR" altLang="en-US" sz="1400" b="0">
                <a:solidFill>
                  <a:schemeClr val="tx1"/>
                </a:solidFill>
              </a:endParaRPr>
            </a:p>
          </p:txBody>
        </p:sp>
        <p:sp>
          <p:nvSpPr>
            <p:cNvPr id="10259" name="Rectangle 30"/>
            <p:cNvSpPr>
              <a:spLocks noChangeArrowheads="1"/>
            </p:cNvSpPr>
            <p:nvPr/>
          </p:nvSpPr>
          <p:spPr bwMode="auto">
            <a:xfrm>
              <a:off x="1536" y="2016"/>
              <a:ext cx="768"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endParaRPr lang="en-US" altLang="en-US" sz="1400" b="0">
                <a:solidFill>
                  <a:schemeClr val="tx1"/>
                </a:solidFill>
              </a:endParaRPr>
            </a:p>
          </p:txBody>
        </p:sp>
        <p:sp>
          <p:nvSpPr>
            <p:cNvPr id="10260" name="Rectangle 31"/>
            <p:cNvSpPr>
              <a:spLocks noChangeArrowheads="1"/>
            </p:cNvSpPr>
            <p:nvPr/>
          </p:nvSpPr>
          <p:spPr bwMode="auto">
            <a:xfrm>
              <a:off x="720" y="2016"/>
              <a:ext cx="81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endParaRPr lang="en-US" altLang="en-US" sz="1400" b="0">
                <a:solidFill>
                  <a:schemeClr val="tx1"/>
                </a:solidFill>
              </a:endParaRPr>
            </a:p>
          </p:txBody>
        </p:sp>
        <p:sp>
          <p:nvSpPr>
            <p:cNvPr id="10261" name="Rectangle 32"/>
            <p:cNvSpPr>
              <a:spLocks noChangeArrowheads="1"/>
            </p:cNvSpPr>
            <p:nvPr/>
          </p:nvSpPr>
          <p:spPr bwMode="auto">
            <a:xfrm>
              <a:off x="3072" y="2064"/>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45720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r"/>
              <a:r>
                <a:rPr lang="pt-BR" altLang="en-US" sz="1400" b="0">
                  <a:solidFill>
                    <a:schemeClr val="tx1"/>
                  </a:solidFill>
                </a:rPr>
                <a:t>7</a:t>
              </a:r>
            </a:p>
            <a:p>
              <a:pPr algn="r"/>
              <a:r>
                <a:rPr lang="pt-BR" altLang="en-US" sz="1400" b="0">
                  <a:solidFill>
                    <a:schemeClr val="tx1"/>
                  </a:solidFill>
                </a:rPr>
                <a:t/>
              </a:r>
              <a:br>
                <a:rPr lang="pt-BR" altLang="en-US" sz="1400" b="0">
                  <a:solidFill>
                    <a:schemeClr val="tx1"/>
                  </a:solidFill>
                </a:rPr>
              </a:br>
              <a:r>
                <a:rPr lang="pt-BR" altLang="en-US" sz="1400" b="0">
                  <a:solidFill>
                    <a:schemeClr val="tx1"/>
                  </a:solidFill>
                </a:rPr>
                <a:t>8</a:t>
              </a:r>
            </a:p>
          </p:txBody>
        </p:sp>
        <p:sp>
          <p:nvSpPr>
            <p:cNvPr id="10262" name="Rectangle 33"/>
            <p:cNvSpPr>
              <a:spLocks noChangeArrowheads="1"/>
            </p:cNvSpPr>
            <p:nvPr/>
          </p:nvSpPr>
          <p:spPr bwMode="auto">
            <a:xfrm>
              <a:off x="3840" y="2064"/>
              <a:ext cx="177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5760" tIns="91440" rIns="13716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r>
                <a:rPr lang="pt-BR" altLang="en-US" sz="1400" b="0" dirty="0">
                  <a:solidFill>
                    <a:schemeClr val="tx1"/>
                  </a:solidFill>
                </a:rPr>
                <a:t>(10 x $2) + (7 x $1)     = $27</a:t>
              </a:r>
            </a:p>
            <a:p>
              <a:r>
                <a:rPr lang="pt-BR" altLang="en-US" sz="1400" b="0" dirty="0">
                  <a:solidFill>
                    <a:schemeClr val="tx1"/>
                  </a:solidFill>
                </a:rPr>
                <a:t/>
              </a:r>
              <a:br>
                <a:rPr lang="pt-BR" altLang="en-US" sz="1400" b="0" dirty="0">
                  <a:solidFill>
                    <a:schemeClr val="tx1"/>
                  </a:solidFill>
                </a:rPr>
              </a:br>
              <a:r>
                <a:rPr lang="pt-BR" altLang="en-US" sz="1400" b="0" dirty="0">
                  <a:solidFill>
                    <a:schemeClr val="tx1"/>
                  </a:solidFill>
                </a:rPr>
                <a:t>(6 x $2) + (8 x $1)     = $20</a:t>
              </a:r>
            </a:p>
          </p:txBody>
        </p:sp>
        <p:sp>
          <p:nvSpPr>
            <p:cNvPr id="10263" name="Rectangle 34"/>
            <p:cNvSpPr>
              <a:spLocks noChangeArrowheads="1"/>
            </p:cNvSpPr>
            <p:nvPr/>
          </p:nvSpPr>
          <p:spPr bwMode="auto">
            <a:xfrm>
              <a:off x="2304" y="2064"/>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a:r>
                <a:rPr lang="pt-BR" altLang="en-US" sz="1400" b="0">
                  <a:solidFill>
                    <a:schemeClr val="tx1"/>
                  </a:solidFill>
                </a:rPr>
                <a:t>10</a:t>
              </a:r>
            </a:p>
            <a:p>
              <a:pPr algn="ctr"/>
              <a:r>
                <a:rPr lang="pt-BR" altLang="en-US" sz="1400" b="0">
                  <a:solidFill>
                    <a:schemeClr val="tx1"/>
                  </a:solidFill>
                </a:rPr>
                <a:t/>
              </a:r>
              <a:br>
                <a:rPr lang="pt-BR" altLang="en-US" sz="1400" b="0">
                  <a:solidFill>
                    <a:schemeClr val="tx1"/>
                  </a:solidFill>
                </a:rPr>
              </a:br>
              <a:r>
                <a:rPr lang="pt-BR" altLang="en-US" sz="1400" b="0">
                  <a:solidFill>
                    <a:schemeClr val="tx1"/>
                  </a:solidFill>
                </a:rPr>
                <a:t>6</a:t>
              </a:r>
            </a:p>
          </p:txBody>
        </p:sp>
        <p:sp>
          <p:nvSpPr>
            <p:cNvPr id="10264" name="Rectangle 35"/>
            <p:cNvSpPr>
              <a:spLocks noChangeArrowheads="1"/>
            </p:cNvSpPr>
            <p:nvPr/>
          </p:nvSpPr>
          <p:spPr bwMode="auto">
            <a:xfrm>
              <a:off x="1536" y="2064"/>
              <a:ext cx="76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0" b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r>
                <a:rPr lang="en-US" altLang="en-US" sz="1400" b="0" i="1">
                  <a:solidFill>
                    <a:schemeClr val="tx1"/>
                  </a:solidFill>
                </a:rPr>
                <a:t>A</a:t>
              </a:r>
            </a:p>
            <a:p>
              <a:pPr algn="ctr" eaLnBrk="1" hangingPunct="1">
                <a:spcBef>
                  <a:spcPct val="10000"/>
                </a:spcBef>
                <a:spcAft>
                  <a:spcPct val="10000"/>
                </a:spcAft>
              </a:pPr>
              <a:r>
                <a:rPr lang="en-US" altLang="en-US" sz="1400" b="0" i="1">
                  <a:solidFill>
                    <a:schemeClr val="tx1"/>
                  </a:solidFill>
                </a:rPr>
                <a:t/>
              </a:r>
              <a:br>
                <a:rPr lang="en-US" altLang="en-US" sz="1400" b="0" i="1">
                  <a:solidFill>
                    <a:schemeClr val="tx1"/>
                  </a:solidFill>
                </a:rPr>
              </a:br>
              <a:r>
                <a:rPr lang="en-US" altLang="en-US" sz="1400" b="0" i="1">
                  <a:solidFill>
                    <a:schemeClr val="tx1"/>
                  </a:solidFill>
                </a:rPr>
                <a:t>B</a:t>
              </a:r>
            </a:p>
          </p:txBody>
        </p:sp>
        <p:sp>
          <p:nvSpPr>
            <p:cNvPr id="10265" name="Rectangle 36"/>
            <p:cNvSpPr>
              <a:spLocks noChangeArrowheads="1"/>
            </p:cNvSpPr>
            <p:nvPr/>
          </p:nvSpPr>
          <p:spPr bwMode="auto">
            <a:xfrm>
              <a:off x="720" y="2064"/>
              <a:ext cx="81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rIns="0" bIns="0"/>
            <a:lstStyle>
              <a:lvl1pPr eaLnBrk="0" hangingPunct="0">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tabLst>
                  <a:tab pos="16827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400" b="0">
                  <a:solidFill>
                    <a:schemeClr val="tx1"/>
                  </a:solidFill>
                </a:rPr>
                <a:t>1 unit of  	output</a:t>
              </a:r>
            </a:p>
          </p:txBody>
        </p:sp>
        <p:sp>
          <p:nvSpPr>
            <p:cNvPr id="10266" name="Rectangle 37"/>
            <p:cNvSpPr>
              <a:spLocks noChangeArrowheads="1"/>
            </p:cNvSpPr>
            <p:nvPr/>
          </p:nvSpPr>
          <p:spPr bwMode="auto">
            <a:xfrm>
              <a:off x="3840" y="1543"/>
              <a:ext cx="177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r>
                <a:rPr lang="en-US" altLang="en-US" sz="1400">
                  <a:solidFill>
                    <a:schemeClr val="tx1"/>
                  </a:solidFill>
                </a:rPr>
                <a:t>Total Variable Cost Assuming </a:t>
              </a:r>
              <a:r>
                <a:rPr lang="en-US" altLang="en-US" sz="1400" i="1">
                  <a:solidFill>
                    <a:schemeClr val="tx1"/>
                  </a:solidFill>
                </a:rPr>
                <a:t>P</a:t>
              </a:r>
              <a:r>
                <a:rPr lang="en-US" altLang="en-US" sz="1400" i="1" baseline="-25000">
                  <a:solidFill>
                    <a:schemeClr val="tx1"/>
                  </a:solidFill>
                </a:rPr>
                <a:t>K</a:t>
              </a:r>
              <a:r>
                <a:rPr lang="en-US" altLang="en-US" sz="1400">
                  <a:solidFill>
                    <a:schemeClr val="tx1"/>
                  </a:solidFill>
                </a:rPr>
                <a:t> = $2, </a:t>
              </a:r>
              <a:r>
                <a:rPr lang="en-US" altLang="en-US" sz="1400" i="1">
                  <a:solidFill>
                    <a:schemeClr val="tx1"/>
                  </a:solidFill>
                </a:rPr>
                <a:t>P</a:t>
              </a:r>
              <a:r>
                <a:rPr lang="en-US" altLang="en-US" sz="1400" i="1" baseline="-25000">
                  <a:solidFill>
                    <a:schemeClr val="tx1"/>
                  </a:solidFill>
                </a:rPr>
                <a:t>L</a:t>
              </a:r>
              <a:r>
                <a:rPr lang="en-US" altLang="en-US" sz="1400">
                  <a:solidFill>
                    <a:schemeClr val="tx1"/>
                  </a:solidFill>
                </a:rPr>
                <a:t> = $1</a:t>
              </a:r>
              <a:br>
                <a:rPr lang="en-US" altLang="en-US" sz="1400">
                  <a:solidFill>
                    <a:schemeClr val="tx1"/>
                  </a:solidFill>
                </a:rPr>
              </a:br>
              <a:r>
                <a:rPr lang="en-US" altLang="en-US" sz="1400" i="1">
                  <a:solidFill>
                    <a:schemeClr val="tx1"/>
                  </a:solidFill>
                </a:rPr>
                <a:t>TVC</a:t>
              </a:r>
              <a:r>
                <a:rPr lang="en-US" altLang="en-US" sz="1400">
                  <a:solidFill>
                    <a:schemeClr val="tx1"/>
                  </a:solidFill>
                </a:rPr>
                <a:t> = (</a:t>
              </a:r>
              <a:r>
                <a:rPr lang="en-US" altLang="en-US" sz="1400" i="1">
                  <a:solidFill>
                    <a:schemeClr val="tx1"/>
                  </a:solidFill>
                </a:rPr>
                <a:t>K</a:t>
              </a:r>
              <a:r>
                <a:rPr lang="en-US" altLang="en-US" sz="1400">
                  <a:solidFill>
                    <a:schemeClr val="tx1"/>
                  </a:solidFill>
                </a:rPr>
                <a:t> x </a:t>
              </a:r>
              <a:r>
                <a:rPr lang="en-US" altLang="en-US" sz="1400" i="1">
                  <a:solidFill>
                    <a:schemeClr val="tx1"/>
                  </a:solidFill>
                </a:rPr>
                <a:t>P</a:t>
              </a:r>
              <a:r>
                <a:rPr lang="en-US" altLang="en-US" sz="1400" i="1" baseline="-25000">
                  <a:solidFill>
                    <a:schemeClr val="tx1"/>
                  </a:solidFill>
                </a:rPr>
                <a:t>K</a:t>
              </a:r>
              <a:r>
                <a:rPr lang="en-US" altLang="en-US" sz="1400">
                  <a:solidFill>
                    <a:schemeClr val="tx1"/>
                  </a:solidFill>
                </a:rPr>
                <a:t>) + (</a:t>
              </a:r>
              <a:r>
                <a:rPr lang="en-US" altLang="en-US" sz="1400" i="1">
                  <a:solidFill>
                    <a:schemeClr val="tx1"/>
                  </a:solidFill>
                </a:rPr>
                <a:t>L</a:t>
              </a:r>
              <a:r>
                <a:rPr lang="en-US" altLang="en-US" sz="1400">
                  <a:solidFill>
                    <a:schemeClr val="tx1"/>
                  </a:solidFill>
                </a:rPr>
                <a:t> x </a:t>
              </a:r>
              <a:r>
                <a:rPr lang="en-US" altLang="en-US" sz="1400" i="1">
                  <a:solidFill>
                    <a:schemeClr val="tx1"/>
                  </a:solidFill>
                </a:rPr>
                <a:t>P</a:t>
              </a:r>
              <a:r>
                <a:rPr lang="en-US" altLang="en-US" sz="1400" i="1" baseline="-25000">
                  <a:solidFill>
                    <a:schemeClr val="tx1"/>
                  </a:solidFill>
                </a:rPr>
                <a:t>L</a:t>
              </a:r>
              <a:r>
                <a:rPr lang="en-US" altLang="en-US" sz="1400">
                  <a:solidFill>
                    <a:schemeClr val="tx1"/>
                  </a:solidFill>
                </a:rPr>
                <a:t>) </a:t>
              </a:r>
            </a:p>
          </p:txBody>
        </p:sp>
        <p:sp>
          <p:nvSpPr>
            <p:cNvPr id="10267" name="Rectangle 38"/>
            <p:cNvSpPr>
              <a:spLocks noChangeArrowheads="1"/>
            </p:cNvSpPr>
            <p:nvPr/>
          </p:nvSpPr>
          <p:spPr bwMode="auto">
            <a:xfrm>
              <a:off x="1536" y="1543"/>
              <a:ext cx="768"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r>
                <a:rPr lang="en-US" altLang="en-US" sz="1400">
                  <a:solidFill>
                    <a:schemeClr val="tx1"/>
                  </a:solidFill>
                </a:rPr>
                <a:t/>
              </a:r>
              <a:br>
                <a:rPr lang="en-US" altLang="en-US" sz="1400">
                  <a:solidFill>
                    <a:schemeClr val="tx1"/>
                  </a:solidFill>
                </a:rPr>
              </a:br>
              <a:r>
                <a:rPr lang="en-US" altLang="en-US" sz="1400">
                  <a:solidFill>
                    <a:schemeClr val="tx1"/>
                  </a:solidFill>
                </a:rPr>
                <a:t>Using</a:t>
              </a:r>
              <a:br>
                <a:rPr lang="en-US" altLang="en-US" sz="1400">
                  <a:solidFill>
                    <a:schemeClr val="tx1"/>
                  </a:solidFill>
                </a:rPr>
              </a:br>
              <a:r>
                <a:rPr lang="en-US" altLang="en-US" sz="1400">
                  <a:solidFill>
                    <a:schemeClr val="tx1"/>
                  </a:solidFill>
                </a:rPr>
                <a:t>Technique</a:t>
              </a:r>
            </a:p>
          </p:txBody>
        </p:sp>
        <p:sp>
          <p:nvSpPr>
            <p:cNvPr id="10268" name="Rectangle 39"/>
            <p:cNvSpPr>
              <a:spLocks noChangeArrowheads="1"/>
            </p:cNvSpPr>
            <p:nvPr/>
          </p:nvSpPr>
          <p:spPr bwMode="auto">
            <a:xfrm>
              <a:off x="2304" y="1543"/>
              <a:ext cx="153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algn="ctr" eaLnBrk="1" hangingPunct="1">
                <a:spcBef>
                  <a:spcPct val="10000"/>
                </a:spcBef>
                <a:spcAft>
                  <a:spcPct val="10000"/>
                </a:spcAft>
              </a:pPr>
              <a:r>
                <a:rPr lang="en-US" altLang="en-US" sz="1400">
                  <a:solidFill>
                    <a:schemeClr val="tx1"/>
                  </a:solidFill>
                </a:rPr>
                <a:t>Units of Input Required</a:t>
              </a:r>
              <a:br>
                <a:rPr lang="en-US" altLang="en-US" sz="1400">
                  <a:solidFill>
                    <a:schemeClr val="tx1"/>
                  </a:solidFill>
                </a:rPr>
              </a:br>
              <a:r>
                <a:rPr lang="en-US" altLang="en-US" sz="1400">
                  <a:solidFill>
                    <a:schemeClr val="tx1"/>
                  </a:solidFill>
                </a:rPr>
                <a:t>(Production Function)</a:t>
              </a:r>
              <a:br>
                <a:rPr lang="en-US" altLang="en-US" sz="1400">
                  <a:solidFill>
                    <a:schemeClr val="tx1"/>
                  </a:solidFill>
                </a:rPr>
              </a:br>
              <a:r>
                <a:rPr lang="en-US" altLang="en-US" sz="1400" i="1">
                  <a:solidFill>
                    <a:schemeClr val="tx1"/>
                  </a:solidFill>
                </a:rPr>
                <a:t>K</a:t>
              </a:r>
              <a:r>
                <a:rPr lang="en-US" altLang="en-US" sz="1400">
                  <a:solidFill>
                    <a:schemeClr val="tx1"/>
                  </a:solidFill>
                </a:rPr>
                <a:t>                     </a:t>
              </a:r>
              <a:r>
                <a:rPr lang="en-US" altLang="en-US" sz="1400" i="1">
                  <a:solidFill>
                    <a:schemeClr val="tx1"/>
                  </a:solidFill>
                </a:rPr>
                <a:t>L</a:t>
              </a:r>
              <a:r>
                <a:rPr lang="en-US" altLang="en-US" sz="1400">
                  <a:solidFill>
                    <a:schemeClr val="tx1"/>
                  </a:solidFill>
                </a:rPr>
                <a:t>      </a:t>
              </a:r>
            </a:p>
          </p:txBody>
        </p:sp>
        <p:sp>
          <p:nvSpPr>
            <p:cNvPr id="10269" name="Rectangle 40"/>
            <p:cNvSpPr>
              <a:spLocks noChangeArrowheads="1"/>
            </p:cNvSpPr>
            <p:nvPr/>
          </p:nvSpPr>
          <p:spPr bwMode="auto">
            <a:xfrm>
              <a:off x="720" y="1543"/>
              <a:ext cx="81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400">
                  <a:solidFill>
                    <a:schemeClr val="tx1"/>
                  </a:solidFill>
                </a:rPr>
                <a:t/>
              </a:r>
              <a:br>
                <a:rPr lang="en-US" altLang="en-US" sz="1400">
                  <a:solidFill>
                    <a:schemeClr val="tx1"/>
                  </a:solidFill>
                </a:rPr>
              </a:br>
              <a:r>
                <a:rPr lang="en-US" altLang="en-US" sz="1400">
                  <a:solidFill>
                    <a:schemeClr val="tx1"/>
                  </a:solidFill>
                </a:rPr>
                <a:t/>
              </a:r>
              <a:br>
                <a:rPr lang="en-US" altLang="en-US" sz="1400">
                  <a:solidFill>
                    <a:schemeClr val="tx1"/>
                  </a:solidFill>
                </a:rPr>
              </a:br>
              <a:r>
                <a:rPr lang="en-US" altLang="en-US" sz="1400">
                  <a:solidFill>
                    <a:schemeClr val="tx1"/>
                  </a:solidFill>
                </a:rPr>
                <a:t>Produce</a:t>
              </a:r>
            </a:p>
          </p:txBody>
        </p:sp>
        <p:sp>
          <p:nvSpPr>
            <p:cNvPr id="10270" name="Rectangle 41"/>
            <p:cNvSpPr>
              <a:spLocks noChangeArrowheads="1"/>
            </p:cNvSpPr>
            <p:nvPr/>
          </p:nvSpPr>
          <p:spPr bwMode="auto">
            <a:xfrm>
              <a:off x="720" y="1344"/>
              <a:ext cx="4896" cy="199"/>
            </a:xfrm>
            <a:prstGeom prst="rect">
              <a:avLst/>
            </a:prstGeom>
            <a:solidFill>
              <a:srgbClr val="0075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971550" indent="-971550" eaLnBrk="0" hangingPunct="0">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tabLst>
                  <a:tab pos="974725" algn="l"/>
                </a:tabLs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400" dirty="0">
                  <a:solidFill>
                    <a:schemeClr val="bg1"/>
                  </a:solidFill>
                </a:rPr>
                <a:t>TABLE </a:t>
              </a:r>
              <a:r>
                <a:rPr lang="en-US" altLang="en-US" sz="1400" dirty="0" smtClean="0">
                  <a:solidFill>
                    <a:schemeClr val="bg1"/>
                  </a:solidFill>
                </a:rPr>
                <a:t>8.2  </a:t>
              </a:r>
              <a:r>
                <a:rPr lang="en-US" altLang="en-US" sz="1400" dirty="0">
                  <a:solidFill>
                    <a:schemeClr val="bg1"/>
                  </a:solidFill>
                </a:rPr>
                <a:t>Derivation of Total Variable Cost Schedule from Technology and Factor Prices</a:t>
              </a:r>
            </a:p>
          </p:txBody>
        </p:sp>
        <p:sp>
          <p:nvSpPr>
            <p:cNvPr id="10271" name="Line 42"/>
            <p:cNvSpPr>
              <a:spLocks noChangeShapeType="1"/>
            </p:cNvSpPr>
            <p:nvPr/>
          </p:nvSpPr>
          <p:spPr bwMode="auto">
            <a:xfrm>
              <a:off x="720" y="3702"/>
              <a:ext cx="4896" cy="0"/>
            </a:xfrm>
            <a:prstGeom prst="line">
              <a:avLst/>
            </a:prstGeom>
            <a:noFill/>
            <a:ln w="38100">
              <a:solidFill>
                <a:srgbClr val="00758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2" name="Line 47"/>
            <p:cNvSpPr>
              <a:spLocks noChangeShapeType="1"/>
            </p:cNvSpPr>
            <p:nvPr/>
          </p:nvSpPr>
          <p:spPr bwMode="auto">
            <a:xfrm>
              <a:off x="720" y="2016"/>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sp>
          <p:nvSpPr>
            <p:cNvPr id="10273" name="Rectangle 48"/>
            <p:cNvSpPr>
              <a:spLocks noChangeArrowheads="1"/>
            </p:cNvSpPr>
            <p:nvPr/>
          </p:nvSpPr>
          <p:spPr bwMode="auto">
            <a:xfrm>
              <a:off x="5188" y="2378"/>
              <a:ext cx="233" cy="5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endParaRPr lang="en-US" altLang="en-US"/>
            </a:p>
          </p:txBody>
        </p:sp>
        <p:sp>
          <p:nvSpPr>
            <p:cNvPr id="10274" name="Rectangle 49"/>
            <p:cNvSpPr>
              <a:spLocks noChangeArrowheads="1"/>
            </p:cNvSpPr>
            <p:nvPr/>
          </p:nvSpPr>
          <p:spPr bwMode="auto">
            <a:xfrm>
              <a:off x="5248" y="2906"/>
              <a:ext cx="233" cy="5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endParaRPr lang="en-US" altLang="en-US"/>
            </a:p>
          </p:txBody>
        </p:sp>
        <p:sp>
          <p:nvSpPr>
            <p:cNvPr id="10275" name="Rectangle 50"/>
            <p:cNvSpPr>
              <a:spLocks noChangeArrowheads="1"/>
            </p:cNvSpPr>
            <p:nvPr/>
          </p:nvSpPr>
          <p:spPr bwMode="auto">
            <a:xfrm>
              <a:off x="5320" y="3222"/>
              <a:ext cx="233" cy="5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endParaRPr lang="en-US" altLang="en-US"/>
            </a:p>
          </p:txBody>
        </p:sp>
      </p:grpSp>
    </p:spTree>
    <p:extLst>
      <p:ext uri="{BB962C8B-B14F-4D97-AF65-F5344CB8AC3E}">
        <p14:creationId xmlns:p14="http://schemas.microsoft.com/office/powerpoint/2010/main" val="1676359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88552"/>
                                        </p:tgtEl>
                                        <p:attrNameLst>
                                          <p:attrName>style.visibility</p:attrName>
                                        </p:attrNameLst>
                                      </p:cBhvr>
                                      <p:to>
                                        <p:strVal val="visible"/>
                                      </p:to>
                                    </p:set>
                                    <p:animEffect transition="in" filter="wipe(left)">
                                      <p:cBhvr>
                                        <p:cTn id="15" dur="500"/>
                                        <p:tgtEl>
                                          <p:spTgt spid="1388552"/>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8552" grpId="0"/>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1828800"/>
            <a:ext cx="39243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Line 36"/>
          <p:cNvSpPr>
            <a:spLocks noChangeShapeType="1"/>
          </p:cNvSpPr>
          <p:nvPr/>
        </p:nvSpPr>
        <p:spPr bwMode="auto">
          <a:xfrm>
            <a:off x="2514600" y="1524000"/>
            <a:ext cx="7772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a:lstStyle/>
          <a:p>
            <a:endParaRPr lang="en-US"/>
          </a:p>
        </p:txBody>
      </p:sp>
      <p:sp>
        <p:nvSpPr>
          <p:cNvPr id="11268" name="Line 37"/>
          <p:cNvSpPr>
            <a:spLocks noChangeShapeType="1"/>
          </p:cNvSpPr>
          <p:nvPr/>
        </p:nvSpPr>
        <p:spPr bwMode="auto">
          <a:xfrm>
            <a:off x="2514600" y="1524001"/>
            <a:ext cx="0" cy="3032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a14:hiddenLine>
            </a:ext>
          </a:extLst>
        </p:spPr>
        <p:txBody>
          <a:bodyPr/>
          <a:lstStyle/>
          <a:p>
            <a:endParaRPr lang="en-US"/>
          </a:p>
        </p:txBody>
      </p:sp>
      <p:sp>
        <p:nvSpPr>
          <p:cNvPr id="11269" name="Line 39"/>
          <p:cNvSpPr>
            <a:spLocks noChangeShapeType="1"/>
          </p:cNvSpPr>
          <p:nvPr/>
        </p:nvSpPr>
        <p:spPr bwMode="auto">
          <a:xfrm>
            <a:off x="2514600" y="1827214"/>
            <a:ext cx="0" cy="9413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11270" name="Line 41"/>
          <p:cNvSpPr>
            <a:spLocks noChangeShapeType="1"/>
          </p:cNvSpPr>
          <p:nvPr/>
        </p:nvSpPr>
        <p:spPr bwMode="auto">
          <a:xfrm>
            <a:off x="2514600" y="2981326"/>
            <a:ext cx="0" cy="15478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11271" name="Line 44"/>
          <p:cNvSpPr>
            <a:spLocks noChangeShapeType="1"/>
          </p:cNvSpPr>
          <p:nvPr/>
        </p:nvSpPr>
        <p:spPr bwMode="auto">
          <a:xfrm>
            <a:off x="2514600" y="2768601"/>
            <a:ext cx="0" cy="212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1391661" name="Rectangle 45"/>
          <p:cNvSpPr>
            <a:spLocks noChangeArrowheads="1"/>
          </p:cNvSpPr>
          <p:nvPr/>
        </p:nvSpPr>
        <p:spPr bwMode="auto">
          <a:xfrm>
            <a:off x="1981200" y="1827214"/>
            <a:ext cx="38100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Aft>
                <a:spcPct val="10000"/>
              </a:spcAft>
            </a:pPr>
            <a:r>
              <a:rPr lang="en-US" altLang="en-US" sz="1400" dirty="0">
                <a:solidFill>
                  <a:srgbClr val="00723F"/>
                </a:solidFill>
              </a:rPr>
              <a:t>  FIGURE </a:t>
            </a:r>
            <a:r>
              <a:rPr lang="en-US" altLang="en-US" sz="1400" dirty="0" smtClean="0">
                <a:solidFill>
                  <a:srgbClr val="00723F"/>
                </a:solidFill>
              </a:rPr>
              <a:t>8.3</a:t>
            </a:r>
            <a:r>
              <a:rPr lang="en-US" altLang="en-US" sz="1400" dirty="0" smtClean="0"/>
              <a:t>  </a:t>
            </a:r>
            <a:r>
              <a:rPr lang="en-US" altLang="en-US" sz="1400" dirty="0" smtClean="0">
                <a:solidFill>
                  <a:schemeClr val="tx1"/>
                </a:solidFill>
              </a:rPr>
              <a:t>Total </a:t>
            </a:r>
            <a:r>
              <a:rPr lang="en-US" altLang="en-US" sz="1400" dirty="0">
                <a:solidFill>
                  <a:schemeClr val="tx1"/>
                </a:solidFill>
              </a:rPr>
              <a:t>Variable Cost Curve</a:t>
            </a:r>
          </a:p>
        </p:txBody>
      </p:sp>
      <p:sp>
        <p:nvSpPr>
          <p:cNvPr id="1391662" name="Text Box 46"/>
          <p:cNvSpPr txBox="1">
            <a:spLocks noChangeArrowheads="1"/>
          </p:cNvSpPr>
          <p:nvPr/>
        </p:nvSpPr>
        <p:spPr bwMode="auto">
          <a:xfrm rot="10800000">
            <a:off x="1971675" y="2175438"/>
            <a:ext cx="38100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lnSpc>
                <a:spcPct val="105000"/>
              </a:lnSpc>
            </a:pPr>
            <a:r>
              <a:rPr lang="en-US" altLang="en-US" sz="1600" b="0">
                <a:solidFill>
                  <a:schemeClr val="tx1"/>
                </a:solidFill>
              </a:rPr>
              <a:t>In Table 8.2, total variable cost is derived from production requirements and input prices. </a:t>
            </a:r>
          </a:p>
          <a:p>
            <a:pPr eaLnBrk="1" hangingPunct="1">
              <a:lnSpc>
                <a:spcPct val="105000"/>
              </a:lnSpc>
            </a:pPr>
            <a:r>
              <a:rPr lang="en-US" altLang="en-US" sz="1600" b="0">
                <a:solidFill>
                  <a:schemeClr val="tx1"/>
                </a:solidFill>
              </a:rPr>
              <a:t>A total variable cost curve expresses the relationship between </a:t>
            </a:r>
            <a:r>
              <a:rPr lang="en-US" altLang="en-US" sz="1600" b="0" i="1">
                <a:solidFill>
                  <a:schemeClr val="tx1"/>
                </a:solidFill>
              </a:rPr>
              <a:t>TVC</a:t>
            </a:r>
            <a:r>
              <a:rPr lang="en-US" altLang="en-US" sz="1600" b="0">
                <a:solidFill>
                  <a:schemeClr val="tx1"/>
                </a:solidFill>
              </a:rPr>
              <a:t> and total output.  </a:t>
            </a:r>
          </a:p>
        </p:txBody>
      </p:sp>
      <p:sp>
        <p:nvSpPr>
          <p:cNvPr id="21" name="Rectangle 9"/>
          <p:cNvSpPr>
            <a:spLocks noChangeArrowheads="1"/>
          </p:cNvSpPr>
          <p:nvPr/>
        </p:nvSpPr>
        <p:spPr bwMode="auto">
          <a:xfrm>
            <a:off x="1971675" y="6858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total variable cost curve</a:t>
            </a:r>
            <a:r>
              <a:rPr lang="en-US" altLang="en-US" sz="1800">
                <a:solidFill>
                  <a:srgbClr val="006668"/>
                </a:solidFill>
              </a:rPr>
              <a:t>  </a:t>
            </a:r>
            <a:r>
              <a:rPr lang="en-US" altLang="en-US" sz="1800" b="0">
                <a:solidFill>
                  <a:schemeClr val="tx1"/>
                </a:solidFill>
              </a:rPr>
              <a:t>A graph that shows the relationship between total variable cost and the level of a firm’s output.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7900" y="1828800"/>
            <a:ext cx="39243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57900" y="1828800"/>
            <a:ext cx="39243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57900" y="1828800"/>
            <a:ext cx="39243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57900" y="1828800"/>
            <a:ext cx="39243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240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1661"/>
                                        </p:tgtEl>
                                        <p:attrNameLst>
                                          <p:attrName>style.visibility</p:attrName>
                                        </p:attrNameLst>
                                      </p:cBhvr>
                                      <p:to>
                                        <p:strVal val="visible"/>
                                      </p:to>
                                    </p:set>
                                    <p:animEffect transition="in" filter="wipe(left)">
                                      <p:cBhvr>
                                        <p:cTn id="11" dur="500"/>
                                        <p:tgtEl>
                                          <p:spTgt spid="139166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91662">
                                            <p:txEl>
                                              <p:pRg st="0" end="0"/>
                                            </p:txEl>
                                          </p:spTgt>
                                        </p:tgtEl>
                                        <p:attrNameLst>
                                          <p:attrName>style.visibility</p:attrName>
                                        </p:attrNameLst>
                                      </p:cBhvr>
                                      <p:to>
                                        <p:strVal val="visible"/>
                                      </p:to>
                                    </p:set>
                                    <p:animEffect transition="in" filter="wipe(left)">
                                      <p:cBhvr>
                                        <p:cTn id="15" dur="500"/>
                                        <p:tgtEl>
                                          <p:spTgt spid="1391662">
                                            <p:txEl>
                                              <p:pRg st="0" end="0"/>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91662">
                                            <p:txEl>
                                              <p:pRg st="1" end="1"/>
                                            </p:txEl>
                                          </p:spTgt>
                                        </p:tgtEl>
                                        <p:attrNameLst>
                                          <p:attrName>style.visibility</p:attrName>
                                        </p:attrNameLst>
                                      </p:cBhvr>
                                      <p:to>
                                        <p:strVal val="visible"/>
                                      </p:to>
                                    </p:set>
                                    <p:animEffect transition="in" filter="wipe(left)">
                                      <p:cBhvr>
                                        <p:cTn id="19" dur="500"/>
                                        <p:tgtEl>
                                          <p:spTgt spid="1391662">
                                            <p:txEl>
                                              <p:pRg st="1" end="1"/>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750"/>
                                        <p:tgtEl>
                                          <p:spTgt spid="3"/>
                                        </p:tgtEl>
                                      </p:cBhvr>
                                    </p:animEffect>
                                  </p:childTnLst>
                                </p:cTn>
                              </p:par>
                            </p:childTnLst>
                          </p:cTn>
                        </p:par>
                        <p:par>
                          <p:cTn id="24" fill="hold" nodeType="afterGroup">
                            <p:stCondLst>
                              <p:cond delay="2750"/>
                            </p:stCondLst>
                            <p:childTnLst>
                              <p:par>
                                <p:cTn id="25" presetID="2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750"/>
                                        <p:tgtEl>
                                          <p:spTgt spid="4"/>
                                        </p:tgtEl>
                                      </p:cBhvr>
                                    </p:animEffect>
                                  </p:childTnLst>
                                </p:cTn>
                              </p:par>
                            </p:childTnLst>
                          </p:cTn>
                        </p:par>
                        <p:par>
                          <p:cTn id="28" fill="hold" nodeType="afterGroup">
                            <p:stCondLst>
                              <p:cond delay="3500"/>
                            </p:stCondLst>
                            <p:childTnLst>
                              <p:par>
                                <p:cTn id="29" presetID="22" presetClass="entr" presetSubtype="8"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750"/>
                                        <p:tgtEl>
                                          <p:spTgt spid="5"/>
                                        </p:tgtEl>
                                      </p:cBhvr>
                                    </p:animEffect>
                                  </p:childTnLst>
                                </p:cTn>
                              </p:par>
                            </p:childTnLst>
                          </p:cTn>
                        </p:par>
                        <p:par>
                          <p:cTn id="32" fill="hold" nodeType="afterGroup">
                            <p:stCondLst>
                              <p:cond delay="4250"/>
                            </p:stCondLst>
                            <p:childTnLst>
                              <p:par>
                                <p:cTn id="33" presetID="22" presetClass="entr" presetSubtype="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left)">
                                      <p:cBhvr>
                                        <p:cTn id="35" dur="750"/>
                                        <p:tgtEl>
                                          <p:spTgt spid="6"/>
                                        </p:tgtEl>
                                      </p:cBhvr>
                                    </p:animEffect>
                                  </p:childTnLst>
                                </p:cTn>
                              </p:par>
                            </p:childTnLst>
                          </p:cTn>
                        </p:par>
                        <p:par>
                          <p:cTn id="36" fill="hold" nodeType="afterGroup">
                            <p:stCondLst>
                              <p:cond delay="5000"/>
                            </p:stCondLst>
                            <p:childTnLst>
                              <p:par>
                                <p:cTn id="37" presetID="22" presetClass="entr" presetSubtype="8"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1661"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1" name="Rectangle 21"/>
          <p:cNvSpPr>
            <a:spLocks noChangeArrowheads="1"/>
          </p:cNvSpPr>
          <p:nvPr/>
        </p:nvSpPr>
        <p:spPr bwMode="auto">
          <a:xfrm>
            <a:off x="1981200" y="1211264"/>
            <a:ext cx="822960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r>
              <a:rPr lang="en-US" altLang="en-US" sz="1800">
                <a:solidFill>
                  <a:schemeClr val="tx1"/>
                </a:solidFill>
              </a:rPr>
              <a:t>marginal cost (</a:t>
            </a:r>
            <a:r>
              <a:rPr lang="en-US" altLang="en-US" sz="1800" i="1">
                <a:solidFill>
                  <a:schemeClr val="tx1"/>
                </a:solidFill>
              </a:rPr>
              <a:t>MC</a:t>
            </a:r>
            <a:r>
              <a:rPr lang="en-US" altLang="en-US" sz="1800">
                <a:solidFill>
                  <a:schemeClr val="tx1"/>
                </a:solidFill>
              </a:rPr>
              <a:t>)</a:t>
            </a:r>
            <a:r>
              <a:rPr lang="en-US" altLang="en-US" sz="1800">
                <a:solidFill>
                  <a:srgbClr val="006668"/>
                </a:solidFill>
              </a:rPr>
              <a:t>  </a:t>
            </a:r>
            <a:r>
              <a:rPr lang="en-US" altLang="en-US" sz="1800" b="0">
                <a:solidFill>
                  <a:schemeClr val="tx1"/>
                </a:solidFill>
              </a:rPr>
              <a:t>The increase in total cost that results from producing 1 more unit of output. Marginal costs reflect changes in variable costs.</a:t>
            </a:r>
          </a:p>
        </p:txBody>
      </p:sp>
      <p:graphicFrame>
        <p:nvGraphicFramePr>
          <p:cNvPr id="1392706" name="Group 66"/>
          <p:cNvGraphicFramePr>
            <a:graphicFrameLocks noGrp="1"/>
          </p:cNvGraphicFramePr>
          <p:nvPr>
            <p:ph idx="4294967295"/>
          </p:nvPr>
        </p:nvGraphicFramePr>
        <p:xfrm>
          <a:off x="2667000" y="2505076"/>
          <a:ext cx="6858000" cy="1762125"/>
        </p:xfrm>
        <a:graphic>
          <a:graphicData uri="http://schemas.openxmlformats.org/drawingml/2006/table">
            <a:tbl>
              <a:tblPr/>
              <a:tblGrid>
                <a:gridCol w="1828800"/>
                <a:gridCol w="2286000"/>
                <a:gridCol w="2743200"/>
              </a:tblGrid>
              <a:tr h="304792">
                <a:tc gridSpan="3">
                  <a:txBody>
                    <a:bodyPr/>
                    <a:lstStyle/>
                    <a:p>
                      <a:pPr marL="971550" marR="0" lvl="0" indent="-971550" algn="l" defTabSz="914400" rtl="0" eaLnBrk="1" fontAlgn="base" latinLnBrk="0" hangingPunct="1">
                        <a:lnSpc>
                          <a:spcPct val="100000"/>
                        </a:lnSpc>
                        <a:spcBef>
                          <a:spcPct val="0"/>
                        </a:spcBef>
                        <a:spcAft>
                          <a:spcPct val="0"/>
                        </a:spcAft>
                        <a:buClrTx/>
                        <a:buSzTx/>
                        <a:buFontTx/>
                        <a:buNone/>
                        <a:tabLst>
                          <a:tab pos="974725" algn="l"/>
                        </a:tabLst>
                      </a:pPr>
                      <a:r>
                        <a:rPr kumimoji="0" lang="en-US" sz="1400" b="1" i="0" u="none" strike="noStrike" cap="none" normalizeH="0" baseline="0" dirty="0" smtClean="0">
                          <a:ln>
                            <a:noFill/>
                          </a:ln>
                          <a:solidFill>
                            <a:schemeClr val="bg1"/>
                          </a:solidFill>
                          <a:effectLst/>
                          <a:latin typeface="Arial" charset="0"/>
                          <a:cs typeface="Arial" charset="0"/>
                        </a:rPr>
                        <a:t>TABLE 8.3  </a:t>
                      </a:r>
                      <a:r>
                        <a:rPr kumimoji="0" lang="en-US" sz="1400" b="1" i="0" u="none" strike="noStrike" cap="none" normalizeH="0" baseline="0" dirty="0" smtClean="0">
                          <a:ln>
                            <a:noFill/>
                          </a:ln>
                          <a:solidFill>
                            <a:schemeClr val="bg1"/>
                          </a:solidFill>
                          <a:effectLst/>
                          <a:latin typeface="Arial" charset="0"/>
                        </a:rPr>
                        <a:t>Derivation of Marginal Cost from Total Variable Cost</a:t>
                      </a:r>
                    </a:p>
                  </a:txBody>
                  <a:tcPr marT="45716" marB="45716" horzOverflow="overflow">
                    <a:lnL cap="flat">
                      <a:noFill/>
                    </a:lnL>
                    <a:lnR cap="flat">
                      <a:noFill/>
                    </a:lnR>
                    <a:lnT cap="flat">
                      <a:noFill/>
                    </a:lnT>
                    <a:lnB>
                      <a:noFill/>
                    </a:lnB>
                    <a:lnTlToBr>
                      <a:noFill/>
                    </a:lnTlToBr>
                    <a:lnBlToTr>
                      <a:noFill/>
                    </a:lnBlToTr>
                    <a:solidFill>
                      <a:srgbClr val="00758C"/>
                    </a:solidFill>
                  </a:tcPr>
                </a:tc>
                <a:tc hMerge="1">
                  <a:txBody>
                    <a:bodyPr/>
                    <a:lstStyle/>
                    <a:p>
                      <a:endParaRPr lang="en-US"/>
                    </a:p>
                  </a:txBody>
                  <a:tcPr/>
                </a:tc>
                <a:tc hMerge="1">
                  <a:txBody>
                    <a:bodyPr/>
                    <a:lstStyle/>
                    <a:p>
                      <a:endParaRPr lang="en-US"/>
                    </a:p>
                  </a:txBody>
                  <a:tcPr/>
                </a:tc>
              </a:tr>
              <a:tr h="304792">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smtClean="0">
                          <a:ln>
                            <a:noFill/>
                          </a:ln>
                          <a:solidFill>
                            <a:schemeClr val="tx1"/>
                          </a:solidFill>
                          <a:effectLst/>
                          <a:latin typeface="Arial" charset="0"/>
                        </a:rPr>
                        <a:t>Units of Output</a:t>
                      </a:r>
                    </a:p>
                  </a:txBody>
                  <a:tcPr marR="0" marT="45716" marB="45716"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smtClean="0">
                          <a:ln>
                            <a:noFill/>
                          </a:ln>
                          <a:solidFill>
                            <a:schemeClr val="tx1"/>
                          </a:solidFill>
                          <a:effectLst/>
                          <a:latin typeface="Arial" charset="0"/>
                        </a:rPr>
                        <a:t>Total Variable Costs ($)</a:t>
                      </a:r>
                    </a:p>
                  </a:txBody>
                  <a:tcPr marR="0" marT="45716" marB="4571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1" i="0" u="none" strike="noStrike" cap="none" normalizeH="0" baseline="0" smtClean="0">
                          <a:ln>
                            <a:noFill/>
                          </a:ln>
                          <a:solidFill>
                            <a:schemeClr val="tx1"/>
                          </a:solidFill>
                          <a:effectLst/>
                          <a:latin typeface="Arial" charset="0"/>
                        </a:rPr>
                        <a:t>Marginal Costs ($)</a:t>
                      </a:r>
                    </a:p>
                  </a:txBody>
                  <a:tcPr marR="0" marT="45716" marB="45716"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1152541">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0</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1</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2</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3</a:t>
                      </a:r>
                    </a:p>
                  </a:txBody>
                  <a:tcPr marR="0" marT="91434" marB="0"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  0</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20</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38</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53</a:t>
                      </a:r>
                    </a:p>
                  </a:txBody>
                  <a:tcPr marR="0" marT="91434" marB="0" horzOverflow="overflow">
                    <a:lnL>
                      <a:noFill/>
                    </a:lnL>
                    <a:lnR>
                      <a:noFill/>
                    </a:lnR>
                    <a:lnT w="12700" cap="flat" cmpd="sng" algn="ctr">
                      <a:solidFill>
                        <a:schemeClr val="tx1"/>
                      </a:solidFill>
                      <a:prstDash val="solid"/>
                      <a:round/>
                      <a:headEnd type="none" w="med" len="med"/>
                      <a:tailEnd type="none" w="med" len="med"/>
                    </a:lnT>
                    <a:lnB w="28575" cap="flat" cmpd="sng" algn="ctr">
                      <a:solidFill>
                        <a:srgbClr val="00758C"/>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    20</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   18</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400" b="0" i="0" u="none" strike="noStrike" cap="none" normalizeH="0" baseline="0" dirty="0" smtClean="0">
                          <a:ln>
                            <a:noFill/>
                          </a:ln>
                          <a:solidFill>
                            <a:schemeClr val="tx1"/>
                          </a:solidFill>
                          <a:effectLst/>
                          <a:latin typeface="Arial" charset="0"/>
                        </a:rPr>
                        <a:t>   15</a:t>
                      </a:r>
                      <a:endParaRPr kumimoji="0" lang="pt-BR" sz="1400" b="0" i="0" u="none" strike="noStrike" cap="none" normalizeH="0" baseline="0" dirty="0" smtClean="0">
                        <a:ln>
                          <a:noFill/>
                        </a:ln>
                        <a:solidFill>
                          <a:schemeClr val="tx1"/>
                        </a:solidFill>
                        <a:effectLst/>
                        <a:latin typeface="Arial" charset="0"/>
                      </a:endParaRPr>
                    </a:p>
                  </a:txBody>
                  <a:tcPr marR="594360" marT="91434" marB="0"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rgbClr val="00758C"/>
                      </a:solidFill>
                      <a:prstDash val="solid"/>
                      <a:round/>
                      <a:headEnd type="none" w="med" len="med"/>
                      <a:tailEnd type="none" w="med" len="med"/>
                    </a:lnB>
                    <a:lnTlToBr>
                      <a:noFill/>
                    </a:lnTlToBr>
                    <a:lnBlToTr>
                      <a:noFill/>
                    </a:lnBlToTr>
                    <a:noFill/>
                  </a:tcPr>
                </a:tc>
              </a:tr>
            </a:tbl>
          </a:graphicData>
        </a:graphic>
      </p:graphicFrame>
      <p:grpSp>
        <p:nvGrpSpPr>
          <p:cNvPr id="2" name="Group 73"/>
          <p:cNvGrpSpPr>
            <a:grpSpLocks/>
          </p:cNvGrpSpPr>
          <p:nvPr/>
        </p:nvGrpSpPr>
        <p:grpSpPr bwMode="auto">
          <a:xfrm>
            <a:off x="5943600" y="3352800"/>
            <a:ext cx="1752600" cy="685800"/>
            <a:chOff x="3024" y="2928"/>
            <a:chExt cx="1104" cy="432"/>
          </a:xfrm>
        </p:grpSpPr>
        <p:grpSp>
          <p:nvGrpSpPr>
            <p:cNvPr id="12303" name="Group 46"/>
            <p:cNvGrpSpPr>
              <a:grpSpLocks/>
            </p:cNvGrpSpPr>
            <p:nvPr/>
          </p:nvGrpSpPr>
          <p:grpSpPr bwMode="auto">
            <a:xfrm>
              <a:off x="3024" y="2928"/>
              <a:ext cx="1104" cy="144"/>
              <a:chOff x="3024" y="1968"/>
              <a:chExt cx="1392" cy="144"/>
            </a:xfrm>
          </p:grpSpPr>
          <p:sp>
            <p:nvSpPr>
              <p:cNvPr id="12310" name="Line 47"/>
              <p:cNvSpPr>
                <a:spLocks noChangeShapeType="1"/>
              </p:cNvSpPr>
              <p:nvPr/>
            </p:nvSpPr>
            <p:spPr bwMode="auto">
              <a:xfrm>
                <a:off x="3024" y="1968"/>
                <a:ext cx="13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sp>
            <p:nvSpPr>
              <p:cNvPr id="12311" name="Line 48"/>
              <p:cNvSpPr>
                <a:spLocks noChangeShapeType="1"/>
              </p:cNvSpPr>
              <p:nvPr/>
            </p:nvSpPr>
            <p:spPr bwMode="auto">
              <a:xfrm flipH="1">
                <a:off x="3024" y="2112"/>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grpSp>
        <p:grpSp>
          <p:nvGrpSpPr>
            <p:cNvPr id="12304" name="Group 67"/>
            <p:cNvGrpSpPr>
              <a:grpSpLocks/>
            </p:cNvGrpSpPr>
            <p:nvPr/>
          </p:nvGrpSpPr>
          <p:grpSpPr bwMode="auto">
            <a:xfrm>
              <a:off x="3024" y="3072"/>
              <a:ext cx="1104" cy="144"/>
              <a:chOff x="3024" y="1968"/>
              <a:chExt cx="1392" cy="144"/>
            </a:xfrm>
          </p:grpSpPr>
          <p:sp>
            <p:nvSpPr>
              <p:cNvPr id="12308" name="Line 68"/>
              <p:cNvSpPr>
                <a:spLocks noChangeShapeType="1"/>
              </p:cNvSpPr>
              <p:nvPr/>
            </p:nvSpPr>
            <p:spPr bwMode="auto">
              <a:xfrm>
                <a:off x="3024" y="1968"/>
                <a:ext cx="13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sp>
            <p:nvSpPr>
              <p:cNvPr id="12309" name="Line 69"/>
              <p:cNvSpPr>
                <a:spLocks noChangeShapeType="1"/>
              </p:cNvSpPr>
              <p:nvPr/>
            </p:nvSpPr>
            <p:spPr bwMode="auto">
              <a:xfrm flipH="1">
                <a:off x="3024" y="2112"/>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grpSp>
        <p:grpSp>
          <p:nvGrpSpPr>
            <p:cNvPr id="12305" name="Group 70"/>
            <p:cNvGrpSpPr>
              <a:grpSpLocks/>
            </p:cNvGrpSpPr>
            <p:nvPr/>
          </p:nvGrpSpPr>
          <p:grpSpPr bwMode="auto">
            <a:xfrm>
              <a:off x="3024" y="3216"/>
              <a:ext cx="1104" cy="144"/>
              <a:chOff x="3024" y="1968"/>
              <a:chExt cx="1392" cy="144"/>
            </a:xfrm>
          </p:grpSpPr>
          <p:sp>
            <p:nvSpPr>
              <p:cNvPr id="12306" name="Line 71"/>
              <p:cNvSpPr>
                <a:spLocks noChangeShapeType="1"/>
              </p:cNvSpPr>
              <p:nvPr/>
            </p:nvSpPr>
            <p:spPr bwMode="auto">
              <a:xfrm>
                <a:off x="3024" y="1968"/>
                <a:ext cx="13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sp>
            <p:nvSpPr>
              <p:cNvPr id="12307" name="Line 72"/>
              <p:cNvSpPr>
                <a:spLocks noChangeShapeType="1"/>
              </p:cNvSpPr>
              <p:nvPr/>
            </p:nvSpPr>
            <p:spPr bwMode="auto">
              <a:xfrm flipH="1">
                <a:off x="3024" y="2112"/>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vert="eaVert">
                <a:spAutoFit/>
              </a:bodyPr>
              <a:lstStyle/>
              <a:p>
                <a:endParaRPr lang="en-US"/>
              </a:p>
            </p:txBody>
          </p:sp>
        </p:grpSp>
      </p:grpSp>
      <p:sp>
        <p:nvSpPr>
          <p:cNvPr id="44" name="Rectangle 7"/>
          <p:cNvSpPr>
            <a:spLocks noChangeArrowheads="1"/>
          </p:cNvSpPr>
          <p:nvPr/>
        </p:nvSpPr>
        <p:spPr bwMode="auto">
          <a:xfrm>
            <a:off x="1981200" y="300038"/>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Marginal Cost (</a:t>
            </a:r>
            <a:r>
              <a:rPr lang="en-US" altLang="en-US" sz="1800" b="0" i="1">
                <a:solidFill>
                  <a:srgbClr val="593000"/>
                </a:solidFill>
              </a:rPr>
              <a:t>MC</a:t>
            </a:r>
            <a:r>
              <a:rPr lang="en-US" altLang="en-US" sz="1800" b="0">
                <a:solidFill>
                  <a:srgbClr val="593000"/>
                </a:solidFill>
              </a:rPr>
              <a:t>)</a:t>
            </a:r>
          </a:p>
        </p:txBody>
      </p:sp>
    </p:spTree>
    <p:extLst>
      <p:ext uri="{BB962C8B-B14F-4D97-AF65-F5344CB8AC3E}">
        <p14:creationId xmlns:p14="http://schemas.microsoft.com/office/powerpoint/2010/main" val="1738984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2661"/>
                                        </p:tgtEl>
                                        <p:attrNameLst>
                                          <p:attrName>style.visibility</p:attrName>
                                        </p:attrNameLst>
                                      </p:cBhvr>
                                      <p:to>
                                        <p:strVal val="visible"/>
                                      </p:to>
                                    </p:set>
                                    <p:animEffect transition="in" filter="wipe(left)">
                                      <p:cBhvr>
                                        <p:cTn id="11" dur="500"/>
                                        <p:tgtEl>
                                          <p:spTgt spid="1392661"/>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92706"/>
                                        </p:tgtEl>
                                        <p:attrNameLst>
                                          <p:attrName>style.visibility</p:attrName>
                                        </p:attrNameLst>
                                      </p:cBhvr>
                                      <p:to>
                                        <p:strVal val="visible"/>
                                      </p:to>
                                    </p:set>
                                    <p:animEffect transition="in" filter="wipe(up)">
                                      <p:cBhvr>
                                        <p:cTn id="15" dur="1000"/>
                                        <p:tgtEl>
                                          <p:spTgt spid="1392706"/>
                                        </p:tgtEl>
                                      </p:cBhvr>
                                    </p:animEffect>
                                  </p:childTnLst>
                                </p:cTn>
                              </p:par>
                            </p:childTnLst>
                          </p:cTn>
                        </p:par>
                        <p:par>
                          <p:cTn id="16" fill="hold" nodeType="afterGroup">
                            <p:stCondLst>
                              <p:cond delay="2000"/>
                            </p:stCondLst>
                            <p:childTnLst>
                              <p:par>
                                <p:cTn id="17" presetID="2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1"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8799" name="Rectangle 15"/>
          <p:cNvSpPr>
            <a:spLocks noChangeArrowheads="1"/>
          </p:cNvSpPr>
          <p:nvPr/>
        </p:nvSpPr>
        <p:spPr bwMode="auto">
          <a:xfrm>
            <a:off x="1971676" y="1090613"/>
            <a:ext cx="404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Aft>
                <a:spcPct val="10000"/>
              </a:spcAft>
            </a:pPr>
            <a:r>
              <a:rPr lang="en-US" altLang="en-US" sz="1400">
                <a:solidFill>
                  <a:srgbClr val="00723F"/>
                </a:solidFill>
              </a:rPr>
              <a:t>  FIGURE 8.5</a:t>
            </a:r>
            <a:r>
              <a:rPr lang="en-US" altLang="en-US" sz="1400"/>
              <a:t>  </a:t>
            </a:r>
            <a:r>
              <a:rPr lang="en-US" altLang="en-US" sz="1400">
                <a:solidFill>
                  <a:schemeClr val="tx1"/>
                </a:solidFill>
              </a:rPr>
              <a:t>Total Variable Cost and Marginal Cost for a Typical Firm</a:t>
            </a:r>
          </a:p>
        </p:txBody>
      </p:sp>
      <p:sp>
        <p:nvSpPr>
          <p:cNvPr id="1398800" name="Text Box 16"/>
          <p:cNvSpPr txBox="1">
            <a:spLocks noChangeArrowheads="1"/>
          </p:cNvSpPr>
          <p:nvPr/>
        </p:nvSpPr>
        <p:spPr bwMode="auto">
          <a:xfrm rot="10800000">
            <a:off x="1971676" y="1697038"/>
            <a:ext cx="4048125"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lnSpc>
                <a:spcPct val="105000"/>
              </a:lnSpc>
            </a:pPr>
            <a:r>
              <a:rPr lang="en-US" altLang="en-US" sz="1600" b="0">
                <a:solidFill>
                  <a:schemeClr val="tx1"/>
                </a:solidFill>
              </a:rPr>
              <a:t>Total variable costs always increase with output.</a:t>
            </a:r>
          </a:p>
          <a:p>
            <a:pPr eaLnBrk="1" hangingPunct="1">
              <a:lnSpc>
                <a:spcPct val="105000"/>
              </a:lnSpc>
            </a:pPr>
            <a:r>
              <a:rPr lang="en-US" altLang="en-US" sz="1600" b="0">
                <a:solidFill>
                  <a:schemeClr val="tx1"/>
                </a:solidFill>
              </a:rPr>
              <a:t>Marginal cost is the cost of producing each additional unit. </a:t>
            </a:r>
          </a:p>
          <a:p>
            <a:pPr eaLnBrk="1" hangingPunct="1">
              <a:lnSpc>
                <a:spcPct val="105000"/>
              </a:lnSpc>
            </a:pPr>
            <a:r>
              <a:rPr lang="en-US" altLang="en-US" sz="1600" b="0">
                <a:solidFill>
                  <a:schemeClr val="tx1"/>
                </a:solidFill>
              </a:rPr>
              <a:t>Thus, the marginal cost curve shows how total variable cost changes with single-unit increases in total output. </a:t>
            </a:r>
          </a:p>
        </p:txBody>
      </p:sp>
      <p:graphicFrame>
        <p:nvGraphicFramePr>
          <p:cNvPr id="1398801" name="Object 17"/>
          <p:cNvGraphicFramePr>
            <a:graphicFrameLocks noChangeAspect="1"/>
          </p:cNvGraphicFramePr>
          <p:nvPr/>
        </p:nvGraphicFramePr>
        <p:xfrm>
          <a:off x="2273300" y="4181476"/>
          <a:ext cx="3746500" cy="542925"/>
        </p:xfrm>
        <a:graphic>
          <a:graphicData uri="http://schemas.openxmlformats.org/presentationml/2006/ole">
            <mc:AlternateContent xmlns:mc="http://schemas.openxmlformats.org/markup-compatibility/2006">
              <mc:Choice xmlns:v="urn:schemas-microsoft-com:vml" Requires="v">
                <p:oleObj spid="_x0000_s2063" name="Equation" r:id="rId3" imgW="2895600" imgH="419100" progId="Equation.3">
                  <p:embed/>
                </p:oleObj>
              </mc:Choice>
              <mc:Fallback>
                <p:oleObj name="Equation" r:id="rId3" imgW="2895600" imgH="4191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300" y="4181476"/>
                        <a:ext cx="37465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98803" name="Picture 19" descr="fig8_5_2p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066800"/>
            <a:ext cx="3238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8804" name="Picture 20" descr="fig8_5_3pp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1066800"/>
            <a:ext cx="3238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7"/>
          <p:cNvSpPr>
            <a:spLocks noChangeArrowheads="1"/>
          </p:cNvSpPr>
          <p:nvPr/>
        </p:nvSpPr>
        <p:spPr bwMode="auto">
          <a:xfrm>
            <a:off x="1971676" y="296863"/>
            <a:ext cx="83153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1pPr>
            <a:lvl2pPr marL="742950" indent="-28575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2pPr>
            <a:lvl3pPr marL="11430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3pPr>
            <a:lvl4pPr marL="16002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4pPr>
            <a:lvl5pPr marL="2057400" indent="-228600" eaLnBrk="0" hangingPunct="0">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5pPr>
            <a:lvl6pPr marL="25146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6pPr>
            <a:lvl7pPr marL="29718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7pPr>
            <a:lvl8pPr marL="34290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8pPr>
            <a:lvl9pPr marL="3886200" indent="-228600" eaLnBrk="0" fontAlgn="base" hangingPunct="0">
              <a:spcBef>
                <a:spcPct val="0"/>
              </a:spcBef>
              <a:spcAft>
                <a:spcPct val="0"/>
              </a:spcAft>
              <a:defRPr sz="1200" b="1">
                <a:solidFill>
                  <a:srgbClr val="7D0013"/>
                </a:solidFill>
                <a:latin typeface="Arial" panose="020B0604020202020204" pitchFamily="34" charset="0"/>
                <a:cs typeface="Arial" panose="020B0604020202020204" pitchFamily="34" charset="0"/>
                <a:sym typeface="Wingdings 3" panose="05040102010807070707" pitchFamily="18" charset="2"/>
              </a:defRPr>
            </a:lvl9pPr>
          </a:lstStyle>
          <a:p>
            <a:pPr eaLnBrk="1" hangingPunct="1">
              <a:spcBef>
                <a:spcPct val="10000"/>
              </a:spcBef>
              <a:spcAft>
                <a:spcPct val="10000"/>
              </a:spcAft>
            </a:pPr>
            <a:r>
              <a:rPr lang="en-US" altLang="en-US" sz="1800" b="0">
                <a:solidFill>
                  <a:srgbClr val="593000"/>
                </a:solidFill>
              </a:rPr>
              <a:t>Graphing Total Variable Costs and Marginal Costs</a:t>
            </a:r>
          </a:p>
        </p:txBody>
      </p:sp>
      <p:pic>
        <p:nvPicPr>
          <p:cNvPr id="24" name="Picture 23" descr="fig8_5_1ppt.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1066800"/>
            <a:ext cx="3238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027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98799"/>
                                        </p:tgtEl>
                                        <p:attrNameLst>
                                          <p:attrName>style.visibility</p:attrName>
                                        </p:attrNameLst>
                                      </p:cBhvr>
                                      <p:to>
                                        <p:strVal val="visible"/>
                                      </p:to>
                                    </p:set>
                                    <p:animEffect transition="in" filter="wipe(left)">
                                      <p:cBhvr>
                                        <p:cTn id="11" dur="500"/>
                                        <p:tgtEl>
                                          <p:spTgt spid="139879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98800">
                                            <p:txEl>
                                              <p:pRg st="0" end="0"/>
                                            </p:txEl>
                                          </p:spTgt>
                                        </p:tgtEl>
                                        <p:attrNameLst>
                                          <p:attrName>style.visibility</p:attrName>
                                        </p:attrNameLst>
                                      </p:cBhvr>
                                      <p:to>
                                        <p:strVal val="visible"/>
                                      </p:to>
                                    </p:set>
                                    <p:animEffect transition="in" filter="wipe(left)">
                                      <p:cBhvr>
                                        <p:cTn id="15" dur="500"/>
                                        <p:tgtEl>
                                          <p:spTgt spid="1398800">
                                            <p:txEl>
                                              <p:pRg st="0" end="0"/>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398803"/>
                                        </p:tgtEl>
                                        <p:attrNameLst>
                                          <p:attrName>style.visibility</p:attrName>
                                        </p:attrNameLst>
                                      </p:cBhvr>
                                      <p:to>
                                        <p:strVal val="visible"/>
                                      </p:to>
                                    </p:set>
                                    <p:animEffect transition="in" filter="wipe(left)">
                                      <p:cBhvr>
                                        <p:cTn id="23" dur="750"/>
                                        <p:tgtEl>
                                          <p:spTgt spid="1398803"/>
                                        </p:tgtEl>
                                      </p:cBhvr>
                                    </p:animEffect>
                                  </p:childTnLst>
                                </p:cTn>
                              </p:par>
                            </p:childTnLst>
                          </p:cTn>
                        </p:par>
                        <p:par>
                          <p:cTn id="24" fill="hold" nodeType="afterGroup">
                            <p:stCondLst>
                              <p:cond delay="2750"/>
                            </p:stCondLst>
                            <p:childTnLst>
                              <p:par>
                                <p:cTn id="25" presetID="22" presetClass="entr" presetSubtype="8" fill="hold" nodeType="afterEffect">
                                  <p:stCondLst>
                                    <p:cond delay="0"/>
                                  </p:stCondLst>
                                  <p:childTnLst>
                                    <p:set>
                                      <p:cBhvr>
                                        <p:cTn id="26" dur="1" fill="hold">
                                          <p:stCondLst>
                                            <p:cond delay="0"/>
                                          </p:stCondLst>
                                        </p:cTn>
                                        <p:tgtEl>
                                          <p:spTgt spid="1398800">
                                            <p:txEl>
                                              <p:pRg st="1" end="1"/>
                                            </p:txEl>
                                          </p:spTgt>
                                        </p:tgtEl>
                                        <p:attrNameLst>
                                          <p:attrName>style.visibility</p:attrName>
                                        </p:attrNameLst>
                                      </p:cBhvr>
                                      <p:to>
                                        <p:strVal val="visible"/>
                                      </p:to>
                                    </p:set>
                                    <p:animEffect transition="in" filter="wipe(left)">
                                      <p:cBhvr>
                                        <p:cTn id="27" dur="500"/>
                                        <p:tgtEl>
                                          <p:spTgt spid="1398800">
                                            <p:txEl>
                                              <p:pRg st="1" end="1"/>
                                            </p:txEl>
                                          </p:spTgt>
                                        </p:tgtEl>
                                      </p:cBhvr>
                                    </p:animEffect>
                                  </p:childTnLst>
                                </p:cTn>
                              </p:par>
                            </p:childTnLst>
                          </p:cTn>
                        </p:par>
                        <p:par>
                          <p:cTn id="28" fill="hold" nodeType="afterGroup">
                            <p:stCondLst>
                              <p:cond delay="3250"/>
                            </p:stCondLst>
                            <p:childTnLst>
                              <p:par>
                                <p:cTn id="29" presetID="22" presetClass="entr" presetSubtype="4" fill="hold" nodeType="afterEffect">
                                  <p:stCondLst>
                                    <p:cond delay="0"/>
                                  </p:stCondLst>
                                  <p:childTnLst>
                                    <p:set>
                                      <p:cBhvr>
                                        <p:cTn id="30" dur="1" fill="hold">
                                          <p:stCondLst>
                                            <p:cond delay="0"/>
                                          </p:stCondLst>
                                        </p:cTn>
                                        <p:tgtEl>
                                          <p:spTgt spid="1398804"/>
                                        </p:tgtEl>
                                        <p:attrNameLst>
                                          <p:attrName>style.visibility</p:attrName>
                                        </p:attrNameLst>
                                      </p:cBhvr>
                                      <p:to>
                                        <p:strVal val="visible"/>
                                      </p:to>
                                    </p:set>
                                    <p:animEffect transition="in" filter="wipe(down)">
                                      <p:cBhvr>
                                        <p:cTn id="31" dur="750"/>
                                        <p:tgtEl>
                                          <p:spTgt spid="1398804"/>
                                        </p:tgtEl>
                                      </p:cBhvr>
                                    </p:animEffect>
                                  </p:childTnLst>
                                </p:cTn>
                              </p:par>
                            </p:childTnLst>
                          </p:cTn>
                        </p:par>
                        <p:par>
                          <p:cTn id="32" fill="hold" nodeType="afterGroup">
                            <p:stCondLst>
                              <p:cond delay="4000"/>
                            </p:stCondLst>
                            <p:childTnLst>
                              <p:par>
                                <p:cTn id="33" presetID="22" presetClass="entr" presetSubtype="8" fill="hold" nodeType="afterEffect">
                                  <p:stCondLst>
                                    <p:cond delay="0"/>
                                  </p:stCondLst>
                                  <p:childTnLst>
                                    <p:set>
                                      <p:cBhvr>
                                        <p:cTn id="34" dur="1" fill="hold">
                                          <p:stCondLst>
                                            <p:cond delay="0"/>
                                          </p:stCondLst>
                                        </p:cTn>
                                        <p:tgtEl>
                                          <p:spTgt spid="1398800">
                                            <p:txEl>
                                              <p:pRg st="2" end="2"/>
                                            </p:txEl>
                                          </p:spTgt>
                                        </p:tgtEl>
                                        <p:attrNameLst>
                                          <p:attrName>style.visibility</p:attrName>
                                        </p:attrNameLst>
                                      </p:cBhvr>
                                      <p:to>
                                        <p:strVal val="visible"/>
                                      </p:to>
                                    </p:set>
                                    <p:animEffect transition="in" filter="wipe(left)">
                                      <p:cBhvr>
                                        <p:cTn id="35" dur="500"/>
                                        <p:tgtEl>
                                          <p:spTgt spid="1398800">
                                            <p:txEl>
                                              <p:pRg st="2" end="2"/>
                                            </p:txEl>
                                          </p:spTgt>
                                        </p:tgtEl>
                                      </p:cBhvr>
                                    </p:animEffect>
                                  </p:childTnLst>
                                </p:cTn>
                              </p:par>
                            </p:childTnLst>
                          </p:cTn>
                        </p:par>
                        <p:par>
                          <p:cTn id="36" fill="hold" nodeType="afterGroup">
                            <p:stCondLst>
                              <p:cond delay="4500"/>
                            </p:stCondLst>
                            <p:childTnLst>
                              <p:par>
                                <p:cTn id="37" presetID="17" presetClass="entr" presetSubtype="10" fill="hold" nodeType="afterEffect">
                                  <p:stCondLst>
                                    <p:cond delay="0"/>
                                  </p:stCondLst>
                                  <p:childTnLst>
                                    <p:set>
                                      <p:cBhvr>
                                        <p:cTn id="38" dur="1" fill="hold">
                                          <p:stCondLst>
                                            <p:cond delay="0"/>
                                          </p:stCondLst>
                                        </p:cTn>
                                        <p:tgtEl>
                                          <p:spTgt spid="1398801"/>
                                        </p:tgtEl>
                                        <p:attrNameLst>
                                          <p:attrName>style.visibility</p:attrName>
                                        </p:attrNameLst>
                                      </p:cBhvr>
                                      <p:to>
                                        <p:strVal val="visible"/>
                                      </p:to>
                                    </p:set>
                                    <p:anim calcmode="lin" valueType="num">
                                      <p:cBhvr>
                                        <p:cTn id="39" dur="500" fill="hold"/>
                                        <p:tgtEl>
                                          <p:spTgt spid="1398801"/>
                                        </p:tgtEl>
                                        <p:attrNameLst>
                                          <p:attrName>ppt_w</p:attrName>
                                        </p:attrNameLst>
                                      </p:cBhvr>
                                      <p:tavLst>
                                        <p:tav tm="0">
                                          <p:val>
                                            <p:fltVal val="0"/>
                                          </p:val>
                                        </p:tav>
                                        <p:tav tm="100000">
                                          <p:val>
                                            <p:strVal val="#ppt_w"/>
                                          </p:val>
                                        </p:tav>
                                      </p:tavLst>
                                    </p:anim>
                                    <p:anim calcmode="lin" valueType="num">
                                      <p:cBhvr>
                                        <p:cTn id="40" dur="500" fill="hold"/>
                                        <p:tgtEl>
                                          <p:spTgt spid="13988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799" grpId="0"/>
      <p:bldP spid="2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1352</Words>
  <Application>Microsoft Office PowerPoint</Application>
  <PresentationFormat>Widescreen</PresentationFormat>
  <Paragraphs>254</Paragraphs>
  <Slides>17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Calibri Light</vt:lpstr>
      <vt:lpstr>Symbol</vt:lpstr>
      <vt:lpstr>Wingdings 3</vt:lpstr>
      <vt:lpstr>Office Theme</vt:lpstr>
      <vt:lpstr>Equation</vt:lpstr>
      <vt:lpstr>Cost Curves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800 ELITE</cp:lastModifiedBy>
  <cp:revision>15</cp:revision>
  <dcterms:created xsi:type="dcterms:W3CDTF">2015-08-12T10:18:19Z</dcterms:created>
  <dcterms:modified xsi:type="dcterms:W3CDTF">2016-08-11T08:59:47Z</dcterms:modified>
</cp:coreProperties>
</file>