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9" r:id="rId8"/>
    <p:sldId id="270" r:id="rId9"/>
    <p:sldId id="272" r:id="rId10"/>
    <p:sldId id="274" r:id="rId11"/>
    <p:sldId id="276" r:id="rId12"/>
    <p:sldId id="277"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4F4E52-B433-435A-8945-E09EB0974DA6}" type="datetimeFigureOut">
              <a:rPr lang="en-US" smtClean="0"/>
              <a:pPr/>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F209-76F7-41A7-996A-E8B5D5D4EC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F4E52-B433-435A-8945-E09EB0974DA6}" type="datetimeFigureOut">
              <a:rPr lang="en-US" smtClean="0"/>
              <a:pPr/>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F209-76F7-41A7-996A-E8B5D5D4EC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F4E52-B433-435A-8945-E09EB0974DA6}" type="datetimeFigureOut">
              <a:rPr lang="en-US" smtClean="0"/>
              <a:pPr/>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F209-76F7-41A7-996A-E8B5D5D4ECD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F4E52-B433-435A-8945-E09EB0974DA6}" type="datetimeFigureOut">
              <a:rPr lang="en-US" smtClean="0"/>
              <a:pPr/>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F209-76F7-41A7-996A-E8B5D5D4EC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4F4E52-B433-435A-8945-E09EB0974DA6}" type="datetimeFigureOut">
              <a:rPr lang="en-US" smtClean="0"/>
              <a:pPr/>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F209-76F7-41A7-996A-E8B5D5D4EC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4F4E52-B433-435A-8945-E09EB0974DA6}" type="datetimeFigureOut">
              <a:rPr lang="en-US" smtClean="0"/>
              <a:pPr/>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AF209-76F7-41A7-996A-E8B5D5D4EC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4F4E52-B433-435A-8945-E09EB0974DA6}" type="datetimeFigureOut">
              <a:rPr lang="en-US" smtClean="0"/>
              <a:pPr/>
              <a:t>8/23/2016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AF209-76F7-41A7-996A-E8B5D5D4EC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4F4E52-B433-435A-8945-E09EB0974DA6}" type="datetimeFigureOut">
              <a:rPr lang="en-US" smtClean="0"/>
              <a:pPr/>
              <a:t>8/23/2016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AF209-76F7-41A7-996A-E8B5D5D4EC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F4E52-B433-435A-8945-E09EB0974DA6}" type="datetimeFigureOut">
              <a:rPr lang="en-US" smtClean="0"/>
              <a:pPr/>
              <a:t>8/23/2016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AF209-76F7-41A7-996A-E8B5D5D4EC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F4E52-B433-435A-8945-E09EB0974DA6}" type="datetimeFigureOut">
              <a:rPr lang="en-US" smtClean="0"/>
              <a:pPr/>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AF209-76F7-41A7-996A-E8B5D5D4EC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F4E52-B433-435A-8945-E09EB0974DA6}" type="datetimeFigureOut">
              <a:rPr lang="en-US" smtClean="0"/>
              <a:pPr/>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AF209-76F7-41A7-996A-E8B5D5D4EC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F4E52-B433-435A-8945-E09EB0974DA6}" type="datetimeFigureOut">
              <a:rPr lang="en-US" smtClean="0"/>
              <a:pPr/>
              <a:t>8/23/2016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AF209-76F7-41A7-996A-E8B5D5D4EC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Profit Maximization in Perfectly Competitive Market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58857" name="Picture 9" descr="fig9_6_1_ppt"/>
          <p:cNvPicPr>
            <a:picLocks noChangeAspect="1" noChangeArrowheads="1"/>
          </p:cNvPicPr>
          <p:nvPr/>
        </p:nvPicPr>
        <p:blipFill>
          <a:blip r:embed="rId2"/>
          <a:srcRect/>
          <a:stretch>
            <a:fillRect/>
          </a:stretch>
        </p:blipFill>
        <p:spPr bwMode="auto">
          <a:xfrm>
            <a:off x="1790700" y="1009650"/>
            <a:ext cx="5562600" cy="3562350"/>
          </a:xfrm>
          <a:prstGeom prst="rect">
            <a:avLst/>
          </a:prstGeom>
          <a:noFill/>
          <a:ln w="9525">
            <a:noFill/>
            <a:miter lim="800000"/>
            <a:headEnd/>
            <a:tailEnd/>
          </a:ln>
        </p:spPr>
      </p:pic>
      <p:pic>
        <p:nvPicPr>
          <p:cNvPr id="1358858" name="Picture 10" descr="fig9_6_2_ppt"/>
          <p:cNvPicPr>
            <a:picLocks noChangeAspect="1" noChangeArrowheads="1"/>
          </p:cNvPicPr>
          <p:nvPr/>
        </p:nvPicPr>
        <p:blipFill>
          <a:blip r:embed="rId3"/>
          <a:srcRect/>
          <a:stretch>
            <a:fillRect/>
          </a:stretch>
        </p:blipFill>
        <p:spPr bwMode="auto">
          <a:xfrm>
            <a:off x="1790700" y="1009650"/>
            <a:ext cx="5562600" cy="3562350"/>
          </a:xfrm>
          <a:prstGeom prst="rect">
            <a:avLst/>
          </a:prstGeom>
          <a:noFill/>
          <a:ln w="9525">
            <a:noFill/>
            <a:miter lim="800000"/>
            <a:headEnd/>
            <a:tailEnd/>
          </a:ln>
        </p:spPr>
      </p:pic>
      <p:pic>
        <p:nvPicPr>
          <p:cNvPr id="1358859" name="Picture 11" descr="fig9_6_3_ppt"/>
          <p:cNvPicPr>
            <a:picLocks noChangeAspect="1" noChangeArrowheads="1"/>
          </p:cNvPicPr>
          <p:nvPr/>
        </p:nvPicPr>
        <p:blipFill>
          <a:blip r:embed="rId4"/>
          <a:srcRect/>
          <a:stretch>
            <a:fillRect/>
          </a:stretch>
        </p:blipFill>
        <p:spPr bwMode="auto">
          <a:xfrm>
            <a:off x="1790700" y="1009650"/>
            <a:ext cx="5562600" cy="3562350"/>
          </a:xfrm>
          <a:prstGeom prst="rect">
            <a:avLst/>
          </a:prstGeom>
          <a:noFill/>
          <a:ln w="9525">
            <a:noFill/>
            <a:miter lim="800000"/>
            <a:headEnd/>
            <a:tailEnd/>
          </a:ln>
        </p:spPr>
      </p:pic>
      <p:pic>
        <p:nvPicPr>
          <p:cNvPr id="1358860" name="Picture 12" descr="fig9_6_4_ppt"/>
          <p:cNvPicPr>
            <a:picLocks noChangeAspect="1" noChangeArrowheads="1"/>
          </p:cNvPicPr>
          <p:nvPr/>
        </p:nvPicPr>
        <p:blipFill>
          <a:blip r:embed="rId5"/>
          <a:srcRect/>
          <a:stretch>
            <a:fillRect/>
          </a:stretch>
        </p:blipFill>
        <p:spPr bwMode="auto">
          <a:xfrm>
            <a:off x="1790700" y="1009650"/>
            <a:ext cx="5562600" cy="3562350"/>
          </a:xfrm>
          <a:prstGeom prst="rect">
            <a:avLst/>
          </a:prstGeom>
          <a:noFill/>
          <a:ln w="9525">
            <a:noFill/>
            <a:miter lim="800000"/>
            <a:headEnd/>
            <a:tailEnd/>
          </a:ln>
        </p:spPr>
      </p:pic>
      <p:pic>
        <p:nvPicPr>
          <p:cNvPr id="1358861" name="Picture 13" descr="fig9_6_5_ppt"/>
          <p:cNvPicPr>
            <a:picLocks noChangeAspect="1" noChangeArrowheads="1"/>
          </p:cNvPicPr>
          <p:nvPr/>
        </p:nvPicPr>
        <p:blipFill>
          <a:blip r:embed="rId6"/>
          <a:srcRect/>
          <a:stretch>
            <a:fillRect/>
          </a:stretch>
        </p:blipFill>
        <p:spPr bwMode="auto">
          <a:xfrm>
            <a:off x="1790700" y="1009650"/>
            <a:ext cx="5562600" cy="3562350"/>
          </a:xfrm>
          <a:prstGeom prst="rect">
            <a:avLst/>
          </a:prstGeom>
          <a:noFill/>
          <a:ln w="9525">
            <a:noFill/>
            <a:miter lim="800000"/>
            <a:headEnd/>
            <a:tailEnd/>
          </a:ln>
        </p:spPr>
      </p:pic>
      <p:pic>
        <p:nvPicPr>
          <p:cNvPr id="1358862" name="Picture 14" descr="fig9_6_6_ppt"/>
          <p:cNvPicPr>
            <a:picLocks noChangeAspect="1" noChangeArrowheads="1"/>
          </p:cNvPicPr>
          <p:nvPr/>
        </p:nvPicPr>
        <p:blipFill>
          <a:blip r:embed="rId7"/>
          <a:srcRect/>
          <a:stretch>
            <a:fillRect/>
          </a:stretch>
        </p:blipFill>
        <p:spPr bwMode="auto">
          <a:xfrm>
            <a:off x="1790700" y="1009650"/>
            <a:ext cx="5562600" cy="3562350"/>
          </a:xfrm>
          <a:prstGeom prst="rect">
            <a:avLst/>
          </a:prstGeom>
          <a:noFill/>
          <a:ln w="9525">
            <a:noFill/>
            <a:miter lim="800000"/>
            <a:headEnd/>
            <a:tailEnd/>
          </a:ln>
        </p:spPr>
      </p:pic>
      <p:sp>
        <p:nvSpPr>
          <p:cNvPr id="1358863" name="Rectangle 15"/>
          <p:cNvSpPr>
            <a:spLocks noChangeArrowheads="1"/>
          </p:cNvSpPr>
          <p:nvPr/>
        </p:nvSpPr>
        <p:spPr bwMode="auto">
          <a:xfrm>
            <a:off x="1219200" y="4668838"/>
            <a:ext cx="7467600" cy="3048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9.5</a:t>
            </a:r>
            <a:r>
              <a:rPr lang="en-US" sz="1400"/>
              <a:t>  </a:t>
            </a:r>
            <a:r>
              <a:rPr lang="en-US" sz="1400">
                <a:solidFill>
                  <a:schemeClr val="tx1"/>
                </a:solidFill>
              </a:rPr>
              <a:t>A Firm Exhibiting Economies and Diseconomies of Scale</a:t>
            </a:r>
          </a:p>
        </p:txBody>
      </p:sp>
      <p:sp>
        <p:nvSpPr>
          <p:cNvPr id="1358864" name="Text Box 16"/>
          <p:cNvSpPr txBox="1">
            <a:spLocks noChangeArrowheads="1"/>
          </p:cNvSpPr>
          <p:nvPr/>
        </p:nvSpPr>
        <p:spPr bwMode="auto">
          <a:xfrm rot="10800000">
            <a:off x="1219200" y="5018088"/>
            <a:ext cx="7467600" cy="849312"/>
          </a:xfrm>
          <a:prstGeom prst="rect">
            <a:avLst/>
          </a:prstGeom>
          <a:noFill/>
          <a:ln w="9525" algn="ctr">
            <a:noFill/>
            <a:miter lim="800000"/>
            <a:headEnd/>
            <a:tailEnd/>
          </a:ln>
        </p:spPr>
        <p:txBody>
          <a:bodyPr rot="10800000">
            <a:spAutoFit/>
          </a:bodyPr>
          <a:lstStyle/>
          <a:p>
            <a:pPr>
              <a:lnSpc>
                <a:spcPct val="105000"/>
              </a:lnSpc>
              <a:spcBef>
                <a:spcPct val="0"/>
              </a:spcBef>
              <a:spcAft>
                <a:spcPct val="0"/>
              </a:spcAft>
            </a:pPr>
            <a:r>
              <a:rPr lang="en-US" sz="1600" b="0">
                <a:solidFill>
                  <a:schemeClr val="tx1"/>
                </a:solidFill>
              </a:rPr>
              <a:t>Economies of scale push this firm’s average costs down to </a:t>
            </a:r>
            <a:r>
              <a:rPr lang="en-US" sz="1600" b="0" i="1">
                <a:solidFill>
                  <a:schemeClr val="tx1"/>
                </a:solidFill>
              </a:rPr>
              <a:t>q</a:t>
            </a:r>
            <a:r>
              <a:rPr lang="en-US" sz="1600" b="0">
                <a:solidFill>
                  <a:schemeClr val="tx1"/>
                </a:solidFill>
              </a:rPr>
              <a:t>*.</a:t>
            </a:r>
          </a:p>
          <a:p>
            <a:pPr>
              <a:lnSpc>
                <a:spcPct val="105000"/>
              </a:lnSpc>
              <a:spcBef>
                <a:spcPct val="0"/>
              </a:spcBef>
              <a:spcAft>
                <a:spcPct val="0"/>
              </a:spcAft>
            </a:pPr>
            <a:r>
              <a:rPr lang="en-US" sz="1600" b="0">
                <a:solidFill>
                  <a:schemeClr val="tx1"/>
                </a:solidFill>
              </a:rPr>
              <a:t>Beyond </a:t>
            </a:r>
            <a:r>
              <a:rPr lang="en-US" sz="1600" b="0" i="1">
                <a:solidFill>
                  <a:schemeClr val="tx1"/>
                </a:solidFill>
              </a:rPr>
              <a:t>q</a:t>
            </a:r>
            <a:r>
              <a:rPr lang="en-US" sz="1600" b="0">
                <a:solidFill>
                  <a:schemeClr val="tx1"/>
                </a:solidFill>
              </a:rPr>
              <a:t>*, the firm experiences diseconomies of scale;</a:t>
            </a:r>
          </a:p>
          <a:p>
            <a:pPr>
              <a:lnSpc>
                <a:spcPct val="105000"/>
              </a:lnSpc>
              <a:spcBef>
                <a:spcPct val="0"/>
              </a:spcBef>
              <a:spcAft>
                <a:spcPct val="0"/>
              </a:spcAft>
            </a:pPr>
            <a:r>
              <a:rPr lang="en-US" sz="1600" b="0" i="1">
                <a:solidFill>
                  <a:schemeClr val="tx1"/>
                </a:solidFill>
              </a:rPr>
              <a:t>q</a:t>
            </a:r>
            <a:r>
              <a:rPr lang="en-US" sz="1600" b="0">
                <a:solidFill>
                  <a:schemeClr val="tx1"/>
                </a:solidFill>
              </a:rPr>
              <a:t>* is the level of production at lowest average cost, using optimal scale.</a:t>
            </a:r>
          </a:p>
        </p:txBody>
      </p:sp>
      <p:sp>
        <p:nvSpPr>
          <p:cNvPr id="1358865" name="Rectangle 17"/>
          <p:cNvSpPr>
            <a:spLocks noChangeArrowheads="1"/>
          </p:cNvSpPr>
          <p:nvPr/>
        </p:nvSpPr>
        <p:spPr bwMode="auto">
          <a:xfrm>
            <a:off x="457200" y="6019800"/>
            <a:ext cx="8229600" cy="457200"/>
          </a:xfrm>
          <a:prstGeom prst="rect">
            <a:avLst/>
          </a:prstGeom>
          <a:noFill/>
          <a:ln w="9525">
            <a:noFill/>
            <a:miter lim="800000"/>
            <a:headEnd/>
            <a:tailEnd/>
          </a:ln>
        </p:spPr>
        <p:txBody>
          <a:bodyPr/>
          <a:lstStyle/>
          <a:p>
            <a:pPr>
              <a:spcBef>
                <a:spcPct val="0"/>
              </a:spcBef>
              <a:spcAft>
                <a:spcPct val="0"/>
              </a:spcAft>
            </a:pPr>
            <a:r>
              <a:rPr lang="en-US" sz="1800">
                <a:solidFill>
                  <a:schemeClr val="tx1"/>
                </a:solidFill>
              </a:rPr>
              <a:t>optimal scale of plant</a:t>
            </a:r>
            <a:r>
              <a:rPr lang="en-US" sz="1800" b="0">
                <a:solidFill>
                  <a:srgbClr val="006668"/>
                </a:solidFill>
              </a:rPr>
              <a:t>  </a:t>
            </a:r>
            <a:r>
              <a:rPr lang="en-US" sz="1800" b="0">
                <a:solidFill>
                  <a:schemeClr val="tx1"/>
                </a:solidFill>
              </a:rPr>
              <a:t>The scale of plant that minimizes average cost.</a:t>
            </a:r>
          </a:p>
        </p:txBody>
      </p:sp>
      <p:sp>
        <p:nvSpPr>
          <p:cNvPr id="15" name="Rectangle 4"/>
          <p:cNvSpPr txBox="1">
            <a:spLocks noChangeArrowheads="1"/>
          </p:cNvSpPr>
          <p:nvPr/>
        </p:nvSpPr>
        <p:spPr bwMode="auto">
          <a:xfrm>
            <a:off x="457200" y="311150"/>
            <a:ext cx="6400800" cy="381000"/>
          </a:xfrm>
          <a:prstGeom prst="rect">
            <a:avLst/>
          </a:prstGeom>
          <a:noFill/>
          <a:ln w="9525">
            <a:noFill/>
            <a:miter lim="800000"/>
            <a:headEnd/>
            <a:tailEnd/>
          </a:ln>
        </p:spPr>
        <p:txBody>
          <a:bodyPr/>
          <a:lstStyle/>
          <a:p>
            <a:pPr marL="457200" indent="-457200"/>
            <a:r>
              <a:rPr lang="en-US" sz="2000" b="0">
                <a:solidFill>
                  <a:srgbClr val="55367D"/>
                </a:solidFill>
              </a:rPr>
              <a:t>U-Shaped Long-Run Average Costs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58863"/>
                                        </p:tgtEl>
                                        <p:attrNameLst>
                                          <p:attrName>style.visibility</p:attrName>
                                        </p:attrNameLst>
                                      </p:cBhvr>
                                      <p:to>
                                        <p:strVal val="visible"/>
                                      </p:to>
                                    </p:set>
                                    <p:animEffect transition="in" filter="wipe(left)">
                                      <p:cBhvr>
                                        <p:cTn id="11" dur="500"/>
                                        <p:tgtEl>
                                          <p:spTgt spid="135886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58857"/>
                                        </p:tgtEl>
                                        <p:attrNameLst>
                                          <p:attrName>style.visibility</p:attrName>
                                        </p:attrNameLst>
                                      </p:cBhvr>
                                      <p:to>
                                        <p:strVal val="visible"/>
                                      </p:to>
                                    </p:set>
                                    <p:animEffect transition="in" filter="wipe(left)">
                                      <p:cBhvr>
                                        <p:cTn id="15" dur="500"/>
                                        <p:tgtEl>
                                          <p:spTgt spid="1358857"/>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58858"/>
                                        </p:tgtEl>
                                        <p:attrNameLst>
                                          <p:attrName>style.visibility</p:attrName>
                                        </p:attrNameLst>
                                      </p:cBhvr>
                                      <p:to>
                                        <p:strVal val="visible"/>
                                      </p:to>
                                    </p:set>
                                    <p:animEffect transition="in" filter="wipe(left)">
                                      <p:cBhvr>
                                        <p:cTn id="19" dur="750"/>
                                        <p:tgtEl>
                                          <p:spTgt spid="1358858"/>
                                        </p:tgtEl>
                                      </p:cBhvr>
                                    </p:animEffect>
                                  </p:childTnLst>
                                </p:cTn>
                              </p:par>
                            </p:childTnLst>
                          </p:cTn>
                        </p:par>
                        <p:par>
                          <p:cTn id="20" fill="hold" nodeType="afterGroup">
                            <p:stCondLst>
                              <p:cond delay="2250"/>
                            </p:stCondLst>
                            <p:childTnLst>
                              <p:par>
                                <p:cTn id="21" presetID="22" presetClass="entr" presetSubtype="8" fill="hold" nodeType="afterEffect">
                                  <p:stCondLst>
                                    <p:cond delay="0"/>
                                  </p:stCondLst>
                                  <p:childTnLst>
                                    <p:set>
                                      <p:cBhvr>
                                        <p:cTn id="22" dur="1" fill="hold">
                                          <p:stCondLst>
                                            <p:cond delay="0"/>
                                          </p:stCondLst>
                                        </p:cTn>
                                        <p:tgtEl>
                                          <p:spTgt spid="1358859"/>
                                        </p:tgtEl>
                                        <p:attrNameLst>
                                          <p:attrName>style.visibility</p:attrName>
                                        </p:attrNameLst>
                                      </p:cBhvr>
                                      <p:to>
                                        <p:strVal val="visible"/>
                                      </p:to>
                                    </p:set>
                                    <p:animEffect transition="in" filter="wipe(left)">
                                      <p:cBhvr>
                                        <p:cTn id="23" dur="750"/>
                                        <p:tgtEl>
                                          <p:spTgt spid="1358859"/>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1358860"/>
                                        </p:tgtEl>
                                        <p:attrNameLst>
                                          <p:attrName>style.visibility</p:attrName>
                                        </p:attrNameLst>
                                      </p:cBhvr>
                                      <p:to>
                                        <p:strVal val="visible"/>
                                      </p:to>
                                    </p:set>
                                    <p:animEffect transition="in" filter="wipe(left)">
                                      <p:cBhvr>
                                        <p:cTn id="27" dur="750"/>
                                        <p:tgtEl>
                                          <p:spTgt spid="1358860"/>
                                        </p:tgtEl>
                                      </p:cBhvr>
                                    </p:animEffect>
                                  </p:childTnLst>
                                </p:cTn>
                              </p:par>
                            </p:childTnLst>
                          </p:cTn>
                        </p:par>
                        <p:par>
                          <p:cTn id="28" fill="hold" nodeType="afterGroup">
                            <p:stCondLst>
                              <p:cond delay="3750"/>
                            </p:stCondLst>
                            <p:childTnLst>
                              <p:par>
                                <p:cTn id="29" presetID="22" presetClass="entr" presetSubtype="8" fill="hold" nodeType="afterEffect">
                                  <p:stCondLst>
                                    <p:cond delay="0"/>
                                  </p:stCondLst>
                                  <p:childTnLst>
                                    <p:set>
                                      <p:cBhvr>
                                        <p:cTn id="30" dur="1" fill="hold">
                                          <p:stCondLst>
                                            <p:cond delay="0"/>
                                          </p:stCondLst>
                                        </p:cTn>
                                        <p:tgtEl>
                                          <p:spTgt spid="1358861"/>
                                        </p:tgtEl>
                                        <p:attrNameLst>
                                          <p:attrName>style.visibility</p:attrName>
                                        </p:attrNameLst>
                                      </p:cBhvr>
                                      <p:to>
                                        <p:strVal val="visible"/>
                                      </p:to>
                                    </p:set>
                                    <p:animEffect transition="in" filter="wipe(left)">
                                      <p:cBhvr>
                                        <p:cTn id="31" dur="750"/>
                                        <p:tgtEl>
                                          <p:spTgt spid="1358861"/>
                                        </p:tgtEl>
                                      </p:cBhvr>
                                    </p:animEffect>
                                  </p:childTnLst>
                                </p:cTn>
                              </p:par>
                            </p:childTnLst>
                          </p:cTn>
                        </p:par>
                        <p:par>
                          <p:cTn id="32" fill="hold" nodeType="afterGroup">
                            <p:stCondLst>
                              <p:cond delay="4500"/>
                            </p:stCondLst>
                            <p:childTnLst>
                              <p:par>
                                <p:cTn id="33" presetID="22" presetClass="entr" presetSubtype="1" fill="hold" nodeType="afterEffect">
                                  <p:stCondLst>
                                    <p:cond delay="0"/>
                                  </p:stCondLst>
                                  <p:childTnLst>
                                    <p:set>
                                      <p:cBhvr>
                                        <p:cTn id="34" dur="1" fill="hold">
                                          <p:stCondLst>
                                            <p:cond delay="0"/>
                                          </p:stCondLst>
                                        </p:cTn>
                                        <p:tgtEl>
                                          <p:spTgt spid="1358862"/>
                                        </p:tgtEl>
                                        <p:attrNameLst>
                                          <p:attrName>style.visibility</p:attrName>
                                        </p:attrNameLst>
                                      </p:cBhvr>
                                      <p:to>
                                        <p:strVal val="visible"/>
                                      </p:to>
                                    </p:set>
                                    <p:animEffect transition="in" filter="wipe(up)">
                                      <p:cBhvr>
                                        <p:cTn id="35" dur="750"/>
                                        <p:tgtEl>
                                          <p:spTgt spid="1358862"/>
                                        </p:tgtEl>
                                      </p:cBhvr>
                                    </p:animEffect>
                                  </p:childTnLst>
                                </p:cTn>
                              </p:par>
                            </p:childTnLst>
                          </p:cTn>
                        </p:par>
                        <p:par>
                          <p:cTn id="36" fill="hold" nodeType="afterGroup">
                            <p:stCondLst>
                              <p:cond delay="5250"/>
                            </p:stCondLst>
                            <p:childTnLst>
                              <p:par>
                                <p:cTn id="37" presetID="22" presetClass="entr" presetSubtype="8" fill="hold" nodeType="afterEffect">
                                  <p:stCondLst>
                                    <p:cond delay="0"/>
                                  </p:stCondLst>
                                  <p:childTnLst>
                                    <p:set>
                                      <p:cBhvr>
                                        <p:cTn id="38" dur="1" fill="hold">
                                          <p:stCondLst>
                                            <p:cond delay="0"/>
                                          </p:stCondLst>
                                        </p:cTn>
                                        <p:tgtEl>
                                          <p:spTgt spid="1358864">
                                            <p:txEl>
                                              <p:pRg st="0" end="0"/>
                                            </p:txEl>
                                          </p:spTgt>
                                        </p:tgtEl>
                                        <p:attrNameLst>
                                          <p:attrName>style.visibility</p:attrName>
                                        </p:attrNameLst>
                                      </p:cBhvr>
                                      <p:to>
                                        <p:strVal val="visible"/>
                                      </p:to>
                                    </p:set>
                                    <p:animEffect transition="in" filter="wipe(left)">
                                      <p:cBhvr>
                                        <p:cTn id="39" dur="500"/>
                                        <p:tgtEl>
                                          <p:spTgt spid="1358864">
                                            <p:txEl>
                                              <p:pRg st="0" end="0"/>
                                            </p:txEl>
                                          </p:spTgt>
                                        </p:tgtEl>
                                      </p:cBhvr>
                                    </p:animEffect>
                                  </p:childTnLst>
                                </p:cTn>
                              </p:par>
                            </p:childTnLst>
                          </p:cTn>
                        </p:par>
                        <p:par>
                          <p:cTn id="40" fill="hold" nodeType="afterGroup">
                            <p:stCondLst>
                              <p:cond delay="5750"/>
                            </p:stCondLst>
                            <p:childTnLst>
                              <p:par>
                                <p:cTn id="41" presetID="22" presetClass="entr" presetSubtype="8" fill="hold" nodeType="afterEffect">
                                  <p:stCondLst>
                                    <p:cond delay="0"/>
                                  </p:stCondLst>
                                  <p:childTnLst>
                                    <p:set>
                                      <p:cBhvr>
                                        <p:cTn id="42" dur="1" fill="hold">
                                          <p:stCondLst>
                                            <p:cond delay="0"/>
                                          </p:stCondLst>
                                        </p:cTn>
                                        <p:tgtEl>
                                          <p:spTgt spid="1358864">
                                            <p:txEl>
                                              <p:pRg st="1" end="1"/>
                                            </p:txEl>
                                          </p:spTgt>
                                        </p:tgtEl>
                                        <p:attrNameLst>
                                          <p:attrName>style.visibility</p:attrName>
                                        </p:attrNameLst>
                                      </p:cBhvr>
                                      <p:to>
                                        <p:strVal val="visible"/>
                                      </p:to>
                                    </p:set>
                                    <p:animEffect transition="in" filter="wipe(left)">
                                      <p:cBhvr>
                                        <p:cTn id="43" dur="500"/>
                                        <p:tgtEl>
                                          <p:spTgt spid="1358864">
                                            <p:txEl>
                                              <p:pRg st="1" end="1"/>
                                            </p:txEl>
                                          </p:spTgt>
                                        </p:tgtEl>
                                      </p:cBhvr>
                                    </p:animEffect>
                                  </p:childTnLst>
                                </p:cTn>
                              </p:par>
                            </p:childTnLst>
                          </p:cTn>
                        </p:par>
                        <p:par>
                          <p:cTn id="44" fill="hold" nodeType="afterGroup">
                            <p:stCondLst>
                              <p:cond delay="6250"/>
                            </p:stCondLst>
                            <p:childTnLst>
                              <p:par>
                                <p:cTn id="45" presetID="22" presetClass="entr" presetSubtype="8" fill="hold" nodeType="afterEffect">
                                  <p:stCondLst>
                                    <p:cond delay="0"/>
                                  </p:stCondLst>
                                  <p:childTnLst>
                                    <p:set>
                                      <p:cBhvr>
                                        <p:cTn id="46" dur="1" fill="hold">
                                          <p:stCondLst>
                                            <p:cond delay="0"/>
                                          </p:stCondLst>
                                        </p:cTn>
                                        <p:tgtEl>
                                          <p:spTgt spid="1358864">
                                            <p:txEl>
                                              <p:pRg st="2" end="2"/>
                                            </p:txEl>
                                          </p:spTgt>
                                        </p:tgtEl>
                                        <p:attrNameLst>
                                          <p:attrName>style.visibility</p:attrName>
                                        </p:attrNameLst>
                                      </p:cBhvr>
                                      <p:to>
                                        <p:strVal val="visible"/>
                                      </p:to>
                                    </p:set>
                                    <p:animEffect transition="in" filter="wipe(left)">
                                      <p:cBhvr>
                                        <p:cTn id="47" dur="500"/>
                                        <p:tgtEl>
                                          <p:spTgt spid="1358864">
                                            <p:txEl>
                                              <p:pRg st="2" end="2"/>
                                            </p:txEl>
                                          </p:spTgt>
                                        </p:tgtEl>
                                      </p:cBhvr>
                                    </p:animEffect>
                                  </p:childTnLst>
                                </p:cTn>
                              </p:par>
                            </p:childTnLst>
                          </p:cTn>
                        </p:par>
                        <p:par>
                          <p:cTn id="48" fill="hold" nodeType="afterGroup">
                            <p:stCondLst>
                              <p:cond delay="6750"/>
                            </p:stCondLst>
                            <p:childTnLst>
                              <p:par>
                                <p:cTn id="49" presetID="22" presetClass="entr" presetSubtype="8" fill="hold" grpId="0" nodeType="afterEffect">
                                  <p:stCondLst>
                                    <p:cond delay="0"/>
                                  </p:stCondLst>
                                  <p:childTnLst>
                                    <p:set>
                                      <p:cBhvr>
                                        <p:cTn id="50" dur="1" fill="hold">
                                          <p:stCondLst>
                                            <p:cond delay="0"/>
                                          </p:stCondLst>
                                        </p:cTn>
                                        <p:tgtEl>
                                          <p:spTgt spid="1358865"/>
                                        </p:tgtEl>
                                        <p:attrNameLst>
                                          <p:attrName>style.visibility</p:attrName>
                                        </p:attrNameLst>
                                      </p:cBhvr>
                                      <p:to>
                                        <p:strVal val="visible"/>
                                      </p:to>
                                    </p:set>
                                    <p:animEffect transition="in" filter="wipe(left)">
                                      <p:cBhvr>
                                        <p:cTn id="51" dur="500"/>
                                        <p:tgtEl>
                                          <p:spTgt spid="1358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8863" grpId="0"/>
      <p:bldP spid="1358865"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0931" name="Rectangle 35"/>
          <p:cNvSpPr>
            <a:spLocks noChangeArrowheads="1"/>
          </p:cNvSpPr>
          <p:nvPr/>
        </p:nvSpPr>
        <p:spPr bwMode="auto">
          <a:xfrm>
            <a:off x="654050" y="5715000"/>
            <a:ext cx="8010525" cy="30480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9.6</a:t>
            </a:r>
            <a:r>
              <a:rPr lang="en-US" sz="1400"/>
              <a:t>  </a:t>
            </a:r>
            <a:r>
              <a:rPr lang="en-US" sz="1400">
                <a:solidFill>
                  <a:schemeClr val="tx1"/>
                </a:solidFill>
              </a:rPr>
              <a:t>Equilibrium for an Industry with U-shaped Cost Curves</a:t>
            </a:r>
          </a:p>
        </p:txBody>
      </p:sp>
      <p:sp>
        <p:nvSpPr>
          <p:cNvPr id="25" name="Rectangle 6"/>
          <p:cNvSpPr txBox="1">
            <a:spLocks noChangeArrowheads="1"/>
          </p:cNvSpPr>
          <p:nvPr/>
        </p:nvSpPr>
        <p:spPr bwMode="auto">
          <a:xfrm>
            <a:off x="457200" y="217488"/>
            <a:ext cx="8382000" cy="457200"/>
          </a:xfrm>
          <a:prstGeom prst="rect">
            <a:avLst/>
          </a:prstGeom>
          <a:noFill/>
          <a:ln>
            <a:miter lim="800000"/>
            <a:headEnd/>
            <a:tailEnd/>
          </a:ln>
        </p:spPr>
        <p:txBody>
          <a:bodyPr/>
          <a:lstStyle/>
          <a:p>
            <a:pPr>
              <a:defRPr/>
            </a:pPr>
            <a:r>
              <a:rPr lang="en-US" sz="2400" b="0" kern="0" dirty="0">
                <a:solidFill>
                  <a:srgbClr val="8A1636"/>
                </a:solidFill>
                <a:latin typeface="+mj-lt"/>
                <a:ea typeface="+mj-ea"/>
                <a:cs typeface="+mj-cs"/>
              </a:rPr>
              <a:t>Long-Run Adjustments to Short-Run Conditions</a:t>
            </a:r>
          </a:p>
        </p:txBody>
      </p:sp>
      <p:sp>
        <p:nvSpPr>
          <p:cNvPr id="26" name="Rectangle 4"/>
          <p:cNvSpPr txBox="1">
            <a:spLocks noChangeArrowheads="1"/>
          </p:cNvSpPr>
          <p:nvPr/>
        </p:nvSpPr>
        <p:spPr bwMode="auto">
          <a:xfrm>
            <a:off x="457200" y="685800"/>
            <a:ext cx="6400800" cy="381000"/>
          </a:xfrm>
          <a:prstGeom prst="rect">
            <a:avLst/>
          </a:prstGeom>
          <a:noFill/>
          <a:ln>
            <a:miter lim="800000"/>
            <a:headEnd/>
            <a:tailEnd/>
          </a:ln>
        </p:spPr>
        <p:txBody>
          <a:bodyPr/>
          <a:lstStyle/>
          <a:p>
            <a:pPr marL="457200" indent="-457200">
              <a:defRPr/>
            </a:pPr>
            <a:r>
              <a:rPr lang="en-US" sz="2000" b="0" kern="0" dirty="0">
                <a:solidFill>
                  <a:srgbClr val="55367D"/>
                </a:solidFill>
                <a:latin typeface="+mn-lt"/>
              </a:rPr>
              <a:t>Short-Run Profits: Moves In and Out of Equilibrium</a:t>
            </a:r>
          </a:p>
        </p:txBody>
      </p:sp>
      <p:pic>
        <p:nvPicPr>
          <p:cNvPr id="29" name="Picture 28" descr="fig9-6_PPT_1.gif"/>
          <p:cNvPicPr>
            <a:picLocks noChangeAspect="1"/>
          </p:cNvPicPr>
          <p:nvPr/>
        </p:nvPicPr>
        <p:blipFill>
          <a:blip r:embed="rId2"/>
          <a:srcRect/>
          <a:stretch>
            <a:fillRect/>
          </a:stretch>
        </p:blipFill>
        <p:spPr bwMode="auto">
          <a:xfrm>
            <a:off x="458788" y="1143000"/>
            <a:ext cx="8543925" cy="4610100"/>
          </a:xfrm>
          <a:prstGeom prst="rect">
            <a:avLst/>
          </a:prstGeom>
          <a:noFill/>
          <a:ln w="9525">
            <a:noFill/>
            <a:miter lim="800000"/>
            <a:headEnd/>
            <a:tailEnd/>
          </a:ln>
        </p:spPr>
      </p:pic>
      <p:pic>
        <p:nvPicPr>
          <p:cNvPr id="30" name="Picture 29" descr="fig9-6_PPT_2.gif"/>
          <p:cNvPicPr>
            <a:picLocks noChangeAspect="1"/>
          </p:cNvPicPr>
          <p:nvPr/>
        </p:nvPicPr>
        <p:blipFill>
          <a:blip r:embed="rId3"/>
          <a:srcRect/>
          <a:stretch>
            <a:fillRect/>
          </a:stretch>
        </p:blipFill>
        <p:spPr bwMode="auto">
          <a:xfrm>
            <a:off x="458788" y="1143000"/>
            <a:ext cx="8543925" cy="4610100"/>
          </a:xfrm>
          <a:prstGeom prst="rect">
            <a:avLst/>
          </a:prstGeom>
          <a:noFill/>
          <a:ln w="9525">
            <a:noFill/>
            <a:miter lim="800000"/>
            <a:headEnd/>
            <a:tailEnd/>
          </a:ln>
        </p:spPr>
      </p:pic>
      <p:pic>
        <p:nvPicPr>
          <p:cNvPr id="31" name="Picture 30" descr="fig9-6_PPT_3.gif"/>
          <p:cNvPicPr>
            <a:picLocks noChangeAspect="1"/>
          </p:cNvPicPr>
          <p:nvPr/>
        </p:nvPicPr>
        <p:blipFill>
          <a:blip r:embed="rId4"/>
          <a:srcRect/>
          <a:stretch>
            <a:fillRect/>
          </a:stretch>
        </p:blipFill>
        <p:spPr bwMode="auto">
          <a:xfrm>
            <a:off x="458788" y="1143000"/>
            <a:ext cx="8543925" cy="4610100"/>
          </a:xfrm>
          <a:prstGeom prst="rect">
            <a:avLst/>
          </a:prstGeom>
          <a:noFill/>
          <a:ln w="9525">
            <a:noFill/>
            <a:miter lim="800000"/>
            <a:headEnd/>
            <a:tailEnd/>
          </a:ln>
        </p:spPr>
      </p:pic>
      <p:pic>
        <p:nvPicPr>
          <p:cNvPr id="32" name="Picture 31" descr="fig9-6_PPT_4.gif"/>
          <p:cNvPicPr>
            <a:picLocks noChangeAspect="1"/>
          </p:cNvPicPr>
          <p:nvPr/>
        </p:nvPicPr>
        <p:blipFill>
          <a:blip r:embed="rId5"/>
          <a:srcRect/>
          <a:stretch>
            <a:fillRect/>
          </a:stretch>
        </p:blipFill>
        <p:spPr bwMode="auto">
          <a:xfrm>
            <a:off x="458788" y="1143000"/>
            <a:ext cx="8543925" cy="4610100"/>
          </a:xfrm>
          <a:prstGeom prst="rect">
            <a:avLst/>
          </a:prstGeom>
          <a:noFill/>
          <a:ln w="9525">
            <a:noFill/>
            <a:miter lim="800000"/>
            <a:headEnd/>
            <a:tailEnd/>
          </a:ln>
        </p:spPr>
      </p:pic>
      <p:pic>
        <p:nvPicPr>
          <p:cNvPr id="33" name="Picture 32" descr="fig9-6_PPT_5.gif"/>
          <p:cNvPicPr>
            <a:picLocks noChangeAspect="1"/>
          </p:cNvPicPr>
          <p:nvPr/>
        </p:nvPicPr>
        <p:blipFill>
          <a:blip r:embed="rId6"/>
          <a:srcRect/>
          <a:stretch>
            <a:fillRect/>
          </a:stretch>
        </p:blipFill>
        <p:spPr bwMode="auto">
          <a:xfrm>
            <a:off x="458788" y="1143000"/>
            <a:ext cx="8543925" cy="4610100"/>
          </a:xfrm>
          <a:prstGeom prst="rect">
            <a:avLst/>
          </a:prstGeom>
          <a:noFill/>
          <a:ln w="9525">
            <a:noFill/>
            <a:miter lim="800000"/>
            <a:headEnd/>
            <a:tailEnd/>
          </a:ln>
        </p:spPr>
      </p:pic>
      <p:pic>
        <p:nvPicPr>
          <p:cNvPr id="34" name="Picture 33" descr="fig9-6_PPT_6.gif"/>
          <p:cNvPicPr>
            <a:picLocks noChangeAspect="1"/>
          </p:cNvPicPr>
          <p:nvPr/>
        </p:nvPicPr>
        <p:blipFill>
          <a:blip r:embed="rId7"/>
          <a:srcRect/>
          <a:stretch>
            <a:fillRect/>
          </a:stretch>
        </p:blipFill>
        <p:spPr bwMode="auto">
          <a:xfrm>
            <a:off x="458788" y="1143000"/>
            <a:ext cx="8543925" cy="4610100"/>
          </a:xfrm>
          <a:prstGeom prst="rect">
            <a:avLst/>
          </a:prstGeom>
          <a:noFill/>
          <a:ln w="9525">
            <a:noFill/>
            <a:miter lim="800000"/>
            <a:headEnd/>
            <a:tailEnd/>
          </a:ln>
        </p:spPr>
      </p:pic>
      <p:pic>
        <p:nvPicPr>
          <p:cNvPr id="35" name="Picture 34" descr="fig9-6_PPT_7.gif"/>
          <p:cNvPicPr>
            <a:picLocks noChangeAspect="1"/>
          </p:cNvPicPr>
          <p:nvPr/>
        </p:nvPicPr>
        <p:blipFill>
          <a:blip r:embed="rId8"/>
          <a:srcRect/>
          <a:stretch>
            <a:fillRect/>
          </a:stretch>
        </p:blipFill>
        <p:spPr bwMode="auto">
          <a:xfrm>
            <a:off x="458788" y="1143000"/>
            <a:ext cx="8543925" cy="4610100"/>
          </a:xfrm>
          <a:prstGeom prst="rect">
            <a:avLst/>
          </a:prstGeom>
          <a:noFill/>
          <a:ln w="9525">
            <a:noFill/>
            <a:miter lim="800000"/>
            <a:headEnd/>
            <a:tailEnd/>
          </a:ln>
        </p:spPr>
      </p:pic>
      <p:pic>
        <p:nvPicPr>
          <p:cNvPr id="36" name="Picture 35" descr="fig9-6_PPT_8.gif"/>
          <p:cNvPicPr>
            <a:picLocks noChangeAspect="1"/>
          </p:cNvPicPr>
          <p:nvPr/>
        </p:nvPicPr>
        <p:blipFill>
          <a:blip r:embed="rId9"/>
          <a:srcRect/>
          <a:stretch>
            <a:fillRect/>
          </a:stretch>
        </p:blipFill>
        <p:spPr bwMode="auto">
          <a:xfrm>
            <a:off x="458788" y="1143000"/>
            <a:ext cx="8543925" cy="4610100"/>
          </a:xfrm>
          <a:prstGeom prst="rect">
            <a:avLst/>
          </a:prstGeom>
          <a:noFill/>
          <a:ln w="9525">
            <a:noFill/>
            <a:miter lim="800000"/>
            <a:headEnd/>
            <a:tailEnd/>
          </a:ln>
        </p:spPr>
      </p:pic>
      <p:pic>
        <p:nvPicPr>
          <p:cNvPr id="38" name="Picture 37" descr="fig9-6_PPT_9.gif"/>
          <p:cNvPicPr>
            <a:picLocks noChangeAspect="1"/>
          </p:cNvPicPr>
          <p:nvPr/>
        </p:nvPicPr>
        <p:blipFill>
          <a:blip r:embed="rId10"/>
          <a:srcRect/>
          <a:stretch>
            <a:fillRect/>
          </a:stretch>
        </p:blipFill>
        <p:spPr bwMode="auto">
          <a:xfrm>
            <a:off x="458788" y="1143000"/>
            <a:ext cx="8543925" cy="4610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60931"/>
                                        </p:tgtEl>
                                        <p:attrNameLst>
                                          <p:attrName>style.visibility</p:attrName>
                                        </p:attrNameLst>
                                      </p:cBhvr>
                                      <p:to>
                                        <p:strVal val="visible"/>
                                      </p:to>
                                    </p:set>
                                    <p:animEffect transition="in" filter="wipe(left)">
                                      <p:cBhvr>
                                        <p:cTn id="15" dur="500"/>
                                        <p:tgtEl>
                                          <p:spTgt spid="136093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750"/>
                                        <p:tgtEl>
                                          <p:spTgt spid="30"/>
                                        </p:tgtEl>
                                      </p:cBhvr>
                                    </p:animEffect>
                                  </p:childTnLst>
                                </p:cTn>
                              </p:par>
                            </p:childTnLst>
                          </p:cTn>
                        </p:par>
                        <p:par>
                          <p:cTn id="24" fill="hold" nodeType="afterGroup">
                            <p:stCondLst>
                              <p:cond delay="2750"/>
                            </p:stCondLst>
                            <p:childTnLst>
                              <p:par>
                                <p:cTn id="25" presetID="22" presetClass="entr" presetSubtype="1"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750"/>
                                        <p:tgtEl>
                                          <p:spTgt spid="31"/>
                                        </p:tgtEl>
                                      </p:cBhvr>
                                    </p:animEffect>
                                  </p:childTnLst>
                                </p:cTn>
                              </p:par>
                            </p:childTnLst>
                          </p:cTn>
                        </p:par>
                        <p:par>
                          <p:cTn id="28" fill="hold" nodeType="afterGroup">
                            <p:stCondLst>
                              <p:cond delay="3500"/>
                            </p:stCondLst>
                            <p:childTnLst>
                              <p:par>
                                <p:cTn id="29" presetID="22" presetClass="entr" presetSubtype="8"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750"/>
                                        <p:tgtEl>
                                          <p:spTgt spid="32"/>
                                        </p:tgtEl>
                                      </p:cBhvr>
                                    </p:animEffect>
                                  </p:childTnLst>
                                </p:cTn>
                              </p:par>
                            </p:childTnLst>
                          </p:cTn>
                        </p:par>
                        <p:par>
                          <p:cTn id="32" fill="hold" nodeType="afterGroup">
                            <p:stCondLst>
                              <p:cond delay="425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750"/>
                                        <p:tgtEl>
                                          <p:spTgt spid="33"/>
                                        </p:tgtEl>
                                      </p:cBhvr>
                                    </p:animEffect>
                                  </p:childTnLst>
                                </p:cTn>
                              </p:par>
                            </p:childTnLst>
                          </p:cTn>
                        </p:par>
                        <p:par>
                          <p:cTn id="36" fill="hold" nodeType="afterGroup">
                            <p:stCondLst>
                              <p:cond delay="5000"/>
                            </p:stCondLst>
                            <p:childTnLst>
                              <p:par>
                                <p:cTn id="37" presetID="22" presetClass="entr" presetSubtype="4"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750"/>
                                        <p:tgtEl>
                                          <p:spTgt spid="34"/>
                                        </p:tgtEl>
                                      </p:cBhvr>
                                    </p:animEffect>
                                  </p:childTnLst>
                                </p:cTn>
                              </p:par>
                            </p:childTnLst>
                          </p:cTn>
                        </p:par>
                        <p:par>
                          <p:cTn id="40" fill="hold" nodeType="afterGroup">
                            <p:stCondLst>
                              <p:cond delay="5750"/>
                            </p:stCondLst>
                            <p:childTnLst>
                              <p:par>
                                <p:cTn id="41" presetID="22" presetClass="entr" presetSubtype="8"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750"/>
                                        <p:tgtEl>
                                          <p:spTgt spid="35"/>
                                        </p:tgtEl>
                                      </p:cBhvr>
                                    </p:animEffect>
                                  </p:childTnLst>
                                </p:cTn>
                              </p:par>
                            </p:childTnLst>
                          </p:cTn>
                        </p:par>
                        <p:par>
                          <p:cTn id="44" fill="hold" nodeType="afterGroup">
                            <p:stCondLst>
                              <p:cond delay="6500"/>
                            </p:stCondLst>
                            <p:childTnLst>
                              <p:par>
                                <p:cTn id="45" presetID="22" presetClass="entr" presetSubtype="8"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750"/>
                                        <p:tgtEl>
                                          <p:spTgt spid="36"/>
                                        </p:tgtEl>
                                      </p:cBhvr>
                                    </p:animEffect>
                                  </p:childTnLst>
                                </p:cTn>
                              </p:par>
                            </p:childTnLst>
                          </p:cTn>
                        </p:par>
                        <p:par>
                          <p:cTn id="48" fill="hold" nodeType="afterGroup">
                            <p:stCondLst>
                              <p:cond delay="7250"/>
                            </p:stCondLst>
                            <p:childTnLst>
                              <p:par>
                                <p:cTn id="49" presetID="22" presetClass="entr" presetSubtype="8" fill="hold"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left)">
                                      <p:cBhvr>
                                        <p:cTn id="51"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0931" grpId="0"/>
      <p:bldP spid="25"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24" name="Text Box 4"/>
          <p:cNvSpPr txBox="1">
            <a:spLocks noChangeArrowheads="1"/>
          </p:cNvSpPr>
          <p:nvPr/>
        </p:nvSpPr>
        <p:spPr bwMode="auto">
          <a:xfrm>
            <a:off x="457200" y="2133600"/>
            <a:ext cx="8229600" cy="2590800"/>
          </a:xfrm>
          <a:prstGeom prst="rect">
            <a:avLst/>
          </a:prstGeom>
          <a:noFill/>
          <a:ln w="9525" algn="ctr">
            <a:noFill/>
            <a:miter lim="800000"/>
            <a:headEnd/>
            <a:tailEnd/>
          </a:ln>
        </p:spPr>
        <p:txBody>
          <a:bodyPr/>
          <a:lstStyle/>
          <a:p>
            <a:pPr>
              <a:spcBef>
                <a:spcPct val="0"/>
              </a:spcBef>
              <a:spcAft>
                <a:spcPct val="0"/>
              </a:spcAft>
            </a:pPr>
            <a:r>
              <a:rPr lang="en-US" sz="2000" b="0" dirty="0">
                <a:solidFill>
                  <a:schemeClr val="tx1"/>
                </a:solidFill>
              </a:rPr>
              <a:t>In equilibrium, each firm has</a:t>
            </a:r>
          </a:p>
          <a:p>
            <a:pPr>
              <a:spcBef>
                <a:spcPct val="0"/>
              </a:spcBef>
              <a:spcAft>
                <a:spcPct val="0"/>
              </a:spcAft>
            </a:pPr>
            <a:endParaRPr lang="en-US" sz="2000" b="0" dirty="0">
              <a:solidFill>
                <a:schemeClr val="tx1"/>
              </a:solidFill>
            </a:endParaRPr>
          </a:p>
          <a:p>
            <a:pPr algn="ctr">
              <a:spcBef>
                <a:spcPct val="0"/>
              </a:spcBef>
              <a:spcAft>
                <a:spcPct val="0"/>
              </a:spcAft>
            </a:pPr>
            <a:r>
              <a:rPr lang="en-US" sz="2000" b="0" i="1" dirty="0">
                <a:solidFill>
                  <a:schemeClr val="tx1"/>
                </a:solidFill>
              </a:rPr>
              <a:t>SRMC </a:t>
            </a:r>
            <a:r>
              <a:rPr lang="en-US" sz="2000" b="0" dirty="0">
                <a:solidFill>
                  <a:schemeClr val="tx1"/>
                </a:solidFill>
              </a:rPr>
              <a:t>=</a:t>
            </a:r>
            <a:r>
              <a:rPr lang="en-US" sz="2000" b="0" i="1" dirty="0">
                <a:solidFill>
                  <a:schemeClr val="tx1"/>
                </a:solidFill>
              </a:rPr>
              <a:t> SRAC </a:t>
            </a:r>
            <a:r>
              <a:rPr lang="en-US" sz="2000" b="0" dirty="0">
                <a:solidFill>
                  <a:schemeClr val="tx1"/>
                </a:solidFill>
              </a:rPr>
              <a:t>=</a:t>
            </a:r>
            <a:r>
              <a:rPr lang="en-US" sz="2000" b="0" i="1" dirty="0">
                <a:solidFill>
                  <a:schemeClr val="tx1"/>
                </a:solidFill>
              </a:rPr>
              <a:t> LRAC</a:t>
            </a:r>
          </a:p>
          <a:p>
            <a:pPr>
              <a:spcBef>
                <a:spcPct val="0"/>
              </a:spcBef>
              <a:spcAft>
                <a:spcPct val="0"/>
              </a:spcAft>
            </a:pPr>
            <a:endParaRPr lang="en-US" sz="2000" b="0" dirty="0">
              <a:solidFill>
                <a:schemeClr val="tx1"/>
              </a:solidFill>
            </a:endParaRPr>
          </a:p>
          <a:p>
            <a:pPr>
              <a:spcBef>
                <a:spcPct val="0"/>
              </a:spcBef>
              <a:spcAft>
                <a:spcPct val="0"/>
              </a:spcAft>
            </a:pPr>
            <a:r>
              <a:rPr lang="en-US" sz="2000" b="0" dirty="0">
                <a:solidFill>
                  <a:schemeClr val="tx1"/>
                </a:solidFill>
              </a:rPr>
              <a:t>Firms make no excess profits so that</a:t>
            </a:r>
          </a:p>
          <a:p>
            <a:pPr>
              <a:spcBef>
                <a:spcPct val="0"/>
              </a:spcBef>
              <a:spcAft>
                <a:spcPct val="0"/>
              </a:spcAft>
            </a:pPr>
            <a:endParaRPr lang="en-US" sz="2000" b="0" dirty="0">
              <a:solidFill>
                <a:schemeClr val="tx1"/>
              </a:solidFill>
            </a:endParaRPr>
          </a:p>
          <a:p>
            <a:pPr algn="ctr">
              <a:spcBef>
                <a:spcPct val="0"/>
              </a:spcBef>
              <a:spcAft>
                <a:spcPct val="0"/>
              </a:spcAft>
            </a:pPr>
            <a:r>
              <a:rPr lang="en-US" sz="2000" b="0" i="1" dirty="0">
                <a:solidFill>
                  <a:schemeClr val="tx1"/>
                </a:solidFill>
              </a:rPr>
              <a:t>P </a:t>
            </a:r>
            <a:r>
              <a:rPr lang="en-US" sz="2000" b="0" dirty="0">
                <a:solidFill>
                  <a:schemeClr val="tx1"/>
                </a:solidFill>
              </a:rPr>
              <a:t>=</a:t>
            </a:r>
            <a:r>
              <a:rPr lang="en-US" sz="2000" b="0" i="1" dirty="0">
                <a:solidFill>
                  <a:schemeClr val="tx1"/>
                </a:solidFill>
              </a:rPr>
              <a:t> SRMC </a:t>
            </a:r>
            <a:r>
              <a:rPr lang="en-US" sz="2000" b="0" dirty="0">
                <a:solidFill>
                  <a:schemeClr val="tx1"/>
                </a:solidFill>
              </a:rPr>
              <a:t>=</a:t>
            </a:r>
            <a:r>
              <a:rPr lang="en-US" sz="2000" b="0" i="1" dirty="0">
                <a:solidFill>
                  <a:schemeClr val="tx1"/>
                </a:solidFill>
              </a:rPr>
              <a:t> SRAC </a:t>
            </a:r>
            <a:r>
              <a:rPr lang="en-US" sz="2000" b="0" dirty="0">
                <a:solidFill>
                  <a:schemeClr val="tx1"/>
                </a:solidFill>
              </a:rPr>
              <a:t>=</a:t>
            </a:r>
            <a:r>
              <a:rPr lang="en-US" sz="2000" b="0" i="1" dirty="0">
                <a:solidFill>
                  <a:schemeClr val="tx1"/>
                </a:solidFill>
              </a:rPr>
              <a:t> LRAC</a:t>
            </a:r>
          </a:p>
          <a:p>
            <a:pPr algn="ctr">
              <a:spcBef>
                <a:spcPct val="0"/>
              </a:spcBef>
              <a:spcAft>
                <a:spcPct val="0"/>
              </a:spcAft>
            </a:pPr>
            <a:endParaRPr lang="en-US" sz="2000" b="0" i="1" dirty="0">
              <a:solidFill>
                <a:schemeClr val="tx1"/>
              </a:solidFill>
            </a:endParaRPr>
          </a:p>
          <a:p>
            <a:pPr>
              <a:spcBef>
                <a:spcPct val="0"/>
              </a:spcBef>
              <a:spcAft>
                <a:spcPct val="0"/>
              </a:spcAft>
            </a:pPr>
            <a:r>
              <a:rPr lang="en-US" sz="2000" b="0" dirty="0">
                <a:solidFill>
                  <a:schemeClr val="tx1"/>
                </a:solidFill>
              </a:rPr>
              <a:t>and there are enough firms so that supply equals demand.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61924">
                                            <p:txEl>
                                              <p:pRg st="0" end="0"/>
                                            </p:txEl>
                                          </p:spTgt>
                                        </p:tgtEl>
                                        <p:attrNameLst>
                                          <p:attrName>style.visibility</p:attrName>
                                        </p:attrNameLst>
                                      </p:cBhvr>
                                      <p:to>
                                        <p:strVal val="visible"/>
                                      </p:to>
                                    </p:set>
                                    <p:animEffect transition="in" filter="wipe(left)">
                                      <p:cBhvr>
                                        <p:cTn id="7" dur="500"/>
                                        <p:tgtEl>
                                          <p:spTgt spid="1361924">
                                            <p:txEl>
                                              <p:pRg st="0" end="0"/>
                                            </p:txEl>
                                          </p:spTgt>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1361924">
                                            <p:txEl>
                                              <p:pRg st="2" end="2"/>
                                            </p:txEl>
                                          </p:spTgt>
                                        </p:tgtEl>
                                        <p:attrNameLst>
                                          <p:attrName>style.visibility</p:attrName>
                                        </p:attrNameLst>
                                      </p:cBhvr>
                                      <p:to>
                                        <p:strVal val="visible"/>
                                      </p:to>
                                    </p:set>
                                    <p:anim calcmode="lin" valueType="num">
                                      <p:cBhvr>
                                        <p:cTn id="11" dur="500" fill="hold"/>
                                        <p:tgtEl>
                                          <p:spTgt spid="1361924">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1361924">
                                            <p:txEl>
                                              <p:pRg st="2" end="2"/>
                                            </p:txEl>
                                          </p:spTgt>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361924">
                                            <p:txEl>
                                              <p:pRg st="4" end="4"/>
                                            </p:txEl>
                                          </p:spTgt>
                                        </p:tgtEl>
                                        <p:attrNameLst>
                                          <p:attrName>style.visibility</p:attrName>
                                        </p:attrNameLst>
                                      </p:cBhvr>
                                      <p:to>
                                        <p:strVal val="visible"/>
                                      </p:to>
                                    </p:set>
                                    <p:animEffect transition="in" filter="wipe(left)">
                                      <p:cBhvr>
                                        <p:cTn id="16" dur="500"/>
                                        <p:tgtEl>
                                          <p:spTgt spid="1361924">
                                            <p:txEl>
                                              <p:pRg st="4" end="4"/>
                                            </p:txEl>
                                          </p:spTgt>
                                        </p:tgtEl>
                                      </p:cBhvr>
                                    </p:animEffect>
                                  </p:childTnLst>
                                </p:cTn>
                              </p:par>
                            </p:childTnLst>
                          </p:cTn>
                        </p:par>
                        <p:par>
                          <p:cTn id="17" fill="hold" nodeType="afterGroup">
                            <p:stCondLst>
                              <p:cond delay="1500"/>
                            </p:stCondLst>
                            <p:childTnLst>
                              <p:par>
                                <p:cTn id="18" presetID="17" presetClass="entr" presetSubtype="10" fill="hold" nodeType="afterEffect">
                                  <p:stCondLst>
                                    <p:cond delay="0"/>
                                  </p:stCondLst>
                                  <p:childTnLst>
                                    <p:set>
                                      <p:cBhvr>
                                        <p:cTn id="19" dur="1" fill="hold">
                                          <p:stCondLst>
                                            <p:cond delay="0"/>
                                          </p:stCondLst>
                                        </p:cTn>
                                        <p:tgtEl>
                                          <p:spTgt spid="1361924">
                                            <p:txEl>
                                              <p:pRg st="6" end="6"/>
                                            </p:txEl>
                                          </p:spTgt>
                                        </p:tgtEl>
                                        <p:attrNameLst>
                                          <p:attrName>style.visibility</p:attrName>
                                        </p:attrNameLst>
                                      </p:cBhvr>
                                      <p:to>
                                        <p:strVal val="visible"/>
                                      </p:to>
                                    </p:set>
                                    <p:anim calcmode="lin" valueType="num">
                                      <p:cBhvr>
                                        <p:cTn id="20" dur="500" fill="hold"/>
                                        <p:tgtEl>
                                          <p:spTgt spid="1361924">
                                            <p:txEl>
                                              <p:pRg st="6" end="6"/>
                                            </p:txEl>
                                          </p:spTgt>
                                        </p:tgtEl>
                                        <p:attrNameLst>
                                          <p:attrName>ppt_w</p:attrName>
                                        </p:attrNameLst>
                                      </p:cBhvr>
                                      <p:tavLst>
                                        <p:tav tm="0">
                                          <p:val>
                                            <p:fltVal val="0"/>
                                          </p:val>
                                        </p:tav>
                                        <p:tav tm="100000">
                                          <p:val>
                                            <p:strVal val="#ppt_w"/>
                                          </p:val>
                                        </p:tav>
                                      </p:tavLst>
                                    </p:anim>
                                    <p:anim calcmode="lin" valueType="num">
                                      <p:cBhvr>
                                        <p:cTn id="21" dur="500" fill="hold"/>
                                        <p:tgtEl>
                                          <p:spTgt spid="1361924">
                                            <p:txEl>
                                              <p:pRg st="6" end="6"/>
                                            </p:txEl>
                                          </p:spTgt>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361924">
                                            <p:txEl>
                                              <p:pRg st="8" end="8"/>
                                            </p:txEl>
                                          </p:spTgt>
                                        </p:tgtEl>
                                        <p:attrNameLst>
                                          <p:attrName>style.visibility</p:attrName>
                                        </p:attrNameLst>
                                      </p:cBhvr>
                                      <p:to>
                                        <p:strVal val="visible"/>
                                      </p:to>
                                    </p:set>
                                    <p:animEffect transition="in" filter="wipe(left)">
                                      <p:cBhvr>
                                        <p:cTn id="25" dur="500"/>
                                        <p:tgtEl>
                                          <p:spTgt spid="13619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4871" name="Rectangle 7"/>
          <p:cNvSpPr>
            <a:spLocks noChangeArrowheads="1"/>
          </p:cNvSpPr>
          <p:nvPr/>
        </p:nvSpPr>
        <p:spPr bwMode="auto">
          <a:xfrm>
            <a:off x="1478757" y="1364456"/>
            <a:ext cx="6179344"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pPr>
            <a:r>
              <a:rPr lang="en-US" altLang="en-US" sz="1050" b="1">
                <a:solidFill>
                  <a:srgbClr val="00723F"/>
                </a:solidFill>
              </a:rPr>
              <a:t>  FIGURE 15.1  </a:t>
            </a:r>
            <a:r>
              <a:rPr lang="en-US" altLang="en-US" sz="1050" b="1"/>
              <a:t>Characteristics of Different Market Organizations</a:t>
            </a:r>
          </a:p>
        </p:txBody>
      </p:sp>
      <p:pic>
        <p:nvPicPr>
          <p:cNvPr id="5" name="Picture 4" descr="fig15.1ppt.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8758" y="2228850"/>
            <a:ext cx="6022181"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7832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44871"/>
                                        </p:tgtEl>
                                        <p:attrNameLst>
                                          <p:attrName>style.visibility</p:attrName>
                                        </p:attrNameLst>
                                      </p:cBhvr>
                                      <p:to>
                                        <p:strVal val="visible"/>
                                      </p:to>
                                    </p:set>
                                    <p:animEffect transition="in" filter="wipe(left)">
                                      <p:cBhvr>
                                        <p:cTn id="7" dur="500"/>
                                        <p:tgtEl>
                                          <p:spTgt spid="144487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871"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8070" name="Rectangle 70"/>
          <p:cNvSpPr>
            <a:spLocks noChangeArrowheads="1"/>
          </p:cNvSpPr>
          <p:nvPr/>
        </p:nvSpPr>
        <p:spPr bwMode="auto">
          <a:xfrm>
            <a:off x="457200" y="1905000"/>
            <a:ext cx="8305800" cy="1219200"/>
          </a:xfrm>
          <a:prstGeom prst="rect">
            <a:avLst/>
          </a:prstGeom>
          <a:noFill/>
          <a:ln w="9525">
            <a:noFill/>
            <a:miter lim="800000"/>
            <a:headEnd/>
            <a:tailEnd/>
          </a:ln>
        </p:spPr>
        <p:txBody>
          <a:bodyPr/>
          <a:lstStyle/>
          <a:p>
            <a:r>
              <a:rPr lang="en-US" sz="2000" dirty="0">
                <a:solidFill>
                  <a:schemeClr val="tx1"/>
                </a:solidFill>
              </a:rPr>
              <a:t>perfect competition</a:t>
            </a:r>
            <a:r>
              <a:rPr lang="en-US" sz="2000" dirty="0">
                <a:solidFill>
                  <a:srgbClr val="006668"/>
                </a:solidFill>
              </a:rPr>
              <a:t>  </a:t>
            </a:r>
            <a:r>
              <a:rPr lang="en-US" sz="2000" b="0" dirty="0">
                <a:solidFill>
                  <a:schemeClr val="tx1"/>
                </a:solidFill>
              </a:rPr>
              <a:t>An industry structure in which there are many firms, each small relative to the industry, producing identical products and in which no firm is large enough to have any control over prices. In perfectly competitive industries, new competitors can freely enter and exit the market. </a:t>
            </a:r>
          </a:p>
        </p:txBody>
      </p:sp>
      <p:sp>
        <p:nvSpPr>
          <p:cNvPr id="1408071" name="Rectangle 71"/>
          <p:cNvSpPr>
            <a:spLocks noChangeArrowheads="1"/>
          </p:cNvSpPr>
          <p:nvPr/>
        </p:nvSpPr>
        <p:spPr bwMode="auto">
          <a:xfrm>
            <a:off x="457200" y="4038600"/>
            <a:ext cx="8305800" cy="685800"/>
          </a:xfrm>
          <a:prstGeom prst="rect">
            <a:avLst/>
          </a:prstGeom>
          <a:noFill/>
          <a:ln w="9525">
            <a:noFill/>
            <a:miter lim="800000"/>
            <a:headEnd/>
            <a:tailEnd/>
          </a:ln>
        </p:spPr>
        <p:txBody>
          <a:bodyPr/>
          <a:lstStyle/>
          <a:p>
            <a:r>
              <a:rPr lang="en-US" sz="2000" dirty="0">
                <a:solidFill>
                  <a:schemeClr val="tx1"/>
                </a:solidFill>
              </a:rPr>
              <a:t>homogeneous products</a:t>
            </a:r>
            <a:r>
              <a:rPr lang="en-US" sz="2000" dirty="0">
                <a:solidFill>
                  <a:srgbClr val="006668"/>
                </a:solidFill>
              </a:rPr>
              <a:t>  </a:t>
            </a:r>
            <a:r>
              <a:rPr lang="en-US" sz="2000" b="0" dirty="0">
                <a:solidFill>
                  <a:schemeClr val="tx1"/>
                </a:solidFill>
              </a:rPr>
              <a:t>Undifferentiated products; products that are identical to, or indistinguishable from, one another.</a:t>
            </a:r>
          </a:p>
        </p:txBody>
      </p:sp>
      <p:sp>
        <p:nvSpPr>
          <p:cNvPr id="16" name="Rectangle 6"/>
          <p:cNvSpPr txBox="1">
            <a:spLocks noChangeArrowheads="1"/>
          </p:cNvSpPr>
          <p:nvPr/>
        </p:nvSpPr>
        <p:spPr bwMode="auto">
          <a:xfrm>
            <a:off x="457200" y="292100"/>
            <a:ext cx="8382000" cy="381000"/>
          </a:xfrm>
          <a:prstGeom prst="rect">
            <a:avLst/>
          </a:prstGeom>
          <a:noFill/>
          <a:ln>
            <a:miter lim="800000"/>
            <a:headEnd/>
            <a:tailEnd/>
          </a:ln>
        </p:spPr>
        <p:txBody>
          <a:bodyPr/>
          <a:lstStyle/>
          <a:p>
            <a:pPr>
              <a:defRPr/>
            </a:pPr>
            <a:r>
              <a:rPr lang="en-US" sz="2400" b="0" kern="0" dirty="0">
                <a:solidFill>
                  <a:srgbClr val="8A1636"/>
                </a:solidFill>
                <a:latin typeface="+mj-lt"/>
                <a:ea typeface="+mj-ea"/>
                <a:cs typeface="+mj-cs"/>
              </a:rPr>
              <a:t>Output Decisions: Revenues, Costs, and Profit Maximization</a:t>
            </a:r>
          </a:p>
        </p:txBody>
      </p:sp>
      <p:sp>
        <p:nvSpPr>
          <p:cNvPr id="17" name="Rectangle 4"/>
          <p:cNvSpPr txBox="1">
            <a:spLocks noChangeArrowheads="1"/>
          </p:cNvSpPr>
          <p:nvPr/>
        </p:nvSpPr>
        <p:spPr bwMode="auto">
          <a:xfrm>
            <a:off x="457200" y="1066800"/>
            <a:ext cx="6846888" cy="381000"/>
          </a:xfrm>
          <a:prstGeom prst="rect">
            <a:avLst/>
          </a:prstGeom>
          <a:noFill/>
          <a:ln>
            <a:miter lim="800000"/>
            <a:headEnd/>
            <a:tailEnd/>
          </a:ln>
        </p:spPr>
        <p:txBody>
          <a:bodyPr/>
          <a:lstStyle/>
          <a:p>
            <a:pPr marL="457200" indent="-457200">
              <a:spcBef>
                <a:spcPct val="10000"/>
              </a:spcBef>
              <a:spcAft>
                <a:spcPct val="10000"/>
              </a:spcAft>
              <a:defRPr/>
            </a:pPr>
            <a:r>
              <a:rPr lang="en-US" sz="2400" b="0" kern="0" dirty="0">
                <a:solidFill>
                  <a:srgbClr val="55367D"/>
                </a:solidFill>
                <a:latin typeface="+mn-lt"/>
                <a:cs typeface="+mn-cs"/>
              </a:rPr>
              <a:t>Perfect Competition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08070"/>
                                        </p:tgtEl>
                                        <p:attrNameLst>
                                          <p:attrName>style.visibility</p:attrName>
                                        </p:attrNameLst>
                                      </p:cBhvr>
                                      <p:to>
                                        <p:strVal val="visible"/>
                                      </p:to>
                                    </p:set>
                                    <p:animEffect transition="in" filter="wipe(left)">
                                      <p:cBhvr>
                                        <p:cTn id="15" dur="500"/>
                                        <p:tgtEl>
                                          <p:spTgt spid="140807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08071"/>
                                        </p:tgtEl>
                                        <p:attrNameLst>
                                          <p:attrName>style.visibility</p:attrName>
                                        </p:attrNameLst>
                                      </p:cBhvr>
                                      <p:to>
                                        <p:strVal val="visible"/>
                                      </p:to>
                                    </p:set>
                                    <p:animEffect transition="in" filter="wipe(left)">
                                      <p:cBhvr>
                                        <p:cTn id="19" dur="500"/>
                                        <p:tgtEl>
                                          <p:spTgt spid="1408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070" grpId="0"/>
      <p:bldP spid="1408071" grpId="0"/>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0063" name="Rectangle 15"/>
          <p:cNvSpPr>
            <a:spLocks noChangeArrowheads="1"/>
          </p:cNvSpPr>
          <p:nvPr/>
        </p:nvSpPr>
        <p:spPr bwMode="auto">
          <a:xfrm>
            <a:off x="642938" y="4876800"/>
            <a:ext cx="7858125" cy="277813"/>
          </a:xfrm>
          <a:prstGeom prst="rect">
            <a:avLst/>
          </a:prstGeom>
          <a:noFill/>
          <a:ln w="9525">
            <a:noFill/>
            <a:miter lim="800000"/>
            <a:headEnd/>
            <a:tailEnd/>
          </a:ln>
        </p:spPr>
        <p:txBody>
          <a:bodyPr lIns="45720" rIns="45720"/>
          <a:lstStyle/>
          <a:p>
            <a:pPr>
              <a:spcAft>
                <a:spcPct val="10000"/>
              </a:spcAft>
            </a:pPr>
            <a:r>
              <a:rPr lang="en-US" sz="1400" dirty="0">
                <a:solidFill>
                  <a:srgbClr val="00723F"/>
                </a:solidFill>
              </a:rPr>
              <a:t>  FIGURE 8.9</a:t>
            </a:r>
            <a:r>
              <a:rPr lang="en-US" sz="1400" dirty="0"/>
              <a:t>  </a:t>
            </a:r>
            <a:r>
              <a:rPr lang="en-US" sz="1400" dirty="0">
                <a:solidFill>
                  <a:schemeClr val="tx1"/>
                </a:solidFill>
              </a:rPr>
              <a:t>Demand Facing a Single Firm in a Perfectly Competitive Market </a:t>
            </a:r>
          </a:p>
        </p:txBody>
      </p:sp>
      <p:sp>
        <p:nvSpPr>
          <p:cNvPr id="1410064" name="Text Box 16"/>
          <p:cNvSpPr txBox="1">
            <a:spLocks noChangeArrowheads="1"/>
          </p:cNvSpPr>
          <p:nvPr/>
        </p:nvSpPr>
        <p:spPr bwMode="auto">
          <a:xfrm rot="10800000">
            <a:off x="685800" y="5334000"/>
            <a:ext cx="7858125" cy="1371914"/>
          </a:xfrm>
          <a:prstGeom prst="rect">
            <a:avLst/>
          </a:prstGeom>
          <a:noFill/>
          <a:ln w="9525" algn="ctr">
            <a:noFill/>
            <a:miter lim="800000"/>
            <a:headEnd/>
            <a:tailEnd/>
          </a:ln>
        </p:spPr>
        <p:txBody>
          <a:bodyPr rot="10800000">
            <a:spAutoFit/>
          </a:bodyPr>
          <a:lstStyle/>
          <a:p>
            <a:pPr>
              <a:lnSpc>
                <a:spcPct val="105000"/>
              </a:lnSpc>
            </a:pPr>
            <a:r>
              <a:rPr lang="en-US" sz="2000" b="0" dirty="0">
                <a:solidFill>
                  <a:schemeClr val="tx1"/>
                </a:solidFill>
              </a:rPr>
              <a:t>If a representative firm in a perfectly competitive market raises the price of its output above $5.00, the quantity demanded of </a:t>
            </a:r>
            <a:r>
              <a:rPr lang="en-US" sz="2000" b="0" i="1" dirty="0">
                <a:solidFill>
                  <a:schemeClr val="tx1"/>
                </a:solidFill>
              </a:rPr>
              <a:t>that firm’s</a:t>
            </a:r>
            <a:r>
              <a:rPr lang="en-US" sz="2000" b="0" dirty="0">
                <a:solidFill>
                  <a:schemeClr val="tx1"/>
                </a:solidFill>
              </a:rPr>
              <a:t> output will drop to zero.</a:t>
            </a:r>
          </a:p>
          <a:p>
            <a:pPr>
              <a:lnSpc>
                <a:spcPct val="105000"/>
              </a:lnSpc>
            </a:pPr>
            <a:r>
              <a:rPr lang="en-US" sz="2000" b="0" dirty="0">
                <a:solidFill>
                  <a:schemeClr val="tx1"/>
                </a:solidFill>
              </a:rPr>
              <a:t>Each firm faces a perfectly elastic demand curve, </a:t>
            </a:r>
            <a:r>
              <a:rPr lang="en-US" sz="2000" b="0" i="1" dirty="0">
                <a:solidFill>
                  <a:schemeClr val="tx1"/>
                </a:solidFill>
              </a:rPr>
              <a:t>d</a:t>
            </a:r>
            <a:r>
              <a:rPr lang="en-US" sz="2000" b="0" dirty="0">
                <a:solidFill>
                  <a:schemeClr val="tx1"/>
                </a:solidFill>
              </a:rPr>
              <a:t>.</a:t>
            </a:r>
          </a:p>
        </p:txBody>
      </p:sp>
      <p:pic>
        <p:nvPicPr>
          <p:cNvPr id="3" name="Picture 2"/>
          <p:cNvPicPr>
            <a:picLocks noChangeAspect="1"/>
          </p:cNvPicPr>
          <p:nvPr/>
        </p:nvPicPr>
        <p:blipFill>
          <a:blip r:embed="rId2"/>
          <a:srcRect/>
          <a:stretch>
            <a:fillRect/>
          </a:stretch>
        </p:blipFill>
        <p:spPr bwMode="auto">
          <a:xfrm>
            <a:off x="914400" y="923925"/>
            <a:ext cx="3609975" cy="3952875"/>
          </a:xfrm>
          <a:prstGeom prst="rect">
            <a:avLst/>
          </a:prstGeom>
          <a:noFill/>
          <a:ln w="9525">
            <a:noFill/>
            <a:miter lim="800000"/>
            <a:headEnd/>
            <a:tailEnd/>
          </a:ln>
        </p:spPr>
      </p:pic>
      <p:pic>
        <p:nvPicPr>
          <p:cNvPr id="4" name="Picture 3"/>
          <p:cNvPicPr>
            <a:picLocks noChangeAspect="1"/>
          </p:cNvPicPr>
          <p:nvPr/>
        </p:nvPicPr>
        <p:blipFill>
          <a:blip r:embed="rId3"/>
          <a:srcRect/>
          <a:stretch>
            <a:fillRect/>
          </a:stretch>
        </p:blipFill>
        <p:spPr bwMode="auto">
          <a:xfrm>
            <a:off x="914400" y="923925"/>
            <a:ext cx="3609975" cy="3952875"/>
          </a:xfrm>
          <a:prstGeom prst="rect">
            <a:avLst/>
          </a:prstGeom>
          <a:noFill/>
          <a:ln w="9525">
            <a:noFill/>
            <a:miter lim="800000"/>
            <a:headEnd/>
            <a:tailEnd/>
          </a:ln>
        </p:spPr>
      </p:pic>
      <p:pic>
        <p:nvPicPr>
          <p:cNvPr id="5" name="Picture 4"/>
          <p:cNvPicPr>
            <a:picLocks noChangeAspect="1"/>
          </p:cNvPicPr>
          <p:nvPr/>
        </p:nvPicPr>
        <p:blipFill>
          <a:blip r:embed="rId4"/>
          <a:srcRect/>
          <a:stretch>
            <a:fillRect/>
          </a:stretch>
        </p:blipFill>
        <p:spPr bwMode="auto">
          <a:xfrm>
            <a:off x="914400" y="923925"/>
            <a:ext cx="3609975" cy="3952875"/>
          </a:xfrm>
          <a:prstGeom prst="rect">
            <a:avLst/>
          </a:prstGeom>
          <a:noFill/>
          <a:ln w="9525">
            <a:noFill/>
            <a:miter lim="800000"/>
            <a:headEnd/>
            <a:tailEnd/>
          </a:ln>
        </p:spPr>
      </p:pic>
      <p:pic>
        <p:nvPicPr>
          <p:cNvPr id="6" name="Picture 5"/>
          <p:cNvPicPr>
            <a:picLocks noChangeAspect="1"/>
          </p:cNvPicPr>
          <p:nvPr/>
        </p:nvPicPr>
        <p:blipFill>
          <a:blip r:embed="rId5"/>
          <a:srcRect/>
          <a:stretch>
            <a:fillRect/>
          </a:stretch>
        </p:blipFill>
        <p:spPr bwMode="auto">
          <a:xfrm>
            <a:off x="914400" y="923925"/>
            <a:ext cx="3609975" cy="3952875"/>
          </a:xfrm>
          <a:prstGeom prst="rect">
            <a:avLst/>
          </a:prstGeom>
          <a:noFill/>
          <a:ln w="9525">
            <a:noFill/>
            <a:miter lim="800000"/>
            <a:headEnd/>
            <a:tailEnd/>
          </a:ln>
        </p:spPr>
      </p:pic>
      <p:pic>
        <p:nvPicPr>
          <p:cNvPr id="7" name="Picture 6"/>
          <p:cNvPicPr>
            <a:picLocks noChangeAspect="1"/>
          </p:cNvPicPr>
          <p:nvPr/>
        </p:nvPicPr>
        <p:blipFill>
          <a:blip r:embed="rId6"/>
          <a:srcRect/>
          <a:stretch>
            <a:fillRect/>
          </a:stretch>
        </p:blipFill>
        <p:spPr bwMode="auto">
          <a:xfrm>
            <a:off x="4843463" y="923925"/>
            <a:ext cx="3609975" cy="3952875"/>
          </a:xfrm>
          <a:prstGeom prst="rect">
            <a:avLst/>
          </a:prstGeom>
          <a:noFill/>
          <a:ln w="9525">
            <a:noFill/>
            <a:miter lim="800000"/>
            <a:headEnd/>
            <a:tailEnd/>
          </a:ln>
        </p:spPr>
      </p:pic>
      <p:pic>
        <p:nvPicPr>
          <p:cNvPr id="8" name="Picture 7"/>
          <p:cNvPicPr>
            <a:picLocks noChangeAspect="1"/>
          </p:cNvPicPr>
          <p:nvPr/>
        </p:nvPicPr>
        <p:blipFill>
          <a:blip r:embed="rId7"/>
          <a:srcRect/>
          <a:stretch>
            <a:fillRect/>
          </a:stretch>
        </p:blipFill>
        <p:spPr bwMode="auto">
          <a:xfrm>
            <a:off x="4843463" y="923925"/>
            <a:ext cx="3609975" cy="3952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10063"/>
                                        </p:tgtEl>
                                        <p:attrNameLst>
                                          <p:attrName>style.visibility</p:attrName>
                                        </p:attrNameLst>
                                      </p:cBhvr>
                                      <p:to>
                                        <p:strVal val="visible"/>
                                      </p:to>
                                    </p:set>
                                    <p:animEffect transition="in" filter="wipe(left)">
                                      <p:cBhvr>
                                        <p:cTn id="7" dur="500"/>
                                        <p:tgtEl>
                                          <p:spTgt spid="141006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50"/>
                                        <p:tgtEl>
                                          <p:spTgt spid="3"/>
                                        </p:tgtEl>
                                      </p:cBhvr>
                                    </p:animEffect>
                                  </p:childTnLst>
                                </p:cTn>
                              </p:par>
                            </p:childTnLst>
                          </p:cTn>
                        </p:par>
                        <p:par>
                          <p:cTn id="12" fill="hold" nodeType="afterGroup">
                            <p:stCondLst>
                              <p:cond delay="75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25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nodeType="afterGroup">
                            <p:stCondLst>
                              <p:cond delay="175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nodeType="afterGroup">
                            <p:stCondLst>
                              <p:cond delay="225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nodeType="afterGroup">
                            <p:stCondLst>
                              <p:cond delay="275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nodeType="afterGroup">
                            <p:stCondLst>
                              <p:cond delay="3250"/>
                            </p:stCondLst>
                            <p:childTnLst>
                              <p:par>
                                <p:cTn id="33" presetID="22" presetClass="entr" presetSubtype="8" fill="hold" nodeType="afterEffect">
                                  <p:stCondLst>
                                    <p:cond delay="0"/>
                                  </p:stCondLst>
                                  <p:childTnLst>
                                    <p:set>
                                      <p:cBhvr>
                                        <p:cTn id="34" dur="1" fill="hold">
                                          <p:stCondLst>
                                            <p:cond delay="0"/>
                                          </p:stCondLst>
                                        </p:cTn>
                                        <p:tgtEl>
                                          <p:spTgt spid="1410064">
                                            <p:txEl>
                                              <p:pRg st="0" end="0"/>
                                            </p:txEl>
                                          </p:spTgt>
                                        </p:tgtEl>
                                        <p:attrNameLst>
                                          <p:attrName>style.visibility</p:attrName>
                                        </p:attrNameLst>
                                      </p:cBhvr>
                                      <p:to>
                                        <p:strVal val="visible"/>
                                      </p:to>
                                    </p:set>
                                    <p:animEffect transition="in" filter="wipe(left)">
                                      <p:cBhvr>
                                        <p:cTn id="35" dur="500"/>
                                        <p:tgtEl>
                                          <p:spTgt spid="1410064">
                                            <p:txEl>
                                              <p:pRg st="0" end="0"/>
                                            </p:txEl>
                                          </p:spTgt>
                                        </p:tgtEl>
                                      </p:cBhvr>
                                    </p:animEffect>
                                  </p:childTnLst>
                                </p:cTn>
                              </p:par>
                            </p:childTnLst>
                          </p:cTn>
                        </p:par>
                        <p:par>
                          <p:cTn id="36" fill="hold" nodeType="afterGroup">
                            <p:stCondLst>
                              <p:cond delay="3750"/>
                            </p:stCondLst>
                            <p:childTnLst>
                              <p:par>
                                <p:cTn id="37" presetID="22" presetClass="entr" presetSubtype="8" fill="hold" nodeType="afterEffect">
                                  <p:stCondLst>
                                    <p:cond delay="0"/>
                                  </p:stCondLst>
                                  <p:childTnLst>
                                    <p:set>
                                      <p:cBhvr>
                                        <p:cTn id="38" dur="1" fill="hold">
                                          <p:stCondLst>
                                            <p:cond delay="0"/>
                                          </p:stCondLst>
                                        </p:cTn>
                                        <p:tgtEl>
                                          <p:spTgt spid="1410064">
                                            <p:txEl>
                                              <p:pRg st="1" end="1"/>
                                            </p:txEl>
                                          </p:spTgt>
                                        </p:tgtEl>
                                        <p:attrNameLst>
                                          <p:attrName>style.visibility</p:attrName>
                                        </p:attrNameLst>
                                      </p:cBhvr>
                                      <p:to>
                                        <p:strVal val="visible"/>
                                      </p:to>
                                    </p:set>
                                    <p:animEffect transition="in" filter="wipe(left)">
                                      <p:cBhvr>
                                        <p:cTn id="39" dur="500"/>
                                        <p:tgtEl>
                                          <p:spTgt spid="14100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0063"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11096" name="Object 24"/>
          <p:cNvGraphicFramePr>
            <a:graphicFrameLocks noChangeAspect="1"/>
          </p:cNvGraphicFramePr>
          <p:nvPr/>
        </p:nvGraphicFramePr>
        <p:xfrm>
          <a:off x="2566988" y="2111375"/>
          <a:ext cx="4011612" cy="903288"/>
        </p:xfrm>
        <a:graphic>
          <a:graphicData uri="http://schemas.openxmlformats.org/presentationml/2006/ole">
            <mc:AlternateContent xmlns:mc="http://schemas.openxmlformats.org/markup-compatibility/2006">
              <mc:Choice xmlns:v="urn:schemas-microsoft-com:vml" Requires="v">
                <p:oleObj spid="_x0000_s1034" name="Equation" r:id="rId3" imgW="1917700" imgH="431800" progId="Equation.3">
                  <p:embed/>
                </p:oleObj>
              </mc:Choice>
              <mc:Fallback>
                <p:oleObj name="Equation" r:id="rId3" imgW="1917700" imgH="43180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2111375"/>
                        <a:ext cx="4011612" cy="903288"/>
                      </a:xfrm>
                      <a:prstGeom prst="rect">
                        <a:avLst/>
                      </a:prstGeom>
                      <a:noFill/>
                      <a:extLst>
                        <a:ext uri="{909E8E84-426E-40DD-AFC4-6F175D3DCCD1}">
                          <a14:hiddenFill xmlns:a14="http://schemas.microsoft.com/office/drawing/2010/main">
                            <a:solidFill>
                              <a:srgbClr val="FFF0D9"/>
                            </a:solidFill>
                          </a14:hiddenFill>
                        </a:ext>
                      </a:extLst>
                    </p:spPr>
                  </p:pic>
                </p:oleObj>
              </mc:Fallback>
            </mc:AlternateContent>
          </a:graphicData>
        </a:graphic>
      </p:graphicFrame>
      <p:sp>
        <p:nvSpPr>
          <p:cNvPr id="1411097" name="Rectangle 25"/>
          <p:cNvSpPr>
            <a:spLocks noChangeArrowheads="1"/>
          </p:cNvSpPr>
          <p:nvPr/>
        </p:nvSpPr>
        <p:spPr bwMode="auto">
          <a:xfrm>
            <a:off x="457200" y="935038"/>
            <a:ext cx="8305800" cy="914400"/>
          </a:xfrm>
          <a:prstGeom prst="rect">
            <a:avLst/>
          </a:prstGeom>
          <a:noFill/>
          <a:ln w="9525">
            <a:noFill/>
            <a:miter lim="800000"/>
            <a:headEnd/>
            <a:tailEnd/>
          </a:ln>
        </p:spPr>
        <p:txBody>
          <a:bodyPr/>
          <a:lstStyle/>
          <a:p>
            <a:r>
              <a:rPr lang="en-US" sz="2000" dirty="0">
                <a:solidFill>
                  <a:schemeClr val="tx1"/>
                </a:solidFill>
              </a:rPr>
              <a:t>total revenue (</a:t>
            </a:r>
            <a:r>
              <a:rPr lang="en-US" sz="2000" i="1" dirty="0">
                <a:solidFill>
                  <a:schemeClr val="tx1"/>
                </a:solidFill>
              </a:rPr>
              <a:t>TR</a:t>
            </a:r>
            <a:r>
              <a:rPr lang="en-US" sz="2000" dirty="0">
                <a:solidFill>
                  <a:schemeClr val="tx1"/>
                </a:solidFill>
              </a:rPr>
              <a:t>)</a:t>
            </a:r>
            <a:r>
              <a:rPr lang="en-US" sz="2000" dirty="0">
                <a:solidFill>
                  <a:srgbClr val="006668"/>
                </a:solidFill>
              </a:rPr>
              <a:t>  </a:t>
            </a:r>
            <a:r>
              <a:rPr lang="en-US" sz="2000" b="0" dirty="0">
                <a:solidFill>
                  <a:schemeClr val="tx1"/>
                </a:solidFill>
              </a:rPr>
              <a:t>The total amount that a firm takes in from the sale of its product: the price per unit times the quantity of output the firm decides to produce (</a:t>
            </a:r>
            <a:r>
              <a:rPr lang="en-US" sz="2000" b="0" i="1" dirty="0">
                <a:solidFill>
                  <a:schemeClr val="tx1"/>
                </a:solidFill>
              </a:rPr>
              <a:t>P </a:t>
            </a:r>
            <a:r>
              <a:rPr lang="en-US" sz="2000" b="0" dirty="0">
                <a:solidFill>
                  <a:schemeClr val="tx1"/>
                </a:solidFill>
              </a:rPr>
              <a:t>x </a:t>
            </a:r>
            <a:r>
              <a:rPr lang="en-US" sz="2000" b="0" i="1" dirty="0">
                <a:solidFill>
                  <a:schemeClr val="tx1"/>
                </a:solidFill>
              </a:rPr>
              <a:t>q</a:t>
            </a:r>
            <a:r>
              <a:rPr lang="en-US" sz="2000" b="0" dirty="0">
                <a:solidFill>
                  <a:schemeClr val="tx1"/>
                </a:solidFill>
              </a:rPr>
              <a:t>).</a:t>
            </a:r>
          </a:p>
        </p:txBody>
      </p:sp>
      <p:sp>
        <p:nvSpPr>
          <p:cNvPr id="1411098" name="Rectangle 26"/>
          <p:cNvSpPr>
            <a:spLocks noChangeArrowheads="1"/>
          </p:cNvSpPr>
          <p:nvPr/>
        </p:nvSpPr>
        <p:spPr bwMode="auto">
          <a:xfrm>
            <a:off x="457200" y="3276600"/>
            <a:ext cx="8305800" cy="914400"/>
          </a:xfrm>
          <a:prstGeom prst="rect">
            <a:avLst/>
          </a:prstGeom>
          <a:noFill/>
          <a:ln w="9525">
            <a:noFill/>
            <a:miter lim="800000"/>
            <a:headEnd/>
            <a:tailEnd/>
          </a:ln>
        </p:spPr>
        <p:txBody>
          <a:bodyPr/>
          <a:lstStyle/>
          <a:p>
            <a:r>
              <a:rPr lang="en-US" sz="2000" dirty="0">
                <a:solidFill>
                  <a:schemeClr val="tx1"/>
                </a:solidFill>
              </a:rPr>
              <a:t>marginal revenue (</a:t>
            </a:r>
            <a:r>
              <a:rPr lang="en-US" sz="2000" i="1" dirty="0">
                <a:solidFill>
                  <a:schemeClr val="tx1"/>
                </a:solidFill>
              </a:rPr>
              <a:t>MR</a:t>
            </a:r>
            <a:r>
              <a:rPr lang="en-US" sz="2000" dirty="0">
                <a:solidFill>
                  <a:schemeClr val="tx1"/>
                </a:solidFill>
              </a:rPr>
              <a:t>)</a:t>
            </a:r>
            <a:r>
              <a:rPr lang="en-US" sz="2000" dirty="0">
                <a:solidFill>
                  <a:srgbClr val="006668"/>
                </a:solidFill>
              </a:rPr>
              <a:t>  </a:t>
            </a:r>
            <a:r>
              <a:rPr lang="en-US" sz="2000" b="0" dirty="0">
                <a:solidFill>
                  <a:schemeClr val="tx1"/>
                </a:solidFill>
              </a:rPr>
              <a:t>The additional revenue that a firm takes in when it increases output by one additional unit. In perfect competition, </a:t>
            </a:r>
            <a:r>
              <a:rPr lang="en-US" sz="2000" b="0" i="1" dirty="0">
                <a:solidFill>
                  <a:schemeClr val="tx1"/>
                </a:solidFill>
              </a:rPr>
              <a:t>P </a:t>
            </a:r>
            <a:r>
              <a:rPr lang="en-US" sz="2000" b="0" dirty="0">
                <a:solidFill>
                  <a:schemeClr val="tx1"/>
                </a:solidFill>
              </a:rPr>
              <a:t>= </a:t>
            </a:r>
            <a:r>
              <a:rPr lang="en-US" sz="2000" b="0" i="1" dirty="0">
                <a:solidFill>
                  <a:schemeClr val="tx1"/>
                </a:solidFill>
              </a:rPr>
              <a:t>MR</a:t>
            </a:r>
            <a:r>
              <a:rPr lang="en-US" sz="2000" b="0" dirty="0">
                <a:solidFill>
                  <a:schemeClr val="tx1"/>
                </a:solidFill>
              </a:rPr>
              <a:t>.</a:t>
            </a:r>
          </a:p>
        </p:txBody>
      </p:sp>
      <p:sp>
        <p:nvSpPr>
          <p:cNvPr id="18" name="Rectangle 4"/>
          <p:cNvSpPr txBox="1">
            <a:spLocks noChangeArrowheads="1"/>
          </p:cNvSpPr>
          <p:nvPr/>
        </p:nvSpPr>
        <p:spPr bwMode="auto">
          <a:xfrm>
            <a:off x="457200" y="292100"/>
            <a:ext cx="6400800" cy="381000"/>
          </a:xfrm>
          <a:prstGeom prst="rect">
            <a:avLst/>
          </a:prstGeom>
          <a:noFill/>
          <a:ln>
            <a:miter lim="800000"/>
            <a:headEnd/>
            <a:tailEnd/>
          </a:ln>
        </p:spPr>
        <p:txBody>
          <a:bodyPr/>
          <a:lstStyle/>
          <a:p>
            <a:pPr marL="457200" indent="-457200">
              <a:spcBef>
                <a:spcPct val="10000"/>
              </a:spcBef>
              <a:spcAft>
                <a:spcPct val="10000"/>
              </a:spcAft>
              <a:defRPr/>
            </a:pPr>
            <a:r>
              <a:rPr lang="en-US" sz="3200" b="0" kern="0" dirty="0">
                <a:solidFill>
                  <a:srgbClr val="55367D"/>
                </a:solidFill>
                <a:latin typeface="+mn-lt"/>
                <a:cs typeface="+mn-cs"/>
              </a:rPr>
              <a:t>Total Revenue and Marginal Revenue</a:t>
            </a:r>
          </a:p>
        </p:txBody>
      </p:sp>
      <p:sp>
        <p:nvSpPr>
          <p:cNvPr id="3" name="Rectangle 2"/>
          <p:cNvSpPr>
            <a:spLocks noChangeArrowheads="1"/>
          </p:cNvSpPr>
          <p:nvPr/>
        </p:nvSpPr>
        <p:spPr bwMode="auto">
          <a:xfrm>
            <a:off x="447675" y="4452938"/>
            <a:ext cx="8315325" cy="1015663"/>
          </a:xfrm>
          <a:prstGeom prst="rect">
            <a:avLst/>
          </a:prstGeom>
          <a:noFill/>
          <a:ln w="9525">
            <a:noFill/>
            <a:miter lim="800000"/>
            <a:headEnd/>
            <a:tailEnd/>
          </a:ln>
        </p:spPr>
        <p:txBody>
          <a:bodyPr>
            <a:spAutoFit/>
          </a:bodyPr>
          <a:lstStyle/>
          <a:p>
            <a:r>
              <a:rPr lang="en-US" sz="2000" b="0" dirty="0">
                <a:solidFill>
                  <a:schemeClr val="tx1"/>
                </a:solidFill>
              </a:rPr>
              <a:t>The </a:t>
            </a:r>
            <a:r>
              <a:rPr lang="en-US" sz="2000" b="0" i="1" dirty="0">
                <a:solidFill>
                  <a:schemeClr val="tx1"/>
                </a:solidFill>
              </a:rPr>
              <a:t>marginal revenue curve and the demand curve facing a competitive firm are identical</a:t>
            </a:r>
            <a:r>
              <a:rPr lang="en-US" sz="2000" b="0" dirty="0">
                <a:solidFill>
                  <a:schemeClr val="tx1"/>
                </a:solidFill>
              </a:rPr>
              <a:t>. The horizontal line in Figure 8.9(b) can be thought of as both the demand curve facing the firm and its marginal revenue curve:</a:t>
            </a:r>
            <a:endParaRPr lang="en-US" sz="2000" dirty="0">
              <a:solidFill>
                <a:schemeClr val="tx1"/>
              </a:solidFill>
            </a:endParaRPr>
          </a:p>
        </p:txBody>
      </p:sp>
      <p:sp>
        <p:nvSpPr>
          <p:cNvPr id="4" name="TextBox 3"/>
          <p:cNvSpPr txBox="1">
            <a:spLocks noRot="1" noChangeAspect="1" noMove="1" noResize="1" noEditPoints="1" noAdjustHandles="1" noChangeArrowheads="1" noChangeShapeType="1" noTextEdit="1"/>
          </p:cNvSpPr>
          <p:nvPr/>
        </p:nvSpPr>
        <p:spPr>
          <a:xfrm>
            <a:off x="3741849" y="5638800"/>
            <a:ext cx="1736501" cy="400110"/>
          </a:xfrm>
          <a:prstGeom prst="rect">
            <a:avLst/>
          </a:prstGeom>
          <a:blipFill rotWithShape="1">
            <a:blip r:embed="rId5"/>
            <a:stretch>
              <a:fillRect/>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11097"/>
                                        </p:tgtEl>
                                        <p:attrNameLst>
                                          <p:attrName>style.visibility</p:attrName>
                                        </p:attrNameLst>
                                      </p:cBhvr>
                                      <p:to>
                                        <p:strVal val="visible"/>
                                      </p:to>
                                    </p:set>
                                    <p:animEffect transition="in" filter="wipe(left)">
                                      <p:cBhvr>
                                        <p:cTn id="11" dur="500"/>
                                        <p:tgtEl>
                                          <p:spTgt spid="141109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11096"/>
                                        </p:tgtEl>
                                        <p:attrNameLst>
                                          <p:attrName>style.visibility</p:attrName>
                                        </p:attrNameLst>
                                      </p:cBhvr>
                                      <p:to>
                                        <p:strVal val="visible"/>
                                      </p:to>
                                    </p:set>
                                    <p:animEffect transition="in" filter="wipe(left)">
                                      <p:cBhvr>
                                        <p:cTn id="15" dur="500"/>
                                        <p:tgtEl>
                                          <p:spTgt spid="141109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11098"/>
                                        </p:tgtEl>
                                        <p:attrNameLst>
                                          <p:attrName>style.visibility</p:attrName>
                                        </p:attrNameLst>
                                      </p:cBhvr>
                                      <p:to>
                                        <p:strVal val="visible"/>
                                      </p:to>
                                    </p:set>
                                    <p:animEffect transition="in" filter="wipe(left)">
                                      <p:cBhvr>
                                        <p:cTn id="19" dur="500"/>
                                        <p:tgtEl>
                                          <p:spTgt spid="1411098"/>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97" grpId="0"/>
      <p:bldP spid="1411098" grpId="0"/>
      <p:bldP spid="18"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4168" name="Text Box 24"/>
          <p:cNvSpPr txBox="1">
            <a:spLocks noChangeArrowheads="1"/>
          </p:cNvSpPr>
          <p:nvPr/>
        </p:nvSpPr>
        <p:spPr bwMode="auto">
          <a:xfrm>
            <a:off x="457200" y="1117600"/>
            <a:ext cx="8305800" cy="1295400"/>
          </a:xfrm>
          <a:prstGeom prst="rect">
            <a:avLst/>
          </a:prstGeom>
          <a:noFill/>
          <a:ln w="9525" algn="ctr">
            <a:noFill/>
            <a:miter lim="800000"/>
            <a:headEnd/>
            <a:tailEnd/>
          </a:ln>
        </p:spPr>
        <p:txBody>
          <a:bodyPr/>
          <a:lstStyle/>
          <a:p>
            <a:r>
              <a:rPr lang="en-US" sz="2000" b="0" dirty="0">
                <a:solidFill>
                  <a:schemeClr val="tx1"/>
                </a:solidFill>
              </a:rPr>
              <a:t>As long as marginal revenue is greater than marginal cost, even though the difference between the two is getting smaller, added output means added profit. Whenever marginal revenue exceeds marginal cost, the revenue gained by increasing output by 1 unit per period exceeds the cost incurred by doing so. </a:t>
            </a:r>
          </a:p>
        </p:txBody>
      </p:sp>
      <p:sp>
        <p:nvSpPr>
          <p:cNvPr id="1414169" name="Text Box 25"/>
          <p:cNvSpPr txBox="1">
            <a:spLocks noChangeArrowheads="1"/>
          </p:cNvSpPr>
          <p:nvPr/>
        </p:nvSpPr>
        <p:spPr bwMode="auto">
          <a:xfrm>
            <a:off x="457200" y="2844800"/>
            <a:ext cx="8305800" cy="914400"/>
          </a:xfrm>
          <a:prstGeom prst="rect">
            <a:avLst/>
          </a:prstGeom>
          <a:noFill/>
          <a:ln w="9525" algn="ctr">
            <a:noFill/>
            <a:miter lim="800000"/>
            <a:headEnd/>
            <a:tailEnd/>
          </a:ln>
        </p:spPr>
        <p:txBody>
          <a:bodyPr/>
          <a:lstStyle/>
          <a:p>
            <a:r>
              <a:rPr lang="en-US" sz="2000" b="0" dirty="0">
                <a:solidFill>
                  <a:schemeClr val="tx1"/>
                </a:solidFill>
              </a:rPr>
              <a:t>The profit-maximizing perfectly competitive firm will produce up to the point where the price of its output is just equal to short-run marginal cost—the level of output at which </a:t>
            </a:r>
            <a:r>
              <a:rPr lang="en-US" sz="2000" b="0" i="1" dirty="0">
                <a:solidFill>
                  <a:schemeClr val="tx1"/>
                </a:solidFill>
              </a:rPr>
              <a:t>P*</a:t>
            </a:r>
            <a:r>
              <a:rPr lang="en-US" sz="2000" b="0" dirty="0">
                <a:solidFill>
                  <a:schemeClr val="tx1"/>
                </a:solidFill>
              </a:rPr>
              <a:t> = </a:t>
            </a:r>
            <a:r>
              <a:rPr lang="en-US" sz="2000" b="0" i="1" dirty="0">
                <a:solidFill>
                  <a:schemeClr val="tx1"/>
                </a:solidFill>
              </a:rPr>
              <a:t>MC</a:t>
            </a:r>
            <a:r>
              <a:rPr lang="en-US" sz="2000" b="0" dirty="0">
                <a:solidFill>
                  <a:schemeClr val="tx1"/>
                </a:solidFill>
              </a:rPr>
              <a:t>.</a:t>
            </a:r>
          </a:p>
        </p:txBody>
      </p:sp>
      <p:sp>
        <p:nvSpPr>
          <p:cNvPr id="1414170" name="Text Box 26"/>
          <p:cNvSpPr txBox="1">
            <a:spLocks noChangeArrowheads="1"/>
          </p:cNvSpPr>
          <p:nvPr/>
        </p:nvSpPr>
        <p:spPr bwMode="auto">
          <a:xfrm>
            <a:off x="457200" y="4191000"/>
            <a:ext cx="8534400" cy="1905000"/>
          </a:xfrm>
          <a:prstGeom prst="rect">
            <a:avLst/>
          </a:prstGeom>
          <a:noFill/>
          <a:ln w="9525" algn="ctr">
            <a:noFill/>
            <a:miter lim="800000"/>
            <a:headEnd/>
            <a:tailEnd/>
          </a:ln>
        </p:spPr>
        <p:txBody>
          <a:bodyPr/>
          <a:lstStyle/>
          <a:p>
            <a:r>
              <a:rPr lang="en-US" sz="2000" b="0" dirty="0">
                <a:solidFill>
                  <a:schemeClr val="tx1"/>
                </a:solidFill>
              </a:rPr>
              <a:t>The profit-maximizing output level for </a:t>
            </a:r>
            <a:r>
              <a:rPr lang="en-US" sz="2000" b="0" i="1" dirty="0">
                <a:solidFill>
                  <a:schemeClr val="tx1"/>
                </a:solidFill>
              </a:rPr>
              <a:t>all</a:t>
            </a:r>
            <a:r>
              <a:rPr lang="en-US" sz="2000" b="0" dirty="0">
                <a:solidFill>
                  <a:schemeClr val="tx1"/>
                </a:solidFill>
              </a:rPr>
              <a:t> firms is the output level where </a:t>
            </a:r>
            <a:r>
              <a:rPr lang="en-US" sz="2000" b="0" i="1" dirty="0">
                <a:solidFill>
                  <a:schemeClr val="tx1"/>
                </a:solidFill>
              </a:rPr>
              <a:t>MR</a:t>
            </a:r>
            <a:r>
              <a:rPr lang="en-US" sz="2000" b="0" dirty="0">
                <a:solidFill>
                  <a:schemeClr val="tx1"/>
                </a:solidFill>
              </a:rPr>
              <a:t> = </a:t>
            </a:r>
            <a:r>
              <a:rPr lang="en-US" sz="2000" b="0" i="1" dirty="0">
                <a:solidFill>
                  <a:schemeClr val="tx1"/>
                </a:solidFill>
              </a:rPr>
              <a:t>MC</a:t>
            </a:r>
            <a:r>
              <a:rPr lang="en-US" sz="2000" b="0" dirty="0">
                <a:solidFill>
                  <a:schemeClr val="tx1"/>
                </a:solidFill>
              </a:rPr>
              <a:t>.</a:t>
            </a:r>
          </a:p>
          <a:p>
            <a:r>
              <a:rPr lang="en-US" sz="2000" b="0" dirty="0">
                <a:solidFill>
                  <a:schemeClr val="tx1"/>
                </a:solidFill>
              </a:rPr>
              <a:t>In perfect competition, however, MR = P, as shown earlier. Hence, for perfectly competitive firms, we can rewrite our profit-maximizing condition as </a:t>
            </a:r>
            <a:r>
              <a:rPr lang="en-US" sz="2000" b="0" i="1" dirty="0">
                <a:solidFill>
                  <a:schemeClr val="tx1"/>
                </a:solidFill>
              </a:rPr>
              <a:t>P</a:t>
            </a:r>
            <a:r>
              <a:rPr lang="en-US" sz="2000" b="0" dirty="0">
                <a:solidFill>
                  <a:schemeClr val="tx1"/>
                </a:solidFill>
              </a:rPr>
              <a:t> = </a:t>
            </a:r>
            <a:r>
              <a:rPr lang="en-US" sz="2000" b="0" i="1" dirty="0">
                <a:solidFill>
                  <a:schemeClr val="tx1"/>
                </a:solidFill>
              </a:rPr>
              <a:t>MC</a:t>
            </a:r>
            <a:r>
              <a:rPr lang="en-US" sz="2000" b="0" dirty="0">
                <a:solidFill>
                  <a:schemeClr val="tx1"/>
                </a:solidFill>
              </a:rPr>
              <a:t>.</a:t>
            </a:r>
          </a:p>
          <a:p>
            <a:endParaRPr lang="en-US" sz="2000" b="0" dirty="0">
              <a:solidFill>
                <a:schemeClr val="tx1"/>
              </a:solidFill>
            </a:endParaRPr>
          </a:p>
          <a:p>
            <a:pPr eaLnBrk="0" hangingPunct="0"/>
            <a:r>
              <a:rPr lang="en-US" sz="2000" b="0" i="1" dirty="0">
                <a:solidFill>
                  <a:schemeClr val="tx1"/>
                </a:solidFill>
              </a:rPr>
              <a:t>Important note: The key idea here is that firms will produce as long as marginal revenue exceeds marginal cost.</a:t>
            </a:r>
            <a:endParaRPr lang="en-US" sz="2000" b="0" dirty="0">
              <a:solidFill>
                <a:schemeClr val="tx1"/>
              </a:solidFill>
            </a:endParaRPr>
          </a:p>
        </p:txBody>
      </p:sp>
      <p:sp>
        <p:nvSpPr>
          <p:cNvPr id="26629" name="Rectangle 7"/>
          <p:cNvSpPr>
            <a:spLocks noChangeArrowheads="1"/>
          </p:cNvSpPr>
          <p:nvPr/>
        </p:nvSpPr>
        <p:spPr bwMode="auto">
          <a:xfrm>
            <a:off x="457200" y="304800"/>
            <a:ext cx="6781800" cy="381000"/>
          </a:xfrm>
          <a:prstGeom prst="rect">
            <a:avLst/>
          </a:prstGeom>
          <a:noFill/>
          <a:ln w="9525">
            <a:noFill/>
            <a:miter lim="800000"/>
            <a:headEnd/>
            <a:tailEnd/>
          </a:ln>
        </p:spPr>
        <p:txBody>
          <a:bodyPr/>
          <a:lstStyle/>
          <a:p>
            <a:pPr marL="457200" indent="-457200">
              <a:spcBef>
                <a:spcPct val="10000"/>
              </a:spcBef>
              <a:spcAft>
                <a:spcPct val="10000"/>
              </a:spcAft>
            </a:pPr>
            <a:r>
              <a:rPr lang="en-US" sz="3200" b="0" dirty="0">
                <a:solidFill>
                  <a:srgbClr val="593000"/>
                </a:solidFill>
              </a:rPr>
              <a:t>The Profit-Maximizing Level of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14168"/>
                                        </p:tgtEl>
                                        <p:attrNameLst>
                                          <p:attrName>style.visibility</p:attrName>
                                        </p:attrNameLst>
                                      </p:cBhvr>
                                      <p:to>
                                        <p:strVal val="visible"/>
                                      </p:to>
                                    </p:set>
                                    <p:animEffect transition="in" filter="wipe(left)">
                                      <p:cBhvr>
                                        <p:cTn id="7" dur="500"/>
                                        <p:tgtEl>
                                          <p:spTgt spid="141416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14169"/>
                                        </p:tgtEl>
                                        <p:attrNameLst>
                                          <p:attrName>style.visibility</p:attrName>
                                        </p:attrNameLst>
                                      </p:cBhvr>
                                      <p:to>
                                        <p:strVal val="visible"/>
                                      </p:to>
                                    </p:set>
                                    <p:animEffect transition="in" filter="wipe(left)">
                                      <p:cBhvr>
                                        <p:cTn id="11" dur="500"/>
                                        <p:tgtEl>
                                          <p:spTgt spid="141416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14170">
                                            <p:txEl>
                                              <p:pRg st="0" end="0"/>
                                            </p:txEl>
                                          </p:spTgt>
                                        </p:tgtEl>
                                        <p:attrNameLst>
                                          <p:attrName>style.visibility</p:attrName>
                                        </p:attrNameLst>
                                      </p:cBhvr>
                                      <p:to>
                                        <p:strVal val="visible"/>
                                      </p:to>
                                    </p:set>
                                    <p:animEffect transition="in" filter="wipe(left)">
                                      <p:cBhvr>
                                        <p:cTn id="15" dur="500"/>
                                        <p:tgtEl>
                                          <p:spTgt spid="1414170">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14170">
                                            <p:txEl>
                                              <p:pRg st="1" end="1"/>
                                            </p:txEl>
                                          </p:spTgt>
                                        </p:tgtEl>
                                        <p:attrNameLst>
                                          <p:attrName>style.visibility</p:attrName>
                                        </p:attrNameLst>
                                      </p:cBhvr>
                                      <p:to>
                                        <p:strVal val="visible"/>
                                      </p:to>
                                    </p:set>
                                    <p:animEffect transition="in" filter="wipe(left)">
                                      <p:cBhvr>
                                        <p:cTn id="19" dur="500"/>
                                        <p:tgtEl>
                                          <p:spTgt spid="1414170">
                                            <p:txEl>
                                              <p:pRg st="1" end="1"/>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14170">
                                            <p:txEl>
                                              <p:pRg st="3" end="3"/>
                                            </p:txEl>
                                          </p:spTgt>
                                        </p:tgtEl>
                                        <p:attrNameLst>
                                          <p:attrName>style.visibility</p:attrName>
                                        </p:attrNameLst>
                                      </p:cBhvr>
                                      <p:to>
                                        <p:strVal val="visible"/>
                                      </p:to>
                                    </p:set>
                                    <p:animEffect transition="in" filter="wipe(left)">
                                      <p:cBhvr>
                                        <p:cTn id="23" dur="500"/>
                                        <p:tgtEl>
                                          <p:spTgt spid="1414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168" grpId="0"/>
      <p:bldP spid="1414169" grpId="0"/>
      <p:bldP spid="1414170"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rcRect/>
          <a:stretch>
            <a:fillRect/>
          </a:stretch>
        </p:blipFill>
        <p:spPr bwMode="auto">
          <a:xfrm>
            <a:off x="457200" y="762000"/>
            <a:ext cx="8334375" cy="4686300"/>
          </a:xfrm>
          <a:prstGeom prst="rect">
            <a:avLst/>
          </a:prstGeom>
          <a:noFill/>
          <a:ln w="9525">
            <a:noFill/>
            <a:miter lim="800000"/>
            <a:headEnd/>
            <a:tailEnd/>
          </a:ln>
        </p:spPr>
      </p:pic>
      <p:sp>
        <p:nvSpPr>
          <p:cNvPr id="1416211" name="Text Box 19"/>
          <p:cNvSpPr txBox="1">
            <a:spLocks noChangeArrowheads="1"/>
          </p:cNvSpPr>
          <p:nvPr/>
        </p:nvSpPr>
        <p:spPr bwMode="auto">
          <a:xfrm rot="10800000">
            <a:off x="454024" y="5371186"/>
            <a:ext cx="8467725" cy="1449628"/>
          </a:xfrm>
          <a:prstGeom prst="rect">
            <a:avLst/>
          </a:prstGeom>
          <a:noFill/>
          <a:ln w="9525" algn="ctr">
            <a:noFill/>
            <a:miter lim="800000"/>
            <a:headEnd/>
            <a:tailEnd/>
          </a:ln>
        </p:spPr>
        <p:txBody>
          <a:bodyPr rot="10800000" wrap="square">
            <a:spAutoFit/>
          </a:bodyPr>
          <a:lstStyle/>
          <a:p>
            <a:pPr>
              <a:lnSpc>
                <a:spcPct val="105000"/>
              </a:lnSpc>
            </a:pPr>
            <a:r>
              <a:rPr lang="en-US" sz="2000" b="0" dirty="0">
                <a:solidFill>
                  <a:schemeClr val="tx1"/>
                </a:solidFill>
              </a:rPr>
              <a:t>At any market </a:t>
            </a:r>
            <a:r>
              <a:rPr lang="en-US" sz="2000" b="0" dirty="0" smtClean="0">
                <a:solidFill>
                  <a:schemeClr val="tx1"/>
                </a:solidFill>
              </a:rPr>
              <a:t>price,</a:t>
            </a:r>
            <a:r>
              <a:rPr lang="en-US" sz="2000" i="1" baseline="30000" dirty="0" smtClean="0"/>
              <a:t> </a:t>
            </a:r>
            <a:r>
              <a:rPr lang="en-US" sz="2000" b="0" dirty="0" smtClean="0">
                <a:solidFill>
                  <a:schemeClr val="tx1"/>
                </a:solidFill>
              </a:rPr>
              <a:t>the </a:t>
            </a:r>
            <a:r>
              <a:rPr lang="en-US" sz="2000" b="0" dirty="0">
                <a:solidFill>
                  <a:schemeClr val="tx1"/>
                </a:solidFill>
              </a:rPr>
              <a:t>marginal cost curve shows the output level that maximizes profit.</a:t>
            </a:r>
          </a:p>
          <a:p>
            <a:pPr>
              <a:lnSpc>
                <a:spcPct val="105000"/>
              </a:lnSpc>
            </a:pPr>
            <a:r>
              <a:rPr lang="en-US" sz="2000" b="0" dirty="0">
                <a:solidFill>
                  <a:schemeClr val="tx1"/>
                </a:solidFill>
              </a:rPr>
              <a:t>Thus, the marginal cost curve of a perfectly competitive profit-maximizing firm is the firm’s short-run supply curve.</a:t>
            </a:r>
          </a:p>
          <a:p>
            <a:pPr>
              <a:lnSpc>
                <a:spcPct val="105000"/>
              </a:lnSpc>
            </a:pPr>
            <a:r>
              <a:rPr lang="en-US" sz="400" b="0" dirty="0">
                <a:solidFill>
                  <a:schemeClr val="tx1"/>
                </a:solidFill>
              </a:rPr>
              <a:t> </a:t>
            </a:r>
            <a:endParaRPr lang="en-US" sz="500" b="0" dirty="0">
              <a:solidFill>
                <a:schemeClr val="tx1"/>
              </a:solidFill>
            </a:endParaRPr>
          </a:p>
        </p:txBody>
      </p:sp>
      <p:sp>
        <p:nvSpPr>
          <p:cNvPr id="23" name="Rectangle 4"/>
          <p:cNvSpPr txBox="1">
            <a:spLocks noChangeArrowheads="1"/>
          </p:cNvSpPr>
          <p:nvPr/>
        </p:nvSpPr>
        <p:spPr bwMode="auto">
          <a:xfrm>
            <a:off x="452438" y="304800"/>
            <a:ext cx="6400800" cy="381000"/>
          </a:xfrm>
          <a:prstGeom prst="rect">
            <a:avLst/>
          </a:prstGeom>
          <a:noFill/>
          <a:ln>
            <a:miter lim="800000"/>
            <a:headEnd/>
            <a:tailEnd/>
          </a:ln>
        </p:spPr>
        <p:txBody>
          <a:bodyPr/>
          <a:lstStyle/>
          <a:p>
            <a:pPr marL="457200" indent="-457200">
              <a:spcBef>
                <a:spcPct val="10000"/>
              </a:spcBef>
              <a:spcAft>
                <a:spcPct val="10000"/>
              </a:spcAft>
              <a:defRPr/>
            </a:pPr>
            <a:r>
              <a:rPr lang="en-US" sz="2000" b="0" kern="0" dirty="0">
                <a:solidFill>
                  <a:srgbClr val="55367D"/>
                </a:solidFill>
                <a:latin typeface="+mn-lt"/>
                <a:cs typeface="+mn-cs"/>
              </a:rPr>
              <a:t>The Short-Run Supply Curve</a:t>
            </a:r>
          </a:p>
        </p:txBody>
      </p:sp>
      <p:pic>
        <p:nvPicPr>
          <p:cNvPr id="6" name="Picture 5"/>
          <p:cNvPicPr>
            <a:picLocks noChangeAspect="1"/>
          </p:cNvPicPr>
          <p:nvPr/>
        </p:nvPicPr>
        <p:blipFill>
          <a:blip r:embed="rId3"/>
          <a:srcRect/>
          <a:stretch>
            <a:fillRect/>
          </a:stretch>
        </p:blipFill>
        <p:spPr bwMode="auto">
          <a:xfrm>
            <a:off x="457200" y="762000"/>
            <a:ext cx="8334375" cy="4686300"/>
          </a:xfrm>
          <a:prstGeom prst="rect">
            <a:avLst/>
          </a:prstGeom>
          <a:noFill/>
          <a:ln w="9525">
            <a:noFill/>
            <a:miter lim="800000"/>
            <a:headEnd/>
            <a:tailEnd/>
          </a:ln>
        </p:spPr>
      </p:pic>
      <p:pic>
        <p:nvPicPr>
          <p:cNvPr id="7" name="Picture 6"/>
          <p:cNvPicPr>
            <a:picLocks noChangeAspect="1"/>
          </p:cNvPicPr>
          <p:nvPr/>
        </p:nvPicPr>
        <p:blipFill>
          <a:blip r:embed="rId4"/>
          <a:srcRect/>
          <a:stretch>
            <a:fillRect/>
          </a:stretch>
        </p:blipFill>
        <p:spPr bwMode="auto">
          <a:xfrm>
            <a:off x="457200" y="762000"/>
            <a:ext cx="8334375" cy="4686300"/>
          </a:xfrm>
          <a:prstGeom prst="rect">
            <a:avLst/>
          </a:prstGeom>
          <a:noFill/>
          <a:ln w="9525">
            <a:noFill/>
            <a:miter lim="800000"/>
            <a:headEnd/>
            <a:tailEnd/>
          </a:ln>
        </p:spPr>
      </p:pic>
      <p:pic>
        <p:nvPicPr>
          <p:cNvPr id="8" name="Picture 7"/>
          <p:cNvPicPr>
            <a:picLocks noChangeAspect="1"/>
          </p:cNvPicPr>
          <p:nvPr/>
        </p:nvPicPr>
        <p:blipFill>
          <a:blip r:embed="rId5"/>
          <a:srcRect/>
          <a:stretch>
            <a:fillRect/>
          </a:stretch>
        </p:blipFill>
        <p:spPr bwMode="auto">
          <a:xfrm>
            <a:off x="457200" y="762000"/>
            <a:ext cx="8334375" cy="4686300"/>
          </a:xfrm>
          <a:prstGeom prst="rect">
            <a:avLst/>
          </a:prstGeom>
          <a:noFill/>
          <a:ln w="9525">
            <a:noFill/>
            <a:miter lim="800000"/>
            <a:headEnd/>
            <a:tailEnd/>
          </a:ln>
        </p:spPr>
      </p:pic>
      <p:pic>
        <p:nvPicPr>
          <p:cNvPr id="9" name="Picture 8"/>
          <p:cNvPicPr>
            <a:picLocks noChangeAspect="1"/>
          </p:cNvPicPr>
          <p:nvPr/>
        </p:nvPicPr>
        <p:blipFill>
          <a:blip r:embed="rId6"/>
          <a:srcRect/>
          <a:stretch>
            <a:fillRect/>
          </a:stretch>
        </p:blipFill>
        <p:spPr bwMode="auto">
          <a:xfrm>
            <a:off x="457200" y="762000"/>
            <a:ext cx="8334375" cy="4686300"/>
          </a:xfrm>
          <a:prstGeom prst="rect">
            <a:avLst/>
          </a:prstGeom>
          <a:noFill/>
          <a:ln w="9525">
            <a:noFill/>
            <a:miter lim="800000"/>
            <a:headEnd/>
            <a:tailEnd/>
          </a:ln>
        </p:spPr>
      </p:pic>
      <p:pic>
        <p:nvPicPr>
          <p:cNvPr id="11" name="Picture 10"/>
          <p:cNvPicPr>
            <a:picLocks noChangeAspect="1"/>
          </p:cNvPicPr>
          <p:nvPr/>
        </p:nvPicPr>
        <p:blipFill>
          <a:blip r:embed="rId7"/>
          <a:srcRect/>
          <a:stretch>
            <a:fillRect/>
          </a:stretch>
        </p:blipFill>
        <p:spPr bwMode="auto">
          <a:xfrm>
            <a:off x="457200" y="762000"/>
            <a:ext cx="8334375" cy="4686300"/>
          </a:xfrm>
          <a:prstGeom prst="rect">
            <a:avLst/>
          </a:prstGeom>
          <a:noFill/>
          <a:ln w="9525">
            <a:noFill/>
            <a:miter lim="800000"/>
            <a:headEnd/>
            <a:tailEnd/>
          </a:ln>
        </p:spPr>
      </p:pic>
      <p:pic>
        <p:nvPicPr>
          <p:cNvPr id="12" name="Picture 11"/>
          <p:cNvPicPr>
            <a:picLocks noChangeAspect="1"/>
          </p:cNvPicPr>
          <p:nvPr/>
        </p:nvPicPr>
        <p:blipFill>
          <a:blip r:embed="rId8"/>
          <a:srcRect/>
          <a:stretch>
            <a:fillRect/>
          </a:stretch>
        </p:blipFill>
        <p:spPr bwMode="auto">
          <a:xfrm>
            <a:off x="457200" y="762000"/>
            <a:ext cx="8334375" cy="4686300"/>
          </a:xfrm>
          <a:prstGeom prst="rect">
            <a:avLst/>
          </a:prstGeom>
          <a:noFill/>
          <a:ln w="9525">
            <a:noFill/>
            <a:miter lim="800000"/>
            <a:headEnd/>
            <a:tailEnd/>
          </a:ln>
        </p:spPr>
      </p:pic>
      <p:pic>
        <p:nvPicPr>
          <p:cNvPr id="13" name="Picture 12"/>
          <p:cNvPicPr>
            <a:picLocks noChangeAspect="1"/>
          </p:cNvPicPr>
          <p:nvPr/>
        </p:nvPicPr>
        <p:blipFill>
          <a:blip r:embed="rId9"/>
          <a:srcRect/>
          <a:stretch>
            <a:fillRect/>
          </a:stretch>
        </p:blipFill>
        <p:spPr bwMode="auto">
          <a:xfrm>
            <a:off x="457200" y="762000"/>
            <a:ext cx="8334375" cy="4686300"/>
          </a:xfrm>
          <a:prstGeom prst="rect">
            <a:avLst/>
          </a:prstGeom>
          <a:noFill/>
          <a:ln w="9525">
            <a:noFill/>
            <a:miter lim="800000"/>
            <a:headEnd/>
            <a:tailEnd/>
          </a:ln>
        </p:spPr>
      </p:pic>
      <p:pic>
        <p:nvPicPr>
          <p:cNvPr id="14" name="Picture 13"/>
          <p:cNvPicPr>
            <a:picLocks noChangeAspect="1"/>
          </p:cNvPicPr>
          <p:nvPr/>
        </p:nvPicPr>
        <p:blipFill>
          <a:blip r:embed="rId10"/>
          <a:srcRect/>
          <a:stretch>
            <a:fillRect/>
          </a:stretch>
        </p:blipFill>
        <p:spPr bwMode="auto">
          <a:xfrm>
            <a:off x="457200" y="762000"/>
            <a:ext cx="8334375" cy="4686300"/>
          </a:xfrm>
          <a:prstGeom prst="rect">
            <a:avLst/>
          </a:prstGeom>
          <a:noFill/>
          <a:ln w="9525">
            <a:noFill/>
            <a:miter lim="800000"/>
            <a:headEnd/>
            <a:tailEnd/>
          </a:ln>
        </p:spPr>
      </p:pic>
      <p:pic>
        <p:nvPicPr>
          <p:cNvPr id="15" name="Picture 14"/>
          <p:cNvPicPr>
            <a:picLocks noChangeAspect="1"/>
          </p:cNvPicPr>
          <p:nvPr/>
        </p:nvPicPr>
        <p:blipFill>
          <a:blip r:embed="rId11"/>
          <a:srcRect/>
          <a:stretch>
            <a:fillRect/>
          </a:stretch>
        </p:blipFill>
        <p:spPr bwMode="auto">
          <a:xfrm>
            <a:off x="457200" y="762000"/>
            <a:ext cx="8334375" cy="4686300"/>
          </a:xfrm>
          <a:prstGeom prst="rect">
            <a:avLst/>
          </a:prstGeom>
          <a:noFill/>
          <a:ln w="9525">
            <a:noFill/>
            <a:miter lim="800000"/>
            <a:headEnd/>
            <a:tailEnd/>
          </a:ln>
        </p:spPr>
      </p:pic>
      <p:pic>
        <p:nvPicPr>
          <p:cNvPr id="16" name="Picture 15"/>
          <p:cNvPicPr>
            <a:picLocks noChangeAspect="1"/>
          </p:cNvPicPr>
          <p:nvPr/>
        </p:nvPicPr>
        <p:blipFill>
          <a:blip r:embed="rId12"/>
          <a:srcRect/>
          <a:stretch>
            <a:fillRect/>
          </a:stretch>
        </p:blipFill>
        <p:spPr bwMode="auto">
          <a:xfrm>
            <a:off x="457200" y="762000"/>
            <a:ext cx="8334375" cy="4686300"/>
          </a:xfrm>
          <a:prstGeom prst="rect">
            <a:avLst/>
          </a:prstGeom>
          <a:noFill/>
          <a:ln w="9525">
            <a:noFill/>
            <a:miter lim="800000"/>
            <a:headEnd/>
            <a:tailEnd/>
          </a:ln>
        </p:spPr>
      </p:pic>
      <p:pic>
        <p:nvPicPr>
          <p:cNvPr id="17" name="Picture 16"/>
          <p:cNvPicPr>
            <a:picLocks noChangeAspect="1"/>
          </p:cNvPicPr>
          <p:nvPr/>
        </p:nvPicPr>
        <p:blipFill>
          <a:blip r:embed="rId13"/>
          <a:srcRect/>
          <a:stretch>
            <a:fillRect/>
          </a:stretch>
        </p:blipFill>
        <p:spPr bwMode="auto">
          <a:xfrm>
            <a:off x="457200" y="762000"/>
            <a:ext cx="8334375" cy="4686300"/>
          </a:xfrm>
          <a:prstGeom prst="rect">
            <a:avLst/>
          </a:prstGeom>
          <a:noFill/>
          <a:ln w="9525">
            <a:noFill/>
            <a:miter lim="800000"/>
            <a:headEnd/>
            <a:tailEnd/>
          </a:ln>
        </p:spPr>
      </p:pic>
      <p:pic>
        <p:nvPicPr>
          <p:cNvPr id="18" name="Picture 17"/>
          <p:cNvPicPr>
            <a:picLocks noChangeAspect="1"/>
          </p:cNvPicPr>
          <p:nvPr/>
        </p:nvPicPr>
        <p:blipFill>
          <a:blip r:embed="rId14"/>
          <a:srcRect/>
          <a:stretch>
            <a:fillRect/>
          </a:stretch>
        </p:blipFill>
        <p:spPr bwMode="auto">
          <a:xfrm>
            <a:off x="457200" y="762000"/>
            <a:ext cx="8334375" cy="4686300"/>
          </a:xfrm>
          <a:prstGeom prst="rect">
            <a:avLst/>
          </a:prstGeom>
          <a:noFill/>
          <a:ln w="9525">
            <a:noFill/>
            <a:miter lim="800000"/>
            <a:headEnd/>
            <a:tailEnd/>
          </a:ln>
        </p:spPr>
      </p:pic>
      <p:pic>
        <p:nvPicPr>
          <p:cNvPr id="19" name="Picture 18"/>
          <p:cNvPicPr>
            <a:picLocks noChangeAspect="1"/>
          </p:cNvPicPr>
          <p:nvPr/>
        </p:nvPicPr>
        <p:blipFill>
          <a:blip r:embed="rId15"/>
          <a:srcRect/>
          <a:stretch>
            <a:fillRect/>
          </a:stretch>
        </p:blipFill>
        <p:spPr bwMode="auto">
          <a:xfrm>
            <a:off x="457200" y="762000"/>
            <a:ext cx="8334375" cy="4686300"/>
          </a:xfrm>
          <a:prstGeom prst="rect">
            <a:avLst/>
          </a:prstGeom>
          <a:noFill/>
          <a:ln w="9525">
            <a:noFill/>
            <a:miter lim="800000"/>
            <a:headEnd/>
            <a:tailEnd/>
          </a:ln>
        </p:spPr>
      </p:pic>
      <p:pic>
        <p:nvPicPr>
          <p:cNvPr id="20" name="Picture 19"/>
          <p:cNvPicPr>
            <a:picLocks noChangeAspect="1"/>
          </p:cNvPicPr>
          <p:nvPr/>
        </p:nvPicPr>
        <p:blipFill>
          <a:blip r:embed="rId16"/>
          <a:srcRect/>
          <a:stretch>
            <a:fillRect/>
          </a:stretch>
        </p:blipFill>
        <p:spPr bwMode="auto">
          <a:xfrm>
            <a:off x="457200" y="762000"/>
            <a:ext cx="8334375" cy="4686300"/>
          </a:xfrm>
          <a:prstGeom prst="rect">
            <a:avLst/>
          </a:prstGeom>
          <a:noFill/>
          <a:ln w="9525">
            <a:noFill/>
            <a:miter lim="800000"/>
            <a:headEnd/>
            <a:tailEnd/>
          </a:ln>
        </p:spPr>
      </p:pic>
      <p:pic>
        <p:nvPicPr>
          <p:cNvPr id="24" name="Picture 23"/>
          <p:cNvPicPr>
            <a:picLocks noChangeAspect="1"/>
          </p:cNvPicPr>
          <p:nvPr/>
        </p:nvPicPr>
        <p:blipFill>
          <a:blip r:embed="rId17"/>
          <a:srcRect/>
          <a:stretch>
            <a:fillRect/>
          </a:stretch>
        </p:blipFill>
        <p:spPr bwMode="auto">
          <a:xfrm>
            <a:off x="457200" y="762000"/>
            <a:ext cx="8334375" cy="4686300"/>
          </a:xfrm>
          <a:prstGeom prst="rect">
            <a:avLst/>
          </a:prstGeom>
          <a:noFill/>
          <a:ln w="9525">
            <a:noFill/>
            <a:miter lim="800000"/>
            <a:headEnd/>
            <a:tailEnd/>
          </a:ln>
        </p:spPr>
      </p:pic>
      <p:pic>
        <p:nvPicPr>
          <p:cNvPr id="25" name="Picture 24"/>
          <p:cNvPicPr>
            <a:picLocks noChangeAspect="1"/>
          </p:cNvPicPr>
          <p:nvPr/>
        </p:nvPicPr>
        <p:blipFill>
          <a:blip r:embed="rId18"/>
          <a:srcRect/>
          <a:stretch>
            <a:fillRect/>
          </a:stretch>
        </p:blipFill>
        <p:spPr bwMode="auto">
          <a:xfrm>
            <a:off x="457200" y="762000"/>
            <a:ext cx="8334375" cy="4686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750"/>
                                        <p:tgtEl>
                                          <p:spTgt spid="7"/>
                                        </p:tgtEl>
                                      </p:cBhvr>
                                    </p:animEffect>
                                  </p:childTnLst>
                                </p:cTn>
                              </p:par>
                            </p:childTnLst>
                          </p:cTn>
                        </p:par>
                        <p:par>
                          <p:cTn id="16" fill="hold" nodeType="afterGroup">
                            <p:stCondLst>
                              <p:cond delay="175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750"/>
                                        <p:tgtEl>
                                          <p:spTgt spid="8"/>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750"/>
                                        <p:tgtEl>
                                          <p:spTgt spid="9"/>
                                        </p:tgtEl>
                                      </p:cBhvr>
                                    </p:animEffect>
                                  </p:childTnLst>
                                </p:cTn>
                              </p:par>
                            </p:childTnLst>
                          </p:cTn>
                        </p:par>
                        <p:par>
                          <p:cTn id="24" fill="hold" nodeType="afterGroup">
                            <p:stCondLst>
                              <p:cond delay="3250"/>
                            </p:stCondLst>
                            <p:childTnLst>
                              <p:par>
                                <p:cTn id="25" presetID="22" presetClass="entr" presetSubtype="8"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par>
                          <p:cTn id="28" fill="hold" nodeType="afterGroup">
                            <p:stCondLst>
                              <p:cond delay="375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750"/>
                                        <p:tgtEl>
                                          <p:spTgt spid="11"/>
                                        </p:tgtEl>
                                      </p:cBhvr>
                                    </p:animEffect>
                                  </p:childTnLst>
                                </p:cTn>
                              </p:par>
                            </p:childTnLst>
                          </p:cTn>
                        </p:par>
                        <p:par>
                          <p:cTn id="32" fill="hold" nodeType="afterGroup">
                            <p:stCondLst>
                              <p:cond delay="4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750"/>
                                        <p:tgtEl>
                                          <p:spTgt spid="12"/>
                                        </p:tgtEl>
                                      </p:cBhvr>
                                    </p:animEffect>
                                  </p:childTnLst>
                                </p:cTn>
                              </p:par>
                            </p:childTnLst>
                          </p:cTn>
                        </p:par>
                        <p:par>
                          <p:cTn id="36" fill="hold" nodeType="afterGroup">
                            <p:stCondLst>
                              <p:cond delay="5250"/>
                            </p:stCondLst>
                            <p:childTnLst>
                              <p:par>
                                <p:cTn id="37" presetID="2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750"/>
                                        <p:tgtEl>
                                          <p:spTgt spid="13"/>
                                        </p:tgtEl>
                                      </p:cBhvr>
                                    </p:animEffect>
                                  </p:childTnLst>
                                </p:cTn>
                              </p:par>
                            </p:childTnLst>
                          </p:cTn>
                        </p:par>
                        <p:par>
                          <p:cTn id="40" fill="hold" nodeType="afterGroup">
                            <p:stCondLst>
                              <p:cond delay="6000"/>
                            </p:stCondLst>
                            <p:childTnLst>
                              <p:par>
                                <p:cTn id="41" presetID="2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750"/>
                                        <p:tgtEl>
                                          <p:spTgt spid="14"/>
                                        </p:tgtEl>
                                      </p:cBhvr>
                                    </p:animEffect>
                                  </p:childTnLst>
                                </p:cTn>
                              </p:par>
                            </p:childTnLst>
                          </p:cTn>
                        </p:par>
                        <p:par>
                          <p:cTn id="44" fill="hold" nodeType="afterGroup">
                            <p:stCondLst>
                              <p:cond delay="6750"/>
                            </p:stCondLst>
                            <p:childTnLst>
                              <p:par>
                                <p:cTn id="45" presetID="22" presetClass="entr" presetSubtype="8" fill="hold" nodeType="afterEffect">
                                  <p:stCondLst>
                                    <p:cond delay="0"/>
                                  </p:stCondLst>
                                  <p:childTnLst>
                                    <p:set>
                                      <p:cBhvr>
                                        <p:cTn id="46" dur="1" fill="hold">
                                          <p:stCondLst>
                                            <p:cond delay="0"/>
                                          </p:stCondLst>
                                        </p:cTn>
                                        <p:tgtEl>
                                          <p:spTgt spid="1416211">
                                            <p:txEl>
                                              <p:pRg st="0" end="0"/>
                                            </p:txEl>
                                          </p:spTgt>
                                        </p:tgtEl>
                                        <p:attrNameLst>
                                          <p:attrName>style.visibility</p:attrName>
                                        </p:attrNameLst>
                                      </p:cBhvr>
                                      <p:to>
                                        <p:strVal val="visible"/>
                                      </p:to>
                                    </p:set>
                                    <p:animEffect transition="in" filter="wipe(left)">
                                      <p:cBhvr>
                                        <p:cTn id="47" dur="500"/>
                                        <p:tgtEl>
                                          <p:spTgt spid="1416211">
                                            <p:txEl>
                                              <p:pRg st="0" end="0"/>
                                            </p:txEl>
                                          </p:spTgt>
                                        </p:tgtEl>
                                      </p:cBhvr>
                                    </p:animEffect>
                                  </p:childTnLst>
                                </p:cTn>
                              </p:par>
                            </p:childTnLst>
                          </p:cTn>
                        </p:par>
                        <p:par>
                          <p:cTn id="48" fill="hold" nodeType="afterGroup">
                            <p:stCondLst>
                              <p:cond delay="7250"/>
                            </p:stCondLst>
                            <p:childTnLst>
                              <p:par>
                                <p:cTn id="49" presetID="22" presetClass="entr" presetSubtype="8"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750"/>
                                        <p:tgtEl>
                                          <p:spTgt spid="15"/>
                                        </p:tgtEl>
                                      </p:cBhvr>
                                    </p:animEffect>
                                  </p:childTnLst>
                                </p:cTn>
                              </p:par>
                            </p:childTnLst>
                          </p:cTn>
                        </p:par>
                        <p:par>
                          <p:cTn id="52" fill="hold" nodeType="afterGroup">
                            <p:stCondLst>
                              <p:cond delay="8000"/>
                            </p:stCondLst>
                            <p:childTnLst>
                              <p:par>
                                <p:cTn id="53" presetID="2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750"/>
                                        <p:tgtEl>
                                          <p:spTgt spid="16"/>
                                        </p:tgtEl>
                                      </p:cBhvr>
                                    </p:animEffect>
                                  </p:childTnLst>
                                </p:cTn>
                              </p:par>
                            </p:childTnLst>
                          </p:cTn>
                        </p:par>
                        <p:par>
                          <p:cTn id="56" fill="hold" nodeType="afterGroup">
                            <p:stCondLst>
                              <p:cond delay="8750"/>
                            </p:stCondLst>
                            <p:childTnLst>
                              <p:par>
                                <p:cTn id="57" presetID="22" presetClass="entr" presetSubtype="8"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750"/>
                                        <p:tgtEl>
                                          <p:spTgt spid="17"/>
                                        </p:tgtEl>
                                      </p:cBhvr>
                                    </p:animEffect>
                                  </p:childTnLst>
                                </p:cTn>
                              </p:par>
                            </p:childTnLst>
                          </p:cTn>
                        </p:par>
                        <p:par>
                          <p:cTn id="60" fill="hold" nodeType="afterGroup">
                            <p:stCondLst>
                              <p:cond delay="9500"/>
                            </p:stCondLst>
                            <p:childTnLst>
                              <p:par>
                                <p:cTn id="61" presetID="22" presetClass="entr" presetSubtype="8"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750"/>
                                        <p:tgtEl>
                                          <p:spTgt spid="18"/>
                                        </p:tgtEl>
                                      </p:cBhvr>
                                    </p:animEffect>
                                  </p:childTnLst>
                                </p:cTn>
                              </p:par>
                            </p:childTnLst>
                          </p:cTn>
                        </p:par>
                        <p:par>
                          <p:cTn id="64" fill="hold" nodeType="afterGroup">
                            <p:stCondLst>
                              <p:cond delay="10250"/>
                            </p:stCondLst>
                            <p:childTnLst>
                              <p:par>
                                <p:cTn id="65" presetID="22" presetClass="entr" presetSubtype="8" fill="hold"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750"/>
                                        <p:tgtEl>
                                          <p:spTgt spid="19"/>
                                        </p:tgtEl>
                                      </p:cBhvr>
                                    </p:animEffect>
                                  </p:childTnLst>
                                </p:cTn>
                              </p:par>
                            </p:childTnLst>
                          </p:cTn>
                        </p:par>
                        <p:par>
                          <p:cTn id="68" fill="hold" nodeType="afterGroup">
                            <p:stCondLst>
                              <p:cond delay="11000"/>
                            </p:stCondLst>
                            <p:childTnLst>
                              <p:par>
                                <p:cTn id="69" presetID="22" presetClass="entr" presetSubtype="8"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left)">
                                      <p:cBhvr>
                                        <p:cTn id="71" dur="750"/>
                                        <p:tgtEl>
                                          <p:spTgt spid="20"/>
                                        </p:tgtEl>
                                      </p:cBhvr>
                                    </p:animEffect>
                                  </p:childTnLst>
                                </p:cTn>
                              </p:par>
                            </p:childTnLst>
                          </p:cTn>
                        </p:par>
                        <p:par>
                          <p:cTn id="72" fill="hold" nodeType="afterGroup">
                            <p:stCondLst>
                              <p:cond delay="11750"/>
                            </p:stCondLst>
                            <p:childTnLst>
                              <p:par>
                                <p:cTn id="73" presetID="22" presetClass="entr" presetSubtype="8" fill="hold"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750"/>
                                        <p:tgtEl>
                                          <p:spTgt spid="21"/>
                                        </p:tgtEl>
                                      </p:cBhvr>
                                    </p:animEffect>
                                  </p:childTnLst>
                                </p:cTn>
                              </p:par>
                            </p:childTnLst>
                          </p:cTn>
                        </p:par>
                        <p:par>
                          <p:cTn id="76" fill="hold" nodeType="afterGroup">
                            <p:stCondLst>
                              <p:cond delay="12500"/>
                            </p:stCondLst>
                            <p:childTnLst>
                              <p:par>
                                <p:cTn id="77" presetID="22" presetClass="entr" presetSubtype="8"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wipe(left)">
                                      <p:cBhvr>
                                        <p:cTn id="79" dur="750"/>
                                        <p:tgtEl>
                                          <p:spTgt spid="24"/>
                                        </p:tgtEl>
                                      </p:cBhvr>
                                    </p:animEffect>
                                  </p:childTnLst>
                                </p:cTn>
                              </p:par>
                            </p:childTnLst>
                          </p:cTn>
                        </p:par>
                        <p:par>
                          <p:cTn id="80" fill="hold" nodeType="afterGroup">
                            <p:stCondLst>
                              <p:cond delay="13250"/>
                            </p:stCondLst>
                            <p:childTnLst>
                              <p:par>
                                <p:cTn id="81" presetID="22" presetClass="entr" presetSubtype="8" fill="hold" nodeType="afterEffect">
                                  <p:stCondLst>
                                    <p:cond delay="0"/>
                                  </p:stCondLst>
                                  <p:childTnLst>
                                    <p:set>
                                      <p:cBhvr>
                                        <p:cTn id="82" dur="1" fill="hold">
                                          <p:stCondLst>
                                            <p:cond delay="0"/>
                                          </p:stCondLst>
                                        </p:cTn>
                                        <p:tgtEl>
                                          <p:spTgt spid="1416211">
                                            <p:txEl>
                                              <p:pRg st="1" end="1"/>
                                            </p:txEl>
                                          </p:spTgt>
                                        </p:tgtEl>
                                        <p:attrNameLst>
                                          <p:attrName>style.visibility</p:attrName>
                                        </p:attrNameLst>
                                      </p:cBhvr>
                                      <p:to>
                                        <p:strVal val="visible"/>
                                      </p:to>
                                    </p:set>
                                    <p:animEffect transition="in" filter="wipe(left)">
                                      <p:cBhvr>
                                        <p:cTn id="83" dur="500"/>
                                        <p:tgtEl>
                                          <p:spTgt spid="1416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3493" name="Text Box 5"/>
          <p:cNvSpPr txBox="1">
            <a:spLocks noChangeArrowheads="1"/>
          </p:cNvSpPr>
          <p:nvPr/>
        </p:nvSpPr>
        <p:spPr bwMode="auto">
          <a:xfrm>
            <a:off x="457200" y="990600"/>
            <a:ext cx="8229600" cy="1828800"/>
          </a:xfrm>
          <a:prstGeom prst="rect">
            <a:avLst/>
          </a:prstGeom>
          <a:solidFill>
            <a:srgbClr val="DDECEB"/>
          </a:solidFill>
          <a:ln w="9525" algn="ctr">
            <a:noFill/>
            <a:miter lim="800000"/>
            <a:headEnd/>
            <a:tailEnd/>
          </a:ln>
        </p:spPr>
        <p:txBody>
          <a:bodyPr/>
          <a:lstStyle/>
          <a:p>
            <a:pPr marL="288925" indent="-288925">
              <a:spcBef>
                <a:spcPct val="0"/>
              </a:spcBef>
              <a:spcAft>
                <a:spcPct val="0"/>
              </a:spcAft>
            </a:pPr>
            <a:r>
              <a:rPr lang="en-US" sz="1800" b="0"/>
              <a:t>■</a:t>
            </a:r>
            <a:r>
              <a:rPr lang="en-US" sz="1800" b="0">
                <a:solidFill>
                  <a:schemeClr val="tx1"/>
                </a:solidFill>
              </a:rPr>
              <a:t>  If total revenue exceeds total variable cost, the excess revenue can be used to offset fixed costs and reduce losses, and it will pay the firm to keep operating.</a:t>
            </a:r>
          </a:p>
          <a:p>
            <a:pPr marL="288925" indent="-288925">
              <a:spcBef>
                <a:spcPct val="0"/>
              </a:spcBef>
              <a:spcAft>
                <a:spcPct val="0"/>
              </a:spcAft>
            </a:pPr>
            <a:r>
              <a:rPr lang="en-US" sz="1800" b="0"/>
              <a:t>■</a:t>
            </a:r>
            <a:r>
              <a:rPr lang="en-US" sz="1800" b="0">
                <a:solidFill>
                  <a:schemeClr val="tx1"/>
                </a:solidFill>
              </a:rPr>
              <a:t>  If total revenue is smaller than total variable cost, the firm that operates will suffer losses in excess of fixed costs. In this case, the firm can minimize its losses by shutting down.</a:t>
            </a:r>
          </a:p>
        </p:txBody>
      </p:sp>
      <p:sp>
        <p:nvSpPr>
          <p:cNvPr id="8" name="Rectangle 4"/>
          <p:cNvSpPr txBox="1">
            <a:spLocks noChangeArrowheads="1"/>
          </p:cNvSpPr>
          <p:nvPr/>
        </p:nvSpPr>
        <p:spPr bwMode="auto">
          <a:xfrm>
            <a:off x="463550" y="296863"/>
            <a:ext cx="6400800" cy="381000"/>
          </a:xfrm>
          <a:prstGeom prst="rect">
            <a:avLst/>
          </a:prstGeom>
          <a:noFill/>
          <a:ln>
            <a:miter lim="800000"/>
            <a:headEnd/>
            <a:tailEnd/>
          </a:ln>
        </p:spPr>
        <p:txBody>
          <a:bodyPr/>
          <a:lstStyle/>
          <a:p>
            <a:pPr marL="457200" indent="-457200">
              <a:defRPr/>
            </a:pPr>
            <a:r>
              <a:rPr lang="en-US" sz="2000" b="0" kern="0" dirty="0">
                <a:solidFill>
                  <a:srgbClr val="55367D"/>
                </a:solidFill>
                <a:latin typeface="+mn-lt"/>
              </a:rPr>
              <a:t>Minimizing Losses</a:t>
            </a:r>
          </a:p>
        </p:txBody>
      </p:sp>
      <p:sp>
        <p:nvSpPr>
          <p:cNvPr id="5" name="Rectangle 18"/>
          <p:cNvSpPr>
            <a:spLocks noChangeArrowheads="1"/>
          </p:cNvSpPr>
          <p:nvPr/>
        </p:nvSpPr>
        <p:spPr bwMode="auto">
          <a:xfrm>
            <a:off x="457200" y="4343400"/>
            <a:ext cx="8391525" cy="914400"/>
          </a:xfrm>
          <a:prstGeom prst="rect">
            <a:avLst/>
          </a:prstGeom>
          <a:noFill/>
          <a:ln w="9525">
            <a:noFill/>
            <a:miter lim="800000"/>
            <a:headEnd/>
            <a:tailEnd/>
          </a:ln>
        </p:spPr>
        <p:txBody>
          <a:bodyPr/>
          <a:lstStyle/>
          <a:p>
            <a:pPr>
              <a:spcBef>
                <a:spcPct val="0"/>
              </a:spcBef>
              <a:spcAft>
                <a:spcPct val="0"/>
              </a:spcAft>
            </a:pPr>
            <a:r>
              <a:rPr lang="en-US" sz="1800">
                <a:solidFill>
                  <a:schemeClr val="tx1"/>
                </a:solidFill>
              </a:rPr>
              <a:t>shutdown point</a:t>
            </a:r>
            <a:r>
              <a:rPr lang="en-US" sz="1800">
                <a:solidFill>
                  <a:srgbClr val="006668"/>
                </a:solidFill>
              </a:rPr>
              <a:t>  </a:t>
            </a:r>
            <a:r>
              <a:rPr lang="en-US" sz="1800" b="0">
                <a:solidFill>
                  <a:schemeClr val="tx1"/>
                </a:solidFill>
              </a:rPr>
              <a:t>The lowest point on the average variable cost curve. When price falls below the minimum point on </a:t>
            </a:r>
            <a:r>
              <a:rPr lang="en-US" sz="1800" b="0" i="1">
                <a:solidFill>
                  <a:schemeClr val="tx1"/>
                </a:solidFill>
              </a:rPr>
              <a:t>AVC</a:t>
            </a:r>
            <a:r>
              <a:rPr lang="en-US" sz="1800" b="0">
                <a:solidFill>
                  <a:schemeClr val="tx1"/>
                </a:solidFill>
              </a:rPr>
              <a:t>, total revenue is insufficient to cover variable costs and the firm will shut down and bear losses equal to fixed costs.</a:t>
            </a:r>
          </a:p>
        </p:txBody>
      </p:sp>
      <p:sp>
        <p:nvSpPr>
          <p:cNvPr id="6" name="Rectangle 7"/>
          <p:cNvSpPr>
            <a:spLocks noChangeArrowheads="1"/>
          </p:cNvSpPr>
          <p:nvPr/>
        </p:nvSpPr>
        <p:spPr bwMode="auto">
          <a:xfrm>
            <a:off x="447675" y="3429000"/>
            <a:ext cx="8239125" cy="381000"/>
          </a:xfrm>
          <a:prstGeom prst="rect">
            <a:avLst/>
          </a:prstGeom>
          <a:noFill/>
          <a:ln w="9525">
            <a:noFill/>
            <a:miter lim="800000"/>
            <a:headEnd/>
            <a:tailEnd/>
          </a:ln>
        </p:spPr>
        <p:txBody>
          <a:bodyPr/>
          <a:lstStyle/>
          <a:p>
            <a:pPr marL="457200" indent="-457200"/>
            <a:r>
              <a:rPr lang="en-US" sz="1800" b="0">
                <a:solidFill>
                  <a:srgbClr val="593000"/>
                </a:solidFill>
              </a:rPr>
              <a:t>Producing at a Loss to Offset Fixed Costs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43493">
                                            <p:bg/>
                                          </p:spTgt>
                                        </p:tgtEl>
                                        <p:attrNameLst>
                                          <p:attrName>style.visibility</p:attrName>
                                        </p:attrNameLst>
                                      </p:cBhvr>
                                      <p:to>
                                        <p:strVal val="visible"/>
                                      </p:to>
                                    </p:set>
                                    <p:animEffect transition="in" filter="wipe(left)">
                                      <p:cBhvr>
                                        <p:cTn id="11" dur="500"/>
                                        <p:tgtEl>
                                          <p:spTgt spid="134349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343493">
                                            <p:txEl>
                                              <p:pRg st="0" end="0"/>
                                            </p:txEl>
                                          </p:spTgt>
                                        </p:tgtEl>
                                        <p:attrNameLst>
                                          <p:attrName>style.visibility</p:attrName>
                                        </p:attrNameLst>
                                      </p:cBhvr>
                                      <p:to>
                                        <p:strVal val="visible"/>
                                      </p:to>
                                    </p:set>
                                    <p:animEffect transition="in" filter="wipe(left)">
                                      <p:cBhvr>
                                        <p:cTn id="14" dur="500"/>
                                        <p:tgtEl>
                                          <p:spTgt spid="1343493">
                                            <p:txEl>
                                              <p:pRg st="0" end="0"/>
                                            </p:txEl>
                                          </p:spTgt>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43493">
                                            <p:txEl>
                                              <p:pRg st="1" end="1"/>
                                            </p:txEl>
                                          </p:spTgt>
                                        </p:tgtEl>
                                        <p:attrNameLst>
                                          <p:attrName>style.visibility</p:attrName>
                                        </p:attrNameLst>
                                      </p:cBhvr>
                                      <p:to>
                                        <p:strVal val="visible"/>
                                      </p:to>
                                    </p:set>
                                    <p:animEffect transition="in" filter="wipe(left)">
                                      <p:cBhvr>
                                        <p:cTn id="18" dur="500"/>
                                        <p:tgtEl>
                                          <p:spTgt spid="1343493">
                                            <p:txEl>
                                              <p:pRg st="1" end="1"/>
                                            </p:txEl>
                                          </p:spTgt>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3493" grpId="0" build="p" animBg="1"/>
      <p:bldP spid="8" grpId="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 descr="fig9_3__1ppt"/>
          <p:cNvPicPr>
            <a:picLocks noChangeAspect="1" noChangeArrowheads="1"/>
          </p:cNvPicPr>
          <p:nvPr/>
        </p:nvPicPr>
        <p:blipFill>
          <a:blip r:embed="rId2"/>
          <a:srcRect/>
          <a:stretch>
            <a:fillRect/>
          </a:stretch>
        </p:blipFill>
        <p:spPr bwMode="auto">
          <a:xfrm>
            <a:off x="1981200" y="457200"/>
            <a:ext cx="5381625" cy="4581525"/>
          </a:xfrm>
          <a:prstGeom prst="rect">
            <a:avLst/>
          </a:prstGeom>
          <a:noFill/>
          <a:ln w="9525">
            <a:noFill/>
            <a:miter lim="800000"/>
            <a:headEnd/>
            <a:tailEnd/>
          </a:ln>
        </p:spPr>
      </p:pic>
      <p:pic>
        <p:nvPicPr>
          <p:cNvPr id="78" name="Picture 8" descr="fig9_3_2_ppt"/>
          <p:cNvPicPr>
            <a:picLocks noChangeAspect="1" noChangeArrowheads="1"/>
          </p:cNvPicPr>
          <p:nvPr/>
        </p:nvPicPr>
        <p:blipFill>
          <a:blip r:embed="rId3"/>
          <a:srcRect/>
          <a:stretch>
            <a:fillRect/>
          </a:stretch>
        </p:blipFill>
        <p:spPr bwMode="auto">
          <a:xfrm>
            <a:off x="1981200" y="457200"/>
            <a:ext cx="5381625" cy="4581525"/>
          </a:xfrm>
          <a:prstGeom prst="rect">
            <a:avLst/>
          </a:prstGeom>
          <a:noFill/>
          <a:ln w="9525">
            <a:noFill/>
            <a:miter lim="800000"/>
            <a:headEnd/>
            <a:tailEnd/>
          </a:ln>
        </p:spPr>
      </p:pic>
      <p:pic>
        <p:nvPicPr>
          <p:cNvPr id="79" name="Picture 9" descr="fig9_3_3_ppt"/>
          <p:cNvPicPr>
            <a:picLocks noChangeAspect="1" noChangeArrowheads="1"/>
          </p:cNvPicPr>
          <p:nvPr/>
        </p:nvPicPr>
        <p:blipFill>
          <a:blip r:embed="rId4"/>
          <a:srcRect/>
          <a:stretch>
            <a:fillRect/>
          </a:stretch>
        </p:blipFill>
        <p:spPr bwMode="auto">
          <a:xfrm>
            <a:off x="1981200" y="457200"/>
            <a:ext cx="5381625" cy="4581525"/>
          </a:xfrm>
          <a:prstGeom prst="rect">
            <a:avLst/>
          </a:prstGeom>
          <a:noFill/>
          <a:ln w="9525">
            <a:noFill/>
            <a:miter lim="800000"/>
            <a:headEnd/>
            <a:tailEnd/>
          </a:ln>
        </p:spPr>
      </p:pic>
      <p:pic>
        <p:nvPicPr>
          <p:cNvPr id="80" name="Picture 10" descr="fig9_3_4_ppt"/>
          <p:cNvPicPr>
            <a:picLocks noChangeAspect="1" noChangeArrowheads="1"/>
          </p:cNvPicPr>
          <p:nvPr/>
        </p:nvPicPr>
        <p:blipFill>
          <a:blip r:embed="rId5"/>
          <a:srcRect/>
          <a:stretch>
            <a:fillRect/>
          </a:stretch>
        </p:blipFill>
        <p:spPr bwMode="auto">
          <a:xfrm>
            <a:off x="1981200" y="457200"/>
            <a:ext cx="5381625" cy="4581525"/>
          </a:xfrm>
          <a:prstGeom prst="rect">
            <a:avLst/>
          </a:prstGeom>
          <a:noFill/>
          <a:ln w="9525">
            <a:noFill/>
            <a:miter lim="800000"/>
            <a:headEnd/>
            <a:tailEnd/>
          </a:ln>
        </p:spPr>
      </p:pic>
      <p:pic>
        <p:nvPicPr>
          <p:cNvPr id="83" name="Picture 13" descr="fig9_3_7_ppt"/>
          <p:cNvPicPr>
            <a:picLocks noChangeAspect="1" noChangeArrowheads="1"/>
          </p:cNvPicPr>
          <p:nvPr/>
        </p:nvPicPr>
        <p:blipFill>
          <a:blip r:embed="rId6"/>
          <a:srcRect/>
          <a:stretch>
            <a:fillRect/>
          </a:stretch>
        </p:blipFill>
        <p:spPr bwMode="auto">
          <a:xfrm>
            <a:off x="1981200" y="457200"/>
            <a:ext cx="5381625" cy="4581525"/>
          </a:xfrm>
          <a:prstGeom prst="rect">
            <a:avLst/>
          </a:prstGeom>
          <a:noFill/>
          <a:ln w="9525">
            <a:noFill/>
            <a:miter lim="800000"/>
            <a:headEnd/>
            <a:tailEnd/>
          </a:ln>
        </p:spPr>
      </p:pic>
      <p:pic>
        <p:nvPicPr>
          <p:cNvPr id="82" name="Picture 12" descr="fig9_3_6_ppt"/>
          <p:cNvPicPr>
            <a:picLocks noChangeAspect="1" noChangeArrowheads="1"/>
          </p:cNvPicPr>
          <p:nvPr/>
        </p:nvPicPr>
        <p:blipFill>
          <a:blip r:embed="rId7"/>
          <a:srcRect/>
          <a:stretch>
            <a:fillRect/>
          </a:stretch>
        </p:blipFill>
        <p:spPr bwMode="auto">
          <a:xfrm>
            <a:off x="1981200" y="457200"/>
            <a:ext cx="5381625" cy="4581525"/>
          </a:xfrm>
          <a:prstGeom prst="rect">
            <a:avLst/>
          </a:prstGeom>
          <a:noFill/>
          <a:ln w="9525">
            <a:noFill/>
            <a:miter lim="800000"/>
            <a:headEnd/>
            <a:tailEnd/>
          </a:ln>
        </p:spPr>
      </p:pic>
      <p:pic>
        <p:nvPicPr>
          <p:cNvPr id="81" name="Picture 11" descr="fig9_3_5_ppt"/>
          <p:cNvPicPr>
            <a:picLocks noChangeAspect="1" noChangeArrowheads="1"/>
          </p:cNvPicPr>
          <p:nvPr/>
        </p:nvPicPr>
        <p:blipFill>
          <a:blip r:embed="rId8"/>
          <a:srcRect/>
          <a:stretch>
            <a:fillRect/>
          </a:stretch>
        </p:blipFill>
        <p:spPr bwMode="auto">
          <a:xfrm>
            <a:off x="1981200" y="457200"/>
            <a:ext cx="5381625" cy="4581525"/>
          </a:xfrm>
          <a:prstGeom prst="rect">
            <a:avLst/>
          </a:prstGeom>
          <a:noFill/>
          <a:ln w="9525">
            <a:noFill/>
            <a:miter lim="800000"/>
            <a:headEnd/>
            <a:tailEnd/>
          </a:ln>
        </p:spPr>
      </p:pic>
      <p:pic>
        <p:nvPicPr>
          <p:cNvPr id="84" name="Picture 14" descr="fig9_3_8_ppt"/>
          <p:cNvPicPr>
            <a:picLocks noChangeAspect="1" noChangeArrowheads="1"/>
          </p:cNvPicPr>
          <p:nvPr/>
        </p:nvPicPr>
        <p:blipFill>
          <a:blip r:embed="rId9"/>
          <a:srcRect/>
          <a:stretch>
            <a:fillRect/>
          </a:stretch>
        </p:blipFill>
        <p:spPr bwMode="auto">
          <a:xfrm>
            <a:off x="1981200" y="457200"/>
            <a:ext cx="5381625" cy="4581525"/>
          </a:xfrm>
          <a:prstGeom prst="rect">
            <a:avLst/>
          </a:prstGeom>
          <a:noFill/>
          <a:ln w="9525">
            <a:noFill/>
            <a:miter lim="800000"/>
            <a:headEnd/>
            <a:tailEnd/>
          </a:ln>
        </p:spPr>
      </p:pic>
      <p:sp>
        <p:nvSpPr>
          <p:cNvPr id="85" name="Rectangle 15"/>
          <p:cNvSpPr>
            <a:spLocks noChangeArrowheads="1"/>
          </p:cNvSpPr>
          <p:nvPr/>
        </p:nvSpPr>
        <p:spPr bwMode="auto">
          <a:xfrm>
            <a:off x="447675" y="5181600"/>
            <a:ext cx="8239125" cy="287338"/>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9.2</a:t>
            </a:r>
            <a:r>
              <a:rPr lang="en-US" sz="1400"/>
              <a:t>  </a:t>
            </a:r>
            <a:r>
              <a:rPr lang="en-US" sz="1400">
                <a:solidFill>
                  <a:schemeClr val="tx1"/>
                </a:solidFill>
              </a:rPr>
              <a:t>Short-Run Supply Curve of a Perfectly Competitive Firm</a:t>
            </a:r>
          </a:p>
        </p:txBody>
      </p:sp>
      <p:sp>
        <p:nvSpPr>
          <p:cNvPr id="86" name="Text Box 16"/>
          <p:cNvSpPr txBox="1">
            <a:spLocks noChangeArrowheads="1"/>
          </p:cNvSpPr>
          <p:nvPr/>
        </p:nvSpPr>
        <p:spPr bwMode="auto">
          <a:xfrm rot="10800000">
            <a:off x="447675" y="5521325"/>
            <a:ext cx="8239125" cy="1108075"/>
          </a:xfrm>
          <a:prstGeom prst="rect">
            <a:avLst/>
          </a:prstGeom>
          <a:noFill/>
          <a:ln w="9525" algn="ctr">
            <a:noFill/>
            <a:miter lim="800000"/>
            <a:headEnd/>
            <a:tailEnd/>
          </a:ln>
        </p:spPr>
        <p:txBody>
          <a:bodyPr rot="10800000">
            <a:spAutoFit/>
          </a:bodyPr>
          <a:lstStyle/>
          <a:p>
            <a:pPr>
              <a:lnSpc>
                <a:spcPct val="105000"/>
              </a:lnSpc>
              <a:spcBef>
                <a:spcPct val="0"/>
              </a:spcBef>
              <a:spcAft>
                <a:spcPct val="0"/>
              </a:spcAft>
            </a:pPr>
            <a:r>
              <a:rPr lang="en-US" sz="1600" b="0">
                <a:solidFill>
                  <a:schemeClr val="tx1"/>
                </a:solidFill>
              </a:rPr>
              <a:t>At prices below average variable cost, it pays a firm to shut down rather than continue operating.</a:t>
            </a:r>
          </a:p>
          <a:p>
            <a:pPr>
              <a:lnSpc>
                <a:spcPct val="105000"/>
              </a:lnSpc>
              <a:spcBef>
                <a:spcPct val="0"/>
              </a:spcBef>
              <a:spcAft>
                <a:spcPct val="0"/>
              </a:spcAft>
            </a:pPr>
            <a:r>
              <a:rPr lang="en-US" sz="1600" b="0">
                <a:solidFill>
                  <a:schemeClr val="tx1"/>
                </a:solidFill>
              </a:rPr>
              <a:t>Thus, the short-run supply curve of a competitive firm is the part of its marginal cost curve that lies </a:t>
            </a:r>
            <a:r>
              <a:rPr lang="en-US" sz="1600" b="0" i="1">
                <a:solidFill>
                  <a:schemeClr val="tx1"/>
                </a:solidFill>
              </a:rPr>
              <a:t>above</a:t>
            </a:r>
            <a:r>
              <a:rPr lang="en-US" sz="1600" b="0">
                <a:solidFill>
                  <a:schemeClr val="tx1"/>
                </a:solidFill>
              </a:rPr>
              <a:t> its average variable cost curve.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wipe(left)">
                                      <p:cBhvr>
                                        <p:cTn id="11" dur="500"/>
                                        <p:tgtEl>
                                          <p:spTgt spid="7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wipe(left)">
                                      <p:cBhvr>
                                        <p:cTn id="15" dur="750"/>
                                        <p:tgtEl>
                                          <p:spTgt spid="78"/>
                                        </p:tgtEl>
                                      </p:cBhvr>
                                    </p:animEffect>
                                  </p:childTnLst>
                                </p:cTn>
                              </p:par>
                            </p:childTnLst>
                          </p:cTn>
                        </p:par>
                        <p:par>
                          <p:cTn id="16" fill="hold" nodeType="afterGroup">
                            <p:stCondLst>
                              <p:cond delay="1750"/>
                            </p:stCondLst>
                            <p:childTnLst>
                              <p:par>
                                <p:cTn id="17" presetID="22" presetClass="entr" presetSubtype="8" fill="hold"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750"/>
                                        <p:tgtEl>
                                          <p:spTgt spid="79"/>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left)">
                                      <p:cBhvr>
                                        <p:cTn id="23" dur="750"/>
                                        <p:tgtEl>
                                          <p:spTgt spid="80"/>
                                        </p:tgtEl>
                                      </p:cBhvr>
                                    </p:animEffect>
                                  </p:childTnLst>
                                </p:cTn>
                              </p:par>
                              <p:par>
                                <p:cTn id="24" presetID="22" presetClass="entr" presetSubtype="8" fill="hold"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wipe(left)">
                                      <p:cBhvr>
                                        <p:cTn id="26" dur="750"/>
                                        <p:tgtEl>
                                          <p:spTgt spid="81"/>
                                        </p:tgtEl>
                                      </p:cBhvr>
                                    </p:animEffect>
                                  </p:childTnLst>
                                </p:cTn>
                              </p:par>
                            </p:childTnLst>
                          </p:cTn>
                        </p:par>
                        <p:par>
                          <p:cTn id="27" fill="hold" nodeType="afterGroup">
                            <p:stCondLst>
                              <p:cond delay="3250"/>
                            </p:stCondLst>
                            <p:childTnLst>
                              <p:par>
                                <p:cTn id="28" presetID="22" presetClass="entr" presetSubtype="8" fill="hold" nodeType="afterEffect">
                                  <p:stCondLst>
                                    <p:cond delay="0"/>
                                  </p:stCondLst>
                                  <p:childTnLst>
                                    <p:set>
                                      <p:cBhvr>
                                        <p:cTn id="29" dur="1" fill="hold">
                                          <p:stCondLst>
                                            <p:cond delay="0"/>
                                          </p:stCondLst>
                                        </p:cTn>
                                        <p:tgtEl>
                                          <p:spTgt spid="86">
                                            <p:txEl>
                                              <p:pRg st="0" end="0"/>
                                            </p:txEl>
                                          </p:spTgt>
                                        </p:tgtEl>
                                        <p:attrNameLst>
                                          <p:attrName>style.visibility</p:attrName>
                                        </p:attrNameLst>
                                      </p:cBhvr>
                                      <p:to>
                                        <p:strVal val="visible"/>
                                      </p:to>
                                    </p:set>
                                    <p:animEffect transition="in" filter="wipe(left)">
                                      <p:cBhvr>
                                        <p:cTn id="30" dur="500"/>
                                        <p:tgtEl>
                                          <p:spTgt spid="86">
                                            <p:txEl>
                                              <p:pRg st="0" end="0"/>
                                            </p:txEl>
                                          </p:spTgt>
                                        </p:tgtEl>
                                      </p:cBhvr>
                                    </p:animEffect>
                                  </p:childTnLst>
                                </p:cTn>
                              </p:par>
                            </p:childTnLst>
                          </p:cTn>
                        </p:par>
                        <p:par>
                          <p:cTn id="31" fill="hold" nodeType="afterGroup">
                            <p:stCondLst>
                              <p:cond delay="3750"/>
                            </p:stCondLst>
                            <p:childTnLst>
                              <p:par>
                                <p:cTn id="32" presetID="22" presetClass="entr" presetSubtype="8" fill="hold" nodeType="after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wipe(left)">
                                      <p:cBhvr>
                                        <p:cTn id="34" dur="750"/>
                                        <p:tgtEl>
                                          <p:spTgt spid="82"/>
                                        </p:tgtEl>
                                      </p:cBhvr>
                                    </p:animEffect>
                                  </p:childTnLst>
                                </p:cTn>
                              </p:par>
                              <p:par>
                                <p:cTn id="35" presetID="22" presetClass="entr" presetSubtype="4" fill="hold"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down)">
                                      <p:cBhvr>
                                        <p:cTn id="37" dur="750"/>
                                        <p:tgtEl>
                                          <p:spTgt spid="83"/>
                                        </p:tgtEl>
                                      </p:cBhvr>
                                    </p:animEffect>
                                  </p:childTnLst>
                                </p:cTn>
                              </p:par>
                            </p:childTnLst>
                          </p:cTn>
                        </p:par>
                        <p:par>
                          <p:cTn id="38" fill="hold" nodeType="afterGroup">
                            <p:stCondLst>
                              <p:cond delay="4500"/>
                            </p:stCondLst>
                            <p:childTnLst>
                              <p:par>
                                <p:cTn id="39" presetID="22" presetClass="entr" presetSubtype="8"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wipe(left)">
                                      <p:cBhvr>
                                        <p:cTn id="41" dur="750"/>
                                        <p:tgtEl>
                                          <p:spTgt spid="84"/>
                                        </p:tgtEl>
                                      </p:cBhvr>
                                    </p:animEffect>
                                  </p:childTnLst>
                                </p:cTn>
                              </p:par>
                            </p:childTnLst>
                          </p:cTn>
                        </p:par>
                        <p:par>
                          <p:cTn id="42" fill="hold" nodeType="afterGroup">
                            <p:stCondLst>
                              <p:cond delay="5250"/>
                            </p:stCondLst>
                            <p:childTnLst>
                              <p:par>
                                <p:cTn id="43" presetID="22" presetClass="entr" presetSubtype="8" fill="hold" nodeType="afterEffect">
                                  <p:stCondLst>
                                    <p:cond delay="0"/>
                                  </p:stCondLst>
                                  <p:childTnLst>
                                    <p:set>
                                      <p:cBhvr>
                                        <p:cTn id="44" dur="1" fill="hold">
                                          <p:stCondLst>
                                            <p:cond delay="0"/>
                                          </p:stCondLst>
                                        </p:cTn>
                                        <p:tgtEl>
                                          <p:spTgt spid="86">
                                            <p:txEl>
                                              <p:pRg st="1" end="1"/>
                                            </p:txEl>
                                          </p:spTgt>
                                        </p:tgtEl>
                                        <p:attrNameLst>
                                          <p:attrName>style.visibility</p:attrName>
                                        </p:attrNameLst>
                                      </p:cBhvr>
                                      <p:to>
                                        <p:strVal val="visible"/>
                                      </p:to>
                                    </p:set>
                                    <p:animEffect transition="in" filter="wipe(left)">
                                      <p:cBhvr>
                                        <p:cTn id="45" dur="500"/>
                                        <p:tgtEl>
                                          <p:spTgt spid="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351848" name="Group 168"/>
          <p:cNvGraphicFramePr>
            <a:graphicFrameLocks noGrp="1"/>
          </p:cNvGraphicFramePr>
          <p:nvPr/>
        </p:nvGraphicFramePr>
        <p:xfrm>
          <a:off x="838200" y="2362200"/>
          <a:ext cx="7467600" cy="2484441"/>
        </p:xfrm>
        <a:graphic>
          <a:graphicData uri="http://schemas.openxmlformats.org/drawingml/2006/table">
            <a:tbl>
              <a:tblPr/>
              <a:tblGrid>
                <a:gridCol w="762000"/>
                <a:gridCol w="228600"/>
                <a:gridCol w="1905000"/>
                <a:gridCol w="25400"/>
                <a:gridCol w="203200"/>
                <a:gridCol w="2057400"/>
                <a:gridCol w="25400"/>
                <a:gridCol w="25400"/>
                <a:gridCol w="2235200"/>
              </a:tblGrid>
              <a:tr h="518127">
                <a:tc gridSpan="9">
                  <a:txBody>
                    <a:bodyPr/>
                    <a:lstStyle/>
                    <a:p>
                      <a:pPr marL="974725" marR="0" lvl="0" indent="-974725" algn="l"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TABLE 9.2  </a:t>
                      </a:r>
                      <a:r>
                        <a:rPr kumimoji="0" lang="en-US" sz="1400" b="1" i="0" u="none" strike="noStrike" cap="none" normalizeH="0" baseline="0" dirty="0" smtClean="0">
                          <a:ln>
                            <a:noFill/>
                          </a:ln>
                          <a:solidFill>
                            <a:schemeClr val="bg1"/>
                          </a:solidFill>
                          <a:effectLst/>
                          <a:latin typeface="Arial" charset="0"/>
                        </a:rPr>
                        <a:t>Profits, Losses, and Perfectly Competitive Firm Decisions in the Long and Short Run</a:t>
                      </a:r>
                    </a:p>
                  </a:txBody>
                  <a:tcPr marL="0" marR="0" marT="45704" marB="45704"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2153">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1"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1"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smtClean="0">
                          <a:ln>
                            <a:noFill/>
                          </a:ln>
                          <a:solidFill>
                            <a:schemeClr val="tx1"/>
                          </a:solidFill>
                          <a:effectLst/>
                          <a:latin typeface="Arial" charset="0"/>
                        </a:rPr>
                        <a:t>Short-Run Condition</a:t>
                      </a:r>
                    </a:p>
                  </a:txBody>
                  <a:tcPr marL="0" marR="0" marT="45704" marB="45704"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Short-Run Decision</a:t>
                      </a:r>
                    </a:p>
                  </a:txBody>
                  <a:tcPr marL="0" marR="0" marT="45704" marB="45704"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smtClean="0">
                          <a:ln>
                            <a:noFill/>
                          </a:ln>
                          <a:solidFill>
                            <a:schemeClr val="tx1"/>
                          </a:solidFill>
                          <a:effectLst/>
                          <a:latin typeface="Arial" charset="0"/>
                        </a:rPr>
                        <a:t>Long-Run Decision</a:t>
                      </a:r>
                    </a:p>
                  </a:txBody>
                  <a:tcPr marL="0" marR="0" marT="45704" marB="45704"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34848">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smtClean="0">
                          <a:ln>
                            <a:noFill/>
                          </a:ln>
                          <a:solidFill>
                            <a:schemeClr val="tx1"/>
                          </a:solidFill>
                          <a:effectLst/>
                          <a:latin typeface="Arial" charset="0"/>
                        </a:rPr>
                        <a:t>Profits</a:t>
                      </a:r>
                    </a:p>
                  </a:txBody>
                  <a:tcPr marR="0" marT="45704" marB="45704"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Arial" charset="0"/>
                        </a:rPr>
                        <a:t>TR</a:t>
                      </a:r>
                      <a:r>
                        <a:rPr kumimoji="0" lang="en-US" sz="1400" b="0" i="0" u="none" strike="noStrike" cap="none" normalizeH="0" baseline="0" dirty="0" smtClean="0">
                          <a:ln>
                            <a:noFill/>
                          </a:ln>
                          <a:solidFill>
                            <a:schemeClr val="tx1"/>
                          </a:solidFill>
                          <a:effectLst/>
                          <a:latin typeface="Arial" charset="0"/>
                        </a:rPr>
                        <a:t> &gt; </a:t>
                      </a:r>
                      <a:r>
                        <a:rPr kumimoji="0" lang="en-US" sz="1400" b="0" i="1" u="none" strike="noStrike" cap="none" normalizeH="0" baseline="0" dirty="0" smtClean="0">
                          <a:ln>
                            <a:noFill/>
                          </a:ln>
                          <a:solidFill>
                            <a:schemeClr val="tx1"/>
                          </a:solidFill>
                          <a:effectLst/>
                          <a:latin typeface="Arial" charset="0"/>
                        </a:rPr>
                        <a:t>TC</a:t>
                      </a:r>
                    </a:p>
                  </a:txBody>
                  <a:tcPr marL="0" marR="0" marT="45704" marB="45704"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Arial" charset="0"/>
                        </a:rPr>
                        <a:t>P</a:t>
                      </a:r>
                      <a:r>
                        <a:rPr kumimoji="0" lang="en-US" sz="1400" b="0" i="0" u="none" strike="noStrike" cap="none" normalizeH="0" baseline="0" dirty="0" smtClean="0">
                          <a:ln>
                            <a:noFill/>
                          </a:ln>
                          <a:solidFill>
                            <a:schemeClr val="tx1"/>
                          </a:solidFill>
                          <a:effectLst/>
                          <a:latin typeface="Arial" charset="0"/>
                        </a:rPr>
                        <a:t> = </a:t>
                      </a:r>
                      <a:r>
                        <a:rPr kumimoji="0" lang="en-US" sz="1400" b="0" i="1" u="none" strike="noStrike" cap="none" normalizeH="0" baseline="0" dirty="0" smtClean="0">
                          <a:ln>
                            <a:noFill/>
                          </a:ln>
                          <a:solidFill>
                            <a:schemeClr val="tx1"/>
                          </a:solidFill>
                          <a:effectLst/>
                          <a:latin typeface="Arial" charset="0"/>
                        </a:rPr>
                        <a:t>MC</a:t>
                      </a:r>
                      <a:r>
                        <a:rPr kumimoji="0" lang="en-US" sz="1400" b="0" i="0" u="none" strike="noStrike" cap="none" normalizeH="0" baseline="0" dirty="0" smtClean="0">
                          <a:ln>
                            <a:noFill/>
                          </a:ln>
                          <a:solidFill>
                            <a:schemeClr val="tx1"/>
                          </a:solidFill>
                          <a:effectLst/>
                          <a:latin typeface="Arial" charset="0"/>
                        </a:rPr>
                        <a:t>: operate</a:t>
                      </a:r>
                    </a:p>
                  </a:txBody>
                  <a:tcPr marL="0" marR="0" marT="45704" marB="45704"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Expand: new firms enter</a:t>
                      </a:r>
                    </a:p>
                  </a:txBody>
                  <a:tcPr marL="137160" marT="45704" marB="45704"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34848">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smtClean="0">
                          <a:ln>
                            <a:noFill/>
                          </a:ln>
                          <a:solidFill>
                            <a:schemeClr val="tx1"/>
                          </a:solidFill>
                          <a:effectLst/>
                          <a:latin typeface="Arial" charset="0"/>
                        </a:rPr>
                        <a:t>Losses</a:t>
                      </a:r>
                    </a:p>
                  </a:txBody>
                  <a:tcPr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1.  </a:t>
                      </a:r>
                      <a:r>
                        <a:rPr kumimoji="0" lang="en-US" sz="1400" b="0" i="1" u="none" strike="noStrike" cap="none" normalizeH="0" baseline="0" dirty="0" smtClean="0">
                          <a:ln>
                            <a:noFill/>
                          </a:ln>
                          <a:solidFill>
                            <a:schemeClr val="tx1"/>
                          </a:solidFill>
                          <a:effectLst/>
                          <a:latin typeface="Arial" charset="0"/>
                        </a:rPr>
                        <a:t>TR</a:t>
                      </a:r>
                      <a:r>
                        <a:rPr kumimoji="0" lang="en-US" sz="1400" b="0" i="0" u="none" strike="noStrike" cap="none" normalizeH="0" baseline="0" dirty="0" smtClean="0">
                          <a:ln>
                            <a:noFill/>
                          </a:ln>
                          <a:solidFill>
                            <a:schemeClr val="tx1"/>
                          </a:solidFill>
                          <a:effectLst/>
                          <a:latin typeface="Arial" charset="0"/>
                        </a:rPr>
                        <a:t> </a:t>
                      </a:r>
                      <a:r>
                        <a:rPr kumimoji="0" lang="en-US" sz="1400" b="0" i="0" u="none" strike="noStrike" cap="none" normalizeH="0" baseline="0" dirty="0" smtClean="0">
                          <a:ln>
                            <a:noFill/>
                          </a:ln>
                          <a:solidFill>
                            <a:schemeClr val="tx1"/>
                          </a:solidFill>
                          <a:effectLst/>
                          <a:latin typeface="Arial" charset="0"/>
                          <a:sym typeface="Symbol" pitchFamily="18" charset="2"/>
                        </a:rPr>
                        <a:t> </a:t>
                      </a:r>
                      <a:r>
                        <a:rPr kumimoji="0" lang="en-US" sz="1400" b="0" i="1" u="none" strike="noStrike" cap="none" normalizeH="0" baseline="0" dirty="0" smtClean="0">
                          <a:ln>
                            <a:noFill/>
                          </a:ln>
                          <a:solidFill>
                            <a:schemeClr val="tx1"/>
                          </a:solidFill>
                          <a:effectLst/>
                          <a:latin typeface="Arial" charset="0"/>
                          <a:sym typeface="Symbol" pitchFamily="18" charset="2"/>
                        </a:rPr>
                        <a:t>TVC</a:t>
                      </a:r>
                      <a:endParaRPr kumimoji="0" lang="en-US" sz="1400" b="0" i="0" u="none" strike="noStrike" cap="none" normalizeH="0" baseline="0" dirty="0" smtClean="0">
                        <a:ln>
                          <a:noFill/>
                        </a:ln>
                        <a:solidFill>
                          <a:schemeClr val="tx1"/>
                        </a:solidFill>
                        <a:effectLst/>
                        <a:latin typeface="Arial" charset="0"/>
                      </a:endParaRPr>
                    </a:p>
                  </a:txBody>
                  <a:tcPr marL="0"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Arial" charset="0"/>
                        </a:rPr>
                        <a:t>P</a:t>
                      </a:r>
                      <a:r>
                        <a:rPr kumimoji="0" lang="en-US" sz="1400" b="0" i="0" u="none" strike="noStrike" cap="none" normalizeH="0" baseline="0" dirty="0" smtClean="0">
                          <a:ln>
                            <a:noFill/>
                          </a:ln>
                          <a:solidFill>
                            <a:schemeClr val="tx1"/>
                          </a:solidFill>
                          <a:effectLst/>
                          <a:latin typeface="Arial" charset="0"/>
                        </a:rPr>
                        <a:t> = </a:t>
                      </a:r>
                      <a:r>
                        <a:rPr kumimoji="0" lang="en-US" sz="1400" b="0" i="1" u="none" strike="noStrike" cap="none" normalizeH="0" baseline="0" dirty="0" smtClean="0">
                          <a:ln>
                            <a:noFill/>
                          </a:ln>
                          <a:solidFill>
                            <a:schemeClr val="tx1"/>
                          </a:solidFill>
                          <a:effectLst/>
                          <a:latin typeface="Arial" charset="0"/>
                        </a:rPr>
                        <a:t>MC</a:t>
                      </a:r>
                      <a:r>
                        <a:rPr kumimoji="0" lang="en-US" sz="1400" b="0" i="0" u="none" strike="noStrike" cap="none" normalizeH="0" baseline="0" dirty="0" smtClean="0">
                          <a:ln>
                            <a:noFill/>
                          </a:ln>
                          <a:solidFill>
                            <a:schemeClr val="tx1"/>
                          </a:solidFill>
                          <a:effectLst/>
                          <a:latin typeface="Arial" charset="0"/>
                        </a:rPr>
                        <a:t>: operate</a:t>
                      </a:r>
                    </a:p>
                  </a:txBody>
                  <a:tcPr marL="0" marR="0" marT="45704" marB="45704" horzOverflow="overflow">
                    <a:lnL>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Contract: firms exit</a:t>
                      </a:r>
                    </a:p>
                  </a:txBody>
                  <a:tcPr marL="137160" marT="45704" marB="45704" horzOverflow="overflow">
                    <a:lnL>
                      <a:noFill/>
                    </a:lnL>
                    <a:lnR cap="flat">
                      <a:noFill/>
                    </a:lnR>
                    <a:lnT>
                      <a:noFill/>
                    </a:lnT>
                    <a:lnB>
                      <a:noFill/>
                    </a:lnB>
                    <a:lnTlToBr>
                      <a:noFill/>
                    </a:lnTlToBr>
                    <a:lnBlToTr>
                      <a:noFill/>
                    </a:lnBlToTr>
                    <a:noFill/>
                  </a:tcPr>
                </a:tc>
              </a:tr>
              <a:tr h="334848">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marL="0"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(loss &lt; total fixed cost)</a:t>
                      </a:r>
                    </a:p>
                  </a:txBody>
                  <a:tcPr marL="0" marR="0" marT="45704" marB="45704" horzOverflow="overflow">
                    <a:lnL>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137160" marT="45704" marB="45704" horzOverflow="overflow">
                    <a:lnL>
                      <a:noFill/>
                    </a:lnL>
                    <a:lnR cap="flat">
                      <a:noFill/>
                    </a:lnR>
                    <a:lnT>
                      <a:noFill/>
                    </a:lnT>
                    <a:lnB>
                      <a:noFill/>
                    </a:lnB>
                    <a:lnTlToBr>
                      <a:noFill/>
                    </a:lnTlToBr>
                    <a:lnBlToTr>
                      <a:noFill/>
                    </a:lnBlToTr>
                    <a:noFill/>
                  </a:tcPr>
                </a:tc>
              </a:tr>
              <a:tr h="334848">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2.  </a:t>
                      </a:r>
                      <a:r>
                        <a:rPr kumimoji="0" lang="en-US" sz="1400" b="0" i="1" u="none" strike="noStrike" cap="none" normalizeH="0" baseline="0" dirty="0" smtClean="0">
                          <a:ln>
                            <a:noFill/>
                          </a:ln>
                          <a:solidFill>
                            <a:schemeClr val="tx1"/>
                          </a:solidFill>
                          <a:effectLst/>
                          <a:latin typeface="Arial" charset="0"/>
                        </a:rPr>
                        <a:t>TR</a:t>
                      </a:r>
                      <a:r>
                        <a:rPr kumimoji="0" lang="en-US" sz="1400" b="0" i="0" u="none" strike="noStrike" cap="none" normalizeH="0" baseline="0" dirty="0" smtClean="0">
                          <a:ln>
                            <a:noFill/>
                          </a:ln>
                          <a:solidFill>
                            <a:schemeClr val="tx1"/>
                          </a:solidFill>
                          <a:effectLst/>
                          <a:latin typeface="Arial" charset="0"/>
                        </a:rPr>
                        <a:t> &lt; </a:t>
                      </a:r>
                      <a:r>
                        <a:rPr kumimoji="0" lang="en-US" sz="1400" b="0" i="1" u="none" strike="noStrike" cap="none" normalizeH="0" baseline="0" dirty="0" smtClean="0">
                          <a:ln>
                            <a:noFill/>
                          </a:ln>
                          <a:solidFill>
                            <a:schemeClr val="tx1"/>
                          </a:solidFill>
                          <a:effectLst/>
                          <a:latin typeface="Arial" charset="0"/>
                        </a:rPr>
                        <a:t>TVC</a:t>
                      </a:r>
                      <a:endParaRPr kumimoji="0" lang="en-US" sz="1400" b="0" i="0" u="none" strike="noStrike" cap="none" normalizeH="0" baseline="0" dirty="0" smtClean="0">
                        <a:ln>
                          <a:noFill/>
                        </a:ln>
                        <a:solidFill>
                          <a:schemeClr val="tx1"/>
                        </a:solidFill>
                        <a:effectLst/>
                        <a:latin typeface="Arial" charset="0"/>
                      </a:endParaRPr>
                    </a:p>
                  </a:txBody>
                  <a:tcPr marL="0"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smtClean="0">
                          <a:ln>
                            <a:noFill/>
                          </a:ln>
                          <a:solidFill>
                            <a:schemeClr val="tx1"/>
                          </a:solidFill>
                          <a:effectLst/>
                          <a:latin typeface="Arial" charset="0"/>
                        </a:rPr>
                        <a:t>Shut down:</a:t>
                      </a:r>
                    </a:p>
                  </a:txBody>
                  <a:tcPr marL="0" marR="0" marT="45704" marB="45704" horzOverflow="overflow">
                    <a:lnL>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Contract: firms exit</a:t>
                      </a:r>
                    </a:p>
                  </a:txBody>
                  <a:tcPr marL="137160" marT="45704" marB="45704" horzOverflow="overflow">
                    <a:lnL>
                      <a:noFill/>
                    </a:lnL>
                    <a:lnR cap="flat">
                      <a:noFill/>
                    </a:lnR>
                    <a:lnT>
                      <a:noFill/>
                    </a:lnT>
                    <a:lnB>
                      <a:noFill/>
                    </a:lnB>
                    <a:lnTlToBr>
                      <a:noFill/>
                    </a:lnTlToBr>
                    <a:lnBlToTr>
                      <a:noFill/>
                    </a:lnBlToTr>
                    <a:noFill/>
                  </a:tcPr>
                </a:tc>
              </a:tr>
              <a:tr h="304768">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marR="0" marT="45704" marB="45704" horzOverflow="overflow">
                    <a:lnL cap="flat">
                      <a:noFill/>
                    </a:lnL>
                    <a:lnR cap="flat">
                      <a:noFill/>
                    </a:lnR>
                    <a:lnT cap="fla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cap="fla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marL="0" marR="0" marT="45704" marB="45704" horzOverflow="overflow">
                    <a:lnL cap="flat">
                      <a:noFill/>
                    </a:lnL>
                    <a:lnR cap="flat">
                      <a:noFill/>
                    </a:lnR>
                    <a:lnT cap="fla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a:noFill/>
                    </a:lnR>
                    <a:lnT cap="fla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loss = total fixed cost</a:t>
                      </a:r>
                    </a:p>
                  </a:txBody>
                  <a:tcPr marL="0" marR="0" marT="45704" marB="45704" horzOverflow="overflow">
                    <a:lnL>
                      <a:noFill/>
                    </a:lnL>
                    <a:lnR cap="flat">
                      <a:noFill/>
                    </a:lnR>
                    <a:lnT cap="fla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cap="flat">
                      <a:noFill/>
                    </a:lnR>
                    <a:lnT cap="fla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marL="0" marR="0" marT="45704" marB="45704" horzOverflow="overflow">
                    <a:lnL cap="flat">
                      <a:noFill/>
                    </a:lnL>
                    <a:lnR>
                      <a:noFill/>
                    </a:lnR>
                    <a:lnT cap="fla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marL="0" marT="45704" marB="45704" horzOverflow="overflow">
                    <a:lnL>
                      <a:noFill/>
                    </a:lnL>
                    <a:lnR cap="flat">
                      <a:noFill/>
                    </a:lnR>
                    <a:lnT>
                      <a:noFill/>
                    </a:lnT>
                    <a:lnB w="28575"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90" name="Rectangle 4"/>
          <p:cNvSpPr txBox="1">
            <a:spLocks noChangeArrowheads="1"/>
          </p:cNvSpPr>
          <p:nvPr/>
        </p:nvSpPr>
        <p:spPr bwMode="auto">
          <a:xfrm>
            <a:off x="457200" y="296863"/>
            <a:ext cx="6400800" cy="381000"/>
          </a:xfrm>
          <a:prstGeom prst="rect">
            <a:avLst/>
          </a:prstGeom>
          <a:noFill/>
          <a:ln>
            <a:miter lim="800000"/>
            <a:headEnd/>
            <a:tailEnd/>
          </a:ln>
        </p:spPr>
        <p:txBody>
          <a:bodyPr/>
          <a:lstStyle/>
          <a:p>
            <a:pPr marL="457200" indent="-457200">
              <a:defRPr/>
            </a:pPr>
            <a:r>
              <a:rPr lang="en-US" sz="2000" b="0" kern="0" dirty="0">
                <a:solidFill>
                  <a:srgbClr val="55367D"/>
                </a:solidFill>
                <a:latin typeface="+mn-lt"/>
              </a:rPr>
              <a:t>Long-Run Directions: A Review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351848"/>
                                        </p:tgtEl>
                                        <p:attrNameLst>
                                          <p:attrName>style.visibility</p:attrName>
                                        </p:attrNameLst>
                                      </p:cBhvr>
                                      <p:to>
                                        <p:strVal val="visible"/>
                                      </p:to>
                                    </p:set>
                                    <p:animEffect transition="in" filter="wipe(up)">
                                      <p:cBhvr>
                                        <p:cTn id="11" dur="750"/>
                                        <p:tgtEl>
                                          <p:spTgt spid="1351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861</Words>
  <Application>Microsoft Office PowerPoint</Application>
  <PresentationFormat>On-screen Show (4:3)</PresentationFormat>
  <Paragraphs>69</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Symbol</vt:lpstr>
      <vt:lpstr>Wingdings 3</vt:lpstr>
      <vt:lpstr>Office Theme</vt:lpstr>
      <vt:lpstr>Equation</vt:lpstr>
      <vt:lpstr>Profit Maximization in Perfectly Competitive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Profit Maximization in Perfectly Competitive Market</dc:title>
  <dc:creator>Ritanjali</dc:creator>
  <cp:lastModifiedBy>800 ELITE</cp:lastModifiedBy>
  <cp:revision>10</cp:revision>
  <dcterms:created xsi:type="dcterms:W3CDTF">2015-08-13T13:42:55Z</dcterms:created>
  <dcterms:modified xsi:type="dcterms:W3CDTF">2016-08-23T10:02:17Z</dcterms:modified>
</cp:coreProperties>
</file>