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80" r:id="rId3"/>
    <p:sldId id="275" r:id="rId4"/>
    <p:sldId id="283" r:id="rId5"/>
    <p:sldId id="267" r:id="rId6"/>
    <p:sldId id="258" r:id="rId7"/>
    <p:sldId id="259" r:id="rId8"/>
    <p:sldId id="268" r:id="rId9"/>
    <p:sldId id="269" r:id="rId10"/>
    <p:sldId id="270" r:id="rId11"/>
    <p:sldId id="271" r:id="rId12"/>
    <p:sldId id="273" r:id="rId13"/>
    <p:sldId id="274" r:id="rId14"/>
    <p:sldId id="278" r:id="rId15"/>
    <p:sldId id="286" r:id="rId16"/>
    <p:sldId id="281" r:id="rId17"/>
    <p:sldId id="261" r:id="rId18"/>
    <p:sldId id="277" r:id="rId19"/>
    <p:sldId id="282" r:id="rId20"/>
    <p:sldId id="279" r:id="rId21"/>
    <p:sldId id="284" r:id="rId22"/>
    <p:sldId id="28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31" autoAdjust="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1A408E-3946-485E-B704-59C29B98EA62}" type="datetimeFigureOut">
              <a:rPr lang="en-US" smtClean="0"/>
              <a:pPr/>
              <a:t>5/24/2020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E7AA75-6E2C-4D47-97A0-3E5A1A5F29F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0CC9013F-E726-406B-8E98-C651665E1D4A}" type="datetime1">
              <a:rPr lang="en-US" smtClean="0"/>
              <a:pPr/>
              <a:t>5/24/2020</a:t>
            </a:fld>
            <a:endParaRPr lang="en-US"/>
          </a:p>
        </p:txBody>
      </p:sp>
      <p:sp>
        <p:nvSpPr>
          <p:cNvPr id="8" name="Footer Placeholder 7"/>
          <p:cNvSpPr>
            <a:spLocks noGrp="1"/>
          </p:cNvSpPr>
          <p:nvPr>
            <p:ph type="ftr" sz="quarter" idx="11"/>
          </p:nvPr>
        </p:nvSpPr>
        <p:spPr/>
        <p:txBody>
          <a:bodyPr/>
          <a:lstStyle>
            <a:extLst/>
          </a:lstStyle>
          <a:p>
            <a:r>
              <a:rPr lang="en-US" smtClean="0"/>
              <a:t>SUYASH VERMA</a:t>
            </a:r>
            <a:endParaRPr lang="en-US"/>
          </a:p>
        </p:txBody>
      </p:sp>
      <p:sp>
        <p:nvSpPr>
          <p:cNvPr id="11" name="Slide Number Placeholder 10"/>
          <p:cNvSpPr>
            <a:spLocks noGrp="1"/>
          </p:cNvSpPr>
          <p:nvPr>
            <p:ph type="sldNum" sz="quarter" idx="12"/>
          </p:nvPr>
        </p:nvSpPr>
        <p:spPr/>
        <p:txBody>
          <a:bodyPr/>
          <a:lstStyle>
            <a:extLst/>
          </a:lstStyle>
          <a:p>
            <a:fld id="{F82C7299-9AD3-49BC-BC52-94E3B1FC1E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F46090-EE6D-4BE0-BD00-D29FF4656A5D}" type="datetime1">
              <a:rPr lang="en-US" smtClean="0"/>
              <a:pPr/>
              <a:t>5/24/2020</a:t>
            </a:fld>
            <a:endParaRPr lang="en-US"/>
          </a:p>
        </p:txBody>
      </p:sp>
      <p:sp>
        <p:nvSpPr>
          <p:cNvPr id="5" name="Footer Placeholder 4"/>
          <p:cNvSpPr>
            <a:spLocks noGrp="1"/>
          </p:cNvSpPr>
          <p:nvPr>
            <p:ph type="ftr" sz="quarter" idx="11"/>
          </p:nvPr>
        </p:nvSpPr>
        <p:spPr/>
        <p:txBody>
          <a:bodyPr/>
          <a:lstStyle>
            <a:extLst/>
          </a:lstStyle>
          <a:p>
            <a:r>
              <a:rPr lang="en-US" smtClean="0"/>
              <a:t>SUYASH VERMA</a:t>
            </a:r>
            <a:endParaRPr lang="en-US"/>
          </a:p>
        </p:txBody>
      </p:sp>
      <p:sp>
        <p:nvSpPr>
          <p:cNvPr id="6" name="Slide Number Placeholder 5"/>
          <p:cNvSpPr>
            <a:spLocks noGrp="1"/>
          </p:cNvSpPr>
          <p:nvPr>
            <p:ph type="sldNum" sz="quarter" idx="12"/>
          </p:nvPr>
        </p:nvSpPr>
        <p:spPr/>
        <p:txBody>
          <a:bodyPr/>
          <a:lstStyle>
            <a:extLst/>
          </a:lstStyle>
          <a:p>
            <a:fld id="{F82C7299-9AD3-49BC-BC52-94E3B1FC1E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31700D-5B75-4EDE-AA75-6E9CBCA5CB63}" type="datetime1">
              <a:rPr lang="en-US" smtClean="0"/>
              <a:pPr/>
              <a:t>5/24/2020</a:t>
            </a:fld>
            <a:endParaRPr lang="en-US"/>
          </a:p>
        </p:txBody>
      </p:sp>
      <p:sp>
        <p:nvSpPr>
          <p:cNvPr id="5" name="Footer Placeholder 4"/>
          <p:cNvSpPr>
            <a:spLocks noGrp="1"/>
          </p:cNvSpPr>
          <p:nvPr>
            <p:ph type="ftr" sz="quarter" idx="11"/>
          </p:nvPr>
        </p:nvSpPr>
        <p:spPr/>
        <p:txBody>
          <a:bodyPr/>
          <a:lstStyle>
            <a:extLst/>
          </a:lstStyle>
          <a:p>
            <a:r>
              <a:rPr lang="en-US" smtClean="0"/>
              <a:t>SUYASH VERMA</a:t>
            </a:r>
            <a:endParaRPr lang="en-US"/>
          </a:p>
        </p:txBody>
      </p:sp>
      <p:sp>
        <p:nvSpPr>
          <p:cNvPr id="6" name="Slide Number Placeholder 5"/>
          <p:cNvSpPr>
            <a:spLocks noGrp="1"/>
          </p:cNvSpPr>
          <p:nvPr>
            <p:ph type="sldNum" sz="quarter" idx="12"/>
          </p:nvPr>
        </p:nvSpPr>
        <p:spPr/>
        <p:txBody>
          <a:bodyPr/>
          <a:lstStyle>
            <a:extLst/>
          </a:lstStyle>
          <a:p>
            <a:fld id="{F82C7299-9AD3-49BC-BC52-94E3B1FC1E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B90454-BAFB-4510-9BE0-6E052325E59A}" type="datetime1">
              <a:rPr lang="en-US" smtClean="0"/>
              <a:pPr/>
              <a:t>5/24/2020</a:t>
            </a:fld>
            <a:endParaRPr lang="en-US"/>
          </a:p>
        </p:txBody>
      </p:sp>
      <p:sp>
        <p:nvSpPr>
          <p:cNvPr id="5" name="Footer Placeholder 4"/>
          <p:cNvSpPr>
            <a:spLocks noGrp="1"/>
          </p:cNvSpPr>
          <p:nvPr>
            <p:ph type="ftr" sz="quarter" idx="11"/>
          </p:nvPr>
        </p:nvSpPr>
        <p:spPr/>
        <p:txBody>
          <a:bodyPr/>
          <a:lstStyle>
            <a:extLst/>
          </a:lstStyle>
          <a:p>
            <a:r>
              <a:rPr lang="en-US" smtClean="0"/>
              <a:t>SUYASH VERMA</a:t>
            </a:r>
            <a:endParaRPr lang="en-US"/>
          </a:p>
        </p:txBody>
      </p:sp>
      <p:sp>
        <p:nvSpPr>
          <p:cNvPr id="6" name="Slide Number Placeholder 5"/>
          <p:cNvSpPr>
            <a:spLocks noGrp="1"/>
          </p:cNvSpPr>
          <p:nvPr>
            <p:ph type="sldNum" sz="quarter" idx="12"/>
          </p:nvPr>
        </p:nvSpPr>
        <p:spPr/>
        <p:txBody>
          <a:bodyPr/>
          <a:lstStyle>
            <a:extLst/>
          </a:lstStyle>
          <a:p>
            <a:fld id="{F82C7299-9AD3-49BC-BC52-94E3B1FC1E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22D160C-7C89-4C90-B095-8039862A1560}" type="datetime1">
              <a:rPr lang="en-US" smtClean="0"/>
              <a:pPr/>
              <a:t>5/24/2020</a:t>
            </a:fld>
            <a:endParaRPr lang="en-US"/>
          </a:p>
        </p:txBody>
      </p:sp>
      <p:sp>
        <p:nvSpPr>
          <p:cNvPr id="5" name="Footer Placeholder 4"/>
          <p:cNvSpPr>
            <a:spLocks noGrp="1"/>
          </p:cNvSpPr>
          <p:nvPr>
            <p:ph type="ftr" sz="quarter" idx="11"/>
          </p:nvPr>
        </p:nvSpPr>
        <p:spPr/>
        <p:txBody>
          <a:bodyPr/>
          <a:lstStyle>
            <a:extLst/>
          </a:lstStyle>
          <a:p>
            <a:r>
              <a:rPr lang="en-US" smtClean="0"/>
              <a:t>SUYASH VERMA</a:t>
            </a:r>
            <a:endParaRPr lang="en-US"/>
          </a:p>
        </p:txBody>
      </p:sp>
      <p:sp>
        <p:nvSpPr>
          <p:cNvPr id="6" name="Slide Number Placeholder 5"/>
          <p:cNvSpPr>
            <a:spLocks noGrp="1"/>
          </p:cNvSpPr>
          <p:nvPr>
            <p:ph type="sldNum" sz="quarter" idx="12"/>
          </p:nvPr>
        </p:nvSpPr>
        <p:spPr/>
        <p:txBody>
          <a:bodyPr/>
          <a:lstStyle>
            <a:extLst/>
          </a:lstStyle>
          <a:p>
            <a:fld id="{F82C7299-9AD3-49BC-BC52-94E3B1FC1E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1365FB4-32B0-4FF8-BFDA-C94C6FD6E41C}" type="datetime1">
              <a:rPr lang="en-US" smtClean="0"/>
              <a:pPr/>
              <a:t>5/24/2020</a:t>
            </a:fld>
            <a:endParaRPr lang="en-US"/>
          </a:p>
        </p:txBody>
      </p:sp>
      <p:sp>
        <p:nvSpPr>
          <p:cNvPr id="6" name="Footer Placeholder 5"/>
          <p:cNvSpPr>
            <a:spLocks noGrp="1"/>
          </p:cNvSpPr>
          <p:nvPr>
            <p:ph type="ftr" sz="quarter" idx="11"/>
          </p:nvPr>
        </p:nvSpPr>
        <p:spPr/>
        <p:txBody>
          <a:bodyPr/>
          <a:lstStyle>
            <a:extLst/>
          </a:lstStyle>
          <a:p>
            <a:r>
              <a:rPr lang="en-US" smtClean="0"/>
              <a:t>SUYASH VERMA</a:t>
            </a:r>
            <a:endParaRPr lang="en-US"/>
          </a:p>
        </p:txBody>
      </p:sp>
      <p:sp>
        <p:nvSpPr>
          <p:cNvPr id="7" name="Slide Number Placeholder 6"/>
          <p:cNvSpPr>
            <a:spLocks noGrp="1"/>
          </p:cNvSpPr>
          <p:nvPr>
            <p:ph type="sldNum" sz="quarter" idx="12"/>
          </p:nvPr>
        </p:nvSpPr>
        <p:spPr/>
        <p:txBody>
          <a:bodyPr/>
          <a:lstStyle>
            <a:extLst/>
          </a:lstStyle>
          <a:p>
            <a:fld id="{F82C7299-9AD3-49BC-BC52-94E3B1FC1E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DB73DB2-1F79-4981-B2A2-4D9A2CC26FDE}" type="datetime1">
              <a:rPr lang="en-US" smtClean="0"/>
              <a:pPr/>
              <a:t>5/24/2020</a:t>
            </a:fld>
            <a:endParaRPr lang="en-US"/>
          </a:p>
        </p:txBody>
      </p:sp>
      <p:sp>
        <p:nvSpPr>
          <p:cNvPr id="8" name="Footer Placeholder 7"/>
          <p:cNvSpPr>
            <a:spLocks noGrp="1"/>
          </p:cNvSpPr>
          <p:nvPr>
            <p:ph type="ftr" sz="quarter" idx="11"/>
          </p:nvPr>
        </p:nvSpPr>
        <p:spPr/>
        <p:txBody>
          <a:bodyPr/>
          <a:lstStyle>
            <a:extLst/>
          </a:lstStyle>
          <a:p>
            <a:r>
              <a:rPr lang="en-US" smtClean="0"/>
              <a:t>SUYASH VERMA</a:t>
            </a:r>
            <a:endParaRPr lang="en-US"/>
          </a:p>
        </p:txBody>
      </p:sp>
      <p:sp>
        <p:nvSpPr>
          <p:cNvPr id="9" name="Slide Number Placeholder 8"/>
          <p:cNvSpPr>
            <a:spLocks noGrp="1"/>
          </p:cNvSpPr>
          <p:nvPr>
            <p:ph type="sldNum" sz="quarter" idx="12"/>
          </p:nvPr>
        </p:nvSpPr>
        <p:spPr/>
        <p:txBody>
          <a:bodyPr/>
          <a:lstStyle>
            <a:extLst/>
          </a:lstStyle>
          <a:p>
            <a:fld id="{F82C7299-9AD3-49BC-BC52-94E3B1FC1E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D523F51-7D66-4485-BFF0-A9B84E2068B4}" type="datetime1">
              <a:rPr lang="en-US" smtClean="0"/>
              <a:pPr/>
              <a:t>5/24/2020</a:t>
            </a:fld>
            <a:endParaRPr lang="en-US"/>
          </a:p>
        </p:txBody>
      </p:sp>
      <p:sp>
        <p:nvSpPr>
          <p:cNvPr id="4" name="Footer Placeholder 3"/>
          <p:cNvSpPr>
            <a:spLocks noGrp="1"/>
          </p:cNvSpPr>
          <p:nvPr>
            <p:ph type="ftr" sz="quarter" idx="11"/>
          </p:nvPr>
        </p:nvSpPr>
        <p:spPr/>
        <p:txBody>
          <a:bodyPr/>
          <a:lstStyle>
            <a:extLst/>
          </a:lstStyle>
          <a:p>
            <a:r>
              <a:rPr lang="en-US" smtClean="0"/>
              <a:t>SUYASH VERMA</a:t>
            </a:r>
            <a:endParaRPr lang="en-US"/>
          </a:p>
        </p:txBody>
      </p:sp>
      <p:sp>
        <p:nvSpPr>
          <p:cNvPr id="5" name="Slide Number Placeholder 4"/>
          <p:cNvSpPr>
            <a:spLocks noGrp="1"/>
          </p:cNvSpPr>
          <p:nvPr>
            <p:ph type="sldNum" sz="quarter" idx="12"/>
          </p:nvPr>
        </p:nvSpPr>
        <p:spPr/>
        <p:txBody>
          <a:bodyPr/>
          <a:lstStyle>
            <a:extLst/>
          </a:lstStyle>
          <a:p>
            <a:fld id="{F82C7299-9AD3-49BC-BC52-94E3B1FC1E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8E2D7EE-06F0-4474-8D18-6F49712083F4}" type="datetime1">
              <a:rPr lang="en-US" smtClean="0"/>
              <a:pPr/>
              <a:t>5/24/2020</a:t>
            </a:fld>
            <a:endParaRPr lang="en-US"/>
          </a:p>
        </p:txBody>
      </p:sp>
      <p:sp>
        <p:nvSpPr>
          <p:cNvPr id="3" name="Footer Placeholder 2"/>
          <p:cNvSpPr>
            <a:spLocks noGrp="1"/>
          </p:cNvSpPr>
          <p:nvPr>
            <p:ph type="ftr" sz="quarter" idx="11"/>
          </p:nvPr>
        </p:nvSpPr>
        <p:spPr/>
        <p:txBody>
          <a:bodyPr/>
          <a:lstStyle>
            <a:extLst/>
          </a:lstStyle>
          <a:p>
            <a:r>
              <a:rPr lang="en-US" smtClean="0"/>
              <a:t>SUYASH VERMA</a:t>
            </a:r>
            <a:endParaRPr lang="en-US"/>
          </a:p>
        </p:txBody>
      </p:sp>
      <p:sp>
        <p:nvSpPr>
          <p:cNvPr id="4" name="Slide Number Placeholder 3"/>
          <p:cNvSpPr>
            <a:spLocks noGrp="1"/>
          </p:cNvSpPr>
          <p:nvPr>
            <p:ph type="sldNum" sz="quarter" idx="12"/>
          </p:nvPr>
        </p:nvSpPr>
        <p:spPr/>
        <p:txBody>
          <a:bodyPr/>
          <a:lstStyle>
            <a:extLst/>
          </a:lstStyle>
          <a:p>
            <a:fld id="{F82C7299-9AD3-49BC-BC52-94E3B1FC1E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8817F34-A624-4933-A01A-85AD0C60FCC8}" type="datetime1">
              <a:rPr lang="en-US" smtClean="0"/>
              <a:pPr/>
              <a:t>5/24/2020</a:t>
            </a:fld>
            <a:endParaRPr lang="en-US"/>
          </a:p>
        </p:txBody>
      </p:sp>
      <p:sp>
        <p:nvSpPr>
          <p:cNvPr id="6" name="Footer Placeholder 5"/>
          <p:cNvSpPr>
            <a:spLocks noGrp="1"/>
          </p:cNvSpPr>
          <p:nvPr>
            <p:ph type="ftr" sz="quarter" idx="11"/>
          </p:nvPr>
        </p:nvSpPr>
        <p:spPr/>
        <p:txBody>
          <a:bodyPr/>
          <a:lstStyle>
            <a:extLst/>
          </a:lstStyle>
          <a:p>
            <a:r>
              <a:rPr lang="en-US" smtClean="0"/>
              <a:t>SUYASH VERMA</a:t>
            </a:r>
            <a:endParaRPr lang="en-US"/>
          </a:p>
        </p:txBody>
      </p:sp>
      <p:sp>
        <p:nvSpPr>
          <p:cNvPr id="7" name="Slide Number Placeholder 6"/>
          <p:cNvSpPr>
            <a:spLocks noGrp="1"/>
          </p:cNvSpPr>
          <p:nvPr>
            <p:ph type="sldNum" sz="quarter" idx="12"/>
          </p:nvPr>
        </p:nvSpPr>
        <p:spPr/>
        <p:txBody>
          <a:bodyPr/>
          <a:lstStyle>
            <a:extLst/>
          </a:lstStyle>
          <a:p>
            <a:fld id="{F82C7299-9AD3-49BC-BC52-94E3B1FC1E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A3268A0-CCE8-4BD1-B4F1-455510B7BB78}" type="datetime1">
              <a:rPr lang="en-US" smtClean="0"/>
              <a:pPr/>
              <a:t>5/24/2020</a:t>
            </a:fld>
            <a:endParaRPr lang="en-US"/>
          </a:p>
        </p:txBody>
      </p:sp>
      <p:sp>
        <p:nvSpPr>
          <p:cNvPr id="6" name="Footer Placeholder 5"/>
          <p:cNvSpPr>
            <a:spLocks noGrp="1"/>
          </p:cNvSpPr>
          <p:nvPr>
            <p:ph type="ftr" sz="quarter" idx="11"/>
          </p:nvPr>
        </p:nvSpPr>
        <p:spPr/>
        <p:txBody>
          <a:bodyPr/>
          <a:lstStyle>
            <a:extLst/>
          </a:lstStyle>
          <a:p>
            <a:r>
              <a:rPr lang="en-US" smtClean="0"/>
              <a:t>SUYASH VERMA</a:t>
            </a:r>
            <a:endParaRPr lang="en-US"/>
          </a:p>
        </p:txBody>
      </p:sp>
      <p:sp>
        <p:nvSpPr>
          <p:cNvPr id="7" name="Slide Number Placeholder 6"/>
          <p:cNvSpPr>
            <a:spLocks noGrp="1"/>
          </p:cNvSpPr>
          <p:nvPr>
            <p:ph type="sldNum" sz="quarter" idx="12"/>
          </p:nvPr>
        </p:nvSpPr>
        <p:spPr/>
        <p:txBody>
          <a:bodyPr/>
          <a:lstStyle>
            <a:extLst/>
          </a:lstStyle>
          <a:p>
            <a:fld id="{F82C7299-9AD3-49BC-BC52-94E3B1FC1E8A}"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5FB03E6-4233-4C19-BE1D-30CBC024E030}" type="datetime1">
              <a:rPr lang="en-US" smtClean="0"/>
              <a:pPr/>
              <a:t>5/24/2020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en-US" smtClean="0"/>
              <a:t>SUYASH VERMA</a:t>
            </a:r>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82C7299-9AD3-49BC-BC52-94E3B1FC1E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2918"/>
            <a:ext cx="7772400" cy="1428760"/>
          </a:xfrm>
        </p:spPr>
        <p:txBody>
          <a:bodyPr>
            <a:normAutofit fontScale="90000"/>
          </a:bodyPr>
          <a:lstStyle/>
          <a:p>
            <a:r>
              <a:rPr lang="en-IN" sz="4800" b="1" dirty="0" smtClean="0"/>
              <a:t>MINOR PROJECT </a:t>
            </a:r>
            <a:r>
              <a:rPr lang="en-IN" sz="4800" dirty="0" smtClean="0"/>
              <a:t>EVEN</a:t>
            </a:r>
            <a:r>
              <a:rPr lang="en-IN" sz="4800" b="1" dirty="0" smtClean="0"/>
              <a:t> 2020</a:t>
            </a:r>
            <a:endParaRPr lang="en-US" sz="4800" b="1" dirty="0"/>
          </a:p>
        </p:txBody>
      </p:sp>
      <p:sp>
        <p:nvSpPr>
          <p:cNvPr id="3" name="Subtitle 2"/>
          <p:cNvSpPr>
            <a:spLocks noGrp="1"/>
          </p:cNvSpPr>
          <p:nvPr>
            <p:ph type="subTitle" idx="1"/>
          </p:nvPr>
        </p:nvSpPr>
        <p:spPr>
          <a:xfrm>
            <a:off x="1371600" y="2071678"/>
            <a:ext cx="6400800" cy="1357322"/>
          </a:xfrm>
        </p:spPr>
        <p:txBody>
          <a:bodyPr/>
          <a:lstStyle/>
          <a:p>
            <a:r>
              <a:rPr lang="en-IN" b="1" dirty="0" smtClean="0"/>
              <a:t>Group Members-</a:t>
            </a:r>
          </a:p>
          <a:p>
            <a:r>
              <a:rPr lang="en-IN" dirty="0" smtClean="0"/>
              <a:t>   </a:t>
            </a:r>
            <a:r>
              <a:rPr lang="en-IN" b="1" dirty="0" smtClean="0"/>
              <a:t>Suyash Verma </a:t>
            </a:r>
            <a:r>
              <a:rPr lang="en-IN" dirty="0" smtClean="0"/>
              <a:t>(17103052)</a:t>
            </a:r>
            <a:endParaRPr lang="en-IN" b="1" dirty="0"/>
          </a:p>
          <a:p>
            <a:r>
              <a:rPr lang="en-IN" b="1" dirty="0" smtClean="0"/>
              <a:t>Akash Soni  </a:t>
            </a:r>
            <a:r>
              <a:rPr lang="en-IN" dirty="0" smtClean="0"/>
              <a:t>(17103029)</a:t>
            </a:r>
          </a:p>
          <a:p>
            <a:r>
              <a:rPr lang="en-IN" dirty="0" smtClean="0"/>
              <a:t>      </a:t>
            </a:r>
            <a:r>
              <a:rPr lang="en-IN" b="1" dirty="0" smtClean="0"/>
              <a:t>Vaibhav Mishra</a:t>
            </a:r>
            <a:r>
              <a:rPr lang="en-IN" dirty="0" smtClean="0"/>
              <a:t> (17103346)</a:t>
            </a:r>
          </a:p>
          <a:p>
            <a:endParaRPr lang="en-US" dirty="0"/>
          </a:p>
        </p:txBody>
      </p:sp>
      <p:pic>
        <p:nvPicPr>
          <p:cNvPr id="4" name="Picture 3" descr="jiit.jpg"/>
          <p:cNvPicPr>
            <a:picLocks noChangeAspect="1"/>
          </p:cNvPicPr>
          <p:nvPr/>
        </p:nvPicPr>
        <p:blipFill>
          <a:blip r:embed="rId2"/>
          <a:stretch>
            <a:fillRect/>
          </a:stretch>
        </p:blipFill>
        <p:spPr>
          <a:xfrm>
            <a:off x="571472" y="2357430"/>
            <a:ext cx="3000396" cy="2428892"/>
          </a:xfrm>
          <a:prstGeom prst="rect">
            <a:avLst/>
          </a:prstGeom>
        </p:spPr>
      </p:pic>
      <p:sp>
        <p:nvSpPr>
          <p:cNvPr id="6" name="Date Placeholder 5"/>
          <p:cNvSpPr>
            <a:spLocks noGrp="1"/>
          </p:cNvSpPr>
          <p:nvPr>
            <p:ph type="dt" sz="half" idx="10"/>
          </p:nvPr>
        </p:nvSpPr>
        <p:spPr/>
        <p:txBody>
          <a:bodyPr/>
          <a:lstStyle/>
          <a:p>
            <a:fld id="{C1E456DB-E399-4DA7-AC19-E937C45EDE74}" type="datetime1">
              <a:rPr lang="en-US" smtClean="0"/>
              <a:pPr/>
              <a:t>5/24/2020</a:t>
            </a:fld>
            <a:endParaRPr lang="en-US"/>
          </a:p>
        </p:txBody>
      </p:sp>
      <p:sp>
        <p:nvSpPr>
          <p:cNvPr id="7" name="Slide Number Placeholder 6"/>
          <p:cNvSpPr>
            <a:spLocks noGrp="1"/>
          </p:cNvSpPr>
          <p:nvPr>
            <p:ph type="sldNum" sz="quarter" idx="12"/>
          </p:nvPr>
        </p:nvSpPr>
        <p:spPr/>
        <p:txBody>
          <a:bodyPr/>
          <a:lstStyle/>
          <a:p>
            <a:fld id="{F82C7299-9AD3-49BC-BC52-94E3B1FC1E8A}"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SUYASH VERMA</a:t>
            </a:r>
            <a:endParaRPr lang="en-US"/>
          </a:p>
        </p:txBody>
      </p:sp>
      <p:sp>
        <p:nvSpPr>
          <p:cNvPr id="9" name="Title 1"/>
          <p:cNvSpPr txBox="1">
            <a:spLocks/>
          </p:cNvSpPr>
          <p:nvPr/>
        </p:nvSpPr>
        <p:spPr>
          <a:xfrm>
            <a:off x="502920" y="3500438"/>
            <a:ext cx="8183880" cy="714380"/>
          </a:xfrm>
          <a:prstGeom prst="rect">
            <a:avLst/>
          </a:prstGeom>
        </p:spPr>
        <p:txBody>
          <a:bodyPr vert="horz" lIns="45720" rIns="45720" bIns="45720" anchor="b">
            <a:normAutofit lnSpcReduction="10000"/>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45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10" name="Title 1"/>
          <p:cNvSpPr txBox="1">
            <a:spLocks/>
          </p:cNvSpPr>
          <p:nvPr/>
        </p:nvSpPr>
        <p:spPr>
          <a:xfrm>
            <a:off x="502920" y="3643314"/>
            <a:ext cx="8183880" cy="928694"/>
          </a:xfrm>
          <a:prstGeom prst="rect">
            <a:avLst/>
          </a:prstGeom>
        </p:spPr>
        <p:txBody>
          <a:bodyPr vert="horz" lIns="45720" rIns="45720" bIns="4572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IN" sz="45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TOPIC - </a:t>
            </a:r>
            <a:endParaRPr kumimoji="0" lang="en-US" sz="45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11" name="Content Placeholder 2"/>
          <p:cNvSpPr txBox="1">
            <a:spLocks/>
          </p:cNvSpPr>
          <p:nvPr/>
        </p:nvSpPr>
        <p:spPr>
          <a:xfrm>
            <a:off x="502920" y="5072074"/>
            <a:ext cx="8183880" cy="785818"/>
          </a:xfrm>
          <a:prstGeom prst="rect">
            <a:avLst/>
          </a:prstGeom>
        </p:spPr>
        <p:txBody>
          <a:bodyPr vert="horz" lIns="182880" tIns="0">
            <a:normAutofit/>
          </a:bodyPr>
          <a:lstStyle/>
          <a:p>
            <a:pPr marL="36576" lvl="0" algn="r">
              <a:buClr>
                <a:schemeClr val="accent1"/>
              </a:buClr>
              <a:buSzPct val="80000"/>
              <a:defRPr/>
            </a:pPr>
            <a:r>
              <a:rPr lang="en-US" sz="2000" b="1" dirty="0" smtClean="0"/>
              <a:t>AUTONOMOUS CAR USING DEEP LEARNING</a:t>
            </a:r>
            <a:endParaRPr kumimoji="0" lang="en-US" sz="2000" b="1"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79663D-4815-4B0A-9507-D3AE8A595069}" type="datetime1">
              <a:rPr lang="en-US" smtClean="0"/>
              <a:pPr/>
              <a:t>5/24/2020</a:t>
            </a:fld>
            <a:endParaRPr lang="en-US"/>
          </a:p>
        </p:txBody>
      </p:sp>
      <p:sp>
        <p:nvSpPr>
          <p:cNvPr id="4" name="Footer Placeholder 3"/>
          <p:cNvSpPr>
            <a:spLocks noGrp="1"/>
          </p:cNvSpPr>
          <p:nvPr>
            <p:ph type="ftr" sz="quarter" idx="11"/>
          </p:nvPr>
        </p:nvSpPr>
        <p:spPr/>
        <p:txBody>
          <a:bodyPr/>
          <a:lstStyle/>
          <a:p>
            <a:r>
              <a:rPr lang="en-US" smtClean="0"/>
              <a:t>SUYASH VERMA</a:t>
            </a:r>
            <a:endParaRPr lang="en-US"/>
          </a:p>
        </p:txBody>
      </p:sp>
      <p:sp>
        <p:nvSpPr>
          <p:cNvPr id="5" name="Slide Number Placeholder 4"/>
          <p:cNvSpPr>
            <a:spLocks noGrp="1"/>
          </p:cNvSpPr>
          <p:nvPr>
            <p:ph type="sldNum" sz="quarter" idx="12"/>
          </p:nvPr>
        </p:nvSpPr>
        <p:spPr/>
        <p:txBody>
          <a:bodyPr/>
          <a:lstStyle/>
          <a:p>
            <a:fld id="{F82C7299-9AD3-49BC-BC52-94E3B1FC1E8A}" type="slidenum">
              <a:rPr lang="en-US" smtClean="0"/>
              <a:pPr/>
              <a:t>10</a:t>
            </a:fld>
            <a:endParaRPr lang="en-US"/>
          </a:p>
        </p:txBody>
      </p:sp>
      <p:sp>
        <p:nvSpPr>
          <p:cNvPr id="7" name="Title 1"/>
          <p:cNvSpPr>
            <a:spLocks noGrp="1"/>
          </p:cNvSpPr>
          <p:nvPr>
            <p:ph type="title"/>
          </p:nvPr>
        </p:nvSpPr>
        <p:spPr>
          <a:xfrm>
            <a:off x="502920" y="571480"/>
            <a:ext cx="8183880" cy="500066"/>
          </a:xfrm>
        </p:spPr>
        <p:txBody>
          <a:bodyPr>
            <a:normAutofit fontScale="90000"/>
          </a:bodyPr>
          <a:lstStyle/>
          <a:p>
            <a:r>
              <a:rPr lang="en-US" dirty="0" smtClean="0"/>
              <a:t>Background Study and Findings </a:t>
            </a:r>
            <a:endParaRPr lang="en-US" dirty="0"/>
          </a:p>
        </p:txBody>
      </p:sp>
      <p:sp>
        <p:nvSpPr>
          <p:cNvPr id="8" name="Content Placeholder 2"/>
          <p:cNvSpPr txBox="1">
            <a:spLocks/>
          </p:cNvSpPr>
          <p:nvPr/>
        </p:nvSpPr>
        <p:spPr>
          <a:xfrm>
            <a:off x="502920" y="1285860"/>
            <a:ext cx="8183880" cy="4500594"/>
          </a:xfrm>
          <a:prstGeom prst="rect">
            <a:avLst/>
          </a:prstGeom>
        </p:spPr>
        <p:txBody>
          <a:bodyPr>
            <a:normAutofit/>
          </a:bodyPr>
          <a:lstStyle/>
          <a:p>
            <a:pPr marL="265176" lvl="0" indent="-265176">
              <a:spcBef>
                <a:spcPts val="250"/>
              </a:spcBef>
              <a:buClr>
                <a:schemeClr val="accent1"/>
              </a:buClr>
              <a:buSzPct val="80000"/>
              <a:buFont typeface="Wingdings 2"/>
              <a:buChar char=""/>
            </a:pPr>
            <a:r>
              <a:rPr lang="en-US" sz="2000" dirty="0" smtClean="0"/>
              <a:t>CNN image classifications take an input image, process it and classify it under certain categories. Each input image will pass it through a series of convolution layers with filters. Pooling, fully connected layers (FC) and apply Softmax function to classify an object with probabilistic values between 0 and 1. The below figure is a complete flow of CNN to process an input image and classifies the objects based on values. </a:t>
            </a:r>
            <a:endParaRPr lang="en-US" sz="2000" dirty="0" smtClean="0"/>
          </a:p>
          <a:p>
            <a:pPr marL="265176" lvl="0" indent="-265176">
              <a:spcBef>
                <a:spcPts val="250"/>
              </a:spcBef>
              <a:buClr>
                <a:schemeClr val="accent1"/>
              </a:buClr>
              <a:buSzPct val="80000"/>
              <a:buFont typeface="Wingdings 2"/>
              <a:buChar char=""/>
            </a:pPr>
            <a:r>
              <a:rPr lang="en-US" sz="2000" dirty="0" smtClean="0"/>
              <a:t>CNN have following layers –  </a:t>
            </a:r>
            <a:r>
              <a:rPr lang="en-US" sz="2000" dirty="0" smtClean="0"/>
              <a:t> </a:t>
            </a:r>
            <a:endParaRPr lang="en-US" sz="2000" dirty="0" smtClean="0"/>
          </a:p>
          <a:p>
            <a:pPr marL="265176" lvl="0" indent="-265176">
              <a:spcBef>
                <a:spcPts val="250"/>
              </a:spcBef>
              <a:buClr>
                <a:schemeClr val="accent1"/>
              </a:buClr>
              <a:buSzPct val="80000"/>
              <a:buFont typeface="Wingdings 2"/>
              <a:buChar char=""/>
            </a:pPr>
            <a:r>
              <a:rPr lang="en-US" sz="2000" dirty="0" smtClean="0"/>
              <a:t>1) Convolution Layer  </a:t>
            </a:r>
            <a:endParaRPr lang="en-US" sz="2000" dirty="0" smtClean="0"/>
          </a:p>
          <a:p>
            <a:pPr marL="265176" lvl="0" indent="-265176">
              <a:spcBef>
                <a:spcPts val="250"/>
              </a:spcBef>
              <a:buClr>
                <a:schemeClr val="accent1"/>
              </a:buClr>
              <a:buSzPct val="80000"/>
              <a:buFont typeface="Wingdings 2"/>
              <a:buChar char=""/>
            </a:pPr>
            <a:r>
              <a:rPr lang="en-US" sz="2000" dirty="0" smtClean="0"/>
              <a:t>2</a:t>
            </a:r>
            <a:r>
              <a:rPr lang="en-US" sz="2000" dirty="0" smtClean="0"/>
              <a:t>) </a:t>
            </a:r>
            <a:r>
              <a:rPr lang="en-US" sz="2000" dirty="0" err="1" smtClean="0"/>
              <a:t>ReLU</a:t>
            </a:r>
            <a:r>
              <a:rPr lang="en-US" sz="2000" dirty="0" smtClean="0"/>
              <a:t> Layer  </a:t>
            </a:r>
            <a:endParaRPr lang="en-US" sz="2000" dirty="0" smtClean="0"/>
          </a:p>
          <a:p>
            <a:pPr marL="265176" lvl="0" indent="-265176">
              <a:spcBef>
                <a:spcPts val="250"/>
              </a:spcBef>
              <a:buClr>
                <a:schemeClr val="accent1"/>
              </a:buClr>
              <a:buSzPct val="80000"/>
              <a:buFont typeface="Wingdings 2"/>
              <a:buChar char=""/>
            </a:pPr>
            <a:r>
              <a:rPr lang="en-US" sz="2000" dirty="0" smtClean="0"/>
              <a:t>3</a:t>
            </a:r>
            <a:r>
              <a:rPr lang="en-US" sz="2000" dirty="0" smtClean="0"/>
              <a:t>) Pooling Layer  </a:t>
            </a:r>
            <a:endParaRPr lang="en-US" sz="2000" dirty="0" smtClean="0"/>
          </a:p>
          <a:p>
            <a:pPr marL="265176" lvl="0" indent="-265176">
              <a:spcBef>
                <a:spcPts val="250"/>
              </a:spcBef>
              <a:buClr>
                <a:schemeClr val="accent1"/>
              </a:buClr>
              <a:buSzPct val="80000"/>
              <a:buFont typeface="Wingdings 2"/>
              <a:buChar char=""/>
            </a:pPr>
            <a:r>
              <a:rPr lang="en-US" sz="2000" dirty="0" smtClean="0"/>
              <a:t>4</a:t>
            </a:r>
            <a:r>
              <a:rPr lang="en-US" sz="2000" dirty="0" smtClean="0"/>
              <a:t>) Fully Connected Layer </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A5F27F-AE6C-4E02-A824-AAA365969312}" type="datetime1">
              <a:rPr lang="en-US" smtClean="0"/>
              <a:pPr/>
              <a:t>5/24/2020</a:t>
            </a:fld>
            <a:endParaRPr lang="en-US"/>
          </a:p>
        </p:txBody>
      </p:sp>
      <p:sp>
        <p:nvSpPr>
          <p:cNvPr id="5" name="Footer Placeholder 4"/>
          <p:cNvSpPr>
            <a:spLocks noGrp="1"/>
          </p:cNvSpPr>
          <p:nvPr>
            <p:ph type="ftr" sz="quarter" idx="11"/>
          </p:nvPr>
        </p:nvSpPr>
        <p:spPr/>
        <p:txBody>
          <a:bodyPr/>
          <a:lstStyle/>
          <a:p>
            <a:r>
              <a:rPr lang="en-US" smtClean="0"/>
              <a:t>SUYASH VERMA</a:t>
            </a:r>
            <a:endParaRPr lang="en-US"/>
          </a:p>
        </p:txBody>
      </p:sp>
      <p:sp>
        <p:nvSpPr>
          <p:cNvPr id="6" name="Slide Number Placeholder 5"/>
          <p:cNvSpPr>
            <a:spLocks noGrp="1"/>
          </p:cNvSpPr>
          <p:nvPr>
            <p:ph type="sldNum" sz="quarter" idx="12"/>
          </p:nvPr>
        </p:nvSpPr>
        <p:spPr/>
        <p:txBody>
          <a:bodyPr/>
          <a:lstStyle/>
          <a:p>
            <a:fld id="{F82C7299-9AD3-49BC-BC52-94E3B1FC1E8A}" type="slidenum">
              <a:rPr lang="en-US" smtClean="0"/>
              <a:pPr/>
              <a:t>11</a:t>
            </a:fld>
            <a:endParaRPr lang="en-US"/>
          </a:p>
        </p:txBody>
      </p:sp>
      <p:pic>
        <p:nvPicPr>
          <p:cNvPr id="12289" name="Picture 1"/>
          <p:cNvPicPr>
            <a:picLocks noChangeAspect="1" noChangeArrowheads="1"/>
          </p:cNvPicPr>
          <p:nvPr/>
        </p:nvPicPr>
        <p:blipFill>
          <a:blip r:embed="rId2"/>
          <a:srcRect/>
          <a:stretch>
            <a:fillRect/>
          </a:stretch>
        </p:blipFill>
        <p:spPr bwMode="auto">
          <a:xfrm>
            <a:off x="714348" y="857232"/>
            <a:ext cx="7786742" cy="471490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21ACC3-8976-4662-A2A8-4DC883E1F054}" type="datetime1">
              <a:rPr lang="en-US" smtClean="0"/>
              <a:pPr/>
              <a:t>5/24/2020</a:t>
            </a:fld>
            <a:endParaRPr lang="en-US"/>
          </a:p>
        </p:txBody>
      </p:sp>
      <p:sp>
        <p:nvSpPr>
          <p:cNvPr id="5" name="Footer Placeholder 4"/>
          <p:cNvSpPr>
            <a:spLocks noGrp="1"/>
          </p:cNvSpPr>
          <p:nvPr>
            <p:ph type="ftr" sz="quarter" idx="11"/>
          </p:nvPr>
        </p:nvSpPr>
        <p:spPr/>
        <p:txBody>
          <a:bodyPr/>
          <a:lstStyle/>
          <a:p>
            <a:r>
              <a:rPr lang="en-US" smtClean="0"/>
              <a:t>SUYASH VERMA</a:t>
            </a:r>
            <a:endParaRPr lang="en-US"/>
          </a:p>
        </p:txBody>
      </p:sp>
      <p:sp>
        <p:nvSpPr>
          <p:cNvPr id="6" name="Slide Number Placeholder 5"/>
          <p:cNvSpPr>
            <a:spLocks noGrp="1"/>
          </p:cNvSpPr>
          <p:nvPr>
            <p:ph type="sldNum" sz="quarter" idx="12"/>
          </p:nvPr>
        </p:nvSpPr>
        <p:spPr/>
        <p:txBody>
          <a:bodyPr/>
          <a:lstStyle/>
          <a:p>
            <a:fld id="{F82C7299-9AD3-49BC-BC52-94E3B1FC1E8A}" type="slidenum">
              <a:rPr lang="en-US" smtClean="0"/>
              <a:pPr/>
              <a:t>12</a:t>
            </a:fld>
            <a:endParaRPr lang="en-US"/>
          </a:p>
        </p:txBody>
      </p:sp>
      <p:sp>
        <p:nvSpPr>
          <p:cNvPr id="8" name="TextBox 7"/>
          <p:cNvSpPr txBox="1"/>
          <p:nvPr/>
        </p:nvSpPr>
        <p:spPr>
          <a:xfrm>
            <a:off x="714348" y="1214422"/>
            <a:ext cx="7929618" cy="4524315"/>
          </a:xfrm>
          <a:prstGeom prst="rect">
            <a:avLst/>
          </a:prstGeom>
          <a:noFill/>
        </p:spPr>
        <p:txBody>
          <a:bodyPr wrap="square" rtlCol="0">
            <a:spAutoFit/>
          </a:bodyPr>
          <a:lstStyle/>
          <a:p>
            <a:r>
              <a:rPr lang="en-US" dirty="0" smtClean="0"/>
              <a:t>Classification with artificial neural networks is a very popular approach to solve pattern recognition problems. A neural network is a mathematical model based on connected via each other neural units artificial neurons similarly to biological neural networks. Typically, neurons are organized in layers, and the connections are established between neurons from only adjacent layers. The input low-level feature vector is put into first layer and, moving from layer to layer, is transformed to the high-level features vector. The output layer neurons amount is equal to the number of classifying classes. Thus, the output vector is the vector of probabilities showing the possibility that the input vector belongs to a corresponding class.  Each Convolutional layer consists of a set of trainable filters and computes dot productions between these filters and layer input to obtain an activation map. These filters are also known as kernels and allow detecting the same features in different locations.</a:t>
            </a:r>
            <a:endParaRPr lang="en-US" dirty="0"/>
          </a:p>
        </p:txBody>
      </p:sp>
      <p:sp>
        <p:nvSpPr>
          <p:cNvPr id="10" name="Title 1"/>
          <p:cNvSpPr>
            <a:spLocks noGrp="1"/>
          </p:cNvSpPr>
          <p:nvPr>
            <p:ph type="title"/>
          </p:nvPr>
        </p:nvSpPr>
        <p:spPr>
          <a:xfrm>
            <a:off x="502920" y="571480"/>
            <a:ext cx="8183880" cy="500066"/>
          </a:xfrm>
        </p:spPr>
        <p:txBody>
          <a:bodyPr>
            <a:normAutofit fontScale="90000"/>
          </a:bodyPr>
          <a:lstStyle/>
          <a:p>
            <a:r>
              <a:rPr lang="en-IN" dirty="0" smtClean="0"/>
              <a:t>Algorithm </a:t>
            </a:r>
            <a:r>
              <a:rPr lang="en-IN"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AE5AF32-C9A0-4921-9F8B-AF717B7CD397}" type="datetime1">
              <a:rPr lang="en-US" smtClean="0"/>
              <a:pPr/>
              <a:t>5/24/2020</a:t>
            </a:fld>
            <a:endParaRPr lang="en-US"/>
          </a:p>
        </p:txBody>
      </p:sp>
      <p:sp>
        <p:nvSpPr>
          <p:cNvPr id="4" name="Footer Placeholder 3"/>
          <p:cNvSpPr>
            <a:spLocks noGrp="1"/>
          </p:cNvSpPr>
          <p:nvPr>
            <p:ph type="ftr" sz="quarter" idx="11"/>
          </p:nvPr>
        </p:nvSpPr>
        <p:spPr/>
        <p:txBody>
          <a:bodyPr/>
          <a:lstStyle/>
          <a:p>
            <a:r>
              <a:rPr lang="en-US" smtClean="0"/>
              <a:t>SUYASH VERMA</a:t>
            </a:r>
            <a:endParaRPr lang="en-US"/>
          </a:p>
        </p:txBody>
      </p:sp>
      <p:sp>
        <p:nvSpPr>
          <p:cNvPr id="5" name="Slide Number Placeholder 4"/>
          <p:cNvSpPr>
            <a:spLocks noGrp="1"/>
          </p:cNvSpPr>
          <p:nvPr>
            <p:ph type="sldNum" sz="quarter" idx="12"/>
          </p:nvPr>
        </p:nvSpPr>
        <p:spPr/>
        <p:txBody>
          <a:bodyPr/>
          <a:lstStyle/>
          <a:p>
            <a:fld id="{F82C7299-9AD3-49BC-BC52-94E3B1FC1E8A}" type="slidenum">
              <a:rPr lang="en-US" smtClean="0"/>
              <a:pPr/>
              <a:t>13</a:t>
            </a:fld>
            <a:endParaRPr lang="en-US"/>
          </a:p>
        </p:txBody>
      </p:sp>
      <p:pic>
        <p:nvPicPr>
          <p:cNvPr id="9217" name="Picture 1"/>
          <p:cNvPicPr>
            <a:picLocks noChangeAspect="1" noChangeArrowheads="1"/>
          </p:cNvPicPr>
          <p:nvPr/>
        </p:nvPicPr>
        <p:blipFill>
          <a:blip r:embed="rId2"/>
          <a:srcRect/>
          <a:stretch>
            <a:fillRect/>
          </a:stretch>
        </p:blipFill>
        <p:spPr bwMode="auto">
          <a:xfrm>
            <a:off x="857225" y="642918"/>
            <a:ext cx="7572428" cy="490539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FAF22B-37F4-406D-8FA0-6C2ADC25F6D7}" type="datetime1">
              <a:rPr lang="en-US" smtClean="0"/>
              <a:pPr/>
              <a:t>5/24/2020</a:t>
            </a:fld>
            <a:endParaRPr lang="en-US"/>
          </a:p>
        </p:txBody>
      </p:sp>
      <p:sp>
        <p:nvSpPr>
          <p:cNvPr id="5" name="Footer Placeholder 4"/>
          <p:cNvSpPr>
            <a:spLocks noGrp="1"/>
          </p:cNvSpPr>
          <p:nvPr>
            <p:ph type="ftr" sz="quarter" idx="11"/>
          </p:nvPr>
        </p:nvSpPr>
        <p:spPr/>
        <p:txBody>
          <a:bodyPr/>
          <a:lstStyle/>
          <a:p>
            <a:r>
              <a:rPr lang="en-US" smtClean="0"/>
              <a:t>SUYASH VERMA</a:t>
            </a:r>
            <a:endParaRPr lang="en-US"/>
          </a:p>
        </p:txBody>
      </p:sp>
      <p:sp>
        <p:nvSpPr>
          <p:cNvPr id="6" name="Slide Number Placeholder 5"/>
          <p:cNvSpPr>
            <a:spLocks noGrp="1"/>
          </p:cNvSpPr>
          <p:nvPr>
            <p:ph type="sldNum" sz="quarter" idx="12"/>
          </p:nvPr>
        </p:nvSpPr>
        <p:spPr/>
        <p:txBody>
          <a:bodyPr/>
          <a:lstStyle/>
          <a:p>
            <a:fld id="{F82C7299-9AD3-49BC-BC52-94E3B1FC1E8A}" type="slidenum">
              <a:rPr lang="en-US" smtClean="0"/>
              <a:pPr/>
              <a:t>14</a:t>
            </a:fld>
            <a:endParaRPr lang="en-US"/>
          </a:p>
        </p:txBody>
      </p:sp>
      <p:sp>
        <p:nvSpPr>
          <p:cNvPr id="8" name="Content Placeholder 2"/>
          <p:cNvSpPr txBox="1">
            <a:spLocks/>
          </p:cNvSpPr>
          <p:nvPr/>
        </p:nvSpPr>
        <p:spPr>
          <a:xfrm>
            <a:off x="502920" y="1571612"/>
            <a:ext cx="8183880" cy="4071966"/>
          </a:xfrm>
          <a:prstGeom prst="rect">
            <a:avLst/>
          </a:prstGeom>
        </p:spPr>
        <p:txBody>
          <a:bodyPr vert="horz" lIns="182880" tIns="91440">
            <a:normAutofit/>
          </a:bodyPr>
          <a:lstStyle/>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pitchFamily="2" charset="2"/>
              <a:buChar char="Ø"/>
              <a:tabLst/>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pitchFamily="2" charset="2"/>
              <a:buChar char="Ø"/>
              <a:tabLst/>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pitchFamily="2" charset="2"/>
              <a:buChar char="Ø"/>
              <a:tabLst/>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pitchFamily="2" charset="2"/>
              <a:buChar char="Ø"/>
              <a:tabLst/>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502920" y="1500174"/>
            <a:ext cx="8183880" cy="4286280"/>
          </a:xfrm>
          <a:prstGeom prst="rect">
            <a:avLst/>
          </a:prstGeom>
        </p:spPr>
        <p:txBody>
          <a:bodyPr vert="horz" lIns="182880" tIns="91440">
            <a:normAutofit/>
          </a:bodyPr>
          <a:lstStyle/>
          <a:p>
            <a:pPr marL="265176" lvl="0" indent="-265176">
              <a:spcBef>
                <a:spcPts val="250"/>
              </a:spcBef>
              <a:buClr>
                <a:schemeClr val="accent1"/>
              </a:buClr>
              <a:buSzPct val="80000"/>
              <a:buFont typeface="Wingdings" pitchFamily="2" charset="2"/>
              <a:buChar char="Ø"/>
            </a:pPr>
            <a:endParaRPr lang="en-US" sz="1600" dirty="0" smtClean="0"/>
          </a:p>
          <a:p>
            <a:pPr marL="265176" lvl="0" indent="-265176">
              <a:spcBef>
                <a:spcPts val="250"/>
              </a:spcBef>
              <a:buClr>
                <a:schemeClr val="accent1"/>
              </a:buClr>
              <a:buSzPct val="80000"/>
              <a:buFont typeface="Wingdings" pitchFamily="2" charset="2"/>
              <a:buChar char="Ø"/>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pitchFamily="2" charset="2"/>
              <a:buChar char="Ø"/>
              <a:tabLst/>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pitchFamily="2" charset="2"/>
              <a:buChar char="Ø"/>
              <a:tabLst/>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pitchFamily="2" charset="2"/>
              <a:buChar char="Ø"/>
              <a:tabLst/>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TextBox 11"/>
          <p:cNvSpPr txBox="1"/>
          <p:nvPr/>
        </p:nvSpPr>
        <p:spPr>
          <a:xfrm>
            <a:off x="714348" y="1428736"/>
            <a:ext cx="7786742" cy="2862322"/>
          </a:xfrm>
          <a:prstGeom prst="rect">
            <a:avLst/>
          </a:prstGeom>
          <a:noFill/>
        </p:spPr>
        <p:txBody>
          <a:bodyPr wrap="square" rtlCol="0">
            <a:spAutoFit/>
          </a:bodyPr>
          <a:lstStyle/>
          <a:p>
            <a:r>
              <a:rPr lang="en-US" dirty="0" smtClean="0"/>
              <a:t>Above Table describes our developed network architecture. The architecture consists of several Convolutional layers, fully connected layers, softmax layer. All Convolutional layers have parameter stride equal to 1. This parameter determines the stride of the convolution sliding window, so layers with parameter stride greater than 1 also combine the pooling operation. The softmax layer normalizes the previous layer output so that its output contains probabilities of belonging to recognizable classes for the original input image.  </a:t>
            </a:r>
          </a:p>
          <a:p>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D523F51-7D66-4485-BFF0-A9B84E2068B4}" type="datetime1">
              <a:rPr lang="en-US" smtClean="0"/>
              <a:pPr/>
              <a:t>5/24/2020</a:t>
            </a:fld>
            <a:endParaRPr lang="en-US"/>
          </a:p>
        </p:txBody>
      </p:sp>
      <p:sp>
        <p:nvSpPr>
          <p:cNvPr id="4" name="Footer Placeholder 3"/>
          <p:cNvSpPr>
            <a:spLocks noGrp="1"/>
          </p:cNvSpPr>
          <p:nvPr>
            <p:ph type="ftr" sz="quarter" idx="11"/>
          </p:nvPr>
        </p:nvSpPr>
        <p:spPr/>
        <p:txBody>
          <a:bodyPr/>
          <a:lstStyle/>
          <a:p>
            <a:r>
              <a:rPr lang="en-US" smtClean="0"/>
              <a:t>SUYASH VERMA</a:t>
            </a:r>
            <a:endParaRPr lang="en-US"/>
          </a:p>
        </p:txBody>
      </p:sp>
      <p:sp>
        <p:nvSpPr>
          <p:cNvPr id="5" name="Slide Number Placeholder 4"/>
          <p:cNvSpPr>
            <a:spLocks noGrp="1"/>
          </p:cNvSpPr>
          <p:nvPr>
            <p:ph type="sldNum" sz="quarter" idx="12"/>
          </p:nvPr>
        </p:nvSpPr>
        <p:spPr/>
        <p:txBody>
          <a:bodyPr/>
          <a:lstStyle/>
          <a:p>
            <a:fld id="{F82C7299-9AD3-49BC-BC52-94E3B1FC1E8A}" type="slidenum">
              <a:rPr lang="en-US" smtClean="0"/>
              <a:pPr/>
              <a:t>15</a:t>
            </a:fld>
            <a:endParaRPr lang="en-US"/>
          </a:p>
        </p:txBody>
      </p:sp>
      <p:pic>
        <p:nvPicPr>
          <p:cNvPr id="36866" name="Picture 2"/>
          <p:cNvPicPr>
            <a:picLocks noChangeAspect="1" noChangeArrowheads="1"/>
          </p:cNvPicPr>
          <p:nvPr/>
        </p:nvPicPr>
        <p:blipFill>
          <a:blip r:embed="rId2"/>
          <a:srcRect/>
          <a:stretch>
            <a:fillRect/>
          </a:stretch>
        </p:blipFill>
        <p:spPr bwMode="auto">
          <a:xfrm>
            <a:off x="1071538" y="714356"/>
            <a:ext cx="6500858" cy="2500330"/>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1071538" y="3357562"/>
            <a:ext cx="6500858" cy="2286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BE1F14-170C-4138-9521-4E914C405770}" type="datetime1">
              <a:rPr lang="en-US" smtClean="0"/>
              <a:pPr/>
              <a:t>5/24/2020</a:t>
            </a:fld>
            <a:endParaRPr lang="en-US"/>
          </a:p>
        </p:txBody>
      </p:sp>
      <p:sp>
        <p:nvSpPr>
          <p:cNvPr id="5" name="Footer Placeholder 4"/>
          <p:cNvSpPr>
            <a:spLocks noGrp="1"/>
          </p:cNvSpPr>
          <p:nvPr>
            <p:ph type="ftr" sz="quarter" idx="11"/>
          </p:nvPr>
        </p:nvSpPr>
        <p:spPr/>
        <p:txBody>
          <a:bodyPr/>
          <a:lstStyle/>
          <a:p>
            <a:r>
              <a:rPr lang="en-US" smtClean="0"/>
              <a:t>SUYASH VERMA</a:t>
            </a:r>
            <a:endParaRPr lang="en-US"/>
          </a:p>
        </p:txBody>
      </p:sp>
      <p:sp>
        <p:nvSpPr>
          <p:cNvPr id="6" name="Slide Number Placeholder 5"/>
          <p:cNvSpPr>
            <a:spLocks noGrp="1"/>
          </p:cNvSpPr>
          <p:nvPr>
            <p:ph type="sldNum" sz="quarter" idx="12"/>
          </p:nvPr>
        </p:nvSpPr>
        <p:spPr/>
        <p:txBody>
          <a:bodyPr/>
          <a:lstStyle/>
          <a:p>
            <a:fld id="{F82C7299-9AD3-49BC-BC52-94E3B1FC1E8A}" type="slidenum">
              <a:rPr lang="en-US" smtClean="0"/>
              <a:pPr/>
              <a:t>16</a:t>
            </a:fld>
            <a:endParaRPr lang="en-US"/>
          </a:p>
        </p:txBody>
      </p:sp>
      <p:sp>
        <p:nvSpPr>
          <p:cNvPr id="8" name="Title 1"/>
          <p:cNvSpPr>
            <a:spLocks noGrp="1"/>
          </p:cNvSpPr>
          <p:nvPr>
            <p:ph type="title"/>
          </p:nvPr>
        </p:nvSpPr>
        <p:spPr>
          <a:xfrm>
            <a:off x="502920" y="500042"/>
            <a:ext cx="8183880" cy="571504"/>
          </a:xfrm>
        </p:spPr>
        <p:txBody>
          <a:bodyPr>
            <a:normAutofit fontScale="90000"/>
          </a:bodyPr>
          <a:lstStyle/>
          <a:p>
            <a:r>
              <a:rPr lang="en-IN" dirty="0" smtClean="0"/>
              <a:t>Autonomous Lane Detection </a:t>
            </a:r>
            <a:endParaRPr lang="en-US" dirty="0"/>
          </a:p>
        </p:txBody>
      </p:sp>
      <p:sp>
        <p:nvSpPr>
          <p:cNvPr id="10" name="TextBox 9"/>
          <p:cNvSpPr txBox="1"/>
          <p:nvPr/>
        </p:nvSpPr>
        <p:spPr>
          <a:xfrm>
            <a:off x="500034" y="1285860"/>
            <a:ext cx="8143932" cy="2308324"/>
          </a:xfrm>
          <a:prstGeom prst="rect">
            <a:avLst/>
          </a:prstGeom>
          <a:noFill/>
        </p:spPr>
        <p:txBody>
          <a:bodyPr wrap="square" rtlCol="0">
            <a:spAutoFit/>
          </a:bodyPr>
          <a:lstStyle/>
          <a:p>
            <a:r>
              <a:rPr lang="en-US" dirty="0" smtClean="0"/>
              <a:t>Autonomous Driving Car is one of the most disruptive innovations in AI. Fuelled by Deep Learning algorithms, they are continuously driving our society forward and creating new opportunities in the mobility sector. An autonomous car can go anywhere a traditional car can go and does everything that an experienced human driver does. But it’s very essential to train it properly. One of the many steps involved during the training of an autonomous driving car is lane detection</a:t>
            </a:r>
            <a:endParaRPr lang="en-US" dirty="0"/>
          </a:p>
        </p:txBody>
      </p:sp>
      <p:pic>
        <p:nvPicPr>
          <p:cNvPr id="7169" name="Picture 1"/>
          <p:cNvPicPr>
            <a:picLocks noChangeAspect="1" noChangeArrowheads="1"/>
          </p:cNvPicPr>
          <p:nvPr/>
        </p:nvPicPr>
        <p:blipFill>
          <a:blip r:embed="rId2"/>
          <a:srcRect/>
          <a:stretch>
            <a:fillRect/>
          </a:stretch>
        </p:blipFill>
        <p:spPr bwMode="auto">
          <a:xfrm>
            <a:off x="2714612" y="3357562"/>
            <a:ext cx="4991100" cy="25527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714356"/>
            <a:ext cx="8183880" cy="5000660"/>
          </a:xfrm>
        </p:spPr>
        <p:txBody>
          <a:bodyPr>
            <a:normAutofit/>
          </a:bodyPr>
          <a:lstStyle/>
          <a:p>
            <a:pPr>
              <a:buFont typeface="Wingdings" pitchFamily="2" charset="2"/>
              <a:buChar char="Ø"/>
            </a:pPr>
            <a:r>
              <a:rPr lang="en-US" sz="1600" dirty="0" smtClean="0"/>
              <a:t>Decoding </a:t>
            </a:r>
            <a:r>
              <a:rPr lang="en-US" sz="1600" dirty="0" smtClean="0"/>
              <a:t>video file: After the capturing has been initialized every video frame is decoded (i.e. converting into a sequence of images). </a:t>
            </a:r>
          </a:p>
          <a:p>
            <a:pPr>
              <a:buFont typeface="Wingdings" pitchFamily="2" charset="2"/>
              <a:buChar char="Ø"/>
            </a:pPr>
            <a:r>
              <a:rPr lang="en-US" sz="1600" dirty="0" smtClean="0"/>
              <a:t>Grayscale </a:t>
            </a:r>
            <a:r>
              <a:rPr lang="en-US" sz="1600" dirty="0" smtClean="0"/>
              <a:t>conversion of image: The video frames are in RGB format, RGB is converted to grayscale because processing a single channel image is faster than processing a three-channel colored image. </a:t>
            </a:r>
          </a:p>
          <a:p>
            <a:pPr>
              <a:buFont typeface="Wingdings" pitchFamily="2" charset="2"/>
              <a:buChar char="Ø"/>
            </a:pPr>
            <a:r>
              <a:rPr lang="en-US" sz="1600" dirty="0" smtClean="0"/>
              <a:t>Reduce </a:t>
            </a:r>
            <a:r>
              <a:rPr lang="en-US" sz="1600" dirty="0" smtClean="0"/>
              <a:t>noise: Noise can create false edges, therefore before going further, it’s imperative to perform image smoothening. Gaussian filter is used to perform this </a:t>
            </a:r>
            <a:r>
              <a:rPr lang="en-US" sz="1600" dirty="0" smtClean="0"/>
              <a:t>process.</a:t>
            </a:r>
          </a:p>
          <a:p>
            <a:pPr>
              <a:buFont typeface="Wingdings" pitchFamily="2" charset="2"/>
              <a:buChar char="Ø"/>
            </a:pPr>
            <a:r>
              <a:rPr lang="en-US" sz="1600" dirty="0" smtClean="0"/>
              <a:t>Canny </a:t>
            </a:r>
            <a:r>
              <a:rPr lang="en-US" sz="1600" dirty="0" smtClean="0"/>
              <a:t>Edge Detector: It computes gradient in all directions of our blurred image and traces the edges with large changes in </a:t>
            </a:r>
            <a:r>
              <a:rPr lang="en-US" sz="1600" dirty="0" smtClean="0"/>
              <a:t>intensity.</a:t>
            </a:r>
          </a:p>
          <a:p>
            <a:pPr>
              <a:buFont typeface="Wingdings" pitchFamily="2" charset="2"/>
              <a:buChar char="Ø"/>
            </a:pPr>
            <a:r>
              <a:rPr lang="en-US" sz="1600" dirty="0" smtClean="0"/>
              <a:t>Region </a:t>
            </a:r>
            <a:r>
              <a:rPr lang="en-US" sz="1600" dirty="0" smtClean="0"/>
              <a:t>of Interest: This step is to take into account only the region covered by the road lane. A mask is created here, which is of the same dimension as our road image. Furthermore, bitwise AND operation is performed between each pixel of our canny image and this mask. It ultimately masks the canny image and shows the region of interest traced by the polygonal contour of the mask. </a:t>
            </a:r>
            <a:r>
              <a:rPr lang="en-US" sz="1600" dirty="0" smtClean="0"/>
              <a:t> </a:t>
            </a:r>
            <a:endParaRPr lang="en-US" sz="1600" dirty="0" smtClean="0"/>
          </a:p>
          <a:p>
            <a:pPr>
              <a:buFont typeface="Wingdings" pitchFamily="2" charset="2"/>
              <a:buChar char="Ø"/>
            </a:pPr>
            <a:r>
              <a:rPr lang="en-US" sz="1600" dirty="0" smtClean="0"/>
              <a:t>Hough </a:t>
            </a:r>
            <a:r>
              <a:rPr lang="en-US" sz="1600" dirty="0" smtClean="0"/>
              <a:t>Line Transform: The Hough Line Transform is a transform used to detect straight lines. The Probabilistic Hough Line Transform is used here, which gives output as the extremes of the detected lines. </a:t>
            </a:r>
            <a:endParaRPr lang="en-IN" sz="1600" dirty="0" smtClean="0"/>
          </a:p>
          <a:p>
            <a:pPr>
              <a:buFont typeface="Wingdings" pitchFamily="2" charset="2"/>
              <a:buChar char="Ø"/>
            </a:pPr>
            <a:endParaRPr lang="en-IN" sz="1600" dirty="0" smtClean="0"/>
          </a:p>
          <a:p>
            <a:pPr>
              <a:buFont typeface="Wingdings" pitchFamily="2" charset="2"/>
              <a:buChar char="Ø"/>
            </a:pPr>
            <a:endParaRPr lang="en-IN" sz="1600" dirty="0" smtClean="0"/>
          </a:p>
        </p:txBody>
      </p:sp>
      <p:sp>
        <p:nvSpPr>
          <p:cNvPr id="4" name="Date Placeholder 3"/>
          <p:cNvSpPr>
            <a:spLocks noGrp="1"/>
          </p:cNvSpPr>
          <p:nvPr>
            <p:ph type="dt" sz="half" idx="10"/>
          </p:nvPr>
        </p:nvSpPr>
        <p:spPr/>
        <p:txBody>
          <a:bodyPr/>
          <a:lstStyle/>
          <a:p>
            <a:fld id="{5315E8AB-F9FE-418D-A0C9-0B40466BBD07}" type="datetime1">
              <a:rPr lang="en-US" smtClean="0"/>
              <a:pPr/>
              <a:t>5/24/2020</a:t>
            </a:fld>
            <a:endParaRPr lang="en-US"/>
          </a:p>
        </p:txBody>
      </p:sp>
      <p:sp>
        <p:nvSpPr>
          <p:cNvPr id="5" name="Footer Placeholder 4"/>
          <p:cNvSpPr>
            <a:spLocks noGrp="1"/>
          </p:cNvSpPr>
          <p:nvPr>
            <p:ph type="ftr" sz="quarter" idx="11"/>
          </p:nvPr>
        </p:nvSpPr>
        <p:spPr/>
        <p:txBody>
          <a:bodyPr/>
          <a:lstStyle/>
          <a:p>
            <a:r>
              <a:rPr lang="en-US" smtClean="0"/>
              <a:t>SUYASH VERMA</a:t>
            </a:r>
            <a:endParaRPr lang="en-US"/>
          </a:p>
        </p:txBody>
      </p:sp>
      <p:sp>
        <p:nvSpPr>
          <p:cNvPr id="6" name="Slide Number Placeholder 5"/>
          <p:cNvSpPr>
            <a:spLocks noGrp="1"/>
          </p:cNvSpPr>
          <p:nvPr>
            <p:ph type="sldNum" sz="quarter" idx="12"/>
          </p:nvPr>
        </p:nvSpPr>
        <p:spPr/>
        <p:txBody>
          <a:bodyPr/>
          <a:lstStyle/>
          <a:p>
            <a:fld id="{F82C7299-9AD3-49BC-BC52-94E3B1FC1E8A}"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DACB03C-4E55-4AD0-90CE-AF4A590F4DFD}" type="datetime1">
              <a:rPr lang="en-US" smtClean="0"/>
              <a:pPr/>
              <a:t>5/24/2020</a:t>
            </a:fld>
            <a:endParaRPr lang="en-US"/>
          </a:p>
        </p:txBody>
      </p:sp>
      <p:sp>
        <p:nvSpPr>
          <p:cNvPr id="4" name="Footer Placeholder 3"/>
          <p:cNvSpPr>
            <a:spLocks noGrp="1"/>
          </p:cNvSpPr>
          <p:nvPr>
            <p:ph type="ftr" sz="quarter" idx="11"/>
          </p:nvPr>
        </p:nvSpPr>
        <p:spPr/>
        <p:txBody>
          <a:bodyPr/>
          <a:lstStyle/>
          <a:p>
            <a:r>
              <a:rPr lang="en-US" smtClean="0"/>
              <a:t>SUYASH VERMA</a:t>
            </a:r>
            <a:endParaRPr lang="en-US"/>
          </a:p>
        </p:txBody>
      </p:sp>
      <p:sp>
        <p:nvSpPr>
          <p:cNvPr id="5" name="Slide Number Placeholder 4"/>
          <p:cNvSpPr>
            <a:spLocks noGrp="1"/>
          </p:cNvSpPr>
          <p:nvPr>
            <p:ph type="sldNum" sz="quarter" idx="12"/>
          </p:nvPr>
        </p:nvSpPr>
        <p:spPr/>
        <p:txBody>
          <a:bodyPr/>
          <a:lstStyle/>
          <a:p>
            <a:fld id="{F82C7299-9AD3-49BC-BC52-94E3B1FC1E8A}" type="slidenum">
              <a:rPr lang="en-US" smtClean="0"/>
              <a:pPr/>
              <a:t>18</a:t>
            </a:fld>
            <a:endParaRPr lang="en-US"/>
          </a:p>
        </p:txBody>
      </p:sp>
      <p:pic>
        <p:nvPicPr>
          <p:cNvPr id="5121" name="Picture 1"/>
          <p:cNvPicPr>
            <a:picLocks noChangeAspect="1" noChangeArrowheads="1"/>
          </p:cNvPicPr>
          <p:nvPr/>
        </p:nvPicPr>
        <p:blipFill>
          <a:blip r:embed="rId2"/>
          <a:srcRect/>
          <a:stretch>
            <a:fillRect/>
          </a:stretch>
        </p:blipFill>
        <p:spPr bwMode="auto">
          <a:xfrm>
            <a:off x="714348" y="866775"/>
            <a:ext cx="7358113" cy="491967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00042"/>
            <a:ext cx="8183880" cy="785818"/>
          </a:xfrm>
        </p:spPr>
        <p:txBody>
          <a:bodyPr/>
          <a:lstStyle/>
          <a:p>
            <a:r>
              <a:rPr lang="en-IN" dirty="0" smtClean="0"/>
              <a:t>Conclusion</a:t>
            </a:r>
            <a:endParaRPr lang="en-US" dirty="0"/>
          </a:p>
        </p:txBody>
      </p:sp>
      <p:sp>
        <p:nvSpPr>
          <p:cNvPr id="3" name="Content Placeholder 2"/>
          <p:cNvSpPr>
            <a:spLocks noGrp="1"/>
          </p:cNvSpPr>
          <p:nvPr>
            <p:ph idx="1"/>
          </p:nvPr>
        </p:nvSpPr>
        <p:spPr>
          <a:xfrm>
            <a:off x="502920" y="1428736"/>
            <a:ext cx="3497576" cy="3857652"/>
          </a:xfrm>
        </p:spPr>
        <p:txBody>
          <a:bodyPr>
            <a:noAutofit/>
          </a:bodyPr>
          <a:lstStyle/>
          <a:p>
            <a:pPr>
              <a:buNone/>
            </a:pPr>
            <a:r>
              <a:rPr lang="en-US" sz="2000" dirty="0" smtClean="0"/>
              <a:t>An autonomous car </a:t>
            </a:r>
            <a:r>
              <a:rPr lang="en-US" sz="2000" dirty="0" smtClean="0"/>
              <a:t>can be </a:t>
            </a:r>
            <a:r>
              <a:rPr lang="en-US" sz="2000" dirty="0" smtClean="0"/>
              <a:t>built with some extra hardware </a:t>
            </a:r>
            <a:r>
              <a:rPr lang="en-US" sz="2000" dirty="0" smtClean="0"/>
              <a:t>and </a:t>
            </a:r>
            <a:r>
              <a:rPr lang="en-US" sz="2000" dirty="0" smtClean="0"/>
              <a:t>Traffic recognition system and Automatic Lane detection system integrated within Raspberry pi. Below is the Structure of a simple autonomous car.</a:t>
            </a:r>
            <a:endParaRPr lang="en-US" sz="2000" dirty="0"/>
          </a:p>
        </p:txBody>
      </p:sp>
      <p:sp>
        <p:nvSpPr>
          <p:cNvPr id="4" name="Date Placeholder 3"/>
          <p:cNvSpPr>
            <a:spLocks noGrp="1"/>
          </p:cNvSpPr>
          <p:nvPr>
            <p:ph type="dt" sz="half" idx="10"/>
          </p:nvPr>
        </p:nvSpPr>
        <p:spPr/>
        <p:txBody>
          <a:bodyPr/>
          <a:lstStyle/>
          <a:p>
            <a:fld id="{E56FD6E0-ACF8-46DE-A4EB-5FABD652542D}" type="datetime1">
              <a:rPr lang="en-US" smtClean="0"/>
              <a:pPr/>
              <a:t>5/24/2020</a:t>
            </a:fld>
            <a:endParaRPr lang="en-US"/>
          </a:p>
        </p:txBody>
      </p:sp>
      <p:sp>
        <p:nvSpPr>
          <p:cNvPr id="5" name="Footer Placeholder 4"/>
          <p:cNvSpPr>
            <a:spLocks noGrp="1"/>
          </p:cNvSpPr>
          <p:nvPr>
            <p:ph type="ftr" sz="quarter" idx="11"/>
          </p:nvPr>
        </p:nvSpPr>
        <p:spPr/>
        <p:txBody>
          <a:bodyPr/>
          <a:lstStyle/>
          <a:p>
            <a:r>
              <a:rPr lang="en-US" smtClean="0"/>
              <a:t>SUYASH VERMA</a:t>
            </a:r>
            <a:endParaRPr lang="en-US"/>
          </a:p>
        </p:txBody>
      </p:sp>
      <p:sp>
        <p:nvSpPr>
          <p:cNvPr id="6" name="Slide Number Placeholder 5"/>
          <p:cNvSpPr>
            <a:spLocks noGrp="1"/>
          </p:cNvSpPr>
          <p:nvPr>
            <p:ph type="sldNum" sz="quarter" idx="12"/>
          </p:nvPr>
        </p:nvSpPr>
        <p:spPr/>
        <p:txBody>
          <a:bodyPr/>
          <a:lstStyle/>
          <a:p>
            <a:fld id="{F82C7299-9AD3-49BC-BC52-94E3B1FC1E8A}" type="slidenum">
              <a:rPr lang="en-US" smtClean="0"/>
              <a:pPr/>
              <a:t>19</a:t>
            </a:fld>
            <a:endParaRPr lang="en-US"/>
          </a:p>
        </p:txBody>
      </p:sp>
      <p:pic>
        <p:nvPicPr>
          <p:cNvPr id="4097" name="Picture 1"/>
          <p:cNvPicPr>
            <a:picLocks noChangeAspect="1" noChangeArrowheads="1"/>
          </p:cNvPicPr>
          <p:nvPr/>
        </p:nvPicPr>
        <p:blipFill>
          <a:blip r:embed="rId2"/>
          <a:srcRect/>
          <a:stretch>
            <a:fillRect/>
          </a:stretch>
        </p:blipFill>
        <p:spPr bwMode="auto">
          <a:xfrm>
            <a:off x="4071934" y="0"/>
            <a:ext cx="4557715" cy="614364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71480"/>
            <a:ext cx="8183880" cy="500066"/>
          </a:xfrm>
        </p:spPr>
        <p:txBody>
          <a:bodyPr>
            <a:normAutofit fontScale="90000"/>
          </a:bodyPr>
          <a:lstStyle/>
          <a:p>
            <a:r>
              <a:rPr lang="en-IN" dirty="0" smtClean="0"/>
              <a:t>Outline -</a:t>
            </a:r>
            <a:endParaRPr lang="en-US" dirty="0"/>
          </a:p>
        </p:txBody>
      </p:sp>
      <p:sp>
        <p:nvSpPr>
          <p:cNvPr id="3" name="Content Placeholder 2"/>
          <p:cNvSpPr>
            <a:spLocks noGrp="1"/>
          </p:cNvSpPr>
          <p:nvPr>
            <p:ph idx="1"/>
          </p:nvPr>
        </p:nvSpPr>
        <p:spPr>
          <a:xfrm>
            <a:off x="428596" y="1142984"/>
            <a:ext cx="8215370" cy="4857784"/>
          </a:xfrm>
        </p:spPr>
        <p:txBody>
          <a:bodyPr>
            <a:normAutofit/>
          </a:bodyPr>
          <a:lstStyle/>
          <a:p>
            <a:pPr>
              <a:buFont typeface="Wingdings" pitchFamily="2" charset="2"/>
              <a:buChar char="q"/>
            </a:pPr>
            <a:r>
              <a:rPr lang="en-US" sz="2000" dirty="0" smtClean="0"/>
              <a:t>PROBLEM </a:t>
            </a:r>
            <a:r>
              <a:rPr lang="en-US" sz="2000" dirty="0" smtClean="0"/>
              <a:t>STATEMENT </a:t>
            </a:r>
          </a:p>
          <a:p>
            <a:pPr>
              <a:buFont typeface="Wingdings" pitchFamily="2" charset="2"/>
              <a:buChar char="q"/>
            </a:pPr>
            <a:r>
              <a:rPr lang="en-US" sz="2000" dirty="0" smtClean="0"/>
              <a:t>ABSTRACT  </a:t>
            </a:r>
          </a:p>
          <a:p>
            <a:pPr>
              <a:buFont typeface="Wingdings" pitchFamily="2" charset="2"/>
              <a:buChar char="q"/>
            </a:pPr>
            <a:r>
              <a:rPr lang="en-US" sz="2000" dirty="0" smtClean="0"/>
              <a:t>OBJECTIVES </a:t>
            </a:r>
          </a:p>
          <a:p>
            <a:pPr>
              <a:buFont typeface="Wingdings" pitchFamily="2" charset="2"/>
              <a:buChar char="q"/>
            </a:pPr>
            <a:r>
              <a:rPr lang="en-US" sz="2000" dirty="0" smtClean="0"/>
              <a:t>TECHNOLOGY USED </a:t>
            </a:r>
          </a:p>
          <a:p>
            <a:pPr>
              <a:buFont typeface="Wingdings" pitchFamily="2" charset="2"/>
              <a:buChar char="q"/>
            </a:pPr>
            <a:r>
              <a:rPr lang="en-US" sz="2000" dirty="0" smtClean="0"/>
              <a:t>PROJECT STRUCTURE  </a:t>
            </a:r>
          </a:p>
          <a:p>
            <a:pPr>
              <a:buFont typeface="Wingdings" pitchFamily="2" charset="2"/>
              <a:buChar char="q"/>
            </a:pPr>
            <a:r>
              <a:rPr lang="en-US" sz="2000" dirty="0" smtClean="0"/>
              <a:t>LITERATURE REVIEW </a:t>
            </a:r>
          </a:p>
          <a:p>
            <a:pPr>
              <a:buFont typeface="Wingdings" pitchFamily="2" charset="2"/>
              <a:buChar char="q"/>
            </a:pPr>
            <a:r>
              <a:rPr lang="en-US" sz="2000" dirty="0" smtClean="0"/>
              <a:t>BACKGROUND STUDY AND FINDINGS </a:t>
            </a:r>
          </a:p>
          <a:p>
            <a:pPr>
              <a:buFont typeface="Wingdings" pitchFamily="2" charset="2"/>
              <a:buChar char="q"/>
            </a:pPr>
            <a:r>
              <a:rPr lang="en-US" sz="2000" dirty="0" smtClean="0"/>
              <a:t>TRAFFIC SIGN RECOGNITION  </a:t>
            </a:r>
          </a:p>
          <a:p>
            <a:pPr>
              <a:buFont typeface="Wingdings" pitchFamily="2" charset="2"/>
              <a:buChar char="q"/>
            </a:pPr>
            <a:r>
              <a:rPr lang="en-US" sz="2000" dirty="0" smtClean="0"/>
              <a:t>LANE DETCTION SYSTEM </a:t>
            </a:r>
          </a:p>
          <a:p>
            <a:pPr>
              <a:buFont typeface="Wingdings" pitchFamily="2" charset="2"/>
              <a:buChar char="q"/>
            </a:pPr>
            <a:r>
              <a:rPr lang="en-US" sz="2000" dirty="0" smtClean="0"/>
              <a:t>REFERENCES </a:t>
            </a:r>
            <a:endParaRPr lang="en-US" sz="2000" dirty="0"/>
          </a:p>
        </p:txBody>
      </p:sp>
      <p:sp>
        <p:nvSpPr>
          <p:cNvPr id="4" name="Date Placeholder 3"/>
          <p:cNvSpPr>
            <a:spLocks noGrp="1"/>
          </p:cNvSpPr>
          <p:nvPr>
            <p:ph type="dt" sz="half" idx="10"/>
          </p:nvPr>
        </p:nvSpPr>
        <p:spPr/>
        <p:txBody>
          <a:bodyPr/>
          <a:lstStyle/>
          <a:p>
            <a:fld id="{F2780321-A96C-44B3-82A5-A918653CF74A}" type="datetime1">
              <a:rPr lang="en-US" smtClean="0"/>
              <a:pPr/>
              <a:t>5/24/2020</a:t>
            </a:fld>
            <a:endParaRPr lang="en-US"/>
          </a:p>
        </p:txBody>
      </p:sp>
      <p:sp>
        <p:nvSpPr>
          <p:cNvPr id="5" name="Footer Placeholder 4"/>
          <p:cNvSpPr>
            <a:spLocks noGrp="1"/>
          </p:cNvSpPr>
          <p:nvPr>
            <p:ph type="ftr" sz="quarter" idx="11"/>
          </p:nvPr>
        </p:nvSpPr>
        <p:spPr/>
        <p:txBody>
          <a:bodyPr/>
          <a:lstStyle/>
          <a:p>
            <a:r>
              <a:rPr lang="en-US" smtClean="0"/>
              <a:t>SUYASH VERMA</a:t>
            </a:r>
            <a:endParaRPr lang="en-US"/>
          </a:p>
        </p:txBody>
      </p:sp>
      <p:sp>
        <p:nvSpPr>
          <p:cNvPr id="6" name="Slide Number Placeholder 5"/>
          <p:cNvSpPr>
            <a:spLocks noGrp="1"/>
          </p:cNvSpPr>
          <p:nvPr>
            <p:ph type="sldNum" sz="quarter" idx="12"/>
          </p:nvPr>
        </p:nvSpPr>
        <p:spPr/>
        <p:txBody>
          <a:bodyPr/>
          <a:lstStyle/>
          <a:p>
            <a:fld id="{F82C7299-9AD3-49BC-BC52-94E3B1FC1E8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642918"/>
            <a:ext cx="8183880" cy="642942"/>
          </a:xfrm>
        </p:spPr>
        <p:txBody>
          <a:bodyPr/>
          <a:lstStyle/>
          <a:p>
            <a:r>
              <a:rPr lang="en-IN" dirty="0" smtClean="0"/>
              <a:t>Reference</a:t>
            </a:r>
            <a:endParaRPr lang="en-US" dirty="0"/>
          </a:p>
        </p:txBody>
      </p:sp>
      <p:sp>
        <p:nvSpPr>
          <p:cNvPr id="4" name="Date Placeholder 3"/>
          <p:cNvSpPr>
            <a:spLocks noGrp="1"/>
          </p:cNvSpPr>
          <p:nvPr>
            <p:ph type="dt" sz="half" idx="10"/>
          </p:nvPr>
        </p:nvSpPr>
        <p:spPr/>
        <p:txBody>
          <a:bodyPr/>
          <a:lstStyle/>
          <a:p>
            <a:fld id="{ABE12E61-E105-4BA7-AA70-D5FF35697790}" type="datetime1">
              <a:rPr lang="en-US" smtClean="0"/>
              <a:pPr/>
              <a:t>5/24/2020</a:t>
            </a:fld>
            <a:endParaRPr lang="en-US"/>
          </a:p>
        </p:txBody>
      </p:sp>
      <p:sp>
        <p:nvSpPr>
          <p:cNvPr id="5" name="Footer Placeholder 4"/>
          <p:cNvSpPr>
            <a:spLocks noGrp="1"/>
          </p:cNvSpPr>
          <p:nvPr>
            <p:ph type="ftr" sz="quarter" idx="11"/>
          </p:nvPr>
        </p:nvSpPr>
        <p:spPr/>
        <p:txBody>
          <a:bodyPr/>
          <a:lstStyle/>
          <a:p>
            <a:r>
              <a:rPr lang="en-US" smtClean="0"/>
              <a:t>SUYASH VERMA</a:t>
            </a:r>
            <a:endParaRPr lang="en-US"/>
          </a:p>
        </p:txBody>
      </p:sp>
      <p:sp>
        <p:nvSpPr>
          <p:cNvPr id="6" name="Slide Number Placeholder 5"/>
          <p:cNvSpPr>
            <a:spLocks noGrp="1"/>
          </p:cNvSpPr>
          <p:nvPr>
            <p:ph type="sldNum" sz="quarter" idx="12"/>
          </p:nvPr>
        </p:nvSpPr>
        <p:spPr/>
        <p:txBody>
          <a:bodyPr/>
          <a:lstStyle/>
          <a:p>
            <a:fld id="{F82C7299-9AD3-49BC-BC52-94E3B1FC1E8A}" type="slidenum">
              <a:rPr lang="en-US" smtClean="0"/>
              <a:pPr/>
              <a:t>20</a:t>
            </a:fld>
            <a:endParaRPr lang="en-US"/>
          </a:p>
        </p:txBody>
      </p:sp>
      <p:sp>
        <p:nvSpPr>
          <p:cNvPr id="9" name="Content Placeholder 8"/>
          <p:cNvSpPr>
            <a:spLocks noGrp="1"/>
          </p:cNvSpPr>
          <p:nvPr>
            <p:ph idx="1"/>
          </p:nvPr>
        </p:nvSpPr>
        <p:spPr>
          <a:xfrm>
            <a:off x="502920" y="1500174"/>
            <a:ext cx="8183880" cy="4500594"/>
          </a:xfrm>
        </p:spPr>
        <p:txBody>
          <a:bodyPr>
            <a:normAutofit/>
          </a:bodyPr>
          <a:lstStyle/>
          <a:p>
            <a:pPr>
              <a:buFont typeface="Wingdings" pitchFamily="2" charset="2"/>
              <a:buChar char="Ø"/>
            </a:pPr>
            <a:endParaRPr lang="en-US" sz="2000" dirty="0" smtClean="0"/>
          </a:p>
          <a:p>
            <a:endParaRPr lang="en-US" sz="2000" dirty="0"/>
          </a:p>
        </p:txBody>
      </p:sp>
      <p:sp>
        <p:nvSpPr>
          <p:cNvPr id="7" name="TextBox 6"/>
          <p:cNvSpPr txBox="1"/>
          <p:nvPr/>
        </p:nvSpPr>
        <p:spPr>
          <a:xfrm>
            <a:off x="500034" y="1428736"/>
            <a:ext cx="8072494" cy="4308872"/>
          </a:xfrm>
          <a:prstGeom prst="rect">
            <a:avLst/>
          </a:prstGeom>
          <a:noFill/>
        </p:spPr>
        <p:txBody>
          <a:bodyPr wrap="square" rtlCol="0">
            <a:spAutoFit/>
          </a:bodyPr>
          <a:lstStyle/>
          <a:p>
            <a:r>
              <a:rPr lang="en-US" sz="1600" dirty="0" smtClean="0"/>
              <a:t>1. </a:t>
            </a:r>
            <a:r>
              <a:rPr lang="en-US" sz="1600" dirty="0" err="1" smtClean="0"/>
              <a:t>Pannu</a:t>
            </a:r>
            <a:r>
              <a:rPr lang="en-US" sz="1600" dirty="0" smtClean="0"/>
              <a:t>, </a:t>
            </a:r>
            <a:r>
              <a:rPr lang="en-US" sz="1600" dirty="0" err="1" smtClean="0"/>
              <a:t>Gurjashan</a:t>
            </a:r>
            <a:r>
              <a:rPr lang="en-US" sz="1600" dirty="0" smtClean="0"/>
              <a:t> Singh, Mohammad </a:t>
            </a:r>
            <a:r>
              <a:rPr lang="en-US" sz="1600" dirty="0" err="1" smtClean="0"/>
              <a:t>Dawud</a:t>
            </a:r>
            <a:r>
              <a:rPr lang="en-US" sz="1600" dirty="0" smtClean="0"/>
              <a:t> </a:t>
            </a:r>
            <a:r>
              <a:rPr lang="en-US" sz="1600" dirty="0" err="1" smtClean="0"/>
              <a:t>Ansari</a:t>
            </a:r>
            <a:r>
              <a:rPr lang="en-US" sz="1600" dirty="0" smtClean="0"/>
              <a:t>, and </a:t>
            </a:r>
            <a:r>
              <a:rPr lang="en-US" sz="1600" dirty="0" err="1" smtClean="0"/>
              <a:t>Pritha</a:t>
            </a:r>
            <a:r>
              <a:rPr lang="en-US" sz="1600" dirty="0" smtClean="0"/>
              <a:t> Gupta. Design and Implementation of Autonomous Car using Raspberry Pi. International Journal of Computer Applications. 113. 22-29. </a:t>
            </a:r>
          </a:p>
          <a:p>
            <a:r>
              <a:rPr lang="en-US" sz="1600" dirty="0" smtClean="0"/>
              <a:t>2. Wu, </a:t>
            </a:r>
            <a:r>
              <a:rPr lang="en-US" sz="1600" dirty="0" err="1" smtClean="0"/>
              <a:t>Linxiu</a:t>
            </a:r>
            <a:r>
              <a:rPr lang="en-US" sz="1600" dirty="0" smtClean="0"/>
              <a:t>, </a:t>
            </a:r>
            <a:r>
              <a:rPr lang="en-US" sz="1600" dirty="0" err="1" smtClean="0"/>
              <a:t>Houjie</a:t>
            </a:r>
            <a:r>
              <a:rPr lang="en-US" sz="1600" dirty="0" smtClean="0"/>
              <a:t> Li, </a:t>
            </a:r>
            <a:r>
              <a:rPr lang="en-US" sz="1600" dirty="0" err="1" smtClean="0"/>
              <a:t>Jianjun</a:t>
            </a:r>
            <a:r>
              <a:rPr lang="en-US" sz="1600" dirty="0" smtClean="0"/>
              <a:t> He, and </a:t>
            </a:r>
            <a:r>
              <a:rPr lang="en-US" sz="1600" dirty="0" err="1" smtClean="0"/>
              <a:t>Xuan</a:t>
            </a:r>
            <a:r>
              <a:rPr lang="en-US" sz="1600" dirty="0" smtClean="0"/>
              <a:t> Chen. Traffic sign detection method based on Faster R-CNN. Journal of Physics: Conference Series. 1176. 032045. 10.1088/1742-6596/1176/3/032045. </a:t>
            </a:r>
          </a:p>
          <a:p>
            <a:r>
              <a:rPr lang="en-US" sz="1600" dirty="0" smtClean="0"/>
              <a:t> </a:t>
            </a:r>
          </a:p>
          <a:p>
            <a:r>
              <a:rPr lang="en-US" sz="1600" dirty="0" smtClean="0"/>
              <a:t>3. </a:t>
            </a:r>
            <a:r>
              <a:rPr lang="en-US" sz="1600" dirty="0" err="1" smtClean="0"/>
              <a:t>Ghosh</a:t>
            </a:r>
            <a:r>
              <a:rPr lang="en-US" sz="1600" dirty="0" smtClean="0"/>
              <a:t>, </a:t>
            </a:r>
            <a:r>
              <a:rPr lang="en-US" sz="1600" dirty="0" err="1" smtClean="0"/>
              <a:t>Rohan</a:t>
            </a:r>
            <a:r>
              <a:rPr lang="en-US" sz="1600" dirty="0" smtClean="0"/>
              <a:t>, </a:t>
            </a:r>
            <a:r>
              <a:rPr lang="en-US" sz="1600" dirty="0" err="1" smtClean="0"/>
              <a:t>Abhishek</a:t>
            </a:r>
            <a:r>
              <a:rPr lang="en-US" sz="1600" dirty="0" smtClean="0"/>
              <a:t> </a:t>
            </a:r>
            <a:r>
              <a:rPr lang="en-US" sz="1600" dirty="0" err="1" smtClean="0"/>
              <a:t>Mishra</a:t>
            </a:r>
            <a:r>
              <a:rPr lang="en-US" sz="1600" dirty="0" smtClean="0"/>
              <a:t>, Garrick Orchard, and </a:t>
            </a:r>
            <a:r>
              <a:rPr lang="en-US" sz="1600" dirty="0" err="1" smtClean="0"/>
              <a:t>Nitish</a:t>
            </a:r>
            <a:r>
              <a:rPr lang="en-US" sz="1600" dirty="0" smtClean="0"/>
              <a:t> V. </a:t>
            </a:r>
            <a:r>
              <a:rPr lang="en-US" sz="1600" dirty="0" err="1" smtClean="0"/>
              <a:t>Thakor.Real</a:t>
            </a:r>
            <a:r>
              <a:rPr lang="en-US" sz="1600" dirty="0" smtClean="0"/>
              <a:t>-time object recognition and orientation estimation using an event-based camera and CNN. In 2014 IEEE Biomedical Circuits and Systems Conference  Proceedings (pp. 544-547).  IEEE. </a:t>
            </a:r>
          </a:p>
          <a:p>
            <a:r>
              <a:rPr lang="en-US" sz="1600" dirty="0" smtClean="0"/>
              <a:t> </a:t>
            </a:r>
          </a:p>
          <a:p>
            <a:r>
              <a:rPr lang="en-US" sz="1600" dirty="0" smtClean="0"/>
              <a:t>4. </a:t>
            </a:r>
            <a:r>
              <a:rPr lang="en-US" sz="1600" dirty="0" err="1" smtClean="0"/>
              <a:t>Thorat</a:t>
            </a:r>
            <a:r>
              <a:rPr lang="en-US" sz="1600" dirty="0" smtClean="0"/>
              <a:t>, Z.V., </a:t>
            </a:r>
            <a:r>
              <a:rPr lang="en-US" sz="1600" dirty="0" err="1" smtClean="0"/>
              <a:t>Mahadik</a:t>
            </a:r>
            <a:r>
              <a:rPr lang="en-US" sz="1600" dirty="0" smtClean="0"/>
              <a:t>, S., Mane, S., </a:t>
            </a:r>
            <a:r>
              <a:rPr lang="en-US" sz="1600" dirty="0" err="1" smtClean="0"/>
              <a:t>Mohite</a:t>
            </a:r>
            <a:r>
              <a:rPr lang="en-US" sz="1600" dirty="0" smtClean="0"/>
              <a:t>, S. and </a:t>
            </a:r>
            <a:r>
              <a:rPr lang="en-US" sz="1600" dirty="0" err="1" smtClean="0"/>
              <a:t>Udugade</a:t>
            </a:r>
            <a:r>
              <a:rPr lang="en-US" sz="1600" dirty="0" smtClean="0"/>
              <a:t>, </a:t>
            </a:r>
            <a:r>
              <a:rPr lang="en-US" sz="1600" dirty="0" err="1" smtClean="0"/>
              <a:t>ASelf</a:t>
            </a:r>
            <a:r>
              <a:rPr lang="en-US" sz="1600" dirty="0" smtClean="0"/>
              <a:t> Driving Car using Raspberry-Pi and Machine Learning  International Research Journal of Engineering and Technology (IRJET) e-ISSN: 23950056 Volume: 06 Issue: 03 | Mar 2019 p-ISSN: 2395-0072  </a:t>
            </a:r>
          </a:p>
          <a:p>
            <a:r>
              <a:rPr lang="en-US"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00042"/>
            <a:ext cx="8183880" cy="5643602"/>
          </a:xfrm>
        </p:spPr>
        <p:txBody>
          <a:bodyPr>
            <a:normAutofit/>
          </a:bodyPr>
          <a:lstStyle/>
          <a:p>
            <a:pPr>
              <a:buFont typeface="Wingdings" pitchFamily="2" charset="2"/>
              <a:buChar char="Ø"/>
            </a:pPr>
            <a:endParaRPr lang="en-US" sz="3800" dirty="0" smtClean="0"/>
          </a:p>
          <a:p>
            <a:endParaRPr lang="en-US" sz="2000" dirty="0" smtClean="0"/>
          </a:p>
          <a:p>
            <a:pPr>
              <a:buNone/>
            </a:pPr>
            <a:endParaRPr lang="en-US" sz="2000" dirty="0" smtClean="0"/>
          </a:p>
          <a:p>
            <a:endParaRPr lang="en-US" sz="2000" dirty="0" smtClean="0"/>
          </a:p>
          <a:p>
            <a:endParaRPr lang="en-US" sz="2000" dirty="0" smtClean="0"/>
          </a:p>
          <a:p>
            <a:endParaRPr lang="en-US" sz="2000" dirty="0" smtClean="0"/>
          </a:p>
          <a:p>
            <a:pPr>
              <a:buFont typeface="Wingdings" pitchFamily="2" charset="2"/>
              <a:buChar char="Ø"/>
            </a:pPr>
            <a:endParaRPr lang="en-IN" sz="2000" dirty="0" smtClean="0"/>
          </a:p>
        </p:txBody>
      </p:sp>
      <p:sp>
        <p:nvSpPr>
          <p:cNvPr id="4" name="Date Placeholder 3"/>
          <p:cNvSpPr>
            <a:spLocks noGrp="1"/>
          </p:cNvSpPr>
          <p:nvPr>
            <p:ph type="dt" sz="half" idx="10"/>
          </p:nvPr>
        </p:nvSpPr>
        <p:spPr/>
        <p:txBody>
          <a:bodyPr/>
          <a:lstStyle/>
          <a:p>
            <a:fld id="{54B90454-BAFB-4510-9BE0-6E052325E59A}" type="datetime1">
              <a:rPr lang="en-US" smtClean="0"/>
              <a:pPr/>
              <a:t>5/24/2020</a:t>
            </a:fld>
            <a:endParaRPr lang="en-US" dirty="0"/>
          </a:p>
        </p:txBody>
      </p:sp>
      <p:sp>
        <p:nvSpPr>
          <p:cNvPr id="5" name="Footer Placeholder 4"/>
          <p:cNvSpPr>
            <a:spLocks noGrp="1"/>
          </p:cNvSpPr>
          <p:nvPr>
            <p:ph type="ftr" sz="quarter" idx="11"/>
          </p:nvPr>
        </p:nvSpPr>
        <p:spPr/>
        <p:txBody>
          <a:bodyPr/>
          <a:lstStyle/>
          <a:p>
            <a:r>
              <a:rPr lang="en-US" smtClean="0"/>
              <a:t>SUYASH VERMA</a:t>
            </a:r>
            <a:endParaRPr lang="en-US"/>
          </a:p>
        </p:txBody>
      </p:sp>
      <p:sp>
        <p:nvSpPr>
          <p:cNvPr id="6" name="Slide Number Placeholder 5"/>
          <p:cNvSpPr>
            <a:spLocks noGrp="1"/>
          </p:cNvSpPr>
          <p:nvPr>
            <p:ph type="sldNum" sz="quarter" idx="12"/>
          </p:nvPr>
        </p:nvSpPr>
        <p:spPr/>
        <p:txBody>
          <a:bodyPr/>
          <a:lstStyle/>
          <a:p>
            <a:fld id="{F82C7299-9AD3-49BC-BC52-94E3B1FC1E8A}" type="slidenum">
              <a:rPr lang="en-US" smtClean="0"/>
              <a:pPr/>
              <a:t>21</a:t>
            </a:fld>
            <a:endParaRPr lang="en-US"/>
          </a:p>
        </p:txBody>
      </p:sp>
      <p:sp>
        <p:nvSpPr>
          <p:cNvPr id="7" name="TextBox 6"/>
          <p:cNvSpPr txBox="1"/>
          <p:nvPr/>
        </p:nvSpPr>
        <p:spPr>
          <a:xfrm>
            <a:off x="571472" y="928670"/>
            <a:ext cx="8001056" cy="4555093"/>
          </a:xfrm>
          <a:prstGeom prst="rect">
            <a:avLst/>
          </a:prstGeom>
          <a:noFill/>
        </p:spPr>
        <p:txBody>
          <a:bodyPr wrap="square" rtlCol="0">
            <a:spAutoFit/>
          </a:bodyPr>
          <a:lstStyle/>
          <a:p>
            <a:r>
              <a:rPr lang="en-US" sz="1600" dirty="0" smtClean="0"/>
              <a:t>5. "Lu, </a:t>
            </a:r>
            <a:r>
              <a:rPr lang="en-US" sz="1600" dirty="0" err="1" smtClean="0"/>
              <a:t>Yifan</a:t>
            </a:r>
            <a:r>
              <a:rPr lang="en-US" sz="1600" dirty="0" smtClean="0"/>
              <a:t>, </a:t>
            </a:r>
            <a:r>
              <a:rPr lang="en-US" sz="1600" dirty="0" err="1" smtClean="0"/>
              <a:t>Jiaming</a:t>
            </a:r>
            <a:r>
              <a:rPr lang="en-US" sz="1600" dirty="0" smtClean="0"/>
              <a:t> Lu, Songhai Zhang, and Peter Hall. "Traffic signal detection and classification in street views using an attention model." Computational Visual Media 4, no. 3 (2018): 253-266." </a:t>
            </a:r>
          </a:p>
          <a:p>
            <a:r>
              <a:rPr lang="en-US" sz="1600" dirty="0" smtClean="0"/>
              <a:t> </a:t>
            </a:r>
          </a:p>
          <a:p>
            <a:r>
              <a:rPr lang="en-US" sz="1600" dirty="0" smtClean="0"/>
              <a:t>6. W. Ye, S. </a:t>
            </a:r>
            <a:r>
              <a:rPr lang="en-US" sz="1600" dirty="0" err="1" smtClean="0"/>
              <a:t>Yuetian</a:t>
            </a:r>
            <a:r>
              <a:rPr lang="en-US" sz="1600" dirty="0" smtClean="0"/>
              <a:t>, X. </a:t>
            </a:r>
            <a:r>
              <a:rPr lang="en-US" sz="1600" dirty="0" err="1" smtClean="0"/>
              <a:t>Yunhe</a:t>
            </a:r>
            <a:r>
              <a:rPr lang="en-US" sz="1600" dirty="0" smtClean="0"/>
              <a:t>, W. </a:t>
            </a:r>
            <a:r>
              <a:rPr lang="en-US" sz="1600" dirty="0" err="1" smtClean="0"/>
              <a:t>Shu</a:t>
            </a:r>
            <a:r>
              <a:rPr lang="en-US" sz="1600" dirty="0" smtClean="0"/>
              <a:t> and Z. </a:t>
            </a:r>
            <a:r>
              <a:rPr lang="en-US" sz="1600" dirty="0" err="1" smtClean="0"/>
              <a:t>Yuchen</a:t>
            </a:r>
            <a:r>
              <a:rPr lang="en-US" sz="1600" dirty="0" smtClean="0"/>
              <a:t>, "The Implementation of Lane Detective Based on </a:t>
            </a:r>
            <a:r>
              <a:rPr lang="en-US" sz="1600" dirty="0" err="1" smtClean="0"/>
              <a:t>OpenCV</a:t>
            </a:r>
            <a:r>
              <a:rPr lang="en-US" sz="1600" dirty="0" smtClean="0"/>
              <a:t>," 2010 Second WRI Global Congress on Intelligent Systems, Wuhan, 2010, pp. 278-281, </a:t>
            </a:r>
            <a:r>
              <a:rPr lang="en-US" sz="1600" dirty="0" err="1" smtClean="0"/>
              <a:t>doi</a:t>
            </a:r>
            <a:r>
              <a:rPr lang="en-US" sz="1600" dirty="0" smtClean="0"/>
              <a:t>: 10.1109/GCIS.2010.120. </a:t>
            </a:r>
          </a:p>
          <a:p>
            <a:r>
              <a:rPr lang="en-US" sz="1600" dirty="0" smtClean="0"/>
              <a:t>7. S. K. </a:t>
            </a:r>
            <a:r>
              <a:rPr lang="en-US" sz="1600" dirty="0" err="1" smtClean="0"/>
              <a:t>Vishwakarma</a:t>
            </a:r>
            <a:r>
              <a:rPr lang="en-US" sz="1600" dirty="0" smtClean="0"/>
              <a:t>, </a:t>
            </a:r>
            <a:r>
              <a:rPr lang="en-US" sz="1600" dirty="0" err="1" smtClean="0"/>
              <a:t>Akash</a:t>
            </a:r>
            <a:r>
              <a:rPr lang="en-US" sz="1600" dirty="0" smtClean="0"/>
              <a:t> and D. S. </a:t>
            </a:r>
            <a:r>
              <a:rPr lang="en-US" sz="1600" dirty="0" err="1" smtClean="0"/>
              <a:t>Yadav</a:t>
            </a:r>
            <a:r>
              <a:rPr lang="en-US" sz="1600" dirty="0" smtClean="0"/>
              <a:t>, "Analysis of lane detection techniques using </a:t>
            </a:r>
            <a:r>
              <a:rPr lang="en-US" sz="1600" dirty="0" err="1" smtClean="0"/>
              <a:t>openCV</a:t>
            </a:r>
            <a:r>
              <a:rPr lang="en-US" sz="1600" dirty="0" smtClean="0"/>
              <a:t>," 2015 Annual IEEE India Conference (INDICON), New Delhi, 2015, pp. 1-4, </a:t>
            </a:r>
            <a:r>
              <a:rPr lang="en-US" sz="1600" dirty="0" err="1" smtClean="0"/>
              <a:t>doi</a:t>
            </a:r>
            <a:r>
              <a:rPr lang="en-US" sz="1600" dirty="0" smtClean="0"/>
              <a:t>: 10.1109/INDICON.2015.7443166</a:t>
            </a:r>
            <a:r>
              <a:rPr lang="en-US" sz="1600" dirty="0" smtClean="0"/>
              <a:t>.</a:t>
            </a:r>
          </a:p>
          <a:p>
            <a:endParaRPr lang="en-IN" sz="1600" dirty="0" smtClean="0"/>
          </a:p>
          <a:p>
            <a:r>
              <a:rPr lang="en-US" sz="1600" dirty="0" smtClean="0"/>
              <a:t>8. ON-BOARD LANE DETECTION SYSTEM FOR INTELLIGENT VEHICLE BASED ON MONOCULAR VISION </a:t>
            </a:r>
            <a:r>
              <a:rPr lang="en-US" sz="1600" dirty="0" err="1" smtClean="0"/>
              <a:t>Xiaodong</a:t>
            </a:r>
            <a:r>
              <a:rPr lang="en-US" sz="1600" dirty="0" smtClean="0"/>
              <a:t> Miao, </a:t>
            </a:r>
            <a:r>
              <a:rPr lang="en-US" sz="1600" dirty="0" err="1" smtClean="0"/>
              <a:t>Shunming</a:t>
            </a:r>
            <a:r>
              <a:rPr lang="en-US" sz="1600" dirty="0" smtClean="0"/>
              <a:t> Li, </a:t>
            </a:r>
            <a:r>
              <a:rPr lang="en-US" sz="1600" dirty="0" err="1" smtClean="0"/>
              <a:t>Huan</a:t>
            </a:r>
            <a:r>
              <a:rPr lang="en-US" sz="1600" dirty="0" smtClean="0"/>
              <a:t> </a:t>
            </a:r>
            <a:r>
              <a:rPr lang="en-US" sz="1600" dirty="0" err="1" smtClean="0"/>
              <a:t>Shen</a:t>
            </a:r>
            <a:r>
              <a:rPr lang="en-US" sz="1600" dirty="0" smtClean="0"/>
              <a:t> College of Energy and Power Nanjing University of Aeronautics and Astronautics Nanjing, China, 210016. INTERNATIONAL JOURNAL ON SMART SENSING AND INTELLIGENT SYSTEMS, VOL. 5, NO. 4, DECEMBER 2012  </a:t>
            </a:r>
          </a:p>
          <a:p>
            <a:r>
              <a:rPr lang="en-US" dirty="0" smtClean="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smtClean="0"/>
          </a:p>
          <a:p>
            <a:pPr>
              <a:buNone/>
            </a:pPr>
            <a:endParaRPr lang="en-US" dirty="0"/>
          </a:p>
        </p:txBody>
      </p:sp>
      <p:sp>
        <p:nvSpPr>
          <p:cNvPr id="4" name="Date Placeholder 3"/>
          <p:cNvSpPr>
            <a:spLocks noGrp="1"/>
          </p:cNvSpPr>
          <p:nvPr>
            <p:ph type="dt" sz="half" idx="10"/>
          </p:nvPr>
        </p:nvSpPr>
        <p:spPr/>
        <p:txBody>
          <a:bodyPr/>
          <a:lstStyle/>
          <a:p>
            <a:fld id="{54B90454-BAFB-4510-9BE0-6E052325E59A}" type="datetime1">
              <a:rPr lang="en-US" smtClean="0"/>
              <a:pPr/>
              <a:t>5/24/2020</a:t>
            </a:fld>
            <a:endParaRPr lang="en-US"/>
          </a:p>
        </p:txBody>
      </p:sp>
      <p:sp>
        <p:nvSpPr>
          <p:cNvPr id="5" name="Footer Placeholder 4"/>
          <p:cNvSpPr>
            <a:spLocks noGrp="1"/>
          </p:cNvSpPr>
          <p:nvPr>
            <p:ph type="ftr" sz="quarter" idx="11"/>
          </p:nvPr>
        </p:nvSpPr>
        <p:spPr/>
        <p:txBody>
          <a:bodyPr/>
          <a:lstStyle/>
          <a:p>
            <a:r>
              <a:rPr lang="en-US" smtClean="0"/>
              <a:t>SUYASH VERMA</a:t>
            </a:r>
            <a:endParaRPr lang="en-US"/>
          </a:p>
        </p:txBody>
      </p:sp>
      <p:sp>
        <p:nvSpPr>
          <p:cNvPr id="6" name="Slide Number Placeholder 5"/>
          <p:cNvSpPr>
            <a:spLocks noGrp="1"/>
          </p:cNvSpPr>
          <p:nvPr>
            <p:ph type="sldNum" sz="quarter" idx="12"/>
          </p:nvPr>
        </p:nvSpPr>
        <p:spPr/>
        <p:txBody>
          <a:bodyPr/>
          <a:lstStyle/>
          <a:p>
            <a:fld id="{F82C7299-9AD3-49BC-BC52-94E3B1FC1E8A}" type="slidenum">
              <a:rPr lang="en-US" smtClean="0"/>
              <a:pPr/>
              <a:t>22</a:t>
            </a:fld>
            <a:endParaRPr lang="en-US"/>
          </a:p>
        </p:txBody>
      </p:sp>
      <p:sp>
        <p:nvSpPr>
          <p:cNvPr id="7" name="TextBox 6"/>
          <p:cNvSpPr txBox="1"/>
          <p:nvPr/>
        </p:nvSpPr>
        <p:spPr>
          <a:xfrm>
            <a:off x="571472" y="928670"/>
            <a:ext cx="7858180" cy="2862322"/>
          </a:xfrm>
          <a:prstGeom prst="rect">
            <a:avLst/>
          </a:prstGeom>
          <a:noFill/>
        </p:spPr>
        <p:txBody>
          <a:bodyPr wrap="square" rtlCol="0">
            <a:spAutoFit/>
          </a:bodyPr>
          <a:lstStyle/>
          <a:p>
            <a:r>
              <a:rPr lang="en-US" dirty="0" smtClean="0"/>
              <a:t>9. Li, </a:t>
            </a:r>
            <a:r>
              <a:rPr lang="en-US" dirty="0" err="1" smtClean="0"/>
              <a:t>Qingquan</a:t>
            </a:r>
            <a:r>
              <a:rPr lang="en-US" dirty="0" smtClean="0"/>
              <a:t> &amp; Chen, Long &amp; Li, Ming &amp; Shaw, Shih-Lung &amp; </a:t>
            </a:r>
            <a:r>
              <a:rPr lang="en-US" dirty="0" err="1" smtClean="0"/>
              <a:t>Nuchter</a:t>
            </a:r>
            <a:r>
              <a:rPr lang="en-US" dirty="0" smtClean="0"/>
              <a:t>, Andreas. (2014). A Sensor-Fusion Drivable-Region and Lane-Detection System for Autonomous Vehicle Navigation in Challenging Road Scenarios. Vehicular Technology, IEEE Transactions on. 63. 540-555. 10.1109/TVT.2013.2281199. </a:t>
            </a:r>
          </a:p>
          <a:p>
            <a:r>
              <a:rPr lang="en-US" dirty="0" smtClean="0"/>
              <a:t> </a:t>
            </a:r>
          </a:p>
          <a:p>
            <a:r>
              <a:rPr lang="en-US" dirty="0" smtClean="0"/>
              <a:t>10. Varghese, </a:t>
            </a:r>
            <a:r>
              <a:rPr lang="en-US" dirty="0" err="1" smtClean="0"/>
              <a:t>Jaycil</a:t>
            </a:r>
            <a:r>
              <a:rPr lang="en-US" dirty="0" smtClean="0"/>
              <a:t> Z., and Randy G. Boone. "Overview of autonomous vehicle sensors and systems." In International Conference on Operations Excellence and Service Engineering, pp. 178-191. 2015.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428604"/>
            <a:ext cx="8183880" cy="714380"/>
          </a:xfrm>
        </p:spPr>
        <p:txBody>
          <a:bodyPr/>
          <a:lstStyle/>
          <a:p>
            <a:r>
              <a:rPr lang="en-IN" dirty="0" smtClean="0"/>
              <a:t>Problem Statement</a:t>
            </a:r>
            <a:endParaRPr lang="en-US" dirty="0"/>
          </a:p>
        </p:txBody>
      </p:sp>
      <p:sp>
        <p:nvSpPr>
          <p:cNvPr id="3" name="Content Placeholder 2"/>
          <p:cNvSpPr>
            <a:spLocks noGrp="1"/>
          </p:cNvSpPr>
          <p:nvPr>
            <p:ph idx="1"/>
          </p:nvPr>
        </p:nvSpPr>
        <p:spPr>
          <a:xfrm>
            <a:off x="502920" y="1285860"/>
            <a:ext cx="8183880" cy="4500594"/>
          </a:xfrm>
        </p:spPr>
        <p:txBody>
          <a:bodyPr>
            <a:normAutofit/>
          </a:bodyPr>
          <a:lstStyle/>
          <a:p>
            <a:r>
              <a:rPr lang="en-US" sz="2000" dirty="0" smtClean="0"/>
              <a:t>Recently the number of vehicles on the road has been increased enormously thanks to the technological achievement of the motor industry and very precisely the availability of motor vehicles at very low rates. With this remarkable growth of vehicles on the road there is an enormous increase in the road accidents as well and the ignorance of traffic signs is </a:t>
            </a:r>
            <a:r>
              <a:rPr lang="en-US" sz="2000" dirty="0" smtClean="0"/>
              <a:t>considered </a:t>
            </a:r>
            <a:r>
              <a:rPr lang="en-US" sz="2000" dirty="0" smtClean="0"/>
              <a:t>as the major cause. </a:t>
            </a:r>
            <a:endParaRPr lang="en-US" sz="2000" dirty="0" smtClean="0"/>
          </a:p>
          <a:p>
            <a:r>
              <a:rPr lang="en-US" sz="2000" dirty="0" smtClean="0"/>
              <a:t> Nearly 1.25 million people dies of road accident yearly and about 20-50 million are injured or disabled. </a:t>
            </a:r>
            <a:r>
              <a:rPr lang="en-US" sz="2000" dirty="0" err="1" smtClean="0"/>
              <a:t>DoT</a:t>
            </a:r>
            <a:r>
              <a:rPr lang="en-US" sz="2000" dirty="0" smtClean="0"/>
              <a:t> researchers estimates that fully autonomous vehicles could reduce the traffic fatalities by up to 94 percent by eliminating those accidents that are caused by Human errors.</a:t>
            </a:r>
            <a:endParaRPr lang="en-IN" sz="2000" dirty="0" smtClean="0"/>
          </a:p>
        </p:txBody>
      </p:sp>
      <p:sp>
        <p:nvSpPr>
          <p:cNvPr id="4" name="Date Placeholder 3"/>
          <p:cNvSpPr>
            <a:spLocks noGrp="1"/>
          </p:cNvSpPr>
          <p:nvPr>
            <p:ph type="dt" sz="half" idx="10"/>
          </p:nvPr>
        </p:nvSpPr>
        <p:spPr/>
        <p:txBody>
          <a:bodyPr/>
          <a:lstStyle/>
          <a:p>
            <a:fld id="{3C03C0E4-B21E-41B8-ADCC-04C0B55C07B2}" type="datetime1">
              <a:rPr lang="en-US" smtClean="0"/>
              <a:pPr/>
              <a:t>5/24/2020</a:t>
            </a:fld>
            <a:endParaRPr lang="en-US"/>
          </a:p>
        </p:txBody>
      </p:sp>
      <p:sp>
        <p:nvSpPr>
          <p:cNvPr id="5" name="Footer Placeholder 4"/>
          <p:cNvSpPr>
            <a:spLocks noGrp="1"/>
          </p:cNvSpPr>
          <p:nvPr>
            <p:ph type="ftr" sz="quarter" idx="11"/>
          </p:nvPr>
        </p:nvSpPr>
        <p:spPr/>
        <p:txBody>
          <a:bodyPr/>
          <a:lstStyle/>
          <a:p>
            <a:r>
              <a:rPr lang="en-US" smtClean="0"/>
              <a:t>SUYASH VERMA</a:t>
            </a:r>
            <a:endParaRPr lang="en-US"/>
          </a:p>
        </p:txBody>
      </p:sp>
      <p:sp>
        <p:nvSpPr>
          <p:cNvPr id="6" name="Slide Number Placeholder 5"/>
          <p:cNvSpPr>
            <a:spLocks noGrp="1"/>
          </p:cNvSpPr>
          <p:nvPr>
            <p:ph type="sldNum" sz="quarter" idx="12"/>
          </p:nvPr>
        </p:nvSpPr>
        <p:spPr/>
        <p:txBody>
          <a:bodyPr/>
          <a:lstStyle/>
          <a:p>
            <a:fld id="{F82C7299-9AD3-49BC-BC52-94E3B1FC1E8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71480"/>
            <a:ext cx="8183880" cy="785818"/>
          </a:xfrm>
        </p:spPr>
        <p:txBody>
          <a:bodyPr/>
          <a:lstStyle/>
          <a:p>
            <a:r>
              <a:rPr lang="en-IN" dirty="0" smtClean="0"/>
              <a:t>Solution</a:t>
            </a:r>
            <a:endParaRPr lang="en-US" dirty="0"/>
          </a:p>
        </p:txBody>
      </p:sp>
      <p:sp>
        <p:nvSpPr>
          <p:cNvPr id="3" name="Content Placeholder 2"/>
          <p:cNvSpPr>
            <a:spLocks noGrp="1"/>
          </p:cNvSpPr>
          <p:nvPr>
            <p:ph idx="1"/>
          </p:nvPr>
        </p:nvSpPr>
        <p:spPr>
          <a:xfrm>
            <a:off x="502920" y="1357298"/>
            <a:ext cx="8183880" cy="4500594"/>
          </a:xfrm>
        </p:spPr>
        <p:txBody>
          <a:bodyPr>
            <a:normAutofit/>
          </a:bodyPr>
          <a:lstStyle/>
          <a:p>
            <a:r>
              <a:rPr lang="en-US" sz="1600" dirty="0" smtClean="0"/>
              <a:t>Cars with automated technology have sensors that never lose vigilance. “They are always looking for pedestrians. They are always looking for edge of the road. They are always watching the car in front. They don’t become distracted or drunk, and I think that’s really the main reason why most experts would say that there is definite possibility that automation can significantly reduce those Human error caused fatal crashes”. </a:t>
            </a:r>
            <a:endParaRPr lang="en-US" sz="1600" dirty="0" smtClean="0"/>
          </a:p>
          <a:p>
            <a:r>
              <a:rPr lang="en-US" sz="1600" dirty="0" smtClean="0"/>
              <a:t>The biggest problem automated vehicles solve is that human beings are not well suited to travelling at high speeds. As speed increases, our time and distance perception degrades. We do not have sufficient range of lateral vision and no rear vision. We are limited in on ability to focus and process data and we tend to focus on one thing at a time (which leads to distraction from the task of driving). In short, we make mistakes behind the wheel and these mistakes are primary cause in more than 90% of accidents. </a:t>
            </a:r>
            <a:endParaRPr lang="en-IN" sz="1600" dirty="0" smtClean="0"/>
          </a:p>
        </p:txBody>
      </p:sp>
      <p:sp>
        <p:nvSpPr>
          <p:cNvPr id="5" name="Footer Placeholder 4"/>
          <p:cNvSpPr>
            <a:spLocks noGrp="1"/>
          </p:cNvSpPr>
          <p:nvPr>
            <p:ph type="ftr" sz="quarter" idx="11"/>
          </p:nvPr>
        </p:nvSpPr>
        <p:spPr/>
        <p:txBody>
          <a:bodyPr/>
          <a:lstStyle/>
          <a:p>
            <a:r>
              <a:rPr lang="en-US" smtClean="0"/>
              <a:t>SUYASH VERMA</a:t>
            </a:r>
            <a:endParaRPr lang="en-US" dirty="0"/>
          </a:p>
        </p:txBody>
      </p:sp>
      <p:sp>
        <p:nvSpPr>
          <p:cNvPr id="6" name="Slide Number Placeholder 5"/>
          <p:cNvSpPr>
            <a:spLocks noGrp="1"/>
          </p:cNvSpPr>
          <p:nvPr>
            <p:ph type="sldNum" sz="quarter" idx="12"/>
          </p:nvPr>
        </p:nvSpPr>
        <p:spPr/>
        <p:txBody>
          <a:bodyPr/>
          <a:lstStyle/>
          <a:p>
            <a:fld id="{F82C7299-9AD3-49BC-BC52-94E3B1FC1E8A}" type="slidenum">
              <a:rPr lang="en-US" smtClean="0"/>
              <a:pPr/>
              <a:t>4</a:t>
            </a:fld>
            <a:endParaRPr lang="en-US"/>
          </a:p>
        </p:txBody>
      </p:sp>
      <p:sp>
        <p:nvSpPr>
          <p:cNvPr id="7" name="Date Placeholder 3"/>
          <p:cNvSpPr txBox="1">
            <a:spLocks/>
          </p:cNvSpPr>
          <p:nvPr/>
        </p:nvSpPr>
        <p:spPr>
          <a:xfrm>
            <a:off x="3928728" y="6264275"/>
            <a:ext cx="2286000"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bg2">
                  <a:shade val="50000"/>
                </a:schemeClr>
              </a:solidFill>
              <a:effectLst/>
              <a:uLnTx/>
              <a:uFillTx/>
              <a:latin typeface="+mn-lt"/>
              <a:ea typeface="+mn-ea"/>
              <a:cs typeface="+mn-cs"/>
            </a:endParaRPr>
          </a:p>
        </p:txBody>
      </p:sp>
      <p:sp>
        <p:nvSpPr>
          <p:cNvPr id="8" name="Rectangle 7"/>
          <p:cNvSpPr/>
          <p:nvPr/>
        </p:nvSpPr>
        <p:spPr>
          <a:xfrm>
            <a:off x="6631372" y="6231652"/>
            <a:ext cx="872355" cy="246221"/>
          </a:xfrm>
          <a:prstGeom prst="rect">
            <a:avLst/>
          </a:prstGeom>
        </p:spPr>
        <p:txBody>
          <a:bodyPr wrap="none">
            <a:spAutoFit/>
          </a:bodyPr>
          <a:lstStyle/>
          <a:p>
            <a:fld id="{9B90DCE3-0427-4C39-A98F-5B9FFFC8450A}" type="datetime1">
              <a:rPr lang="en-US" sz="1000" smtClean="0">
                <a:solidFill>
                  <a:srgbClr val="E3DED1">
                    <a:shade val="50000"/>
                  </a:srgbClr>
                </a:solidFill>
              </a:rPr>
              <a:pPr/>
              <a:t>5/24/2020</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71480"/>
            <a:ext cx="8183880" cy="642942"/>
          </a:xfrm>
        </p:spPr>
        <p:txBody>
          <a:bodyPr/>
          <a:lstStyle/>
          <a:p>
            <a:r>
              <a:rPr lang="en-IN" dirty="0" smtClean="0"/>
              <a:t>Objectives</a:t>
            </a:r>
            <a:endParaRPr lang="en-US" dirty="0"/>
          </a:p>
        </p:txBody>
      </p:sp>
      <p:sp>
        <p:nvSpPr>
          <p:cNvPr id="3" name="Content Placeholder 2"/>
          <p:cNvSpPr>
            <a:spLocks noGrp="1"/>
          </p:cNvSpPr>
          <p:nvPr>
            <p:ph idx="1"/>
          </p:nvPr>
        </p:nvSpPr>
        <p:spPr>
          <a:xfrm>
            <a:off x="502920" y="1285860"/>
            <a:ext cx="8183880" cy="4572032"/>
          </a:xfrm>
        </p:spPr>
        <p:txBody>
          <a:bodyPr>
            <a:normAutofit/>
          </a:bodyPr>
          <a:lstStyle/>
          <a:p>
            <a:endParaRPr lang="en-IN" dirty="0" smtClean="0"/>
          </a:p>
          <a:p>
            <a:r>
              <a:rPr lang="en-US" sz="2000" dirty="0" smtClean="0"/>
              <a:t>In our Minor Project II we are trying to solve </a:t>
            </a:r>
            <a:r>
              <a:rPr lang="en-US" sz="2000" dirty="0" smtClean="0"/>
              <a:t>the most important </a:t>
            </a:r>
            <a:r>
              <a:rPr lang="en-US" sz="2000" dirty="0" smtClean="0"/>
              <a:t>two problems of an Autonomous car  </a:t>
            </a:r>
            <a:endParaRPr lang="en-US" sz="2000" dirty="0" smtClean="0"/>
          </a:p>
          <a:p>
            <a:pPr>
              <a:buNone/>
            </a:pPr>
            <a:endParaRPr lang="en-US" sz="2000" dirty="0" smtClean="0"/>
          </a:p>
          <a:p>
            <a:pPr>
              <a:buNone/>
            </a:pPr>
            <a:r>
              <a:rPr lang="en-US" sz="2000" dirty="0" smtClean="0"/>
              <a:t>1</a:t>
            </a:r>
            <a:r>
              <a:rPr lang="en-US" sz="2000" dirty="0" smtClean="0"/>
              <a:t>. Traffic Sign Recognition and  </a:t>
            </a:r>
            <a:endParaRPr lang="en-US" sz="2000" dirty="0" smtClean="0"/>
          </a:p>
          <a:p>
            <a:pPr>
              <a:buNone/>
            </a:pPr>
            <a:r>
              <a:rPr lang="en-US" sz="2000" dirty="0" smtClean="0"/>
              <a:t>2</a:t>
            </a:r>
            <a:r>
              <a:rPr lang="en-US" sz="2000" dirty="0" smtClean="0"/>
              <a:t>. Lane detection </a:t>
            </a:r>
          </a:p>
          <a:p>
            <a:pPr>
              <a:buNone/>
            </a:pPr>
            <a:endParaRPr lang="en-US" sz="2000" dirty="0" smtClean="0"/>
          </a:p>
          <a:p>
            <a:r>
              <a:rPr lang="en-US" sz="2000" dirty="0" smtClean="0"/>
              <a:t>In this Project we have implemented Traffic sign recognition system using Convolutional neural network and Automatic Lane detection system using Computer Vision techniques via opencv </a:t>
            </a:r>
            <a:endParaRPr lang="en-US" sz="2000" dirty="0"/>
          </a:p>
        </p:txBody>
      </p:sp>
      <p:sp>
        <p:nvSpPr>
          <p:cNvPr id="4" name="Date Placeholder 3"/>
          <p:cNvSpPr>
            <a:spLocks noGrp="1"/>
          </p:cNvSpPr>
          <p:nvPr>
            <p:ph type="dt" sz="half" idx="10"/>
          </p:nvPr>
        </p:nvSpPr>
        <p:spPr/>
        <p:txBody>
          <a:bodyPr/>
          <a:lstStyle/>
          <a:p>
            <a:fld id="{A16BD2ED-58AF-4C4F-826D-FF3219123C68}" type="datetime1">
              <a:rPr lang="en-US" smtClean="0"/>
              <a:pPr/>
              <a:t>5/24/2020</a:t>
            </a:fld>
            <a:endParaRPr lang="en-US"/>
          </a:p>
        </p:txBody>
      </p:sp>
      <p:sp>
        <p:nvSpPr>
          <p:cNvPr id="5" name="Footer Placeholder 4"/>
          <p:cNvSpPr>
            <a:spLocks noGrp="1"/>
          </p:cNvSpPr>
          <p:nvPr>
            <p:ph type="ftr" sz="quarter" idx="11"/>
          </p:nvPr>
        </p:nvSpPr>
        <p:spPr/>
        <p:txBody>
          <a:bodyPr/>
          <a:lstStyle/>
          <a:p>
            <a:r>
              <a:rPr lang="en-US" dirty="0" smtClean="0"/>
              <a:t>SUYASH VERMA</a:t>
            </a:r>
            <a:endParaRPr lang="en-US" dirty="0"/>
          </a:p>
        </p:txBody>
      </p:sp>
      <p:sp>
        <p:nvSpPr>
          <p:cNvPr id="6" name="Slide Number Placeholder 5"/>
          <p:cNvSpPr>
            <a:spLocks noGrp="1"/>
          </p:cNvSpPr>
          <p:nvPr>
            <p:ph type="sldNum" sz="quarter" idx="12"/>
          </p:nvPr>
        </p:nvSpPr>
        <p:spPr/>
        <p:txBody>
          <a:bodyPr/>
          <a:lstStyle/>
          <a:p>
            <a:fld id="{F82C7299-9AD3-49BC-BC52-94E3B1FC1E8A}"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1857364"/>
            <a:ext cx="8183880" cy="2860940"/>
          </a:xfrm>
        </p:spPr>
        <p:txBody>
          <a:bodyPr/>
          <a:lstStyle/>
          <a:p>
            <a:pPr>
              <a:buNone/>
            </a:pPr>
            <a:r>
              <a:rPr lang="en-IN" dirty="0" smtClean="0"/>
              <a:t>The complete Project is divided into two parts – </a:t>
            </a:r>
          </a:p>
          <a:p>
            <a:r>
              <a:rPr lang="en-IN" dirty="0" smtClean="0"/>
              <a:t>       </a:t>
            </a:r>
            <a:r>
              <a:rPr lang="en-IN" dirty="0" smtClean="0"/>
              <a:t>Traffic Sign Recognition System</a:t>
            </a:r>
            <a:r>
              <a:rPr lang="en-IN" dirty="0" smtClean="0"/>
              <a:t> </a:t>
            </a:r>
            <a:endParaRPr lang="en-IN" dirty="0" smtClean="0"/>
          </a:p>
          <a:p>
            <a:r>
              <a:rPr lang="en-IN" dirty="0" smtClean="0"/>
              <a:t>       </a:t>
            </a:r>
            <a:r>
              <a:rPr lang="en-IN" dirty="0" smtClean="0"/>
              <a:t>Autonomous Lane Detection</a:t>
            </a:r>
            <a:endParaRPr lang="en-IN" dirty="0" smtClean="0"/>
          </a:p>
          <a:p>
            <a:pPr>
              <a:buNone/>
            </a:pPr>
            <a:endParaRPr lang="en-IN" dirty="0" smtClean="0"/>
          </a:p>
          <a:p>
            <a:pPr>
              <a:buNone/>
            </a:pPr>
            <a:endParaRPr lang="en-US" dirty="0"/>
          </a:p>
        </p:txBody>
      </p:sp>
      <p:sp>
        <p:nvSpPr>
          <p:cNvPr id="4" name="Date Placeholder 3"/>
          <p:cNvSpPr>
            <a:spLocks noGrp="1"/>
          </p:cNvSpPr>
          <p:nvPr>
            <p:ph type="dt" sz="half" idx="10"/>
          </p:nvPr>
        </p:nvSpPr>
        <p:spPr/>
        <p:txBody>
          <a:bodyPr/>
          <a:lstStyle/>
          <a:p>
            <a:fld id="{9EAC8B8D-3F5A-434B-B9D9-3F1B874CDFF0}" type="datetime1">
              <a:rPr lang="en-US" smtClean="0"/>
              <a:pPr/>
              <a:t>5/24/2020</a:t>
            </a:fld>
            <a:endParaRPr lang="en-US"/>
          </a:p>
        </p:txBody>
      </p:sp>
      <p:sp>
        <p:nvSpPr>
          <p:cNvPr id="5" name="Footer Placeholder 4"/>
          <p:cNvSpPr>
            <a:spLocks noGrp="1"/>
          </p:cNvSpPr>
          <p:nvPr>
            <p:ph type="ftr" sz="quarter" idx="11"/>
          </p:nvPr>
        </p:nvSpPr>
        <p:spPr/>
        <p:txBody>
          <a:bodyPr/>
          <a:lstStyle/>
          <a:p>
            <a:r>
              <a:rPr lang="en-US" smtClean="0"/>
              <a:t>SUYASH VERMA</a:t>
            </a:r>
            <a:endParaRPr lang="en-US"/>
          </a:p>
        </p:txBody>
      </p:sp>
      <p:sp>
        <p:nvSpPr>
          <p:cNvPr id="6" name="Slide Number Placeholder 5"/>
          <p:cNvSpPr>
            <a:spLocks noGrp="1"/>
          </p:cNvSpPr>
          <p:nvPr>
            <p:ph type="sldNum" sz="quarter" idx="12"/>
          </p:nvPr>
        </p:nvSpPr>
        <p:spPr/>
        <p:txBody>
          <a:bodyPr/>
          <a:lstStyle/>
          <a:p>
            <a:fld id="{F82C7299-9AD3-49BC-BC52-94E3B1FC1E8A}"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71480"/>
            <a:ext cx="8183880" cy="1000132"/>
          </a:xfrm>
        </p:spPr>
        <p:txBody>
          <a:bodyPr/>
          <a:lstStyle/>
          <a:p>
            <a:r>
              <a:rPr lang="en-IN" dirty="0" smtClean="0"/>
              <a:t>Literature Review</a:t>
            </a:r>
            <a:endParaRPr lang="en-US" dirty="0"/>
          </a:p>
        </p:txBody>
      </p:sp>
      <p:sp>
        <p:nvSpPr>
          <p:cNvPr id="3" name="Content Placeholder 2"/>
          <p:cNvSpPr>
            <a:spLocks noGrp="1"/>
          </p:cNvSpPr>
          <p:nvPr>
            <p:ph idx="1"/>
          </p:nvPr>
        </p:nvSpPr>
        <p:spPr>
          <a:xfrm>
            <a:off x="502920" y="1714488"/>
            <a:ext cx="8183880" cy="4000528"/>
          </a:xfrm>
        </p:spPr>
        <p:txBody>
          <a:bodyPr>
            <a:normAutofit/>
          </a:bodyPr>
          <a:lstStyle/>
          <a:p>
            <a:pPr>
              <a:buNone/>
            </a:pPr>
            <a:endParaRPr lang="en-IN" sz="1600" dirty="0" smtClean="0"/>
          </a:p>
          <a:p>
            <a:endParaRPr lang="en-IN" sz="1600" dirty="0" smtClean="0"/>
          </a:p>
        </p:txBody>
      </p:sp>
      <p:sp>
        <p:nvSpPr>
          <p:cNvPr id="4" name="Date Placeholder 3"/>
          <p:cNvSpPr>
            <a:spLocks noGrp="1"/>
          </p:cNvSpPr>
          <p:nvPr>
            <p:ph type="dt" sz="half" idx="10"/>
          </p:nvPr>
        </p:nvSpPr>
        <p:spPr/>
        <p:txBody>
          <a:bodyPr/>
          <a:lstStyle/>
          <a:p>
            <a:fld id="{8517F721-C838-4A90-8F7F-025E9853AA79}" type="datetime1">
              <a:rPr lang="en-US" smtClean="0"/>
              <a:pPr/>
              <a:t>5/24/2020</a:t>
            </a:fld>
            <a:endParaRPr lang="en-US"/>
          </a:p>
        </p:txBody>
      </p:sp>
      <p:sp>
        <p:nvSpPr>
          <p:cNvPr id="5" name="Footer Placeholder 4"/>
          <p:cNvSpPr>
            <a:spLocks noGrp="1"/>
          </p:cNvSpPr>
          <p:nvPr>
            <p:ph type="ftr" sz="quarter" idx="11"/>
          </p:nvPr>
        </p:nvSpPr>
        <p:spPr/>
        <p:txBody>
          <a:bodyPr/>
          <a:lstStyle/>
          <a:p>
            <a:r>
              <a:rPr lang="en-US" smtClean="0"/>
              <a:t>SUYASH VERMA</a:t>
            </a:r>
            <a:endParaRPr lang="en-US"/>
          </a:p>
        </p:txBody>
      </p:sp>
      <p:sp>
        <p:nvSpPr>
          <p:cNvPr id="6" name="Slide Number Placeholder 5"/>
          <p:cNvSpPr>
            <a:spLocks noGrp="1"/>
          </p:cNvSpPr>
          <p:nvPr>
            <p:ph type="sldNum" sz="quarter" idx="12"/>
          </p:nvPr>
        </p:nvSpPr>
        <p:spPr/>
        <p:txBody>
          <a:bodyPr/>
          <a:lstStyle/>
          <a:p>
            <a:fld id="{F82C7299-9AD3-49BC-BC52-94E3B1FC1E8A}" type="slidenum">
              <a:rPr lang="en-US" smtClean="0"/>
              <a:pPr/>
              <a:t>7</a:t>
            </a:fld>
            <a:endParaRPr lang="en-US"/>
          </a:p>
        </p:txBody>
      </p:sp>
      <p:pic>
        <p:nvPicPr>
          <p:cNvPr id="16385" name="Picture 1"/>
          <p:cNvPicPr>
            <a:picLocks noChangeAspect="1" noChangeArrowheads="1"/>
          </p:cNvPicPr>
          <p:nvPr/>
        </p:nvPicPr>
        <p:blipFill>
          <a:blip r:embed="rId2"/>
          <a:srcRect/>
          <a:stretch>
            <a:fillRect/>
          </a:stretch>
        </p:blipFill>
        <p:spPr bwMode="auto">
          <a:xfrm>
            <a:off x="785786" y="1714488"/>
            <a:ext cx="7643866" cy="628654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DC125F-7F62-497D-B662-662FED49655D}" type="datetime1">
              <a:rPr lang="en-US" smtClean="0"/>
              <a:pPr/>
              <a:t>5/24/2020</a:t>
            </a:fld>
            <a:endParaRPr lang="en-US"/>
          </a:p>
        </p:txBody>
      </p:sp>
      <p:sp>
        <p:nvSpPr>
          <p:cNvPr id="5" name="Footer Placeholder 4"/>
          <p:cNvSpPr>
            <a:spLocks noGrp="1"/>
          </p:cNvSpPr>
          <p:nvPr>
            <p:ph type="ftr" sz="quarter" idx="11"/>
          </p:nvPr>
        </p:nvSpPr>
        <p:spPr/>
        <p:txBody>
          <a:bodyPr/>
          <a:lstStyle/>
          <a:p>
            <a:r>
              <a:rPr lang="en-US" smtClean="0"/>
              <a:t>SUYASH VERMA</a:t>
            </a:r>
            <a:endParaRPr lang="en-US"/>
          </a:p>
        </p:txBody>
      </p:sp>
      <p:sp>
        <p:nvSpPr>
          <p:cNvPr id="6" name="Slide Number Placeholder 5"/>
          <p:cNvSpPr>
            <a:spLocks noGrp="1"/>
          </p:cNvSpPr>
          <p:nvPr>
            <p:ph type="sldNum" sz="quarter" idx="12"/>
          </p:nvPr>
        </p:nvSpPr>
        <p:spPr/>
        <p:txBody>
          <a:bodyPr/>
          <a:lstStyle/>
          <a:p>
            <a:fld id="{F82C7299-9AD3-49BC-BC52-94E3B1FC1E8A}" type="slidenum">
              <a:rPr lang="en-US" smtClean="0"/>
              <a:pPr/>
              <a:t>8</a:t>
            </a:fld>
            <a:endParaRPr lang="en-US"/>
          </a:p>
        </p:txBody>
      </p:sp>
      <p:pic>
        <p:nvPicPr>
          <p:cNvPr id="15361" name="Picture 1"/>
          <p:cNvPicPr>
            <a:picLocks noChangeAspect="1" noChangeArrowheads="1"/>
          </p:cNvPicPr>
          <p:nvPr/>
        </p:nvPicPr>
        <p:blipFill>
          <a:blip r:embed="rId2"/>
          <a:srcRect/>
          <a:stretch>
            <a:fillRect/>
          </a:stretch>
        </p:blipFill>
        <p:spPr bwMode="auto">
          <a:xfrm>
            <a:off x="857224" y="500042"/>
            <a:ext cx="7572428" cy="528641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44FAA9-43A7-4DDF-9397-3FC3B37B919F}" type="datetime1">
              <a:rPr lang="en-US" smtClean="0"/>
              <a:pPr/>
              <a:t>5/24/2020</a:t>
            </a:fld>
            <a:endParaRPr lang="en-US"/>
          </a:p>
        </p:txBody>
      </p:sp>
      <p:sp>
        <p:nvSpPr>
          <p:cNvPr id="5" name="Footer Placeholder 4"/>
          <p:cNvSpPr>
            <a:spLocks noGrp="1"/>
          </p:cNvSpPr>
          <p:nvPr>
            <p:ph type="ftr" sz="quarter" idx="11"/>
          </p:nvPr>
        </p:nvSpPr>
        <p:spPr/>
        <p:txBody>
          <a:bodyPr/>
          <a:lstStyle/>
          <a:p>
            <a:r>
              <a:rPr lang="en-US" smtClean="0"/>
              <a:t>SUYASH VERMA</a:t>
            </a:r>
            <a:endParaRPr lang="en-US"/>
          </a:p>
        </p:txBody>
      </p:sp>
      <p:sp>
        <p:nvSpPr>
          <p:cNvPr id="6" name="Slide Number Placeholder 5"/>
          <p:cNvSpPr>
            <a:spLocks noGrp="1"/>
          </p:cNvSpPr>
          <p:nvPr>
            <p:ph type="sldNum" sz="quarter" idx="12"/>
          </p:nvPr>
        </p:nvSpPr>
        <p:spPr/>
        <p:txBody>
          <a:bodyPr/>
          <a:lstStyle/>
          <a:p>
            <a:fld id="{F82C7299-9AD3-49BC-BC52-94E3B1FC1E8A}" type="slidenum">
              <a:rPr lang="en-US" smtClean="0"/>
              <a:pPr/>
              <a:t>9</a:t>
            </a:fld>
            <a:endParaRPr lang="en-US"/>
          </a:p>
        </p:txBody>
      </p:sp>
      <p:pic>
        <p:nvPicPr>
          <p:cNvPr id="14337" name="Picture 1"/>
          <p:cNvPicPr>
            <a:picLocks noChangeAspect="1" noChangeArrowheads="1"/>
          </p:cNvPicPr>
          <p:nvPr/>
        </p:nvPicPr>
        <p:blipFill>
          <a:blip r:embed="rId2"/>
          <a:srcRect/>
          <a:stretch>
            <a:fillRect/>
          </a:stretch>
        </p:blipFill>
        <p:spPr bwMode="auto">
          <a:xfrm>
            <a:off x="785786" y="642919"/>
            <a:ext cx="7715304" cy="5072098"/>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469</TotalTime>
  <Words>1679</Words>
  <Application>Microsoft Office PowerPoint</Application>
  <PresentationFormat>On-screen Show (4:3)</PresentationFormat>
  <Paragraphs>151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Aspect</vt:lpstr>
      <vt:lpstr>MINOR PROJECT EVEN 2020</vt:lpstr>
      <vt:lpstr>Outline -</vt:lpstr>
      <vt:lpstr>Problem Statement</vt:lpstr>
      <vt:lpstr>Solution</vt:lpstr>
      <vt:lpstr>Objectives</vt:lpstr>
      <vt:lpstr>Slide 6</vt:lpstr>
      <vt:lpstr>Literature Review</vt:lpstr>
      <vt:lpstr>Slide 8</vt:lpstr>
      <vt:lpstr>Slide 9</vt:lpstr>
      <vt:lpstr>Background Study and Findings </vt:lpstr>
      <vt:lpstr>Slide 11</vt:lpstr>
      <vt:lpstr>Algorithm -</vt:lpstr>
      <vt:lpstr>Slide 13</vt:lpstr>
      <vt:lpstr>Slide 14</vt:lpstr>
      <vt:lpstr>Slide 15</vt:lpstr>
      <vt:lpstr>Autonomous Lane Detection </vt:lpstr>
      <vt:lpstr>Slide 17</vt:lpstr>
      <vt:lpstr>Slide 18</vt:lpstr>
      <vt:lpstr>Conclusion</vt:lpstr>
      <vt:lpstr>Reference</vt:lpstr>
      <vt:lpstr>Slide 21</vt:lpstr>
      <vt:lpstr>Slide 22</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ODD 2019</dc:title>
  <dc:creator>suyash</dc:creator>
  <cp:lastModifiedBy>suyash verma</cp:lastModifiedBy>
  <cp:revision>41</cp:revision>
  <dcterms:created xsi:type="dcterms:W3CDTF">2019-09-30T17:43:01Z</dcterms:created>
  <dcterms:modified xsi:type="dcterms:W3CDTF">2020-05-24T17:08:08Z</dcterms:modified>
</cp:coreProperties>
</file>