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7" roundtripDataSignature="AMtx7mgbt+o0hHnFpPIOH3QbpeQ/bPD8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suyesh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69630b5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69630b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6084ecc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6084ec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Xavier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26084ecc2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26084ec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Martin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26084ecc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26084ec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Martin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6084ecc2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6084ecc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Martin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27be382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27be38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6084ecc2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6084ec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27be3826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27be382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27be3826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27be382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 - pandemic spike, </a:t>
            </a:r>
            <a:r>
              <a:rPr lang="en-US"/>
              <a:t>arbitrary</a:t>
            </a:r>
            <a:r>
              <a:rPr lang="en-US"/>
              <a:t> washington Inpatient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Y’ weighted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suyesh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 alex the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18dfeec7f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18dfeec7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8dfeec7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8dfeec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suyash: Test utilization rate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suyash slides 1-5</a:t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suyash</a:t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8dff9dd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8dff9d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7be3826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7be3826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d7dc0668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d7dc066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Xavier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using epiweek which is a definition of week where each week must have 7 days including those at the beginning and end of the year. </a:t>
            </a:r>
            <a:endParaRPr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d7dc0668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1d7dc066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Xavier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95450" y="950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Biofire 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59"/>
            <a:ext cx="91440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Martin Holdrege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Xavier Kingston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Suyash Mhetre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Sean Zhang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69630b5f_0_1"/>
          <p:cNvSpPr txBox="1"/>
          <p:nvPr>
            <p:ph type="title"/>
          </p:nvPr>
        </p:nvSpPr>
        <p:spPr>
          <a:xfrm>
            <a:off x="4867625" y="117100"/>
            <a:ext cx="2157600" cy="148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Y and Y`</a:t>
            </a:r>
            <a:endParaRPr b="1"/>
          </a:p>
        </p:txBody>
      </p:sp>
      <p:sp>
        <p:nvSpPr>
          <p:cNvPr id="158" name="Google Shape;158;g8269630b5f_0_1"/>
          <p:cNvSpPr txBox="1"/>
          <p:nvPr>
            <p:ph idx="2" type="body"/>
          </p:nvPr>
        </p:nvSpPr>
        <p:spPr>
          <a:xfrm>
            <a:off x="540675" y="1158000"/>
            <a:ext cx="5337900" cy="525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 = RP tests/adjusted active instruments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 is calculated </a:t>
            </a:r>
            <a:r>
              <a:rPr lang="en-US"/>
              <a:t>separately</a:t>
            </a:r>
            <a:r>
              <a:rPr lang="en-US"/>
              <a:t> for each instrument version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mean Y differs between instrument versions.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FA1.5 is the original instrument we are using as the gold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New variable Y` defined to adjust Torch and FA2.0 to FA1.5</a:t>
            </a:r>
            <a:endParaRPr/>
          </a:p>
        </p:txBody>
      </p:sp>
      <p:sp>
        <p:nvSpPr>
          <p:cNvPr id="159" name="Google Shape;159;g8269630b5f_0_1"/>
          <p:cNvSpPr txBox="1"/>
          <p:nvPr>
            <p:ph idx="2" type="body"/>
          </p:nvPr>
        </p:nvSpPr>
        <p:spPr>
          <a:xfrm>
            <a:off x="5776975" y="1682100"/>
            <a:ext cx="59034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Y`</a:t>
            </a:r>
            <a:r>
              <a:rPr baseline="-25000" lang="en-US" sz="2400"/>
              <a:t>FA2.0</a:t>
            </a:r>
            <a:r>
              <a:rPr lang="en-US" sz="2400"/>
              <a:t> = Y</a:t>
            </a:r>
            <a:r>
              <a:rPr baseline="-25000" lang="en-US" sz="2400"/>
              <a:t>FA2.0</a:t>
            </a:r>
            <a:r>
              <a:rPr lang="en-US" sz="2400"/>
              <a:t>* mean(Y</a:t>
            </a:r>
            <a:r>
              <a:rPr baseline="-25000" lang="en-US" sz="2400"/>
              <a:t>FA1.5</a:t>
            </a:r>
            <a:r>
              <a:rPr lang="en-US" sz="2400"/>
              <a:t>)/mean(Y</a:t>
            </a:r>
            <a:r>
              <a:rPr baseline="-25000" lang="en-US" sz="2400"/>
              <a:t>FA2.0</a:t>
            </a:r>
            <a:r>
              <a:rPr lang="en-US" sz="2400"/>
              <a:t>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Y`</a:t>
            </a:r>
            <a:r>
              <a:rPr baseline="-25000" lang="en-US" sz="2400"/>
              <a:t>Torch</a:t>
            </a:r>
            <a:r>
              <a:rPr lang="en-US" sz="2400"/>
              <a:t> = Y</a:t>
            </a:r>
            <a:r>
              <a:rPr baseline="-25000" lang="en-US" sz="2400"/>
              <a:t>Torch</a:t>
            </a:r>
            <a:r>
              <a:rPr lang="en-US" sz="2400"/>
              <a:t>* mean(Y</a:t>
            </a:r>
            <a:r>
              <a:rPr baseline="-25000" lang="en-US" sz="2400"/>
              <a:t>FA1.5</a:t>
            </a:r>
            <a:r>
              <a:rPr lang="en-US" sz="2400"/>
              <a:t>)/mean(Y</a:t>
            </a:r>
            <a:r>
              <a:rPr baseline="-25000" lang="en-US" sz="2400"/>
              <a:t>Torch</a:t>
            </a:r>
            <a:r>
              <a:rPr lang="en-US" sz="2400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6084ecc2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26084ecc2_0_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26084ecc2_0_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g826084ecc2_0_23"/>
          <p:cNvPicPr preferRelativeResize="0"/>
          <p:nvPr/>
        </p:nvPicPr>
        <p:blipFill rotWithShape="1">
          <a:blip r:embed="rId3">
            <a:alphaModFix/>
          </a:blip>
          <a:srcRect b="0" l="0" r="0" t="2553"/>
          <a:stretch/>
        </p:blipFill>
        <p:spPr>
          <a:xfrm>
            <a:off x="-67300" y="0"/>
            <a:ext cx="9990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826084ecc2_0_23"/>
          <p:cNvSpPr txBox="1"/>
          <p:nvPr/>
        </p:nvSpPr>
        <p:spPr>
          <a:xfrm>
            <a:off x="9922700" y="-137500"/>
            <a:ext cx="2402100" cy="705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826084ecc2_0_23"/>
          <p:cNvSpPr txBox="1"/>
          <p:nvPr/>
        </p:nvSpPr>
        <p:spPr>
          <a:xfrm>
            <a:off x="1243150" y="205475"/>
            <a:ext cx="329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TUR/adjusted active instruments</a:t>
            </a:r>
            <a:endParaRPr sz="1800"/>
          </a:p>
        </p:txBody>
      </p:sp>
      <p:cxnSp>
        <p:nvCxnSpPr>
          <p:cNvPr id="170" name="Google Shape;170;g826084ecc2_0_23"/>
          <p:cNvCxnSpPr/>
          <p:nvPr/>
        </p:nvCxnSpPr>
        <p:spPr>
          <a:xfrm flipH="1">
            <a:off x="1025475" y="567100"/>
            <a:ext cx="653100" cy="43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g826084ecc2_0_23"/>
          <p:cNvSpPr txBox="1"/>
          <p:nvPr/>
        </p:nvSpPr>
        <p:spPr>
          <a:xfrm>
            <a:off x="5212800" y="3858000"/>
            <a:ext cx="378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Y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accounting for the fact that Torch used at a lower rate than FA 1.5</a:t>
            </a:r>
            <a:endParaRPr sz="1800"/>
          </a:p>
        </p:txBody>
      </p:sp>
      <p:cxnSp>
        <p:nvCxnSpPr>
          <p:cNvPr id="172" name="Google Shape;172;g826084ecc2_0_23"/>
          <p:cNvCxnSpPr/>
          <p:nvPr/>
        </p:nvCxnSpPr>
        <p:spPr>
          <a:xfrm flipH="1">
            <a:off x="4102450" y="4268225"/>
            <a:ext cx="1103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g826084ecc2_0_23"/>
          <p:cNvSpPr txBox="1"/>
          <p:nvPr/>
        </p:nvSpPr>
        <p:spPr>
          <a:xfrm>
            <a:off x="9233300" y="205475"/>
            <a:ext cx="302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Y`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FA2.0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  Y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FA2.0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FA2.0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at ~ same rate as FA1.5 (because of overplotting Y`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FA2.0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visible)</a:t>
            </a:r>
            <a:endParaRPr sz="2400"/>
          </a:p>
        </p:txBody>
      </p:sp>
      <p:cxnSp>
        <p:nvCxnSpPr>
          <p:cNvPr id="174" name="Google Shape;174;g826084ecc2_0_23"/>
          <p:cNvCxnSpPr/>
          <p:nvPr/>
        </p:nvCxnSpPr>
        <p:spPr>
          <a:xfrm flipH="1">
            <a:off x="9051750" y="784800"/>
            <a:ext cx="2178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g826084ecc2_0_23"/>
          <p:cNvSpPr txBox="1"/>
          <p:nvPr/>
        </p:nvSpPr>
        <p:spPr>
          <a:xfrm>
            <a:off x="4894950" y="291325"/>
            <a:ext cx="24021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Y and Y`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26084ecc2_0_40"/>
          <p:cNvSpPr txBox="1"/>
          <p:nvPr/>
        </p:nvSpPr>
        <p:spPr>
          <a:xfrm>
            <a:off x="-115825" y="-100575"/>
            <a:ext cx="12440700" cy="70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826084ecc2_0_4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826084ecc2_0_40"/>
          <p:cNvPicPr preferRelativeResize="0"/>
          <p:nvPr/>
        </p:nvPicPr>
        <p:blipFill rotWithShape="1">
          <a:blip r:embed="rId3">
            <a:alphaModFix/>
          </a:blip>
          <a:srcRect b="0" l="0" r="0" t="2553"/>
          <a:stretch/>
        </p:blipFill>
        <p:spPr>
          <a:xfrm>
            <a:off x="93400" y="473700"/>
            <a:ext cx="9211199" cy="63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826084ecc2_0_40"/>
          <p:cNvSpPr txBox="1"/>
          <p:nvPr/>
        </p:nvSpPr>
        <p:spPr>
          <a:xfrm>
            <a:off x="2021075" y="-158800"/>
            <a:ext cx="60255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Caclulating TURN (Y``)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826084ecc2_0_40"/>
          <p:cNvSpPr txBox="1"/>
          <p:nvPr/>
        </p:nvSpPr>
        <p:spPr>
          <a:xfrm>
            <a:off x="5100050" y="4065025"/>
            <a:ext cx="4470300" cy="132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weighted average* of Y</a:t>
            </a:r>
            <a:r>
              <a:rPr baseline="-25000" lang="en-US" sz="2400">
                <a:latin typeface="Calibri"/>
                <a:ea typeface="Calibri"/>
                <a:cs typeface="Calibri"/>
                <a:sym typeface="Calibri"/>
              </a:rPr>
              <a:t>FA1.5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Y`</a:t>
            </a:r>
            <a:r>
              <a:rPr baseline="-25000" lang="en-US" sz="2400">
                <a:latin typeface="Calibri"/>
                <a:ea typeface="Calibri"/>
                <a:cs typeface="Calibri"/>
                <a:sym typeface="Calibri"/>
              </a:rPr>
              <a:t>FA2.0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and Y`</a:t>
            </a:r>
            <a:r>
              <a:rPr baseline="-25000" lang="en-US" sz="2400">
                <a:latin typeface="Calibri"/>
                <a:ea typeface="Calibri"/>
                <a:cs typeface="Calibri"/>
                <a:sym typeface="Calibri"/>
              </a:rPr>
              <a:t>Torch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Y`` = TURN</a:t>
            </a:r>
            <a:endParaRPr baseline="-25000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826084ecc2_0_40"/>
          <p:cNvSpPr txBox="1"/>
          <p:nvPr/>
        </p:nvSpPr>
        <p:spPr>
          <a:xfrm>
            <a:off x="5230675" y="5937375"/>
            <a:ext cx="5415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*weighted by the number of active instruments of each instrument version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826084ecc2_0_40"/>
          <p:cNvCxnSpPr/>
          <p:nvPr/>
        </p:nvCxnSpPr>
        <p:spPr>
          <a:xfrm rot="10800000">
            <a:off x="4158050" y="3411875"/>
            <a:ext cx="37881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g826084ecc2_0_40"/>
          <p:cNvCxnSpPr/>
          <p:nvPr/>
        </p:nvCxnSpPr>
        <p:spPr>
          <a:xfrm flipH="1">
            <a:off x="3837150" y="4819775"/>
            <a:ext cx="19464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g826084ecc2_0_40"/>
          <p:cNvCxnSpPr/>
          <p:nvPr/>
        </p:nvCxnSpPr>
        <p:spPr>
          <a:xfrm rot="10800000">
            <a:off x="8207275" y="3353825"/>
            <a:ext cx="3630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6084ecc2_0_54"/>
          <p:cNvSpPr txBox="1"/>
          <p:nvPr/>
        </p:nvSpPr>
        <p:spPr>
          <a:xfrm>
            <a:off x="-115825" y="-100575"/>
            <a:ext cx="12440700" cy="70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826084ecc2_0_5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g826084ecc2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72691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826084ecc2_0_54"/>
          <p:cNvSpPr txBox="1"/>
          <p:nvPr/>
        </p:nvSpPr>
        <p:spPr>
          <a:xfrm>
            <a:off x="3822800" y="118400"/>
            <a:ext cx="32076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TURN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826084ecc2_0_54"/>
          <p:cNvSpPr txBox="1"/>
          <p:nvPr/>
        </p:nvSpPr>
        <p:spPr>
          <a:xfrm>
            <a:off x="3024525" y="991025"/>
            <a:ext cx="3822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(three week moving average applied)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6084ecc2_0_81"/>
          <p:cNvSpPr txBox="1"/>
          <p:nvPr/>
        </p:nvSpPr>
        <p:spPr>
          <a:xfrm>
            <a:off x="-115825" y="-100575"/>
            <a:ext cx="12440700" cy="70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826084ecc2_0_8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826084ecc2_0_8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826084ecc2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69" y="58125"/>
            <a:ext cx="9457814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826084ecc2_0_81"/>
          <p:cNvPicPr preferRelativeResize="0"/>
          <p:nvPr/>
        </p:nvPicPr>
        <p:blipFill rotWithShape="1">
          <a:blip r:embed="rId4">
            <a:alphaModFix/>
          </a:blip>
          <a:srcRect b="5251" l="0" r="7140" t="15666"/>
          <a:stretch/>
        </p:blipFill>
        <p:spPr>
          <a:xfrm>
            <a:off x="6024725" y="607075"/>
            <a:ext cx="3307950" cy="23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27be3826c_0_0"/>
          <p:cNvSpPr txBox="1"/>
          <p:nvPr/>
        </p:nvSpPr>
        <p:spPr>
          <a:xfrm>
            <a:off x="-115825" y="-100575"/>
            <a:ext cx="12440700" cy="70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827be3826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827be3826c_0_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27be3826c_0_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g827be3826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636" y="0"/>
            <a:ext cx="94307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6084ecc2_0_64"/>
          <p:cNvSpPr txBox="1"/>
          <p:nvPr/>
        </p:nvSpPr>
        <p:spPr>
          <a:xfrm>
            <a:off x="-115825" y="-100575"/>
            <a:ext cx="12440700" cy="70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826084ecc2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26084ecc2_0_6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826084ecc2_0_6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g826084ecc2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87" y="64425"/>
            <a:ext cx="979367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826084ecc2_0_64"/>
          <p:cNvSpPr txBox="1"/>
          <p:nvPr/>
        </p:nvSpPr>
        <p:spPr>
          <a:xfrm>
            <a:off x="3737050" y="1379775"/>
            <a:ext cx="33384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TURN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826084ecc2_0_64"/>
          <p:cNvSpPr txBox="1"/>
          <p:nvPr/>
        </p:nvSpPr>
        <p:spPr>
          <a:xfrm>
            <a:off x="10149675" y="1690825"/>
            <a:ext cx="18288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recent unprecedented rise in TURN is driven by negative tests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g826084ecc2_0_64"/>
          <p:cNvCxnSpPr/>
          <p:nvPr/>
        </p:nvCxnSpPr>
        <p:spPr>
          <a:xfrm>
            <a:off x="9409475" y="1670175"/>
            <a:ext cx="725700" cy="6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8" name="Google Shape;228;g826084ecc2_0_64"/>
          <p:cNvCxnSpPr/>
          <p:nvPr/>
        </p:nvCxnSpPr>
        <p:spPr>
          <a:xfrm flipH="1">
            <a:off x="9423875" y="2526525"/>
            <a:ext cx="711300" cy="194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g826084ecc2_0_64"/>
          <p:cNvSpPr txBox="1"/>
          <p:nvPr/>
        </p:nvSpPr>
        <p:spPr>
          <a:xfrm>
            <a:off x="1426600" y="2404650"/>
            <a:ext cx="1828800" cy="6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Black line is total TURN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g826084ecc2_0_64"/>
          <p:cNvCxnSpPr/>
          <p:nvPr/>
        </p:nvCxnSpPr>
        <p:spPr>
          <a:xfrm>
            <a:off x="1905575" y="2976450"/>
            <a:ext cx="2178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g826084ecc2_0_64"/>
          <p:cNvSpPr txBox="1"/>
          <p:nvPr/>
        </p:nvSpPr>
        <p:spPr>
          <a:xfrm>
            <a:off x="7134063" y="2406150"/>
            <a:ext cx="16110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shaded areas show proportion of total TURN contributed by a particular pathogen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826084ecc2_0_64"/>
          <p:cNvCxnSpPr/>
          <p:nvPr/>
        </p:nvCxnSpPr>
        <p:spPr>
          <a:xfrm flipH="1">
            <a:off x="6943500" y="3644125"/>
            <a:ext cx="667500" cy="19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27be3826c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827be3826c_0_1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827be3826c_0_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27be3826c_0_18"/>
          <p:cNvSpPr txBox="1"/>
          <p:nvPr/>
        </p:nvSpPr>
        <p:spPr>
          <a:xfrm>
            <a:off x="-115825" y="-100575"/>
            <a:ext cx="12440700" cy="70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827be3826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934" y="0"/>
            <a:ext cx="942613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7be3826c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27be3826c_0_2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827be3826c_0_2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27be3826c_0_25"/>
          <p:cNvSpPr txBox="1"/>
          <p:nvPr/>
        </p:nvSpPr>
        <p:spPr>
          <a:xfrm>
            <a:off x="-115825" y="-100575"/>
            <a:ext cx="12440700" cy="70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827be3826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97913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827be3826c_0_25"/>
          <p:cNvSpPr txBox="1"/>
          <p:nvPr/>
        </p:nvSpPr>
        <p:spPr>
          <a:xfrm>
            <a:off x="9732875" y="-14525"/>
            <a:ext cx="2592000" cy="191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TURN of pathogen detections by CDC Region and NY and CA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Observations/Conclusion</a:t>
            </a:r>
            <a:endParaRPr b="1" sz="3600"/>
          </a:p>
        </p:txBody>
      </p:sp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760475" y="1925550"/>
            <a:ext cx="10515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was a good match between national BioFire TURN and the Washington HCUP data and national ILI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rate of negative tests may be an important indicator to help detect spikes in COVID-19.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Introduction</a:t>
            </a:r>
            <a:endParaRPr sz="36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are attempting to establish a normalization process to provide an estimate of respiratory disease rates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intend to solve this by establishing a normalization curve for the existing BioFire data which is needed because BioFire is growing rapidly.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Next, we construct the curve for HCUP data for the state of Washington. We will then compare the two curves and adjust the methodology as needed.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What’s Next?</a:t>
            </a:r>
            <a:endParaRPr sz="3600"/>
          </a:p>
        </p:txBody>
      </p:sp>
      <p:sp>
        <p:nvSpPr>
          <p:cNvPr id="263" name="Google Shape;26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Obtain HCUP data for Michigan SID for recent years (2014-2017) </a:t>
            </a:r>
            <a:r>
              <a:rPr i="1" lang="en-US"/>
              <a:t>delayed by COVID19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 Group 1 TURN to other teams to compare to their TURN’s (practice making our records public)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Present to BioFire Executives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Assist in preparing manuscript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18dfeec7f_1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Questions?</a:t>
            </a:r>
            <a:endParaRPr b="1"/>
          </a:p>
        </p:txBody>
      </p:sp>
      <p:sp>
        <p:nvSpPr>
          <p:cNvPr id="269" name="Google Shape;269;g818dfeec7f_1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818dfeec7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73" y="0"/>
            <a:ext cx="97522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818dfeec7f_1_0"/>
          <p:cNvSpPr txBox="1"/>
          <p:nvPr>
            <p:ph type="title"/>
          </p:nvPr>
        </p:nvSpPr>
        <p:spPr>
          <a:xfrm>
            <a:off x="2758350" y="1362050"/>
            <a:ext cx="6675300" cy="123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TUR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Data - Biofire</a:t>
            </a:r>
            <a:endParaRPr b="1" sz="3600"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Patient testing data from different devices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Focus is on administered respiratory panel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Validation tests are excluded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BioFire testing/data is growing, necessitating normalization of raw counts.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Image result for BioFire logo" id="104" name="Google Shape;104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5675" y="2286794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Data - HCUP</a:t>
            </a:r>
            <a:endParaRPr sz="36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690700"/>
            <a:ext cx="58668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for the state of Washington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2011-2015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Inpatient Databases (SID)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different attributes; we are looking at </a:t>
            </a:r>
            <a:r>
              <a:rPr lang="en-US"/>
              <a:t>diagnosis</a:t>
            </a:r>
            <a:r>
              <a:rPr lang="en-US"/>
              <a:t> codes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(9th version: 48,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10th version: J09 - J18).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Counting number of admissions with respiratory disease codes.</a:t>
            </a:r>
            <a:endParaRPr/>
          </a:p>
        </p:txBody>
      </p:sp>
      <p:pic>
        <p:nvPicPr>
          <p:cNvPr descr="Image result for HCUP logo" id="111" name="Google Shape;111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150" y="2667000"/>
            <a:ext cx="24955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8dff9dd0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Methods--Overview</a:t>
            </a:r>
            <a:endParaRPr/>
          </a:p>
        </p:txBody>
      </p:sp>
      <p:sp>
        <p:nvSpPr>
          <p:cNvPr id="117" name="Google Shape;117;g818dff9dd0_0_7"/>
          <p:cNvSpPr txBox="1"/>
          <p:nvPr>
            <p:ph idx="1" type="body"/>
          </p:nvPr>
        </p:nvSpPr>
        <p:spPr>
          <a:xfrm>
            <a:off x="838200" y="1825625"/>
            <a:ext cx="10386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Since BioFire is growing we want to divide the total number of tests (TUR) by a measure of testing capacity at that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Account for the fact that instruments are not only being used for respiratory panel (RP) tests, and that the proportion of RP tests is changing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Account for that fact that the three instrument versions may be utilized at different rates.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7be3826c_1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27be3826c_1_1"/>
          <p:cNvSpPr txBox="1"/>
          <p:nvPr>
            <p:ph idx="1" type="body"/>
          </p:nvPr>
        </p:nvSpPr>
        <p:spPr>
          <a:xfrm>
            <a:off x="838200" y="5532925"/>
            <a:ext cx="10065900" cy="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System model distance from the sample loading station and FilmArray computer as well as module value as number increase, may all contribute variablity in rate of tests per system.</a:t>
            </a:r>
            <a:endParaRPr/>
          </a:p>
        </p:txBody>
      </p:sp>
      <p:pic>
        <p:nvPicPr>
          <p:cNvPr id="124" name="Google Shape;124;g827be3826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50" y="92025"/>
            <a:ext cx="9672675" cy="5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d7dc0668_1_8"/>
          <p:cNvSpPr txBox="1"/>
          <p:nvPr/>
        </p:nvSpPr>
        <p:spPr>
          <a:xfrm>
            <a:off x="8877050" y="-152775"/>
            <a:ext cx="3398700" cy="70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71d7dc0668_1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Methods- Respiratory Test counts</a:t>
            </a:r>
            <a:endParaRPr/>
          </a:p>
        </p:txBody>
      </p:sp>
      <p:grpSp>
        <p:nvGrpSpPr>
          <p:cNvPr id="131" name="Google Shape;131;g71d7dc0668_1_8"/>
          <p:cNvGrpSpPr/>
          <p:nvPr/>
        </p:nvGrpSpPr>
        <p:grpSpPr>
          <a:xfrm>
            <a:off x="0" y="231"/>
            <a:ext cx="9835965" cy="6858265"/>
            <a:chOff x="0" y="0"/>
            <a:chExt cx="9835965" cy="6895501"/>
          </a:xfrm>
        </p:grpSpPr>
        <p:grpSp>
          <p:nvGrpSpPr>
            <p:cNvPr id="132" name="Google Shape;132;g71d7dc0668_1_8"/>
            <p:cNvGrpSpPr/>
            <p:nvPr/>
          </p:nvGrpSpPr>
          <p:grpSpPr>
            <a:xfrm>
              <a:off x="0" y="0"/>
              <a:ext cx="9835965" cy="6895501"/>
              <a:chOff x="0" y="0"/>
              <a:chExt cx="9835965" cy="6895501"/>
            </a:xfrm>
          </p:grpSpPr>
          <p:pic>
            <p:nvPicPr>
              <p:cNvPr id="133" name="Google Shape;133;g71d7dc0668_1_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4743"/>
              <a:stretch/>
            </p:blipFill>
            <p:spPr>
              <a:xfrm>
                <a:off x="0" y="0"/>
                <a:ext cx="9835965" cy="689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" name="Google Shape;134;g71d7dc0668_1_8"/>
              <p:cNvSpPr txBox="1"/>
              <p:nvPr/>
            </p:nvSpPr>
            <p:spPr>
              <a:xfrm>
                <a:off x="1849050" y="755125"/>
                <a:ext cx="1283400" cy="54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latin typeface="Calibri"/>
                    <a:ea typeface="Calibri"/>
                    <a:cs typeface="Calibri"/>
                    <a:sym typeface="Calibri"/>
                  </a:rPr>
                  <a:t>all tests</a:t>
                </a:r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g71d7dc0668_1_8"/>
            <p:cNvGrpSpPr/>
            <p:nvPr/>
          </p:nvGrpSpPr>
          <p:grpSpPr>
            <a:xfrm>
              <a:off x="3758875" y="2230750"/>
              <a:ext cx="2360400" cy="794400"/>
              <a:chOff x="3758875" y="2230750"/>
              <a:chExt cx="2360400" cy="794400"/>
            </a:xfrm>
          </p:grpSpPr>
          <p:sp>
            <p:nvSpPr>
              <p:cNvPr id="136" name="Google Shape;136;g71d7dc0668_1_8"/>
              <p:cNvSpPr txBox="1"/>
              <p:nvPr/>
            </p:nvSpPr>
            <p:spPr>
              <a:xfrm>
                <a:off x="4270675" y="2230750"/>
                <a:ext cx="1848600" cy="79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latin typeface="Calibri"/>
                    <a:ea typeface="Calibri"/>
                    <a:cs typeface="Calibri"/>
                    <a:sym typeface="Calibri"/>
                  </a:rPr>
                  <a:t>RP tests</a:t>
                </a:r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7" name="Google Shape;137;g71d7dc0668_1_8"/>
              <p:cNvCxnSpPr>
                <a:stCxn id="136" idx="1"/>
              </p:cNvCxnSpPr>
              <p:nvPr/>
            </p:nvCxnSpPr>
            <p:spPr>
              <a:xfrm rot="10800000">
                <a:off x="3758875" y="2553550"/>
                <a:ext cx="511800" cy="7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38" name="Google Shape;138;g71d7dc0668_1_8"/>
            <p:cNvCxnSpPr/>
            <p:nvPr/>
          </p:nvCxnSpPr>
          <p:spPr>
            <a:xfrm>
              <a:off x="2994950" y="1069475"/>
              <a:ext cx="443100" cy="21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9" name="Google Shape;139;g71d7dc0668_1_8"/>
          <p:cNvSpPr txBox="1"/>
          <p:nvPr>
            <p:ph idx="1" type="body"/>
          </p:nvPr>
        </p:nvSpPr>
        <p:spPr>
          <a:xfrm>
            <a:off x="6890600" y="365125"/>
            <a:ext cx="5133900" cy="165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TUR is number of RP tests per epidemiological week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1d7dc0668_1_8"/>
          <p:cNvSpPr txBox="1"/>
          <p:nvPr/>
        </p:nvSpPr>
        <p:spPr>
          <a:xfrm>
            <a:off x="8103825" y="4218100"/>
            <a:ext cx="4272900" cy="203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 RP is the number RP tests in a 1 year moving window divided by the number of all tests in that window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d7dc0668_1_15"/>
          <p:cNvSpPr txBox="1"/>
          <p:nvPr/>
        </p:nvSpPr>
        <p:spPr>
          <a:xfrm>
            <a:off x="9528925" y="-137500"/>
            <a:ext cx="2796000" cy="705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71d7dc0668_1_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71d7dc0668_1_15"/>
          <p:cNvPicPr preferRelativeResize="0"/>
          <p:nvPr/>
        </p:nvPicPr>
        <p:blipFill rotWithShape="1">
          <a:blip r:embed="rId3">
            <a:alphaModFix/>
          </a:blip>
          <a:srcRect b="0" l="0" r="1574" t="3006"/>
          <a:stretch/>
        </p:blipFill>
        <p:spPr>
          <a:xfrm>
            <a:off x="0" y="0"/>
            <a:ext cx="96852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71d7dc0668_1_15"/>
          <p:cNvSpPr txBox="1"/>
          <p:nvPr>
            <p:ph type="title"/>
          </p:nvPr>
        </p:nvSpPr>
        <p:spPr>
          <a:xfrm>
            <a:off x="-1605300" y="278250"/>
            <a:ext cx="9017400" cy="99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Instruments</a:t>
            </a:r>
            <a:endParaRPr/>
          </a:p>
        </p:txBody>
      </p:sp>
      <p:sp>
        <p:nvSpPr>
          <p:cNvPr id="149" name="Google Shape;149;g71d7dc0668_1_15"/>
          <p:cNvSpPr txBox="1"/>
          <p:nvPr/>
        </p:nvSpPr>
        <p:spPr>
          <a:xfrm>
            <a:off x="7412100" y="366675"/>
            <a:ext cx="44883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instruments are the number of unique instruments used in the previous three months.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71d7dc0668_1_15"/>
          <p:cNvCxnSpPr/>
          <p:nvPr/>
        </p:nvCxnSpPr>
        <p:spPr>
          <a:xfrm flipH="1">
            <a:off x="7042125" y="825025"/>
            <a:ext cx="809700" cy="6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g71d7dc0668_1_15"/>
          <p:cNvSpPr txBox="1"/>
          <p:nvPr/>
        </p:nvSpPr>
        <p:spPr>
          <a:xfrm>
            <a:off x="5117025" y="3987225"/>
            <a:ext cx="44883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Adjusted active instruments = active instruments * proportion RP tests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71d7dc0668_1_15"/>
          <p:cNvCxnSpPr/>
          <p:nvPr/>
        </p:nvCxnSpPr>
        <p:spPr>
          <a:xfrm flipH="1" rot="10800000">
            <a:off x="6492075" y="1787550"/>
            <a:ext cx="183300" cy="23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2020-03-17T03:06:49Z</dcterms:created>
  <dc:creator>Xavier Kingston</dc:creator>
</cp:coreProperties>
</file>