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E3FC29F-0F5A-468E-8EC0-714272302B14}">
  <a:tblStyle styleId="{EE3FC29F-0F5A-468E-8EC0-714272302B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9bcc0f3f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9bcc0f3f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9bcc0f3f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9bcc0f3f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9bcc0f3f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9bcc0f3f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9bcc0f3f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9bcc0f3f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9bcc0f3f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9bcc0f3f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9bcc0f3f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9bcc0f3f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9bcc0f3f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9bcc0f3f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9bcc0f3f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9bcc0f3f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9bcc0f3f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9bcc0f3f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9bcc0f3f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9bcc0f3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9b8a1394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9b8a1394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9bcc0f3f9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9bcc0f3f9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9bcc0f3f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9bcc0f3f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9bcc0f3f9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9bcc0f3f9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9bcc0f3f9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9bcc0f3f9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9bcc0f3f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9bcc0f3f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9bcc0f3f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9bcc0f3f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9bcc0f3f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9bcc0f3f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9bcc0f3f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9bcc0f3f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9bb13d91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9bb13d91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9bb13d91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9bb13d9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9bcc0f3f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9bcc0f3f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9bcc0f3f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9bcc0f3f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9bcc0f3f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9bcc0f3f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9bcc0f3f9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9bcc0f3f9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9bcc0f3f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9bcc0f3f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Relationship Id="rId6" Type="http://schemas.openxmlformats.org/officeDocument/2006/relationships/image" Target="../media/image32.png"/><Relationship Id="rId7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fx.sauder.ubc.ca/data.html" TargetMode="External"/><Relationship Id="rId4" Type="http://schemas.openxmlformats.org/officeDocument/2006/relationships/hyperlink" Target="http://www.sidc.be/silso/datafiles-ol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3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Boltzmann Machine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555500" y="32208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Rajat Patel and Suyash Bagad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555500" y="4121650"/>
            <a:ext cx="37101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Indian Institute of Technology, Bombay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Spike Time Dependent </a:t>
            </a:r>
            <a:r>
              <a:rPr lang="en"/>
              <a:t>Plasticity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-16050" y="1639075"/>
            <a:ext cx="9176100" cy="344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1639075"/>
            <a:ext cx="4821196" cy="34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9225" y="1670500"/>
            <a:ext cx="3934776" cy="34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LTP and LTD in DyBM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-16050" y="1628325"/>
            <a:ext cx="9176100" cy="344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00" y="2087025"/>
            <a:ext cx="8541601" cy="82921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655025" y="3199925"/>
            <a:ext cx="7355400" cy="18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1st term- Higher the bias more the prob.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  spiking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2nd term- LTP considering excitatory synapse(i,j)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3rd term- LTD considering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excitatory synapse(i,j)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4th term- LTD considering excitatory synapse(j,i)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reason for selecting that particular type of weight profile can be backtraced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DyBM- Weight Update Equation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-16050" y="1628325"/>
            <a:ext cx="9176100" cy="344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348" y="3093275"/>
            <a:ext cx="4296549" cy="141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236225" y="4525250"/>
            <a:ext cx="8536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Weight Update is like STDP with Homeostatic Plasticity term which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does not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allow weights to blow up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4350" y="1728975"/>
            <a:ext cx="6440646" cy="13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DyBM- Memorising an Image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-16050" y="1628325"/>
            <a:ext cx="9176100" cy="344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50" y="1628325"/>
            <a:ext cx="3135501" cy="34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125" y="1919075"/>
            <a:ext cx="405765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/>
        </p:nvSpPr>
        <p:spPr>
          <a:xfrm>
            <a:off x="4554100" y="3929975"/>
            <a:ext cx="44037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Can memorise a sequence and detect an anomaly and its location if slightly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perturbed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sequence is presented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DyBM</a:t>
            </a:r>
            <a:endParaRPr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 txBox="1"/>
          <p:nvPr/>
        </p:nvSpPr>
        <p:spPr>
          <a:xfrm>
            <a:off x="-16050" y="1628325"/>
            <a:ext cx="9176100" cy="344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50" y="2625463"/>
            <a:ext cx="3406951" cy="89587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/>
        </p:nvSpPr>
        <p:spPr>
          <a:xfrm>
            <a:off x="182550" y="1808550"/>
            <a:ext cx="8511300" cy="59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Neurons in DyBM can only take binary values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Extend Gaussian Boltzmann Machine to a Gaussian DyBM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Sample for a Gaussian distribution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325" y="2701375"/>
            <a:ext cx="3221175" cy="7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3237" y="2625475"/>
            <a:ext cx="2225687" cy="8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798" y="3747573"/>
            <a:ext cx="4948244" cy="7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66350" y="3771200"/>
            <a:ext cx="2627500" cy="76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/>
        </p:nvSpPr>
        <p:spPr>
          <a:xfrm>
            <a:off x="277200" y="4538875"/>
            <a:ext cx="8322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restriction for 𝜹 &lt; d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i,j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as in case of DyBM. Allows us to model G-DyBM as Extended VAR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Gaussian DyBM</a:t>
            </a:r>
            <a:endParaRPr/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 txBox="1"/>
          <p:nvPr/>
        </p:nvSpPr>
        <p:spPr>
          <a:xfrm>
            <a:off x="-5100" y="1617625"/>
            <a:ext cx="9176100" cy="344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353625" y="1875225"/>
            <a:ext cx="8443800" cy="72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Include a RNN layer with M dimensions for predicting bias (N dimensional) term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Helpful when time series is highly non-linear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Here RNN is similar to an echo state network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00" y="3122063"/>
            <a:ext cx="2071642" cy="4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6825" y="2179825"/>
            <a:ext cx="2707250" cy="29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Multidimensional Sine Wave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 txBox="1"/>
          <p:nvPr/>
        </p:nvSpPr>
        <p:spPr>
          <a:xfrm>
            <a:off x="-5100" y="1617625"/>
            <a:ext cx="9176100" cy="344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00" y="1834688"/>
            <a:ext cx="5670275" cy="287897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/>
          <p:nvPr/>
        </p:nvSpPr>
        <p:spPr>
          <a:xfrm>
            <a:off x="6711250" y="1975800"/>
            <a:ext cx="1932900" cy="24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T=200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No. of traces = 10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FIFO length=7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063" y="0"/>
            <a:ext cx="713902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Spike Train</a:t>
            </a:r>
            <a:endParaRPr/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 txBox="1"/>
          <p:nvPr/>
        </p:nvSpPr>
        <p:spPr>
          <a:xfrm>
            <a:off x="-5100" y="1617625"/>
            <a:ext cx="9176100" cy="344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5" y="1651950"/>
            <a:ext cx="9062875" cy="34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graphicFrame>
        <p:nvGraphicFramePr>
          <p:cNvPr id="234" name="Google Shape;234;p31"/>
          <p:cNvGraphicFramePr/>
          <p:nvPr/>
        </p:nvGraphicFramePr>
        <p:xfrm>
          <a:off x="952500" y="220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{EE3FC29F-0F5A-468E-8EC0-714272302B14}</a:tableStyleId>
              </a:tblPr>
              <a:tblGrid>
                <a:gridCol w="2413000"/>
                <a:gridCol w="2413000"/>
                <a:gridCol w="2413000"/>
              </a:tblGrid>
              <a:tr h="62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Dataset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Variable(s)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Link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2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Multidimensional Noisy 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Sine wave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5-dimensional sine wave with Gaussian noise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accent5"/>
                          </a:solidFill>
                        </a:rPr>
                        <a:t>Synthetic</a:t>
                      </a:r>
                      <a:endParaRPr u="sng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2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PACIFIC Exchange rate service (2007-2019)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Top 10 foreign currencies and INR w.r.t USD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accent5"/>
                          </a:solidFill>
                          <a:hlinkClick r:id="rId3"/>
                        </a:rPr>
                        <a:t>http://fx.sauder.ubc.ca/data.html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Monthly sunspot number,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Zurich (1749-1983)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Sun-spot number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http://www.sidc.be/silso/datafiles-old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Boltzmann Machine 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13725" y="1693925"/>
            <a:ext cx="9144000" cy="3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-2325" y="1645925"/>
            <a:ext cx="9176100" cy="344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3" y="1872900"/>
            <a:ext cx="3804836" cy="29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0400" y="2637675"/>
            <a:ext cx="3751108" cy="80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5327" y="1796700"/>
            <a:ext cx="2607625" cy="80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7125" y="3478650"/>
            <a:ext cx="4027599" cy="6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DyBM network for experiments</a:t>
            </a:r>
            <a:endParaRPr/>
          </a:p>
        </p:txBody>
      </p:sp>
      <p:graphicFrame>
        <p:nvGraphicFramePr>
          <p:cNvPr id="240" name="Google Shape;240;p32"/>
          <p:cNvGraphicFramePr/>
          <p:nvPr/>
        </p:nvGraphicFramePr>
        <p:xfrm>
          <a:off x="252400" y="200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{EE3FC29F-0F5A-468E-8EC0-714272302B14}</a:tableStyleId>
              </a:tblPr>
              <a:tblGrid>
                <a:gridCol w="620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Index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1" name="Google Shape;241;p32"/>
          <p:cNvGraphicFramePr/>
          <p:nvPr/>
        </p:nvGraphicFramePr>
        <p:xfrm>
          <a:off x="1040075" y="200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{EE3FC29F-0F5A-468E-8EC0-714272302B14}</a:tableStyleId>
              </a:tblPr>
              <a:tblGrid>
                <a:gridCol w="901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Number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58.0 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62.6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70.0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2" name="Google Shape;242;p32"/>
          <p:cNvGraphicFramePr/>
          <p:nvPr/>
        </p:nvGraphicFramePr>
        <p:xfrm>
          <a:off x="2096900" y="200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{EE3FC29F-0F5A-468E-8EC0-714272302B14}</a:tableStyleId>
              </a:tblPr>
              <a:tblGrid>
                <a:gridCol w="573025"/>
                <a:gridCol w="573025"/>
                <a:gridCol w="573025"/>
                <a:gridCol w="573025"/>
                <a:gridCol w="573025"/>
                <a:gridCol w="573025"/>
                <a:gridCol w="573025"/>
                <a:gridCol w="573025"/>
                <a:gridCol w="573025"/>
                <a:gridCol w="573025"/>
                <a:gridCol w="573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CAD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EUR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JPY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GBP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CHF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AUD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HKD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NZD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KRW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MXN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INR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1.1713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0.75911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117.518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0.51075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1.22278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1.2719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7.8117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1.44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941.56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11.1872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44.084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1.1753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0.75865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116.841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0.51397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1.21742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1.2765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7.8149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1.4519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943.26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11.1827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44.118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1.1811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0.76372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116.022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0.51992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1.22191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1.2941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7.8152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1.4743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951.73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11.1741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</a:rPr>
                        <a:t>44.436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p32"/>
          <p:cNvSpPr txBox="1"/>
          <p:nvPr>
            <p:ph type="title"/>
          </p:nvPr>
        </p:nvSpPr>
        <p:spPr>
          <a:xfrm>
            <a:off x="252400" y="3601975"/>
            <a:ext cx="49098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</a:rPr>
              <a:t>#Neurons = Dim(data)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244" name="Google Shape;244;p32"/>
          <p:cNvSpPr txBox="1"/>
          <p:nvPr>
            <p:ph type="title"/>
          </p:nvPr>
        </p:nvSpPr>
        <p:spPr>
          <a:xfrm>
            <a:off x="4389000" y="3601975"/>
            <a:ext cx="45858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</a:rPr>
              <a:t>Decay = [0, 0.05, 0.16,..., 0.5]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245" name="Google Shape;245;p32"/>
          <p:cNvSpPr txBox="1"/>
          <p:nvPr>
            <p:ph type="title"/>
          </p:nvPr>
        </p:nvSpPr>
        <p:spPr>
          <a:xfrm>
            <a:off x="2279100" y="4293475"/>
            <a:ext cx="45858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</a:rPr>
              <a:t>Delay = 10-20</a:t>
            </a:r>
            <a:endParaRPr sz="24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3"/>
          <p:cNvPicPr preferRelativeResize="0"/>
          <p:nvPr/>
        </p:nvPicPr>
        <p:blipFill rotWithShape="1">
          <a:blip r:embed="rId3">
            <a:alphaModFix/>
          </a:blip>
          <a:srcRect b="0" l="4894" r="8171" t="12033"/>
          <a:stretch/>
        </p:blipFill>
        <p:spPr>
          <a:xfrm>
            <a:off x="4384875" y="2573375"/>
            <a:ext cx="4694876" cy="251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3"/>
          <p:cNvPicPr preferRelativeResize="0"/>
          <p:nvPr/>
        </p:nvPicPr>
        <p:blipFill rotWithShape="1">
          <a:blip r:embed="rId4">
            <a:alphaModFix/>
          </a:blip>
          <a:srcRect b="4575" l="5465" r="7228" t="7084"/>
          <a:stretch/>
        </p:blipFill>
        <p:spPr>
          <a:xfrm>
            <a:off x="4449125" y="0"/>
            <a:ext cx="4694876" cy="251887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3"/>
          <p:cNvSpPr txBox="1"/>
          <p:nvPr>
            <p:ph idx="4294967295" type="title"/>
          </p:nvPr>
        </p:nvSpPr>
        <p:spPr>
          <a:xfrm>
            <a:off x="196775" y="7725"/>
            <a:ext cx="3176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</a:rPr>
              <a:t>INR/USD - 2007-2019</a:t>
            </a:r>
            <a:endParaRPr sz="2400">
              <a:solidFill>
                <a:srgbClr val="999999"/>
              </a:solidFill>
            </a:endParaRPr>
          </a:p>
        </p:txBody>
      </p:sp>
      <p:graphicFrame>
        <p:nvGraphicFramePr>
          <p:cNvPr id="253" name="Google Shape;253;p33"/>
          <p:cNvGraphicFramePr/>
          <p:nvPr/>
        </p:nvGraphicFramePr>
        <p:xfrm>
          <a:off x="196750" y="177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{EE3FC29F-0F5A-468E-8EC0-714272302B14}</a:tableStyleId>
              </a:tblPr>
              <a:tblGrid>
                <a:gridCol w="1368975"/>
                <a:gridCol w="1368975"/>
                <a:gridCol w="1368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DyBM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LSTM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Mean train error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0.08196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C3F7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0.09791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Mean test error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0.01513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0.01082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C3F7">
                        <a:alpha val="22690"/>
                      </a:srgbClr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Per epoch time to learn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0.80660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C3F7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67.41648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4" name="Google Shape;254;p33"/>
          <p:cNvSpPr txBox="1"/>
          <p:nvPr/>
        </p:nvSpPr>
        <p:spPr>
          <a:xfrm>
            <a:off x="7390150" y="1787725"/>
            <a:ext cx="16896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</a:rPr>
              <a:t>DyBM</a:t>
            </a:r>
            <a:endParaRPr b="1">
              <a:solidFill>
                <a:srgbClr val="999999"/>
              </a:solidFill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7390150" y="4260675"/>
            <a:ext cx="16896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</a:rPr>
              <a:t>LSTM</a:t>
            </a:r>
            <a:endParaRPr b="1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4"/>
          <p:cNvPicPr preferRelativeResize="0"/>
          <p:nvPr/>
        </p:nvPicPr>
        <p:blipFill rotWithShape="1">
          <a:blip r:embed="rId3">
            <a:alphaModFix/>
          </a:blip>
          <a:srcRect b="0" l="1718" r="1718" t="0"/>
          <a:stretch/>
        </p:blipFill>
        <p:spPr>
          <a:xfrm>
            <a:off x="4384875" y="2573375"/>
            <a:ext cx="4694876" cy="251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4"/>
          <p:cNvPicPr preferRelativeResize="0"/>
          <p:nvPr/>
        </p:nvPicPr>
        <p:blipFill rotWithShape="1">
          <a:blip r:embed="rId4">
            <a:alphaModFix/>
          </a:blip>
          <a:srcRect b="0" l="1718" r="1718" t="0"/>
          <a:stretch/>
        </p:blipFill>
        <p:spPr>
          <a:xfrm>
            <a:off x="4449125" y="0"/>
            <a:ext cx="4694876" cy="251887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 txBox="1"/>
          <p:nvPr>
            <p:ph idx="4294967295" type="title"/>
          </p:nvPr>
        </p:nvSpPr>
        <p:spPr>
          <a:xfrm>
            <a:off x="196775" y="7725"/>
            <a:ext cx="37506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</a:rPr>
              <a:t>Sunspot number - Zurich</a:t>
            </a:r>
            <a:endParaRPr sz="2400">
              <a:solidFill>
                <a:srgbClr val="999999"/>
              </a:solidFill>
            </a:endParaRPr>
          </a:p>
        </p:txBody>
      </p:sp>
      <p:graphicFrame>
        <p:nvGraphicFramePr>
          <p:cNvPr id="263" name="Google Shape;263;p34"/>
          <p:cNvGraphicFramePr/>
          <p:nvPr/>
        </p:nvGraphicFramePr>
        <p:xfrm>
          <a:off x="196750" y="177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{EE3FC29F-0F5A-468E-8EC0-714272302B14}</a:tableStyleId>
              </a:tblPr>
              <a:tblGrid>
                <a:gridCol w="1368975"/>
                <a:gridCol w="1368975"/>
                <a:gridCol w="1368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DyBM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LSTM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Mean train error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0.07036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C3F7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0.07810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Mean test error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0.08432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C3F7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0.09655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Per epoch time to learn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0.80092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C3F7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35.33157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64" name="Google Shape;264;p34"/>
          <p:cNvGrpSpPr/>
          <p:nvPr/>
        </p:nvGrpSpPr>
        <p:grpSpPr>
          <a:xfrm>
            <a:off x="4509150" y="468850"/>
            <a:ext cx="1689600" cy="2845850"/>
            <a:chOff x="7390150" y="1787725"/>
            <a:chExt cx="1689600" cy="2845850"/>
          </a:xfrm>
        </p:grpSpPr>
        <p:sp>
          <p:nvSpPr>
            <p:cNvPr id="265" name="Google Shape;265;p34"/>
            <p:cNvSpPr txBox="1"/>
            <p:nvPr/>
          </p:nvSpPr>
          <p:spPr>
            <a:xfrm>
              <a:off x="7390150" y="1787725"/>
              <a:ext cx="1689600" cy="37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9999"/>
                  </a:solidFill>
                </a:rPr>
                <a:t>DyBM</a:t>
              </a:r>
              <a:endParaRPr b="1">
                <a:solidFill>
                  <a:srgbClr val="999999"/>
                </a:solidFill>
              </a:endParaRPr>
            </a:p>
          </p:txBody>
        </p:sp>
        <p:sp>
          <p:nvSpPr>
            <p:cNvPr id="266" name="Google Shape;266;p34"/>
            <p:cNvSpPr txBox="1"/>
            <p:nvPr/>
          </p:nvSpPr>
          <p:spPr>
            <a:xfrm>
              <a:off x="7390150" y="4260675"/>
              <a:ext cx="1689600" cy="37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9999"/>
                  </a:solidFill>
                </a:rPr>
                <a:t>LSTM</a:t>
              </a:r>
              <a:endParaRPr b="1">
                <a:solidFill>
                  <a:srgbClr val="999999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5"/>
          <p:cNvPicPr preferRelativeResize="0"/>
          <p:nvPr/>
        </p:nvPicPr>
        <p:blipFill rotWithShape="1">
          <a:blip r:embed="rId3">
            <a:alphaModFix/>
          </a:blip>
          <a:srcRect b="0" l="1718" r="1718" t="0"/>
          <a:stretch/>
        </p:blipFill>
        <p:spPr>
          <a:xfrm>
            <a:off x="4384875" y="2573375"/>
            <a:ext cx="4694876" cy="251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5"/>
          <p:cNvPicPr preferRelativeResize="0"/>
          <p:nvPr/>
        </p:nvPicPr>
        <p:blipFill rotWithShape="1">
          <a:blip r:embed="rId4">
            <a:alphaModFix/>
          </a:blip>
          <a:srcRect b="0" l="1718" r="1718" t="0"/>
          <a:stretch/>
        </p:blipFill>
        <p:spPr>
          <a:xfrm>
            <a:off x="4449125" y="0"/>
            <a:ext cx="4694876" cy="251887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5"/>
          <p:cNvSpPr txBox="1"/>
          <p:nvPr>
            <p:ph idx="4294967295" type="title"/>
          </p:nvPr>
        </p:nvSpPr>
        <p:spPr>
          <a:xfrm>
            <a:off x="196750" y="369675"/>
            <a:ext cx="37506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</a:rPr>
              <a:t>2-D time-series of exhange rates of MXN and INR</a:t>
            </a:r>
            <a:endParaRPr sz="2000">
              <a:solidFill>
                <a:srgbClr val="999999"/>
              </a:solidFill>
            </a:endParaRPr>
          </a:p>
        </p:txBody>
      </p:sp>
      <p:graphicFrame>
        <p:nvGraphicFramePr>
          <p:cNvPr id="274" name="Google Shape;274;p35"/>
          <p:cNvGraphicFramePr/>
          <p:nvPr/>
        </p:nvGraphicFramePr>
        <p:xfrm>
          <a:off x="196750" y="177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{EE3FC29F-0F5A-468E-8EC0-714272302B14}</a:tableStyleId>
              </a:tblPr>
              <a:tblGrid>
                <a:gridCol w="1368975"/>
                <a:gridCol w="1368975"/>
                <a:gridCol w="1368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DyBM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LSTM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Mean train error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0.05623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C3F7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0.13958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Mean test error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0.03628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C3F7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0.09103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Per epoch time to learn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0.98261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C3F7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111.95985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75" name="Google Shape;275;p35"/>
          <p:cNvGrpSpPr/>
          <p:nvPr/>
        </p:nvGrpSpPr>
        <p:grpSpPr>
          <a:xfrm>
            <a:off x="5575950" y="773650"/>
            <a:ext cx="1689600" cy="2845850"/>
            <a:chOff x="8456950" y="2092525"/>
            <a:chExt cx="1689600" cy="2845850"/>
          </a:xfrm>
        </p:grpSpPr>
        <p:sp>
          <p:nvSpPr>
            <p:cNvPr id="276" name="Google Shape;276;p35"/>
            <p:cNvSpPr txBox="1"/>
            <p:nvPr/>
          </p:nvSpPr>
          <p:spPr>
            <a:xfrm>
              <a:off x="8456950" y="2092525"/>
              <a:ext cx="1689600" cy="37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9999"/>
                  </a:solidFill>
                </a:rPr>
                <a:t>DyBM</a:t>
              </a:r>
              <a:endParaRPr b="1">
                <a:solidFill>
                  <a:srgbClr val="999999"/>
                </a:solidFill>
              </a:endParaRPr>
            </a:p>
          </p:txBody>
        </p:sp>
        <p:sp>
          <p:nvSpPr>
            <p:cNvPr id="277" name="Google Shape;277;p35"/>
            <p:cNvSpPr txBox="1"/>
            <p:nvPr/>
          </p:nvSpPr>
          <p:spPr>
            <a:xfrm>
              <a:off x="8456950" y="4565475"/>
              <a:ext cx="1689600" cy="37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9999"/>
                  </a:solidFill>
                </a:rPr>
                <a:t>LSTM</a:t>
              </a:r>
              <a:endParaRPr b="1">
                <a:solidFill>
                  <a:srgbClr val="999999"/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83" name="Google Shape;283;p36"/>
          <p:cNvSpPr txBox="1"/>
          <p:nvPr/>
        </p:nvSpPr>
        <p:spPr>
          <a:xfrm>
            <a:off x="567175" y="1800950"/>
            <a:ext cx="7822800" cy="27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DyBM learns a time-series much faster as compared to LSTM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Thus the test error is consistently better in case of DyBM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Time/epoch is always 15-25 times better in DyBM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Very few resources in DyBM as compared to LSTM framework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Customizable delay and decay in DyBM are ideal for very high-dimensional data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Predicting</a:t>
            </a: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uncertainty of the model in its prediction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Highly suitable for online learning applications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Extensions of DyBM</a:t>
            </a:r>
            <a:endParaRPr/>
          </a:p>
        </p:txBody>
      </p: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Delay Pruning- Same as dropout for A</a:t>
            </a:r>
            <a:r>
              <a:rPr lang="en"/>
              <a:t>rtificial</a:t>
            </a:r>
            <a:r>
              <a:rPr lang="en"/>
              <a:t> Neural Network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DyBM- DyBM for infinite dimensonal data using gaussian process and Reproducing Hilbert kernel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Discounted Convolution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order Moments prediction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Hidden layers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idx="4294967295" type="title"/>
          </p:nvPr>
        </p:nvSpPr>
        <p:spPr>
          <a:xfrm>
            <a:off x="388175" y="1078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Mapping to Hardware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295" name="Google Shape;2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012" y="983950"/>
            <a:ext cx="6427975" cy="40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to Hardware</a:t>
            </a:r>
            <a:endParaRPr/>
          </a:p>
        </p:txBody>
      </p:sp>
      <p:sp>
        <p:nvSpPr>
          <p:cNvPr id="301" name="Google Shape;301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Buesing mapped a network of spiking neurons to a Boltzmann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Neftci simulated Restricted Boltzmann Machine </a:t>
            </a:r>
            <a:r>
              <a:rPr lang="en"/>
              <a:t>completely for hardware using LIF neurons and synapses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something similar be done with DyBM??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weight update term already has LTP and LTD terms. How to include synaptic and neural traces?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Restricted Boltzmann Machine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0" y="1639075"/>
            <a:ext cx="9176100" cy="344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025" y="1919075"/>
            <a:ext cx="4250800" cy="15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3525" y="3733025"/>
            <a:ext cx="4321850" cy="65031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918975" y="4450850"/>
            <a:ext cx="7516500" cy="4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Train using Contrastive Divergence to get the expectation term. Time intensive!!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Boltzmann Machine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-16050" y="1639075"/>
            <a:ext cx="9176100" cy="344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00" y="1639087"/>
            <a:ext cx="4129851" cy="30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675" y="2091150"/>
            <a:ext cx="3857325" cy="70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0825" y="3307300"/>
            <a:ext cx="4383216" cy="7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Boltzmann Machine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-16050" y="1639075"/>
            <a:ext cx="9176100" cy="344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25" y="1880800"/>
            <a:ext cx="8407849" cy="138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536900" y="3769025"/>
            <a:ext cx="8096400" cy="76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if we want T → ∞? Infinite no. of parameters, training becomes increasingly expensive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4294967295" type="title"/>
          </p:nvPr>
        </p:nvSpPr>
        <p:spPr>
          <a:xfrm>
            <a:off x="471900" y="2053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Dynamic Boltzmann Machine Structure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-16050" y="1639075"/>
            <a:ext cx="9176100" cy="344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25" y="1111361"/>
            <a:ext cx="4650601" cy="3955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725" y="1562349"/>
            <a:ext cx="4232775" cy="295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DyBM- Restrictions on Weights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-16050" y="1639075"/>
            <a:ext cx="9176100" cy="344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75" y="1902583"/>
            <a:ext cx="4312451" cy="31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68100"/>
            <a:ext cx="4498201" cy="178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5100650" y="4082650"/>
            <a:ext cx="36648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Allows for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 → ∞  with small no. of parameters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4294967295" type="title"/>
          </p:nvPr>
        </p:nvSpPr>
        <p:spPr>
          <a:xfrm>
            <a:off x="460950" y="600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DyBM- Restrictions on Weights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225" y="907650"/>
            <a:ext cx="7347550" cy="404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DyBM - Energy Term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-16050" y="1639075"/>
            <a:ext cx="9176100" cy="344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225" y="1701750"/>
            <a:ext cx="2925800" cy="241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7824" y="1919075"/>
            <a:ext cx="3485925" cy="117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50" y="4213848"/>
            <a:ext cx="9144000" cy="92510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4477750" y="3189175"/>
            <a:ext cx="4216200" cy="76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𝜶- Synaptic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Eligibility Trace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𝛄- Neural Eligibility Trace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