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6" r:id="rId5"/>
    <p:sldId id="262" r:id="rId6"/>
    <p:sldId id="278" r:id="rId7"/>
    <p:sldId id="277" r:id="rId8"/>
    <p:sldId id="275" r:id="rId9"/>
    <p:sldId id="276" r:id="rId10"/>
    <p:sldId id="281" r:id="rId11"/>
    <p:sldId id="282" r:id="rId12"/>
    <p:sldId id="283" r:id="rId13"/>
    <p:sldId id="284" r:id="rId14"/>
    <p:sldId id="285" r:id="rId15"/>
    <p:sldId id="279" r:id="rId16"/>
    <p:sldId id="272" r:id="rId17"/>
    <p:sldId id="261" r:id="rId18"/>
    <p:sldId id="274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43DD9-ED5C-4BA7-85F4-7BA905C8A460}" type="doc">
      <dgm:prSet loTypeId="urn:microsoft.com/office/officeart/2005/8/layout/process1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342AEA-2231-41CC-963E-88889CD657C5}">
      <dgm:prSet/>
      <dgm:spPr/>
      <dgm:t>
        <a:bodyPr/>
        <a:lstStyle/>
        <a:p>
          <a:r>
            <a:rPr lang="en-US" dirty="0"/>
            <a:t>At </a:t>
          </a:r>
          <a:r>
            <a:rPr lang="en-US" b="1" dirty="0"/>
            <a:t>First </a:t>
          </a:r>
          <a:r>
            <a:rPr lang="en-US" dirty="0"/>
            <a:t>we will do </a:t>
          </a:r>
          <a:r>
            <a:rPr lang="en-US" b="1" dirty="0"/>
            <a:t>the survey </a:t>
          </a:r>
          <a:r>
            <a:rPr lang="en-US" dirty="0"/>
            <a:t>to get the input from the users regarding the automation of the computer system. In this we get the words which people will commonly use to perform a certain task</a:t>
          </a:r>
        </a:p>
      </dgm:t>
    </dgm:pt>
    <dgm:pt modelId="{B3C3BA14-DD81-4287-8E3D-010D19FA965E}" type="parTrans" cxnId="{77DAC806-5474-4780-AD16-0A60C5E19059}">
      <dgm:prSet/>
      <dgm:spPr/>
      <dgm:t>
        <a:bodyPr/>
        <a:lstStyle/>
        <a:p>
          <a:endParaRPr lang="en-US"/>
        </a:p>
      </dgm:t>
    </dgm:pt>
    <dgm:pt modelId="{B1195F57-C4FF-43B8-B6D7-FF0676F44D99}" type="sibTrans" cxnId="{77DAC806-5474-4780-AD16-0A60C5E1905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9ECCB7E-FEF1-43B0-B2BC-E94660653967}">
      <dgm:prSet/>
      <dgm:spPr/>
      <dgm:t>
        <a:bodyPr/>
        <a:lstStyle/>
        <a:p>
          <a:r>
            <a:rPr lang="en-US" b="1" dirty="0"/>
            <a:t>Secondly </a:t>
          </a:r>
          <a:r>
            <a:rPr lang="en-US" dirty="0"/>
            <a:t>we will complete the software part of this project which involves the </a:t>
          </a:r>
          <a:r>
            <a:rPr lang="en-US" b="1" dirty="0"/>
            <a:t>coding in python</a:t>
          </a:r>
          <a:r>
            <a:rPr lang="en-US" dirty="0"/>
            <a:t>. We will take the voice command and analyze the words and based on that conditionally it will perform the required task.</a:t>
          </a:r>
        </a:p>
      </dgm:t>
    </dgm:pt>
    <dgm:pt modelId="{C130CCF0-2989-4794-A478-302FC7DCD3C5}" type="parTrans" cxnId="{4686A945-DA73-4686-A7BA-55A364824E6A}">
      <dgm:prSet/>
      <dgm:spPr/>
      <dgm:t>
        <a:bodyPr/>
        <a:lstStyle/>
        <a:p>
          <a:endParaRPr lang="en-US"/>
        </a:p>
      </dgm:t>
    </dgm:pt>
    <dgm:pt modelId="{37795E42-EBBB-4443-8BC1-4FDEF9DD23E0}" type="sibTrans" cxnId="{4686A945-DA73-4686-A7BA-55A364824E6A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DCFBD6C6-813B-4F45-846F-629829D5531F}">
      <dgm:prSet/>
      <dgm:spPr/>
      <dgm:t>
        <a:bodyPr/>
        <a:lstStyle/>
        <a:p>
          <a:r>
            <a:rPr lang="en-US" dirty="0"/>
            <a:t>And at </a:t>
          </a:r>
          <a:r>
            <a:rPr lang="en-US" b="1" dirty="0"/>
            <a:t>Last we will connect the hardware connection </a:t>
          </a:r>
          <a:r>
            <a:rPr lang="en-US" dirty="0"/>
            <a:t>which will capture the voice and will transmit it to the computer system. </a:t>
          </a:r>
        </a:p>
      </dgm:t>
    </dgm:pt>
    <dgm:pt modelId="{F0AE9170-9989-4CCB-AFFD-ADCA2D18AE1D}" type="parTrans" cxnId="{10BA6028-1E6C-47FF-88C4-3CFA00DDB5D5}">
      <dgm:prSet/>
      <dgm:spPr/>
      <dgm:t>
        <a:bodyPr/>
        <a:lstStyle/>
        <a:p>
          <a:endParaRPr lang="en-US"/>
        </a:p>
      </dgm:t>
    </dgm:pt>
    <dgm:pt modelId="{0437F7DE-38C9-4E79-AB28-D5F4E66DD596}" type="sibTrans" cxnId="{10BA6028-1E6C-47FF-88C4-3CFA00DDB5D5}">
      <dgm:prSet phldrT="03" phldr="0"/>
      <dgm:spPr/>
      <dgm:t>
        <a:bodyPr/>
        <a:lstStyle/>
        <a:p>
          <a:endParaRPr lang="en-US"/>
        </a:p>
      </dgm:t>
    </dgm:pt>
    <dgm:pt modelId="{7320F02F-96DD-4CE6-BF8A-690CCFD10B3C}" type="pres">
      <dgm:prSet presAssocID="{52A43DD9-ED5C-4BA7-85F4-7BA905C8A4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E07C11-D891-4A18-8116-1C67259630F8}" type="pres">
      <dgm:prSet presAssocID="{04342AEA-2231-41CC-963E-88889CD657C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3E0AC-B3FB-4EA9-8B7D-572555E96D7D}" type="pres">
      <dgm:prSet presAssocID="{B1195F57-C4FF-43B8-B6D7-FF0676F44D9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5B0C176-828A-4E91-83BE-019B3360E671}" type="pres">
      <dgm:prSet presAssocID="{B1195F57-C4FF-43B8-B6D7-FF0676F44D9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06DA211-2A8B-4476-A2FC-3986E3FB8F60}" type="pres">
      <dgm:prSet presAssocID="{B9ECCB7E-FEF1-43B0-B2BC-E9466065396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6BC02-BBEA-43A7-A1EF-1874B54213EF}" type="pres">
      <dgm:prSet presAssocID="{37795E42-EBBB-4443-8BC1-4FDEF9DD23E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3D89BE5-CB15-46D6-A80A-00BBE3602F46}" type="pres">
      <dgm:prSet presAssocID="{37795E42-EBBB-4443-8BC1-4FDEF9DD23E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AFE7C1E-D975-4328-8E5E-F219A5527201}" type="pres">
      <dgm:prSet presAssocID="{DCFBD6C6-813B-4F45-846F-629829D553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088B5-8ECD-4205-934D-DF4019C0F0DB}" type="presOf" srcId="{37795E42-EBBB-4443-8BC1-4FDEF9DD23E0}" destId="{33D89BE5-CB15-46D6-A80A-00BBE3602F46}" srcOrd="1" destOrd="0" presId="urn:microsoft.com/office/officeart/2005/8/layout/process1"/>
    <dgm:cxn modelId="{77DAC806-5474-4780-AD16-0A60C5E19059}" srcId="{52A43DD9-ED5C-4BA7-85F4-7BA905C8A460}" destId="{04342AEA-2231-41CC-963E-88889CD657C5}" srcOrd="0" destOrd="0" parTransId="{B3C3BA14-DD81-4287-8E3D-010D19FA965E}" sibTransId="{B1195F57-C4FF-43B8-B6D7-FF0676F44D99}"/>
    <dgm:cxn modelId="{92C74321-DF23-45CA-A126-5593F0CCAF63}" type="presOf" srcId="{DCFBD6C6-813B-4F45-846F-629829D5531F}" destId="{5AFE7C1E-D975-4328-8E5E-F219A5527201}" srcOrd="0" destOrd="0" presId="urn:microsoft.com/office/officeart/2005/8/layout/process1"/>
    <dgm:cxn modelId="{0DA28BC7-AE1B-43BF-AB35-29C59A17143A}" type="presOf" srcId="{B1195F57-C4FF-43B8-B6D7-FF0676F44D99}" destId="{35B0C176-828A-4E91-83BE-019B3360E671}" srcOrd="1" destOrd="0" presId="urn:microsoft.com/office/officeart/2005/8/layout/process1"/>
    <dgm:cxn modelId="{E82F2798-8565-41BD-8409-4C348E8741F2}" type="presOf" srcId="{B9ECCB7E-FEF1-43B0-B2BC-E94660653967}" destId="{406DA211-2A8B-4476-A2FC-3986E3FB8F60}" srcOrd="0" destOrd="0" presId="urn:microsoft.com/office/officeart/2005/8/layout/process1"/>
    <dgm:cxn modelId="{BE762FD3-BC27-4E07-9178-D5D5E5E1F556}" type="presOf" srcId="{04342AEA-2231-41CC-963E-88889CD657C5}" destId="{7CE07C11-D891-4A18-8116-1C67259630F8}" srcOrd="0" destOrd="0" presId="urn:microsoft.com/office/officeart/2005/8/layout/process1"/>
    <dgm:cxn modelId="{C0505375-4402-4919-989C-93B755A7A339}" type="presOf" srcId="{52A43DD9-ED5C-4BA7-85F4-7BA905C8A460}" destId="{7320F02F-96DD-4CE6-BF8A-690CCFD10B3C}" srcOrd="0" destOrd="0" presId="urn:microsoft.com/office/officeart/2005/8/layout/process1"/>
    <dgm:cxn modelId="{4686A945-DA73-4686-A7BA-55A364824E6A}" srcId="{52A43DD9-ED5C-4BA7-85F4-7BA905C8A460}" destId="{B9ECCB7E-FEF1-43B0-B2BC-E94660653967}" srcOrd="1" destOrd="0" parTransId="{C130CCF0-2989-4794-A478-302FC7DCD3C5}" sibTransId="{37795E42-EBBB-4443-8BC1-4FDEF9DD23E0}"/>
    <dgm:cxn modelId="{2392038C-082C-4B0A-8D14-F35E9C9B8017}" type="presOf" srcId="{37795E42-EBBB-4443-8BC1-4FDEF9DD23E0}" destId="{BF36BC02-BBEA-43A7-A1EF-1874B54213EF}" srcOrd="0" destOrd="0" presId="urn:microsoft.com/office/officeart/2005/8/layout/process1"/>
    <dgm:cxn modelId="{10BA6028-1E6C-47FF-88C4-3CFA00DDB5D5}" srcId="{52A43DD9-ED5C-4BA7-85F4-7BA905C8A460}" destId="{DCFBD6C6-813B-4F45-846F-629829D5531F}" srcOrd="2" destOrd="0" parTransId="{F0AE9170-9989-4CCB-AFFD-ADCA2D18AE1D}" sibTransId="{0437F7DE-38C9-4E79-AB28-D5F4E66DD596}"/>
    <dgm:cxn modelId="{EACD1A3B-1D93-4974-B170-ACB42D28829B}" type="presOf" srcId="{B1195F57-C4FF-43B8-B6D7-FF0676F44D99}" destId="{E5D3E0AC-B3FB-4EA9-8B7D-572555E96D7D}" srcOrd="0" destOrd="0" presId="urn:microsoft.com/office/officeart/2005/8/layout/process1"/>
    <dgm:cxn modelId="{DA02AE77-91C9-43CD-B8C4-F13F1240351F}" type="presParOf" srcId="{7320F02F-96DD-4CE6-BF8A-690CCFD10B3C}" destId="{7CE07C11-D891-4A18-8116-1C67259630F8}" srcOrd="0" destOrd="0" presId="urn:microsoft.com/office/officeart/2005/8/layout/process1"/>
    <dgm:cxn modelId="{5BBE966F-419C-41C6-82EF-BD46457F5F27}" type="presParOf" srcId="{7320F02F-96DD-4CE6-BF8A-690CCFD10B3C}" destId="{E5D3E0AC-B3FB-4EA9-8B7D-572555E96D7D}" srcOrd="1" destOrd="0" presId="urn:microsoft.com/office/officeart/2005/8/layout/process1"/>
    <dgm:cxn modelId="{13CA301E-7692-46AA-B6B2-C3671C219886}" type="presParOf" srcId="{E5D3E0AC-B3FB-4EA9-8B7D-572555E96D7D}" destId="{35B0C176-828A-4E91-83BE-019B3360E671}" srcOrd="0" destOrd="0" presId="urn:microsoft.com/office/officeart/2005/8/layout/process1"/>
    <dgm:cxn modelId="{5E600111-2A38-4187-9FFF-F0B0A29E74DF}" type="presParOf" srcId="{7320F02F-96DD-4CE6-BF8A-690CCFD10B3C}" destId="{406DA211-2A8B-4476-A2FC-3986E3FB8F60}" srcOrd="2" destOrd="0" presId="urn:microsoft.com/office/officeart/2005/8/layout/process1"/>
    <dgm:cxn modelId="{FCFA8260-495E-43E8-BB98-C153104A9AFD}" type="presParOf" srcId="{7320F02F-96DD-4CE6-BF8A-690CCFD10B3C}" destId="{BF36BC02-BBEA-43A7-A1EF-1874B54213EF}" srcOrd="3" destOrd="0" presId="urn:microsoft.com/office/officeart/2005/8/layout/process1"/>
    <dgm:cxn modelId="{240D1019-502A-469F-92CB-8B6320B02BF8}" type="presParOf" srcId="{BF36BC02-BBEA-43A7-A1EF-1874B54213EF}" destId="{33D89BE5-CB15-46D6-A80A-00BBE3602F46}" srcOrd="0" destOrd="0" presId="urn:microsoft.com/office/officeart/2005/8/layout/process1"/>
    <dgm:cxn modelId="{F96DCFDC-009D-4588-80F4-AC3BF987C6F5}" type="presParOf" srcId="{7320F02F-96DD-4CE6-BF8A-690CCFD10B3C}" destId="{5AFE7C1E-D975-4328-8E5E-F219A552720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C96C9D-FDA8-4B96-A492-91FA8D4AD82B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CF3FD-BDD2-4FDD-A24C-8E7F1FD5543B}">
      <dgm:prSet/>
      <dgm:spPr/>
      <dgm:t>
        <a:bodyPr/>
        <a:lstStyle/>
        <a:p>
          <a:r>
            <a:rPr lang="en-IN" b="1"/>
            <a:t>Efficiency</a:t>
          </a:r>
          <a:endParaRPr lang="en-US"/>
        </a:p>
      </dgm:t>
    </dgm:pt>
    <dgm:pt modelId="{8A55DA57-468F-445A-813F-4C3F9C436D1A}" type="parTrans" cxnId="{DBBDFE66-1167-4BBE-8D62-23E509B5177E}">
      <dgm:prSet/>
      <dgm:spPr/>
      <dgm:t>
        <a:bodyPr/>
        <a:lstStyle/>
        <a:p>
          <a:endParaRPr lang="en-US"/>
        </a:p>
      </dgm:t>
    </dgm:pt>
    <dgm:pt modelId="{64E5B659-4A49-4210-825E-9AE35810C287}" type="sibTrans" cxnId="{DBBDFE66-1167-4BBE-8D62-23E509B5177E}">
      <dgm:prSet/>
      <dgm:spPr/>
      <dgm:t>
        <a:bodyPr/>
        <a:lstStyle/>
        <a:p>
          <a:endParaRPr lang="en-US"/>
        </a:p>
      </dgm:t>
    </dgm:pt>
    <dgm:pt modelId="{8024006A-B765-4A44-8907-CE743092AF4B}">
      <dgm:prSet/>
      <dgm:spPr/>
      <dgm:t>
        <a:bodyPr/>
        <a:lstStyle/>
        <a:p>
          <a:r>
            <a:rPr lang="en-IN" dirty="0"/>
            <a:t>The product is efficient enough to produce a specific outcome with a minimum amount or quantity of waste, expense, or unnecessary effort. </a:t>
          </a:r>
          <a:endParaRPr lang="en-US" dirty="0"/>
        </a:p>
      </dgm:t>
    </dgm:pt>
    <dgm:pt modelId="{DB985420-4D87-4E4F-BF4C-75BBC47AE175}" type="parTrans" cxnId="{D88E5D02-92E9-4A26-BB4C-DC14FEDFC88E}">
      <dgm:prSet/>
      <dgm:spPr/>
      <dgm:t>
        <a:bodyPr/>
        <a:lstStyle/>
        <a:p>
          <a:endParaRPr lang="en-US"/>
        </a:p>
      </dgm:t>
    </dgm:pt>
    <dgm:pt modelId="{3DAD08D7-98E2-4761-9F6A-852653651983}" type="sibTrans" cxnId="{D88E5D02-92E9-4A26-BB4C-DC14FEDFC88E}">
      <dgm:prSet/>
      <dgm:spPr/>
      <dgm:t>
        <a:bodyPr/>
        <a:lstStyle/>
        <a:p>
          <a:endParaRPr lang="en-US"/>
        </a:p>
      </dgm:t>
    </dgm:pt>
    <dgm:pt modelId="{99BEDFB5-1E67-4358-8173-2D239934BDD7}">
      <dgm:prSet/>
      <dgm:spPr/>
      <dgm:t>
        <a:bodyPr/>
        <a:lstStyle/>
        <a:p>
          <a:r>
            <a:rPr lang="en-IN" b="1"/>
            <a:t>Reliability</a:t>
          </a:r>
          <a:endParaRPr lang="en-US"/>
        </a:p>
      </dgm:t>
    </dgm:pt>
    <dgm:pt modelId="{1B472F5F-3929-452A-9361-66CF04A1B804}" type="parTrans" cxnId="{69714E9F-1468-41AB-BEEF-098BADD99B60}">
      <dgm:prSet/>
      <dgm:spPr/>
      <dgm:t>
        <a:bodyPr/>
        <a:lstStyle/>
        <a:p>
          <a:endParaRPr lang="en-US"/>
        </a:p>
      </dgm:t>
    </dgm:pt>
    <dgm:pt modelId="{D66A4B1E-D9C1-4A67-9AB4-3980F969F310}" type="sibTrans" cxnId="{69714E9F-1468-41AB-BEEF-098BADD99B60}">
      <dgm:prSet/>
      <dgm:spPr/>
      <dgm:t>
        <a:bodyPr/>
        <a:lstStyle/>
        <a:p>
          <a:endParaRPr lang="en-US"/>
        </a:p>
      </dgm:t>
    </dgm:pt>
    <dgm:pt modelId="{1BE11B7C-4991-43FF-AAC9-5235F1492D15}">
      <dgm:prSet/>
      <dgm:spPr/>
      <dgm:t>
        <a:bodyPr/>
        <a:lstStyle/>
        <a:p>
          <a:r>
            <a:rPr lang="en-IN"/>
            <a:t>The ability of a product to perform its required functions under stated conditions for a specified time.</a:t>
          </a:r>
          <a:endParaRPr lang="en-US"/>
        </a:p>
      </dgm:t>
    </dgm:pt>
    <dgm:pt modelId="{472B5374-371A-430B-B71C-E2E90D23B184}" type="parTrans" cxnId="{8539B0DB-4ECC-4EDB-B8BB-C451570EC483}">
      <dgm:prSet/>
      <dgm:spPr/>
      <dgm:t>
        <a:bodyPr/>
        <a:lstStyle/>
        <a:p>
          <a:endParaRPr lang="en-US"/>
        </a:p>
      </dgm:t>
    </dgm:pt>
    <dgm:pt modelId="{E50CE646-5F00-486F-9E30-01C0B53FA61E}" type="sibTrans" cxnId="{8539B0DB-4ECC-4EDB-B8BB-C451570EC483}">
      <dgm:prSet/>
      <dgm:spPr/>
      <dgm:t>
        <a:bodyPr/>
        <a:lstStyle/>
        <a:p>
          <a:endParaRPr lang="en-US"/>
        </a:p>
      </dgm:t>
    </dgm:pt>
    <dgm:pt modelId="{EA29BDB5-82C2-45B5-A3CE-8494E6E2FC3A}">
      <dgm:prSet/>
      <dgm:spPr/>
      <dgm:t>
        <a:bodyPr/>
        <a:lstStyle/>
        <a:p>
          <a:r>
            <a:rPr lang="en-IN" b="1"/>
            <a:t>Portability</a:t>
          </a:r>
          <a:endParaRPr lang="en-US"/>
        </a:p>
      </dgm:t>
    </dgm:pt>
    <dgm:pt modelId="{BC9E301B-470F-4028-B817-377F71DB38BD}" type="parTrans" cxnId="{07873D3F-F62B-46F8-AE21-5D6BD93C2600}">
      <dgm:prSet/>
      <dgm:spPr/>
      <dgm:t>
        <a:bodyPr/>
        <a:lstStyle/>
        <a:p>
          <a:endParaRPr lang="en-US"/>
        </a:p>
      </dgm:t>
    </dgm:pt>
    <dgm:pt modelId="{AC3B81DC-F8E5-427A-9F51-0C754F9BBA64}" type="sibTrans" cxnId="{07873D3F-F62B-46F8-AE21-5D6BD93C2600}">
      <dgm:prSet/>
      <dgm:spPr/>
      <dgm:t>
        <a:bodyPr/>
        <a:lstStyle/>
        <a:p>
          <a:endParaRPr lang="en-US"/>
        </a:p>
      </dgm:t>
    </dgm:pt>
    <dgm:pt modelId="{B709F011-D84E-4B6C-A925-65A8C2BF1865}">
      <dgm:prSet/>
      <dgm:spPr/>
      <dgm:t>
        <a:bodyPr/>
        <a:lstStyle/>
        <a:p>
          <a:r>
            <a:rPr lang="en-IN"/>
            <a:t>software can be run (with little or no modification) on different hardware and/or software platforms, and works with different versions of the same hardware or program.</a:t>
          </a:r>
          <a:endParaRPr lang="en-US"/>
        </a:p>
      </dgm:t>
    </dgm:pt>
    <dgm:pt modelId="{5D32C8C7-C95E-4B4D-9DF2-0699E875C48B}" type="parTrans" cxnId="{0283EEA6-D4C1-4082-84C1-013257096326}">
      <dgm:prSet/>
      <dgm:spPr/>
      <dgm:t>
        <a:bodyPr/>
        <a:lstStyle/>
        <a:p>
          <a:endParaRPr lang="en-US"/>
        </a:p>
      </dgm:t>
    </dgm:pt>
    <dgm:pt modelId="{181AF597-1F72-4C36-83B7-72E43FF0B161}" type="sibTrans" cxnId="{0283EEA6-D4C1-4082-84C1-013257096326}">
      <dgm:prSet/>
      <dgm:spPr/>
      <dgm:t>
        <a:bodyPr/>
        <a:lstStyle/>
        <a:p>
          <a:endParaRPr lang="en-US"/>
        </a:p>
      </dgm:t>
    </dgm:pt>
    <dgm:pt modelId="{2AF5627E-20E6-4639-9669-E07FFB96E942}">
      <dgm:prSet/>
      <dgm:spPr/>
      <dgm:t>
        <a:bodyPr/>
        <a:lstStyle/>
        <a:p>
          <a:r>
            <a:rPr lang="en-IN" b="1"/>
            <a:t>Usability</a:t>
          </a:r>
          <a:endParaRPr lang="en-US"/>
        </a:p>
      </dgm:t>
    </dgm:pt>
    <dgm:pt modelId="{D2542607-B25A-4FA0-9B49-B620B50E1BBA}" type="parTrans" cxnId="{5A8AA38D-81C4-4921-B442-3EE3A25FA2F7}">
      <dgm:prSet/>
      <dgm:spPr/>
      <dgm:t>
        <a:bodyPr/>
        <a:lstStyle/>
        <a:p>
          <a:endParaRPr lang="en-US"/>
        </a:p>
      </dgm:t>
    </dgm:pt>
    <dgm:pt modelId="{8FCA273E-58D1-477C-9B22-D069FFF24B5D}" type="sibTrans" cxnId="{5A8AA38D-81C4-4921-B442-3EE3A25FA2F7}">
      <dgm:prSet/>
      <dgm:spPr/>
      <dgm:t>
        <a:bodyPr/>
        <a:lstStyle/>
        <a:p>
          <a:endParaRPr lang="en-US"/>
        </a:p>
      </dgm:t>
    </dgm:pt>
    <dgm:pt modelId="{8E9E04C7-F483-4534-9EA5-241EE48F5201}">
      <dgm:prSet/>
      <dgm:spPr/>
      <dgm:t>
        <a:bodyPr/>
        <a:lstStyle/>
        <a:p>
          <a:r>
            <a:rPr lang="en-IN"/>
            <a:t>Our software can be used by specified consumers to achieve quantified objectives with effectiveness, efficiency, and satisfaction in a quantified context of use.</a:t>
          </a:r>
          <a:endParaRPr lang="en-US"/>
        </a:p>
      </dgm:t>
    </dgm:pt>
    <dgm:pt modelId="{DACC1179-EEAA-4B11-9DFC-9800238FE731}" type="parTrans" cxnId="{49BF6E56-8016-4869-B6A5-0C28F089BB26}">
      <dgm:prSet/>
      <dgm:spPr/>
      <dgm:t>
        <a:bodyPr/>
        <a:lstStyle/>
        <a:p>
          <a:endParaRPr lang="en-US"/>
        </a:p>
      </dgm:t>
    </dgm:pt>
    <dgm:pt modelId="{BEF592E6-9505-494E-8A1A-9AF005BA1CAF}" type="sibTrans" cxnId="{49BF6E56-8016-4869-B6A5-0C28F089BB26}">
      <dgm:prSet/>
      <dgm:spPr/>
      <dgm:t>
        <a:bodyPr/>
        <a:lstStyle/>
        <a:p>
          <a:endParaRPr lang="en-US"/>
        </a:p>
      </dgm:t>
    </dgm:pt>
    <dgm:pt modelId="{0354DD37-9CAB-4881-8B44-8774B77F9FFC}" type="pres">
      <dgm:prSet presAssocID="{3EC96C9D-FDA8-4B96-A492-91FA8D4AD8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F0BB39-63C0-4946-A75F-FA683C5D7653}" type="pres">
      <dgm:prSet presAssocID="{C4BCF3FD-BDD2-4FDD-A24C-8E7F1FD5543B}" presName="linNode" presStyleCnt="0"/>
      <dgm:spPr/>
    </dgm:pt>
    <dgm:pt modelId="{4A2EC446-8E5C-4546-91B9-7A2240689F3D}" type="pres">
      <dgm:prSet presAssocID="{C4BCF3FD-BDD2-4FDD-A24C-8E7F1FD5543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F1299-C144-43E2-8790-EF6AF42AEA92}" type="pres">
      <dgm:prSet presAssocID="{C4BCF3FD-BDD2-4FDD-A24C-8E7F1FD5543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2D18D-821D-43C6-8EEA-381A38A388B3}" type="pres">
      <dgm:prSet presAssocID="{64E5B659-4A49-4210-825E-9AE35810C287}" presName="sp" presStyleCnt="0"/>
      <dgm:spPr/>
    </dgm:pt>
    <dgm:pt modelId="{12AAAE8C-1075-4A14-9AA1-B30F7F3C1090}" type="pres">
      <dgm:prSet presAssocID="{99BEDFB5-1E67-4358-8173-2D239934BDD7}" presName="linNode" presStyleCnt="0"/>
      <dgm:spPr/>
    </dgm:pt>
    <dgm:pt modelId="{446311ED-3110-4563-B6AD-EAB65BD777B9}" type="pres">
      <dgm:prSet presAssocID="{99BEDFB5-1E67-4358-8173-2D239934BDD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C9B9B-76B7-4F52-A767-FC3154F4C065}" type="pres">
      <dgm:prSet presAssocID="{99BEDFB5-1E67-4358-8173-2D239934BDD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D08D5-8FFB-4C73-8137-982187A7FA6F}" type="pres">
      <dgm:prSet presAssocID="{D66A4B1E-D9C1-4A67-9AB4-3980F969F310}" presName="sp" presStyleCnt="0"/>
      <dgm:spPr/>
    </dgm:pt>
    <dgm:pt modelId="{D5659C5A-F1F5-4A60-812A-F62A955873D9}" type="pres">
      <dgm:prSet presAssocID="{EA29BDB5-82C2-45B5-A3CE-8494E6E2FC3A}" presName="linNode" presStyleCnt="0"/>
      <dgm:spPr/>
    </dgm:pt>
    <dgm:pt modelId="{3583F743-4FD7-4FB5-9802-A7F6443B9B38}" type="pres">
      <dgm:prSet presAssocID="{EA29BDB5-82C2-45B5-A3CE-8494E6E2FC3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B7581-8AC3-43A5-8906-9FABC78110C7}" type="pres">
      <dgm:prSet presAssocID="{EA29BDB5-82C2-45B5-A3CE-8494E6E2FC3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8E00-5E72-4AD8-A143-D63B77F9316C}" type="pres">
      <dgm:prSet presAssocID="{AC3B81DC-F8E5-427A-9F51-0C754F9BBA64}" presName="sp" presStyleCnt="0"/>
      <dgm:spPr/>
    </dgm:pt>
    <dgm:pt modelId="{57BD5508-E975-4193-B893-11FA00702D99}" type="pres">
      <dgm:prSet presAssocID="{2AF5627E-20E6-4639-9669-E07FFB96E942}" presName="linNode" presStyleCnt="0"/>
      <dgm:spPr/>
    </dgm:pt>
    <dgm:pt modelId="{6D9EC594-2217-47EB-B3DC-97A54647823B}" type="pres">
      <dgm:prSet presAssocID="{2AF5627E-20E6-4639-9669-E07FFB96E94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3BD1B-A647-43AF-B2D7-9E304DD3D9D4}" type="pres">
      <dgm:prSet presAssocID="{2AF5627E-20E6-4639-9669-E07FFB96E94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5418F-D6AC-4EA2-AC00-EE153B2C6BF8}" type="presOf" srcId="{B709F011-D84E-4B6C-A925-65A8C2BF1865}" destId="{87CB7581-8AC3-43A5-8906-9FABC78110C7}" srcOrd="0" destOrd="0" presId="urn:microsoft.com/office/officeart/2005/8/layout/vList5"/>
    <dgm:cxn modelId="{8539B0DB-4ECC-4EDB-B8BB-C451570EC483}" srcId="{99BEDFB5-1E67-4358-8173-2D239934BDD7}" destId="{1BE11B7C-4991-43FF-AAC9-5235F1492D15}" srcOrd="0" destOrd="0" parTransId="{472B5374-371A-430B-B71C-E2E90D23B184}" sibTransId="{E50CE646-5F00-486F-9E30-01C0B53FA61E}"/>
    <dgm:cxn modelId="{F42BD7E9-618A-4AA6-A2EB-C12A6A58B4C3}" type="presOf" srcId="{99BEDFB5-1E67-4358-8173-2D239934BDD7}" destId="{446311ED-3110-4563-B6AD-EAB65BD777B9}" srcOrd="0" destOrd="0" presId="urn:microsoft.com/office/officeart/2005/8/layout/vList5"/>
    <dgm:cxn modelId="{49BF6E56-8016-4869-B6A5-0C28F089BB26}" srcId="{2AF5627E-20E6-4639-9669-E07FFB96E942}" destId="{8E9E04C7-F483-4534-9EA5-241EE48F5201}" srcOrd="0" destOrd="0" parTransId="{DACC1179-EEAA-4B11-9DFC-9800238FE731}" sibTransId="{BEF592E6-9505-494E-8A1A-9AF005BA1CAF}"/>
    <dgm:cxn modelId="{AE87F776-DDD5-4C20-83CF-966A656066B3}" type="presOf" srcId="{8E9E04C7-F483-4534-9EA5-241EE48F5201}" destId="{E7E3BD1B-A647-43AF-B2D7-9E304DD3D9D4}" srcOrd="0" destOrd="0" presId="urn:microsoft.com/office/officeart/2005/8/layout/vList5"/>
    <dgm:cxn modelId="{D88E5D02-92E9-4A26-BB4C-DC14FEDFC88E}" srcId="{C4BCF3FD-BDD2-4FDD-A24C-8E7F1FD5543B}" destId="{8024006A-B765-4A44-8907-CE743092AF4B}" srcOrd="0" destOrd="0" parTransId="{DB985420-4D87-4E4F-BF4C-75BBC47AE175}" sibTransId="{3DAD08D7-98E2-4761-9F6A-852653651983}"/>
    <dgm:cxn modelId="{446CCBC9-CAC0-49B8-8597-F228FAE9FD43}" type="presOf" srcId="{C4BCF3FD-BDD2-4FDD-A24C-8E7F1FD5543B}" destId="{4A2EC446-8E5C-4546-91B9-7A2240689F3D}" srcOrd="0" destOrd="0" presId="urn:microsoft.com/office/officeart/2005/8/layout/vList5"/>
    <dgm:cxn modelId="{0283EEA6-D4C1-4082-84C1-013257096326}" srcId="{EA29BDB5-82C2-45B5-A3CE-8494E6E2FC3A}" destId="{B709F011-D84E-4B6C-A925-65A8C2BF1865}" srcOrd="0" destOrd="0" parTransId="{5D32C8C7-C95E-4B4D-9DF2-0699E875C48B}" sibTransId="{181AF597-1F72-4C36-83B7-72E43FF0B161}"/>
    <dgm:cxn modelId="{07873D3F-F62B-46F8-AE21-5D6BD93C2600}" srcId="{3EC96C9D-FDA8-4B96-A492-91FA8D4AD82B}" destId="{EA29BDB5-82C2-45B5-A3CE-8494E6E2FC3A}" srcOrd="2" destOrd="0" parTransId="{BC9E301B-470F-4028-B817-377F71DB38BD}" sibTransId="{AC3B81DC-F8E5-427A-9F51-0C754F9BBA64}"/>
    <dgm:cxn modelId="{39EF8D77-BE1D-4532-A7C6-BCF8A6EAFF27}" type="presOf" srcId="{3EC96C9D-FDA8-4B96-A492-91FA8D4AD82B}" destId="{0354DD37-9CAB-4881-8B44-8774B77F9FFC}" srcOrd="0" destOrd="0" presId="urn:microsoft.com/office/officeart/2005/8/layout/vList5"/>
    <dgm:cxn modelId="{12A35FC1-7EB1-45C4-8FCC-7372D6C71891}" type="presOf" srcId="{1BE11B7C-4991-43FF-AAC9-5235F1492D15}" destId="{ADFC9B9B-76B7-4F52-A767-FC3154F4C065}" srcOrd="0" destOrd="0" presId="urn:microsoft.com/office/officeart/2005/8/layout/vList5"/>
    <dgm:cxn modelId="{69714E9F-1468-41AB-BEEF-098BADD99B60}" srcId="{3EC96C9D-FDA8-4B96-A492-91FA8D4AD82B}" destId="{99BEDFB5-1E67-4358-8173-2D239934BDD7}" srcOrd="1" destOrd="0" parTransId="{1B472F5F-3929-452A-9361-66CF04A1B804}" sibTransId="{D66A4B1E-D9C1-4A67-9AB4-3980F969F310}"/>
    <dgm:cxn modelId="{5E20DB19-F429-4079-A922-62760870C70B}" type="presOf" srcId="{8024006A-B765-4A44-8907-CE743092AF4B}" destId="{C94F1299-C144-43E2-8790-EF6AF42AEA92}" srcOrd="0" destOrd="0" presId="urn:microsoft.com/office/officeart/2005/8/layout/vList5"/>
    <dgm:cxn modelId="{DBBDFE66-1167-4BBE-8D62-23E509B5177E}" srcId="{3EC96C9D-FDA8-4B96-A492-91FA8D4AD82B}" destId="{C4BCF3FD-BDD2-4FDD-A24C-8E7F1FD5543B}" srcOrd="0" destOrd="0" parTransId="{8A55DA57-468F-445A-813F-4C3F9C436D1A}" sibTransId="{64E5B659-4A49-4210-825E-9AE35810C287}"/>
    <dgm:cxn modelId="{5A8AA38D-81C4-4921-B442-3EE3A25FA2F7}" srcId="{3EC96C9D-FDA8-4B96-A492-91FA8D4AD82B}" destId="{2AF5627E-20E6-4639-9669-E07FFB96E942}" srcOrd="3" destOrd="0" parTransId="{D2542607-B25A-4FA0-9B49-B620B50E1BBA}" sibTransId="{8FCA273E-58D1-477C-9B22-D069FFF24B5D}"/>
    <dgm:cxn modelId="{6904A8AD-9A3D-49C7-ABFE-6BDD35EFA2DF}" type="presOf" srcId="{EA29BDB5-82C2-45B5-A3CE-8494E6E2FC3A}" destId="{3583F743-4FD7-4FB5-9802-A7F6443B9B38}" srcOrd="0" destOrd="0" presId="urn:microsoft.com/office/officeart/2005/8/layout/vList5"/>
    <dgm:cxn modelId="{9BC08C02-1058-4311-8374-7B0984A2A0CC}" type="presOf" srcId="{2AF5627E-20E6-4639-9669-E07FFB96E942}" destId="{6D9EC594-2217-47EB-B3DC-97A54647823B}" srcOrd="0" destOrd="0" presId="urn:microsoft.com/office/officeart/2005/8/layout/vList5"/>
    <dgm:cxn modelId="{C821A407-94B5-4BE9-A8F4-8612CB3F0AA7}" type="presParOf" srcId="{0354DD37-9CAB-4881-8B44-8774B77F9FFC}" destId="{72F0BB39-63C0-4946-A75F-FA683C5D7653}" srcOrd="0" destOrd="0" presId="urn:microsoft.com/office/officeart/2005/8/layout/vList5"/>
    <dgm:cxn modelId="{458042F1-C558-45BE-961A-411EA6288E08}" type="presParOf" srcId="{72F0BB39-63C0-4946-A75F-FA683C5D7653}" destId="{4A2EC446-8E5C-4546-91B9-7A2240689F3D}" srcOrd="0" destOrd="0" presId="urn:microsoft.com/office/officeart/2005/8/layout/vList5"/>
    <dgm:cxn modelId="{96042D09-9212-4447-AAF3-012D6EDE5138}" type="presParOf" srcId="{72F0BB39-63C0-4946-A75F-FA683C5D7653}" destId="{C94F1299-C144-43E2-8790-EF6AF42AEA92}" srcOrd="1" destOrd="0" presId="urn:microsoft.com/office/officeart/2005/8/layout/vList5"/>
    <dgm:cxn modelId="{4161AF69-2FEC-40A6-8AF2-25F816CE5C09}" type="presParOf" srcId="{0354DD37-9CAB-4881-8B44-8774B77F9FFC}" destId="{D8F2D18D-821D-43C6-8EEA-381A38A388B3}" srcOrd="1" destOrd="0" presId="urn:microsoft.com/office/officeart/2005/8/layout/vList5"/>
    <dgm:cxn modelId="{07D5446E-4428-41B7-928A-035FAEF0C0F1}" type="presParOf" srcId="{0354DD37-9CAB-4881-8B44-8774B77F9FFC}" destId="{12AAAE8C-1075-4A14-9AA1-B30F7F3C1090}" srcOrd="2" destOrd="0" presId="urn:microsoft.com/office/officeart/2005/8/layout/vList5"/>
    <dgm:cxn modelId="{53139FD0-C03A-45DF-AE2B-FBB3252016FD}" type="presParOf" srcId="{12AAAE8C-1075-4A14-9AA1-B30F7F3C1090}" destId="{446311ED-3110-4563-B6AD-EAB65BD777B9}" srcOrd="0" destOrd="0" presId="urn:microsoft.com/office/officeart/2005/8/layout/vList5"/>
    <dgm:cxn modelId="{F49B6278-FEBA-4CB5-BA1B-E78CB9D8231B}" type="presParOf" srcId="{12AAAE8C-1075-4A14-9AA1-B30F7F3C1090}" destId="{ADFC9B9B-76B7-4F52-A767-FC3154F4C065}" srcOrd="1" destOrd="0" presId="urn:microsoft.com/office/officeart/2005/8/layout/vList5"/>
    <dgm:cxn modelId="{0D6DFE60-B49F-42DA-BD2B-21CA2EC43D90}" type="presParOf" srcId="{0354DD37-9CAB-4881-8B44-8774B77F9FFC}" destId="{5A0D08D5-8FFB-4C73-8137-982187A7FA6F}" srcOrd="3" destOrd="0" presId="urn:microsoft.com/office/officeart/2005/8/layout/vList5"/>
    <dgm:cxn modelId="{62D50729-B2DB-4C20-BDBA-02A9A428E638}" type="presParOf" srcId="{0354DD37-9CAB-4881-8B44-8774B77F9FFC}" destId="{D5659C5A-F1F5-4A60-812A-F62A955873D9}" srcOrd="4" destOrd="0" presId="urn:microsoft.com/office/officeart/2005/8/layout/vList5"/>
    <dgm:cxn modelId="{89ABF860-BC09-4DD6-96BE-DF66BB724662}" type="presParOf" srcId="{D5659C5A-F1F5-4A60-812A-F62A955873D9}" destId="{3583F743-4FD7-4FB5-9802-A7F6443B9B38}" srcOrd="0" destOrd="0" presId="urn:microsoft.com/office/officeart/2005/8/layout/vList5"/>
    <dgm:cxn modelId="{A8398C01-91A0-4DBC-8132-5D2B1EC50B39}" type="presParOf" srcId="{D5659C5A-F1F5-4A60-812A-F62A955873D9}" destId="{87CB7581-8AC3-43A5-8906-9FABC78110C7}" srcOrd="1" destOrd="0" presId="urn:microsoft.com/office/officeart/2005/8/layout/vList5"/>
    <dgm:cxn modelId="{1EE66FC2-346F-4250-87BF-26B3F510768B}" type="presParOf" srcId="{0354DD37-9CAB-4881-8B44-8774B77F9FFC}" destId="{56B28E00-5E72-4AD8-A143-D63B77F9316C}" srcOrd="5" destOrd="0" presId="urn:microsoft.com/office/officeart/2005/8/layout/vList5"/>
    <dgm:cxn modelId="{615C1AD7-34DE-41AF-AD0F-0A7A6C32982A}" type="presParOf" srcId="{0354DD37-9CAB-4881-8B44-8774B77F9FFC}" destId="{57BD5508-E975-4193-B893-11FA00702D99}" srcOrd="6" destOrd="0" presId="urn:microsoft.com/office/officeart/2005/8/layout/vList5"/>
    <dgm:cxn modelId="{F5ACA37F-2F44-400C-9D0D-C2288A9F97ED}" type="presParOf" srcId="{57BD5508-E975-4193-B893-11FA00702D99}" destId="{6D9EC594-2217-47EB-B3DC-97A54647823B}" srcOrd="0" destOrd="0" presId="urn:microsoft.com/office/officeart/2005/8/layout/vList5"/>
    <dgm:cxn modelId="{524671B6-B5D9-4771-B104-FAF29C712917}" type="presParOf" srcId="{57BD5508-E975-4193-B893-11FA00702D99}" destId="{E7E3BD1B-A647-43AF-B2D7-9E304DD3D9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07C11-D891-4A18-8116-1C67259630F8}">
      <dsp:nvSpPr>
        <dsp:cNvPr id="0" name=""/>
        <dsp:cNvSpPr/>
      </dsp:nvSpPr>
      <dsp:spPr>
        <a:xfrm>
          <a:off x="8459" y="14945"/>
          <a:ext cx="2528542" cy="33927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 </a:t>
          </a:r>
          <a:r>
            <a:rPr lang="en-US" sz="1700" b="1" kern="1200" dirty="0"/>
            <a:t>First </a:t>
          </a:r>
          <a:r>
            <a:rPr lang="en-US" sz="1700" kern="1200" dirty="0"/>
            <a:t>we will do </a:t>
          </a:r>
          <a:r>
            <a:rPr lang="en-US" sz="1700" b="1" kern="1200" dirty="0"/>
            <a:t>the survey </a:t>
          </a:r>
          <a:r>
            <a:rPr lang="en-US" sz="1700" kern="1200" dirty="0"/>
            <a:t>to get the input from the users regarding the automation of the computer system. In this we get the words which people will commonly use to perform a certain task</a:t>
          </a:r>
        </a:p>
      </dsp:txBody>
      <dsp:txXfrm>
        <a:off x="82517" y="89003"/>
        <a:ext cx="2380426" cy="3244675"/>
      </dsp:txXfrm>
    </dsp:sp>
    <dsp:sp modelId="{E5D3E0AC-B3FB-4EA9-8B7D-572555E96D7D}">
      <dsp:nvSpPr>
        <dsp:cNvPr id="0" name=""/>
        <dsp:cNvSpPr/>
      </dsp:nvSpPr>
      <dsp:spPr>
        <a:xfrm>
          <a:off x="2789857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01</a:t>
          </a:r>
          <a:endParaRPr lang="en-US" sz="1400" kern="1200" dirty="0"/>
        </a:p>
      </dsp:txBody>
      <dsp:txXfrm>
        <a:off x="2789857" y="1523218"/>
        <a:ext cx="375236" cy="376246"/>
      </dsp:txXfrm>
    </dsp:sp>
    <dsp:sp modelId="{406DA211-2A8B-4476-A2FC-3986E3FB8F60}">
      <dsp:nvSpPr>
        <dsp:cNvPr id="0" name=""/>
        <dsp:cNvSpPr/>
      </dsp:nvSpPr>
      <dsp:spPr>
        <a:xfrm>
          <a:off x="3548420" y="14945"/>
          <a:ext cx="2528542" cy="3392791"/>
        </a:xfrm>
        <a:prstGeom prst="roundRect">
          <a:avLst>
            <a:gd name="adj" fmla="val 10000"/>
          </a:avLst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Secondly </a:t>
          </a:r>
          <a:r>
            <a:rPr lang="en-US" sz="1700" kern="1200" dirty="0"/>
            <a:t>we will complete the software part of this project which involves the </a:t>
          </a:r>
          <a:r>
            <a:rPr lang="en-US" sz="1700" b="1" kern="1200" dirty="0"/>
            <a:t>coding in python</a:t>
          </a:r>
          <a:r>
            <a:rPr lang="en-US" sz="1700" kern="1200" dirty="0"/>
            <a:t>. We will take the voice command and analyze the words and based on that conditionally it will perform the required task.</a:t>
          </a:r>
        </a:p>
      </dsp:txBody>
      <dsp:txXfrm>
        <a:off x="3622478" y="89003"/>
        <a:ext cx="2380426" cy="3244675"/>
      </dsp:txXfrm>
    </dsp:sp>
    <dsp:sp modelId="{BF36BC02-BBEA-43A7-A1EF-1874B54213EF}">
      <dsp:nvSpPr>
        <dsp:cNvPr id="0" name=""/>
        <dsp:cNvSpPr/>
      </dsp:nvSpPr>
      <dsp:spPr>
        <a:xfrm>
          <a:off x="6329817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02</a:t>
          </a:r>
          <a:endParaRPr lang="en-US" sz="1400" kern="1200" dirty="0"/>
        </a:p>
      </dsp:txBody>
      <dsp:txXfrm>
        <a:off x="6329817" y="1523218"/>
        <a:ext cx="375236" cy="376246"/>
      </dsp:txXfrm>
    </dsp:sp>
    <dsp:sp modelId="{5AFE7C1E-D975-4328-8E5E-F219A5527201}">
      <dsp:nvSpPr>
        <dsp:cNvPr id="0" name=""/>
        <dsp:cNvSpPr/>
      </dsp:nvSpPr>
      <dsp:spPr>
        <a:xfrm>
          <a:off x="7088380" y="14945"/>
          <a:ext cx="2528542" cy="3392791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 at </a:t>
          </a:r>
          <a:r>
            <a:rPr lang="en-US" sz="1700" b="1" kern="1200" dirty="0"/>
            <a:t>Last we will connect the hardware connection </a:t>
          </a:r>
          <a:r>
            <a:rPr lang="en-US" sz="1700" kern="1200" dirty="0"/>
            <a:t>which will capture the voice and will transmit it to the computer system. </a:t>
          </a:r>
        </a:p>
      </dsp:txBody>
      <dsp:txXfrm>
        <a:off x="7162438" y="89003"/>
        <a:ext cx="2380426" cy="3244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1299-C144-43E2-8790-EF6AF42AEA92}">
      <dsp:nvSpPr>
        <dsp:cNvPr id="0" name=""/>
        <dsp:cNvSpPr/>
      </dsp:nvSpPr>
      <dsp:spPr>
        <a:xfrm rot="5400000">
          <a:off x="3840868" y="-1411083"/>
          <a:ext cx="1010397" cy="409041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The product is efficient enough to produce a specific outcome with a minimum amount or quantity of waste, expense, or unnecessary effort. </a:t>
          </a:r>
          <a:endParaRPr lang="en-US" sz="1400" kern="1200" dirty="0"/>
        </a:p>
      </dsp:txBody>
      <dsp:txXfrm rot="-5400000">
        <a:off x="2300859" y="178250"/>
        <a:ext cx="4041092" cy="911749"/>
      </dsp:txXfrm>
    </dsp:sp>
    <dsp:sp modelId="{4A2EC446-8E5C-4546-91B9-7A2240689F3D}">
      <dsp:nvSpPr>
        <dsp:cNvPr id="0" name=""/>
        <dsp:cNvSpPr/>
      </dsp:nvSpPr>
      <dsp:spPr>
        <a:xfrm>
          <a:off x="0" y="2625"/>
          <a:ext cx="2300859" cy="12629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Efficiency</a:t>
          </a:r>
          <a:endParaRPr lang="en-US" sz="3000" kern="1200"/>
        </a:p>
      </dsp:txBody>
      <dsp:txXfrm>
        <a:off x="61654" y="64279"/>
        <a:ext cx="2177551" cy="1139688"/>
      </dsp:txXfrm>
    </dsp:sp>
    <dsp:sp modelId="{ADFC9B9B-76B7-4F52-A767-FC3154F4C065}">
      <dsp:nvSpPr>
        <dsp:cNvPr id="0" name=""/>
        <dsp:cNvSpPr/>
      </dsp:nvSpPr>
      <dsp:spPr>
        <a:xfrm rot="5400000">
          <a:off x="3840868" y="-84937"/>
          <a:ext cx="1010397" cy="4090416"/>
        </a:xfrm>
        <a:prstGeom prst="round2Same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The ability of a product to perform its required functions under stated conditions for a specified time.</a:t>
          </a:r>
          <a:endParaRPr lang="en-US" sz="1400" kern="1200"/>
        </a:p>
      </dsp:txBody>
      <dsp:txXfrm rot="-5400000">
        <a:off x="2300859" y="1504396"/>
        <a:ext cx="4041092" cy="911749"/>
      </dsp:txXfrm>
    </dsp:sp>
    <dsp:sp modelId="{446311ED-3110-4563-B6AD-EAB65BD777B9}">
      <dsp:nvSpPr>
        <dsp:cNvPr id="0" name=""/>
        <dsp:cNvSpPr/>
      </dsp:nvSpPr>
      <dsp:spPr>
        <a:xfrm>
          <a:off x="0" y="1328772"/>
          <a:ext cx="2300859" cy="1262996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Reliability</a:t>
          </a:r>
          <a:endParaRPr lang="en-US" sz="3000" kern="1200"/>
        </a:p>
      </dsp:txBody>
      <dsp:txXfrm>
        <a:off x="61654" y="1390426"/>
        <a:ext cx="2177551" cy="1139688"/>
      </dsp:txXfrm>
    </dsp:sp>
    <dsp:sp modelId="{87CB7581-8AC3-43A5-8906-9FABC78110C7}">
      <dsp:nvSpPr>
        <dsp:cNvPr id="0" name=""/>
        <dsp:cNvSpPr/>
      </dsp:nvSpPr>
      <dsp:spPr>
        <a:xfrm rot="5400000">
          <a:off x="3840868" y="1241208"/>
          <a:ext cx="1010397" cy="4090416"/>
        </a:xfrm>
        <a:prstGeom prst="round2Same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software can be run (with little or no modification) on different hardware and/or software platforms, and works with different versions of the same hardware or program.</a:t>
          </a:r>
          <a:endParaRPr lang="en-US" sz="1400" kern="1200"/>
        </a:p>
      </dsp:txBody>
      <dsp:txXfrm rot="-5400000">
        <a:off x="2300859" y="2830541"/>
        <a:ext cx="4041092" cy="911749"/>
      </dsp:txXfrm>
    </dsp:sp>
    <dsp:sp modelId="{3583F743-4FD7-4FB5-9802-A7F6443B9B38}">
      <dsp:nvSpPr>
        <dsp:cNvPr id="0" name=""/>
        <dsp:cNvSpPr/>
      </dsp:nvSpPr>
      <dsp:spPr>
        <a:xfrm>
          <a:off x="0" y="2654918"/>
          <a:ext cx="2300859" cy="1262996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Portability</a:t>
          </a:r>
          <a:endParaRPr lang="en-US" sz="3000" kern="1200"/>
        </a:p>
      </dsp:txBody>
      <dsp:txXfrm>
        <a:off x="61654" y="2716572"/>
        <a:ext cx="2177551" cy="1139688"/>
      </dsp:txXfrm>
    </dsp:sp>
    <dsp:sp modelId="{E7E3BD1B-A647-43AF-B2D7-9E304DD3D9D4}">
      <dsp:nvSpPr>
        <dsp:cNvPr id="0" name=""/>
        <dsp:cNvSpPr/>
      </dsp:nvSpPr>
      <dsp:spPr>
        <a:xfrm rot="5400000">
          <a:off x="3840868" y="2567354"/>
          <a:ext cx="1010397" cy="4090416"/>
        </a:xfrm>
        <a:prstGeom prst="round2Same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Our software can be used by specified consumers to achieve quantified objectives with effectiveness, efficiency, and satisfaction in a quantified context of use.</a:t>
          </a:r>
          <a:endParaRPr lang="en-US" sz="1400" kern="1200"/>
        </a:p>
      </dsp:txBody>
      <dsp:txXfrm rot="-5400000">
        <a:off x="2300859" y="4156687"/>
        <a:ext cx="4041092" cy="911749"/>
      </dsp:txXfrm>
    </dsp:sp>
    <dsp:sp modelId="{6D9EC594-2217-47EB-B3DC-97A54647823B}">
      <dsp:nvSpPr>
        <dsp:cNvPr id="0" name=""/>
        <dsp:cNvSpPr/>
      </dsp:nvSpPr>
      <dsp:spPr>
        <a:xfrm>
          <a:off x="0" y="3981064"/>
          <a:ext cx="2300859" cy="1262996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Usability</a:t>
          </a:r>
          <a:endParaRPr lang="en-US" sz="3000" kern="1200"/>
        </a:p>
      </dsp:txBody>
      <dsp:txXfrm>
        <a:off x="61654" y="4042718"/>
        <a:ext cx="2177551" cy="1139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8C707-0657-4C20-9C24-26D2968D8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Technical Answers to Real Time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DD8BD2-D8F8-4894-A77C-F1A6B04C9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faculty:  Prof. </a:t>
            </a:r>
            <a:r>
              <a:rPr lang="en-IN" dirty="0" err="1"/>
              <a:t>sasikala</a:t>
            </a:r>
            <a:r>
              <a:rPr lang="en-IN" dirty="0"/>
              <a:t> r.</a:t>
            </a:r>
          </a:p>
          <a:p>
            <a:r>
              <a:rPr lang="en-IN" dirty="0"/>
              <a:t>												</a:t>
            </a:r>
          </a:p>
        </p:txBody>
      </p:sp>
    </p:spTree>
    <p:extLst>
      <p:ext uri="{BB962C8B-B14F-4D97-AF65-F5344CB8AC3E}">
        <p14:creationId xmlns:p14="http://schemas.microsoft.com/office/powerpoint/2010/main" xmlns="" val="9365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C2432-FB57-4641-BDAA-ED1B53F3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br>
              <a:rPr lang="en-US" dirty="0"/>
            </a:br>
            <a:r>
              <a:rPr lang="en-US" dirty="0"/>
              <a:t>Paper 1 : A Comparison of GUI and VUI Testing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DA8CE5-AD6E-4FE1-A78E-893383EDC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3193774"/>
            <a:ext cx="10293531" cy="3481346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While  some  VUI  testing techniques are similar to those in GUI testing, VUI testing </a:t>
            </a:r>
          </a:p>
          <a:p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presents new challenges due to the temporary nature of the voice input modality. Many of the </a:t>
            </a:r>
          </a:p>
          <a:p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existing techniques for VUI testing focus on Interactive Voice Response (IVR) systems, which </a:t>
            </a:r>
          </a:p>
          <a:p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are the telephone systems companies use to manage customer calls. These vary greatly from  </a:t>
            </a:r>
          </a:p>
          <a:p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GUI where the input modality is voice rather than the mouse/keyboard. While the input </a:t>
            </a:r>
            <a:endParaRPr lang="en-US" sz="26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cs typeface="Arial" pitchFamily="34" charset="0"/>
              </a:rPr>
              <a:t>modality is </a:t>
            </a:r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temporary, the feedback is permanent. The primary difference between GUI </a:t>
            </a:r>
          </a:p>
          <a:p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and VUI testing is that GUI testing appears to be more empirical (objective) </a:t>
            </a:r>
          </a:p>
          <a:p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where VUI testing appears to be more user-focused (subjective) to VUI testing would be to </a:t>
            </a:r>
            <a:r>
              <a:rPr lang="en-US" sz="2600" dirty="0" smtClean="0">
                <a:solidFill>
                  <a:schemeClr val="tx1"/>
                </a:solidFill>
                <a:cs typeface="Arial" pitchFamily="34" charset="0"/>
              </a:rPr>
              <a:t>take</a:t>
            </a:r>
          </a:p>
          <a:p>
            <a:r>
              <a:rPr lang="en-US" sz="26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cs typeface="Arial" pitchFamily="34" charset="0"/>
              </a:rPr>
              <a:t>advantage of existing GUI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05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83647-2F27-4152-A2BB-72757737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Paper 2: </a:t>
            </a:r>
            <a:r>
              <a:rPr lang="en-US" sz="3200" dirty="0" err="1"/>
              <a:t>Swar</a:t>
            </a:r>
            <a:r>
              <a:rPr lang="en-US" sz="3200" dirty="0"/>
              <a:t>: The Voice Operated PC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7316A7-2D75-44A6-A8EF-23E4C9093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The prepared system if visualized as a block diagram will have the following components: </a:t>
            </a:r>
            <a:r>
              <a:rPr lang="en-US" sz="1600" b="1" dirty="0">
                <a:solidFill>
                  <a:schemeClr val="tx1"/>
                </a:solidFill>
              </a:rPr>
              <a:t>Sound Recording and word detection component, feature extraction component, speech recognition component, acoustic and language model. 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Multi-dimensional Hidden Markov Model </a:t>
            </a:r>
            <a:r>
              <a:rPr lang="en-US" sz="1600" dirty="0">
                <a:solidFill>
                  <a:schemeClr val="tx1"/>
                </a:solidFill>
              </a:rPr>
              <a:t>based component  used. It is the most important component of the system and is responsible for finding the best match in the knowledge base, for the incoming feature vectors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2341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693AF-882E-4C51-A815-AB7094D8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Paper 3: A Computer Remote Control System Based on Speech Recognition Technologies of Mobile Devices and Wireless Communication Technologies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AB4888-2A6F-4B57-9427-8EAA54CEF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710" y="3543300"/>
            <a:ext cx="5068387" cy="24765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b="1" dirty="0"/>
              <a:t>Google Speech Recognition. </a:t>
            </a:r>
            <a:r>
              <a:rPr lang="en-US" dirty="0"/>
              <a:t>Google uses artificial intelligence algorithms to recognize spoken sentences, stores voice data anonymously for analysis purposes, and cross matches spoken data with written queries on the server.</a:t>
            </a:r>
            <a:endParaRPr lang="en-IN" dirty="0"/>
          </a:p>
        </p:txBody>
      </p:sp>
      <p:pic>
        <p:nvPicPr>
          <p:cNvPr id="4" name="Picture 3" descr="Screenshot (180).png">
            <a:extLst>
              <a:ext uri="{FF2B5EF4-FFF2-40B4-BE49-F238E27FC236}">
                <a16:creationId xmlns:a16="http://schemas.microsoft.com/office/drawing/2014/main" xmlns="" id="{F111D47F-7E85-430B-A3D9-20A36F59E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8" t="50641" r="29991" b="19444"/>
          <a:stretch/>
        </p:blipFill>
        <p:spPr>
          <a:xfrm>
            <a:off x="6439989" y="3428999"/>
            <a:ext cx="4771350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97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BA636-B1FB-4D95-A810-C114C6C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4: Designing Driver-centric Natural Voice User Interfaces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731F26-ED3C-4916-868C-DA95A94F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07026"/>
            <a:ext cx="8825659" cy="33130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This paper explored the use of </a:t>
            </a:r>
            <a:r>
              <a:rPr lang="en-US" b="1" dirty="0"/>
              <a:t>Natural Voice User Interfaces (NVUI) </a:t>
            </a:r>
            <a:r>
              <a:rPr lang="en-US" dirty="0"/>
              <a:t>in driving scenarios, analyze its risks and benefits and aims to propose design guidelines for driver-centric applications based on previous research experience.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    NVUI APPLICATION IN AUTOMOTIVE ENVIRONMENTS : A natural voice user interface (NVUI) is one in which a person can speak to a computer system as they would when conversing with another human being. NVUIs are agent based systems that understand what the user says and respond to it  ; therefore, allowing users to interact in a natural way eliminating the need for remembering a specific lists of commands.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     Human speech refers to speech segments that are prerecorded by a human while synthesized speech is an artificial production of speech via a computer, and is often produced via </a:t>
            </a:r>
            <a:r>
              <a:rPr lang="en-US" b="1" dirty="0"/>
              <a:t>text-to speech </a:t>
            </a:r>
            <a:r>
              <a:rPr lang="en-US" dirty="0"/>
              <a:t>(TTS) engines. Utilizing natural speech, in comparison with synthetic speech, in applications that deliver high amounts of prerecorded speech segments is found to be difficult and rather costly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10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6C0A0-5818-46A8-A684-9D9441A6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063417"/>
            <a:ext cx="8074715" cy="1017174"/>
          </a:xfrm>
        </p:spPr>
        <p:txBody>
          <a:bodyPr/>
          <a:lstStyle/>
          <a:p>
            <a:r>
              <a:rPr lang="en-US" sz="3200" dirty="0"/>
              <a:t>Paper 5:The Design of User Interfaces for Digital Speech Recognition Software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15D93E-25DE-4215-B8DF-017890FA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65714"/>
            <a:ext cx="8825659" cy="340940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DSRS is a command and control application integrated with the UNIX desktop environment. It accepts user commands spoken into a microphone and converts them into keystrokes.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DSRS comprises several major components. Of these components, three are licensed from </a:t>
            </a:r>
            <a:r>
              <a:rPr lang="en-US" sz="1600" b="1" dirty="0">
                <a:solidFill>
                  <a:schemeClr val="tx1"/>
                </a:solidFill>
              </a:rPr>
              <a:t>Dragon Systems, Inc.: the front-end processor, the recognizer engine, and the speaker-independent speech models. Data acquisition </a:t>
            </a:r>
            <a:r>
              <a:rPr lang="en-US" sz="1600" dirty="0">
                <a:solidFill>
                  <a:schemeClr val="tx1"/>
                </a:solidFill>
              </a:rPr>
              <a:t>consists of the microphone, audio card, and the multimedia services application programming interface (API) that provides support for the sound card. The front-end processor analyzes a stream of digitized data and differentiates between silence, noise, and speech; it then extracts a set of computed features from the speech signals. 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Speech recognition </a:t>
            </a:r>
            <a:r>
              <a:rPr lang="en-US" sz="1600" dirty="0">
                <a:solidFill>
                  <a:schemeClr val="tx1"/>
                </a:solidFill>
              </a:rPr>
              <a:t>is an evolutionary step in the overall computer–user interface. It is not a replacement for the keyboard and mouse and should be used to complement these devices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1797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REVOLUTION</a:t>
            </a:r>
            <a:r>
              <a:rPr lang="en-US" dirty="0"/>
              <a:t>  for  </a:t>
            </a:r>
            <a:r>
              <a:rPr lang="en-US" b="1" dirty="0"/>
              <a:t>Handicapped people </a:t>
            </a:r>
            <a:r>
              <a:rPr lang="en-US" dirty="0"/>
              <a:t>to help them fully AUTOMATE their PERSONAL computers.</a:t>
            </a:r>
          </a:p>
          <a:p>
            <a:r>
              <a:rPr lang="en-US" dirty="0"/>
              <a:t>Our PROJECT is different from existing work, as we are using ARDUINO which is extremely </a:t>
            </a:r>
            <a:r>
              <a:rPr lang="en-US" b="1" dirty="0"/>
              <a:t>CHEAP.</a:t>
            </a:r>
            <a:endParaRPr lang="en-US" dirty="0"/>
          </a:p>
          <a:p>
            <a:r>
              <a:rPr lang="en-US" dirty="0"/>
              <a:t> We are  NOT using  ASP.NET, hence our project is </a:t>
            </a:r>
            <a:r>
              <a:rPr lang="en-US" b="1" dirty="0"/>
              <a:t>not limited  </a:t>
            </a:r>
            <a:r>
              <a:rPr lang="en-US" dirty="0"/>
              <a:t>to WINDOWS platforms only.</a:t>
            </a:r>
          </a:p>
          <a:p>
            <a:r>
              <a:rPr lang="en-US" b="1" dirty="0"/>
              <a:t>LOW POWER</a:t>
            </a:r>
            <a:endParaRPr lang="en-US" dirty="0"/>
          </a:p>
          <a:p>
            <a:r>
              <a:rPr lang="en-US" dirty="0"/>
              <a:t>EXTREMELY </a:t>
            </a:r>
            <a:r>
              <a:rPr lang="en-US" b="1" dirty="0"/>
              <a:t>USER Friendly</a:t>
            </a:r>
            <a:r>
              <a:rPr lang="en-US" dirty="0"/>
              <a:t>, easy to use for people from all ages.</a:t>
            </a:r>
          </a:p>
          <a:p>
            <a:r>
              <a:rPr lang="en-US" b="1" dirty="0"/>
              <a:t>LESS hardware </a:t>
            </a:r>
            <a:r>
              <a:rPr lang="en-US" dirty="0"/>
              <a:t>set up.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219AE65-9B94-44EA-BEF3-EF4BFA169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C81A57-9CD5-461B-8FFE-4A8CB6CFB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086C462-37F4-494D-8292-CCB95221C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7D2D64-353F-4802-AA48-A70CE6020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30A6328F-CAA3-4052-BF4C-14BD47706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000" dirty="0">
                <a:solidFill>
                  <a:schemeClr val="tx1"/>
                </a:solidFill>
              </a:rPr>
              <a:t>User Characteristics</a:t>
            </a:r>
            <a:r>
              <a:rPr lang="en-US" sz="3000" dirty="0">
                <a:solidFill>
                  <a:schemeClr val="tx1"/>
                </a:solidFill>
              </a:rPr>
              <a:t/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Needed to operate the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The user of the automation system designed is expected to be: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</a:rPr>
              <a:t>Familiar with basic commands that will be used in the voice command application. For example OPEN for opening an application or file, NEXT for going one page up in a text file or moving on to the next slide in a slide show.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</a:rPr>
              <a:t>Able to provide voice commands in a clear and legible manner to the system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</a:rPr>
              <a:t>Familiar with basic operations that can be performed on a file or application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Requiring special handling of power point presentations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D23B2CD-009B-425A-9616-1E1AD1D5A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6">
            <a:extLst>
              <a:ext uri="{FF2B5EF4-FFF2-40B4-BE49-F238E27FC236}">
                <a16:creationId xmlns:a16="http://schemas.microsoft.com/office/drawing/2014/main" xmlns="" id="{2F448CB3-7B4F-45D7-B7C0-DF553DF61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5C5305EA-7A88-413D-BE8A-47A02476F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xmlns="" id="{FCA94DB5-FE56-4A3D-BC48-31B559519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Project  TIME LINE</a:t>
            </a: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xmlns="" id="{F9ED434F-8767-46CC-B26B-5AF62FF01E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xmlns="" id="{D351CFD1-2828-49CC-AA0A-2E4C18A0F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0727546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WHY our PRODUCT?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45BF09C-4D04-4251-B075-285CDCCC5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3137177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1407554-1EE6-44F4-A39D-CCE0615D5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8315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3E10248-AF0E-477D-B4D2-47C02CE4E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33010C2-2DA5-460F-A40C-5317F567A0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17CB0634-F963-4EC9-A6F6-8EA46BD1F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C0A186-7444-4460-9C37-532E7671E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5D60F-E81C-47DF-97D9-0E8A1610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154" y="2691112"/>
            <a:ext cx="8825658" cy="28701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AUTOMATION OF USER INTERFACE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FOR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PHYSICALLY DISABLED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/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29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C7628-B511-4463-A623-68DF2DC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8340C-0C69-4D12-BE76-B5EFBB4F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16BCE0281  			BELAL AHMED</a:t>
            </a:r>
            <a:endParaRPr lang="en-IN" dirty="0"/>
          </a:p>
          <a:p>
            <a:r>
              <a:rPr lang="en-IN" b="1" dirty="0"/>
              <a:t>16BCE0396 			SUYASH GUPTA</a:t>
            </a:r>
            <a:endParaRPr lang="en-IN" dirty="0"/>
          </a:p>
          <a:p>
            <a:r>
              <a:rPr lang="en-IN" b="1" dirty="0"/>
              <a:t>16BCE0623  			ANUP MANDHANA</a:t>
            </a:r>
            <a:endParaRPr lang="en-IN" dirty="0"/>
          </a:p>
          <a:p>
            <a:r>
              <a:rPr lang="en-IN" b="1" dirty="0"/>
              <a:t>16BCE0820  			KRATI </a:t>
            </a:r>
            <a:r>
              <a:rPr lang="en-IN" b="1" dirty="0" smtClean="0"/>
              <a:t>AGARWAL</a:t>
            </a:r>
            <a:endParaRPr lang="en-IN" dirty="0"/>
          </a:p>
          <a:p>
            <a:r>
              <a:rPr lang="en-IN" b="1" dirty="0"/>
              <a:t>16BCE0976  			SANKALP </a:t>
            </a:r>
            <a:r>
              <a:rPr lang="en-IN" b="1" dirty="0" smtClean="0"/>
              <a:t>MITTAL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C6893-C896-4588-9596-5BD979A9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44D0C-ACA8-457B-B861-A1CB5E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 smtClean="0"/>
              <a:t>our customer better </a:t>
            </a:r>
            <a:r>
              <a:rPr lang="en-US" b="1" dirty="0" smtClean="0"/>
              <a:t>user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the better use of technology for the </a:t>
            </a:r>
            <a:r>
              <a:rPr lang="en-US" b="1" dirty="0" smtClean="0"/>
              <a:t>Handicapped people(specially having disability with hands).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Our system is  more user friendly as compared to the current technology used as it can be utilized by any age group .</a:t>
            </a:r>
            <a:r>
              <a:rPr lang="en-US" dirty="0" err="1" smtClean="0"/>
              <a:t>eg</a:t>
            </a:r>
            <a:r>
              <a:rPr lang="en-US" dirty="0" smtClean="0"/>
              <a:t>. Amazon echo</a:t>
            </a:r>
          </a:p>
          <a:p>
            <a:r>
              <a:rPr lang="en-US" dirty="0" smtClean="0"/>
              <a:t>Easy gesture control by using </a:t>
            </a:r>
            <a:r>
              <a:rPr lang="en-US" b="1" dirty="0" smtClean="0"/>
              <a:t>voice control module and  Artificial Intelligence Algorithms.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117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219AE65-9B94-44EA-BEF3-EF4BFA169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C81A57-9CD5-461B-8FFE-4A8CB6CFB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086C462-37F4-494D-8292-CCB95221C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7D2D64-353F-4802-AA48-A70CE6020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30A6328F-CAA3-4052-BF4C-14BD47706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u="sng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MICROPHONE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GOOGLE API</a:t>
            </a:r>
          </a:p>
          <a:p>
            <a:pPr lvl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BLUETOOTH MODULE</a:t>
            </a:r>
          </a:p>
          <a:p>
            <a:pPr lvl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ARDUINO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USB </a:t>
            </a:r>
          </a:p>
          <a:p>
            <a:pPr lvl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PYTHON IDLE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D23B2CD-009B-425A-9616-1E1AD1D5A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219AE65-9B94-44EA-BEF3-EF4BFA169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C81A57-9CD5-461B-8FFE-4A8CB6CFB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086C462-37F4-494D-8292-CCB95221C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7D2D64-353F-4802-AA48-A70CE6020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30A6328F-CAA3-4052-BF4C-14BD47706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Component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</a:rPr>
              <a:t>MICROPHONE</a:t>
            </a:r>
            <a:r>
              <a:rPr lang="en-US" sz="1700">
                <a:solidFill>
                  <a:schemeClr val="tx1"/>
                </a:solidFill>
              </a:rPr>
              <a:t>: Here we are using the mobile’s microphone to capture the voice and through mobile’s internal Bluetooth to Arduino connected to a Bluetooth module.</a:t>
            </a:r>
            <a:r>
              <a:rPr lang="en-US" sz="1700" b="1">
                <a:solidFill>
                  <a:schemeClr val="tx1"/>
                </a:solidFill>
              </a:rPr>
              <a:t> </a:t>
            </a:r>
            <a:endParaRPr lang="en-US" sz="1700">
              <a:solidFill>
                <a:schemeClr val="tx1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</a:rPr>
              <a:t>GOOGLE API</a:t>
            </a:r>
            <a:r>
              <a:rPr lang="en-US" sz="1700">
                <a:solidFill>
                  <a:schemeClr val="tx1"/>
                </a:solidFill>
              </a:rPr>
              <a:t>: To convert the voice in signals that is transferrable through Bluetooth wirelessly.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 </a:t>
            </a:r>
            <a:r>
              <a:rPr lang="en-US" sz="1700" b="1">
                <a:solidFill>
                  <a:schemeClr val="tx1"/>
                </a:solidFill>
              </a:rPr>
              <a:t>BLUETOOTH MODULE</a:t>
            </a:r>
            <a:r>
              <a:rPr lang="en-US" sz="1700">
                <a:solidFill>
                  <a:schemeClr val="tx1"/>
                </a:solidFill>
              </a:rPr>
              <a:t>: It is connected to Arduino module. It receives the speech signal of microphone and give it to Arduino.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</a:rPr>
              <a:t> ARDUINO</a:t>
            </a:r>
            <a:r>
              <a:rPr lang="en-US" sz="1700">
                <a:solidFill>
                  <a:schemeClr val="tx1"/>
                </a:solidFill>
              </a:rPr>
              <a:t>: It processes and organise the words received and also decode and then again encode as per the requirement to transfer it to system.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1">
                <a:solidFill>
                  <a:schemeClr val="tx1"/>
                </a:solidFill>
              </a:rPr>
              <a:t/>
            </a:r>
            <a:br>
              <a:rPr lang="en-US" sz="1700" b="1">
                <a:solidFill>
                  <a:schemeClr val="tx1"/>
                </a:solidFill>
              </a:rPr>
            </a:br>
            <a:endParaRPr lang="en-US" sz="17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D23B2CD-009B-425A-9616-1E1AD1D5A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4091D54B-59AB-4A5E-8E9E-0421BD66D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547CE62E-FFFD-4A1F-BA78-C3B89C36F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xmlns="" id="{AE51FD27-6B6A-4D21-BF22-245DA9BD0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B8144315-1C5A-4185-A952-25D98D303D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xmlns="" id="{11CAC6F2-0806-417B-BF5D-5AEF6195FA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D4723B02-0AAB-4F6E-BA41-8ED99D559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Title 109"/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Algorithm/Flowchart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7106" y="1113063"/>
            <a:ext cx="539622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 FLOW Chart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10491" b="8621"/>
          <a:stretch>
            <a:fillRect/>
          </a:stretch>
        </p:blipFill>
        <p:spPr bwMode="auto">
          <a:xfrm>
            <a:off x="1106533" y="2246810"/>
            <a:ext cx="6900998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/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sz="4900" u="sng" dirty="0"/>
              <a:t>Experimental Setup</a:t>
            </a:r>
            <a:r>
              <a:rPr lang="en-US" sz="4900" dirty="0"/>
              <a:t/>
            </a:r>
            <a:br>
              <a:rPr lang="en-US" sz="49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	</a:t>
            </a:r>
            <a:r>
              <a:rPr lang="en-US" dirty="0" smtClean="0"/>
              <a:t>Various exclusive features </a:t>
            </a:r>
            <a:r>
              <a:rPr lang="en-US" b="1" dirty="0" smtClean="0"/>
              <a:t>converting speech to docs </a:t>
            </a:r>
            <a:r>
              <a:rPr lang="en-US" dirty="0" smtClean="0"/>
              <a:t>,</a:t>
            </a:r>
            <a:r>
              <a:rPr lang="en-US" b="1" dirty="0" smtClean="0"/>
              <a:t>finding errors </a:t>
            </a:r>
            <a:r>
              <a:rPr lang="en-US" dirty="0" smtClean="0"/>
              <a:t>,</a:t>
            </a:r>
            <a:r>
              <a:rPr lang="en-US" b="1" dirty="0" smtClean="0"/>
              <a:t>shifting the slides </a:t>
            </a:r>
            <a:r>
              <a:rPr lang="en-US" dirty="0" smtClean="0"/>
              <a:t>in the presentation by voice commands etc.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	Automating the whole system using </a:t>
            </a:r>
            <a:r>
              <a:rPr lang="en-US" b="1" dirty="0" smtClean="0"/>
              <a:t>Natural Language Processing for decoding the user messages </a:t>
            </a:r>
            <a:r>
              <a:rPr lang="en-US" dirty="0" smtClean="0"/>
              <a:t>and use of </a:t>
            </a:r>
            <a:r>
              <a:rPr lang="en-US" b="1" dirty="0" smtClean="0"/>
              <a:t>Artificial Intelligence algorithm for better understanding </a:t>
            </a:r>
            <a:r>
              <a:rPr lang="en-US" dirty="0" smtClean="0"/>
              <a:t>of customer wants</a:t>
            </a:r>
            <a:r>
              <a:rPr lang="en-US" smtClean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Basically </a:t>
            </a:r>
            <a:r>
              <a:rPr lang="en-US" b="1" dirty="0" smtClean="0"/>
              <a:t>A</a:t>
            </a:r>
            <a:r>
              <a:rPr lang="en-US" b="1" dirty="0" smtClean="0"/>
              <a:t>rduino </a:t>
            </a:r>
            <a:r>
              <a:rPr lang="en-US" b="1" dirty="0"/>
              <a:t>is the processor to decode the statement as per the machine and transfer to the system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1090</Words>
  <Application>Microsoft Office PowerPoint</Application>
  <PresentationFormat>Custom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Technical Answers to Real Time Problems</vt:lpstr>
      <vt:lpstr>AUTOMATION OF USER INTERFACE FOR  PHYSICALLY DISABLED   </vt:lpstr>
      <vt:lpstr>Team Members</vt:lpstr>
      <vt:lpstr>Objective</vt:lpstr>
      <vt:lpstr>Components</vt:lpstr>
      <vt:lpstr>Component Description</vt:lpstr>
      <vt:lpstr>Algorithm/Flowchart</vt:lpstr>
      <vt:lpstr>MODEL  FLOW Chart</vt:lpstr>
      <vt:lpstr>  Experimental Setup  </vt:lpstr>
      <vt:lpstr>Literature Survey Paper 1 : A Comparison of GUI and VUI Testing </vt:lpstr>
      <vt:lpstr>Paper 2: Swar: The Voice Operated PC</vt:lpstr>
      <vt:lpstr>Paper 3: A Computer Remote Control System Based on Speech Recognition Technologies of Mobile Devices and Wireless Communication Technologies</vt:lpstr>
      <vt:lpstr>Paper 4: Designing Driver-centric Natural Voice User Interfaces</vt:lpstr>
      <vt:lpstr>Paper 5:The Design of User Interfaces for Digital Speech Recognition Software</vt:lpstr>
      <vt:lpstr>Our  CONTRIBUTION</vt:lpstr>
      <vt:lpstr>User Characteristics Needed to operate the product</vt:lpstr>
      <vt:lpstr>Project  TIME LINE</vt:lpstr>
      <vt:lpstr>WHY our PRODUCT?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Answers to Real Time Problems</dc:title>
  <dc:creator>SUYASH GUPTA</dc:creator>
  <cp:lastModifiedBy>DELL</cp:lastModifiedBy>
  <cp:revision>8</cp:revision>
  <dcterms:created xsi:type="dcterms:W3CDTF">2019-01-29T11:56:19Z</dcterms:created>
  <dcterms:modified xsi:type="dcterms:W3CDTF">2019-02-05T21:15:38Z</dcterms:modified>
</cp:coreProperties>
</file>