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
      <p:font typeface="Old Standard TT"/>
      <p:regular r:id="rId40"/>
      <p:bold r:id="rId41"/>
      <p: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F185CF-DD2C-488C-B17B-B84E9C0435E1}">
  <a:tblStyle styleId="{C2F185CF-DD2C-488C-B17B-B84E9C0435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2160BB9-0E28-4404-8A3A-457022E92EA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regular.fntdata"/><Relationship Id="rId20" Type="http://schemas.openxmlformats.org/officeDocument/2006/relationships/slide" Target="slides/slide14.xml"/><Relationship Id="rId42" Type="http://schemas.openxmlformats.org/officeDocument/2006/relationships/font" Target="fonts/OldStandardTT-italic.fntdata"/><Relationship Id="rId41" Type="http://schemas.openxmlformats.org/officeDocument/2006/relationships/font" Target="fonts/OldStandardTT-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fd887d5b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fd887d5b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0e413561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0e413561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0e41356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0e41356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0d8bc0d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0d8bc0d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fd887d5b6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fd887d5b6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ec4c4c9f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ec4c4c9f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ec4c4c9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ec4c4c9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ec4c4c9f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ec4c4c9f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ec4c4c9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ec4c4c9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0e41356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0e41356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0e413561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e413561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fd887d5b6_0_1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fd887d5b6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ec4c4c9f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ec4c4c9f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ec4c4c9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ec4c4c9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ec4c4c9f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ec4c4c9f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0d741ba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0d741ba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0e413561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0e413561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0e41356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0e41356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fd887d5b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d887d5b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fd887d5b6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fd887d5b6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ec4c4c9f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ec4c4c9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fd887d5b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fd887d5b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fd887d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fd887d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fd887d5b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fd887d5b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 Driving Car Simulation using Machine Learning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2</a:t>
            </a:r>
            <a:endParaRPr/>
          </a:p>
          <a:p>
            <a:pPr indent="0" lvl="0" marL="0" rtl="0" algn="l">
              <a:spcBef>
                <a:spcPts val="0"/>
              </a:spcBef>
              <a:spcAft>
                <a:spcPts val="0"/>
              </a:spcAft>
              <a:buNone/>
            </a:pPr>
            <a:r>
              <a:rPr lang="en"/>
              <a:t>										Made by: Suyash Gupta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660400" y="445025"/>
            <a:ext cx="35835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Flipped Image</a:t>
            </a:r>
            <a:endParaRPr/>
          </a:p>
        </p:txBody>
      </p:sp>
      <p:sp>
        <p:nvSpPr>
          <p:cNvPr id="194" name="Google Shape;194;p22"/>
          <p:cNvSpPr txBox="1"/>
          <p:nvPr>
            <p:ph idx="1" type="body"/>
          </p:nvPr>
        </p:nvSpPr>
        <p:spPr>
          <a:xfrm>
            <a:off x="492000" y="1058225"/>
            <a:ext cx="3662100" cy="1939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solidFill>
                  <a:srgbClr val="FFFFFF"/>
                </a:solidFill>
                <a:latin typeface="Times New Roman"/>
                <a:ea typeface="Times New Roman"/>
                <a:cs typeface="Times New Roman"/>
                <a:sym typeface="Times New Roman"/>
              </a:rPr>
              <a:t>A flipped image or turned around image, the more conventional term, is a static or moving image that is created by a mirror-inversion of a unique over a horizontal pivot (a floundered image is mirrored over the vertical axis). The steering angle associated with the particular image in the dataset is also flipped so as to balance it with same degree of left and right steering angles.</a:t>
            </a:r>
            <a:endParaRPr sz="1400">
              <a:solidFill>
                <a:srgbClr val="FFFFFF"/>
              </a:solidFill>
              <a:latin typeface="Times New Roman"/>
              <a:ea typeface="Times New Roman"/>
              <a:cs typeface="Times New Roman"/>
              <a:sym typeface="Times New Roman"/>
            </a:endParaRPr>
          </a:p>
          <a:p>
            <a:pPr indent="0" lvl="0" marL="0" rtl="0" algn="l">
              <a:lnSpc>
                <a:spcPct val="103636"/>
              </a:lnSpc>
              <a:spcBef>
                <a:spcPts val="1200"/>
              </a:spcBef>
              <a:spcAft>
                <a:spcPts val="0"/>
              </a:spcAft>
              <a:buNone/>
            </a:pPr>
            <a:r>
              <a:t/>
            </a:r>
            <a:endParaRPr sz="1400">
              <a:solidFill>
                <a:srgbClr val="FFFFFF"/>
              </a:solidFill>
              <a:highlight>
                <a:srgbClr val="FFFFFE"/>
              </a:highlight>
              <a:latin typeface="Courier New"/>
              <a:ea typeface="Courier New"/>
              <a:cs typeface="Courier New"/>
              <a:sym typeface="Courier New"/>
            </a:endParaRPr>
          </a:p>
          <a:p>
            <a:pPr indent="0" lvl="0" marL="0" rtl="0" algn="just">
              <a:spcBef>
                <a:spcPts val="1200"/>
              </a:spcBef>
              <a:spcAft>
                <a:spcPts val="0"/>
              </a:spcAft>
              <a:buNone/>
            </a:pP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FFFFFF"/>
              </a:solidFill>
            </a:endParaRPr>
          </a:p>
        </p:txBody>
      </p:sp>
      <p:sp>
        <p:nvSpPr>
          <p:cNvPr id="195" name="Google Shape;195;p22"/>
          <p:cNvSpPr txBox="1"/>
          <p:nvPr>
            <p:ph idx="2" type="body"/>
          </p:nvPr>
        </p:nvSpPr>
        <p:spPr>
          <a:xfrm>
            <a:off x="4852725" y="1171675"/>
            <a:ext cx="3999900" cy="3397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Panning alludes to the horizontal repositioning of a digital image on the output display device. The digital image might be quickly repositioned by duplicating the pixel values to new (x,y) areas to deliver the impact of panning. In video innovation, panning alludes to the horizontal looking of an image more extensive than the display.</a:t>
            </a:r>
            <a:endParaRPr>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
        <p:nvSpPr>
          <p:cNvPr id="196" name="Google Shape;196;p22"/>
          <p:cNvSpPr txBox="1"/>
          <p:nvPr>
            <p:ph type="title"/>
          </p:nvPr>
        </p:nvSpPr>
        <p:spPr>
          <a:xfrm>
            <a:off x="4893400" y="445025"/>
            <a:ext cx="35835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Panned</a:t>
            </a:r>
            <a:r>
              <a:rPr lang="en"/>
              <a:t> Image</a:t>
            </a:r>
            <a:endParaRPr/>
          </a:p>
        </p:txBody>
      </p:sp>
      <p:pic>
        <p:nvPicPr>
          <p:cNvPr id="197" name="Google Shape;197;p22"/>
          <p:cNvPicPr preferRelativeResize="0"/>
          <p:nvPr/>
        </p:nvPicPr>
        <p:blipFill>
          <a:blip r:embed="rId3">
            <a:alphaModFix/>
          </a:blip>
          <a:stretch>
            <a:fillRect/>
          </a:stretch>
        </p:blipFill>
        <p:spPr>
          <a:xfrm>
            <a:off x="323100" y="3575989"/>
            <a:ext cx="3999902" cy="1369800"/>
          </a:xfrm>
          <a:prstGeom prst="rect">
            <a:avLst/>
          </a:prstGeom>
          <a:noFill/>
          <a:ln>
            <a:noFill/>
          </a:ln>
        </p:spPr>
      </p:pic>
      <p:pic>
        <p:nvPicPr>
          <p:cNvPr id="198" name="Google Shape;198;p22"/>
          <p:cNvPicPr preferRelativeResize="0"/>
          <p:nvPr/>
        </p:nvPicPr>
        <p:blipFill>
          <a:blip r:embed="rId4">
            <a:alphaModFix/>
          </a:blip>
          <a:stretch>
            <a:fillRect/>
          </a:stretch>
        </p:blipFill>
        <p:spPr>
          <a:xfrm>
            <a:off x="4474250" y="3635000"/>
            <a:ext cx="4290049" cy="125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Preprocessing</a:t>
            </a:r>
            <a:endParaRPr/>
          </a:p>
        </p:txBody>
      </p:sp>
      <p:sp>
        <p:nvSpPr>
          <p:cNvPr id="204" name="Google Shape;204;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Cropping the image in order to remove the non-essential parts in the input image.</a:t>
            </a:r>
            <a:endParaRPr/>
          </a:p>
          <a:p>
            <a:pPr indent="-311150" lvl="0" marL="457200" rtl="0" algn="l">
              <a:spcBef>
                <a:spcPts val="0"/>
              </a:spcBef>
              <a:spcAft>
                <a:spcPts val="0"/>
              </a:spcAft>
              <a:buSzPts val="1300"/>
              <a:buChar char="●"/>
            </a:pPr>
            <a:r>
              <a:rPr lang="en"/>
              <a:t>Converting the image from RGB(Red,Green,Blue) to YUV</a:t>
            </a:r>
            <a:endParaRPr/>
          </a:p>
          <a:p>
            <a:pPr indent="-311150" lvl="0" marL="457200" rtl="0" algn="l">
              <a:spcBef>
                <a:spcPts val="0"/>
              </a:spcBef>
              <a:spcAft>
                <a:spcPts val="0"/>
              </a:spcAft>
              <a:buSzPts val="1300"/>
              <a:buChar char="●"/>
            </a:pPr>
            <a:r>
              <a:rPr lang="en"/>
              <a:t>Applying the Gaussian Blur filter on the image</a:t>
            </a:r>
            <a:endParaRPr/>
          </a:p>
          <a:p>
            <a:pPr indent="-311150" lvl="0" marL="457200" rtl="0" algn="l">
              <a:spcBef>
                <a:spcPts val="0"/>
              </a:spcBef>
              <a:spcAft>
                <a:spcPts val="0"/>
              </a:spcAft>
              <a:buSzPts val="1300"/>
              <a:buChar char="●"/>
            </a:pPr>
            <a:r>
              <a:rPr lang="en"/>
              <a:t>Resizing the image to an appropriate size (here 200x66)</a:t>
            </a:r>
            <a:endParaRPr/>
          </a:p>
          <a:p>
            <a:pPr indent="-311150" lvl="0" marL="457200" rtl="0" algn="l">
              <a:spcBef>
                <a:spcPts val="0"/>
              </a:spcBef>
              <a:spcAft>
                <a:spcPts val="0"/>
              </a:spcAft>
              <a:buSzPts val="1300"/>
              <a:buChar char="●"/>
            </a:pPr>
            <a:r>
              <a:rPr lang="en"/>
              <a:t>Normalizing the image by dividing by 255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t>
            </a:r>
            <a:endParaRPr/>
          </a:p>
        </p:txBody>
      </p:sp>
      <p:sp>
        <p:nvSpPr>
          <p:cNvPr id="210" name="Google Shape;210;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Adam and Stochastic Gradient Descent are the weight optimization algorithms which I used to train the Models according to the results I got.</a:t>
            </a:r>
            <a:endParaRPr/>
          </a:p>
          <a:p>
            <a:pPr indent="-311150" lvl="0" marL="457200" rtl="0" algn="l">
              <a:spcBef>
                <a:spcPts val="0"/>
              </a:spcBef>
              <a:spcAft>
                <a:spcPts val="0"/>
              </a:spcAft>
              <a:buSzPts val="1300"/>
              <a:buChar char="●"/>
            </a:pPr>
            <a:r>
              <a:rPr lang="en"/>
              <a:t>Number of epochs range from 10 to 30 epochs according to the model.</a:t>
            </a:r>
            <a:endParaRPr/>
          </a:p>
          <a:p>
            <a:pPr indent="-311150" lvl="0" marL="457200" rtl="0" algn="l">
              <a:spcBef>
                <a:spcPts val="0"/>
              </a:spcBef>
              <a:spcAft>
                <a:spcPts val="0"/>
              </a:spcAft>
              <a:buSzPts val="1300"/>
              <a:buChar char="●"/>
            </a:pPr>
            <a:r>
              <a:rPr lang="en"/>
              <a:t>Batch Generator function has been called in order to augment the images on the fly so that less space is used up by the training images. Batch Generator is only called for the training set.</a:t>
            </a:r>
            <a:endParaRPr/>
          </a:p>
          <a:p>
            <a:pPr indent="-311150" lvl="0" marL="457200" rtl="0" algn="l">
              <a:spcBef>
                <a:spcPts val="0"/>
              </a:spcBef>
              <a:spcAft>
                <a:spcPts val="0"/>
              </a:spcAft>
              <a:buSzPts val="1300"/>
              <a:buChar char="●"/>
            </a:pPr>
            <a:r>
              <a:rPr b="1" lang="en"/>
              <a:t>verbose</a:t>
            </a:r>
            <a:r>
              <a:rPr lang="en"/>
              <a:t>: Integer. 0, 1, or 2.</a:t>
            </a:r>
            <a:r>
              <a:rPr lang="en"/>
              <a:t> Verbosity mode. 0 = silent,</a:t>
            </a:r>
            <a:r>
              <a:rPr lang="en"/>
              <a:t> 1 = progress bar</a:t>
            </a:r>
            <a:endParaRPr/>
          </a:p>
        </p:txBody>
      </p:sp>
      <p:pic>
        <p:nvPicPr>
          <p:cNvPr id="211" name="Google Shape;211;p24"/>
          <p:cNvPicPr preferRelativeResize="0"/>
          <p:nvPr/>
        </p:nvPicPr>
        <p:blipFill>
          <a:blip r:embed="rId3">
            <a:alphaModFix/>
          </a:blip>
          <a:stretch>
            <a:fillRect/>
          </a:stretch>
        </p:blipFill>
        <p:spPr>
          <a:xfrm>
            <a:off x="586150" y="3533101"/>
            <a:ext cx="7486900" cy="135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Process</a:t>
            </a:r>
            <a:endParaRPr/>
          </a:p>
        </p:txBody>
      </p:sp>
      <p:pic>
        <p:nvPicPr>
          <p:cNvPr id="217" name="Google Shape;217;p25"/>
          <p:cNvPicPr preferRelativeResize="0"/>
          <p:nvPr/>
        </p:nvPicPr>
        <p:blipFill>
          <a:blip r:embed="rId3">
            <a:alphaModFix/>
          </a:blip>
          <a:stretch>
            <a:fillRect/>
          </a:stretch>
        </p:blipFill>
        <p:spPr>
          <a:xfrm>
            <a:off x="675475" y="1624700"/>
            <a:ext cx="8029575" cy="241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372675" y="281125"/>
            <a:ext cx="38478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NVIDIA CNN architecture</a:t>
            </a:r>
            <a:endParaRPr/>
          </a:p>
        </p:txBody>
      </p:sp>
      <p:pic>
        <p:nvPicPr>
          <p:cNvPr id="223" name="Google Shape;223;p26"/>
          <p:cNvPicPr preferRelativeResize="0"/>
          <p:nvPr/>
        </p:nvPicPr>
        <p:blipFill>
          <a:blip r:embed="rId3">
            <a:alphaModFix/>
          </a:blip>
          <a:stretch>
            <a:fillRect/>
          </a:stretch>
        </p:blipFill>
        <p:spPr>
          <a:xfrm>
            <a:off x="311700" y="1368200"/>
            <a:ext cx="3580674" cy="3592400"/>
          </a:xfrm>
          <a:prstGeom prst="rect">
            <a:avLst/>
          </a:prstGeom>
          <a:noFill/>
          <a:ln>
            <a:noFill/>
          </a:ln>
        </p:spPr>
      </p:pic>
      <p:sp>
        <p:nvSpPr>
          <p:cNvPr id="224" name="Google Shape;224;p26"/>
          <p:cNvSpPr txBox="1"/>
          <p:nvPr>
            <p:ph type="title"/>
          </p:nvPr>
        </p:nvSpPr>
        <p:spPr>
          <a:xfrm>
            <a:off x="4572000" y="281125"/>
            <a:ext cx="38478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a:t>
            </a:r>
            <a:r>
              <a:rPr lang="en"/>
              <a:t> CNN architecture</a:t>
            </a:r>
            <a:endParaRPr/>
          </a:p>
        </p:txBody>
      </p:sp>
      <p:pic>
        <p:nvPicPr>
          <p:cNvPr id="225" name="Google Shape;225;p26"/>
          <p:cNvPicPr preferRelativeResize="0"/>
          <p:nvPr/>
        </p:nvPicPr>
        <p:blipFill>
          <a:blip r:embed="rId4">
            <a:alphaModFix/>
          </a:blip>
          <a:stretch>
            <a:fillRect/>
          </a:stretch>
        </p:blipFill>
        <p:spPr>
          <a:xfrm>
            <a:off x="4572000" y="1128325"/>
            <a:ext cx="3580675" cy="367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NVIDIA model</a:t>
            </a:r>
            <a:endParaRPr/>
          </a:p>
        </p:txBody>
      </p:sp>
      <p:sp>
        <p:nvSpPr>
          <p:cNvPr id="231" name="Google Shape;231;p27"/>
          <p:cNvSpPr txBox="1"/>
          <p:nvPr>
            <p:ph idx="1" type="body"/>
          </p:nvPr>
        </p:nvSpPr>
        <p:spPr>
          <a:xfrm>
            <a:off x="311700" y="1171600"/>
            <a:ext cx="35631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There are five Convolutional layers and four Fully Connected layers.</a:t>
            </a:r>
            <a:endParaRPr/>
          </a:p>
          <a:p>
            <a:pPr indent="0" lvl="0" marL="0" rtl="0" algn="l">
              <a:spcBef>
                <a:spcPts val="1600"/>
              </a:spcBef>
              <a:spcAft>
                <a:spcPts val="1600"/>
              </a:spcAft>
              <a:buNone/>
            </a:pPr>
            <a:r>
              <a:rPr lang="en"/>
              <a:t>Total No. of Params: 252,219</a:t>
            </a:r>
            <a:endParaRPr/>
          </a:p>
        </p:txBody>
      </p:sp>
      <p:pic>
        <p:nvPicPr>
          <p:cNvPr id="232" name="Google Shape;232;p27"/>
          <p:cNvPicPr preferRelativeResize="0"/>
          <p:nvPr/>
        </p:nvPicPr>
        <p:blipFill>
          <a:blip r:embed="rId3">
            <a:alphaModFix/>
          </a:blip>
          <a:stretch>
            <a:fillRect/>
          </a:stretch>
        </p:blipFill>
        <p:spPr>
          <a:xfrm>
            <a:off x="3984622" y="1171600"/>
            <a:ext cx="4847674" cy="3634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made to the NVIDIA model</a:t>
            </a:r>
            <a:endParaRPr/>
          </a:p>
        </p:txBody>
      </p:sp>
      <p:sp>
        <p:nvSpPr>
          <p:cNvPr id="238" name="Google Shape;238;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Addition of a Fully connected layer</a:t>
            </a:r>
            <a:endParaRPr/>
          </a:p>
          <a:p>
            <a:pPr indent="-311150" lvl="0" marL="457200" rtl="0" algn="l">
              <a:spcBef>
                <a:spcPts val="0"/>
              </a:spcBef>
              <a:spcAft>
                <a:spcPts val="0"/>
              </a:spcAft>
              <a:buSzPts val="1300"/>
              <a:buChar char="●"/>
            </a:pPr>
            <a:r>
              <a:rPr lang="en"/>
              <a:t>Addition of a Convolution Layer</a:t>
            </a:r>
            <a:endParaRPr/>
          </a:p>
          <a:p>
            <a:pPr indent="-311150" lvl="0" marL="457200" rtl="0" algn="l">
              <a:spcBef>
                <a:spcPts val="0"/>
              </a:spcBef>
              <a:spcAft>
                <a:spcPts val="0"/>
              </a:spcAft>
              <a:buSzPts val="1300"/>
              <a:buChar char="●"/>
            </a:pPr>
            <a:r>
              <a:rPr lang="en"/>
              <a:t>Change in the number of neurons in the fully connected layer</a:t>
            </a:r>
            <a:endParaRPr/>
          </a:p>
          <a:p>
            <a:pPr indent="-311150" lvl="0" marL="457200" rtl="0" algn="l">
              <a:spcBef>
                <a:spcPts val="0"/>
              </a:spcBef>
              <a:spcAft>
                <a:spcPts val="0"/>
              </a:spcAft>
              <a:buSzPts val="1300"/>
              <a:buChar char="●"/>
            </a:pPr>
            <a:r>
              <a:rPr lang="en"/>
              <a:t>Different number of Conv2d filters in each convolution layer</a:t>
            </a:r>
            <a:endParaRPr/>
          </a:p>
          <a:p>
            <a:pPr indent="-311150" lvl="0" marL="457200" rtl="0" algn="l">
              <a:spcBef>
                <a:spcPts val="0"/>
              </a:spcBef>
              <a:spcAft>
                <a:spcPts val="0"/>
              </a:spcAft>
              <a:buSzPts val="1300"/>
              <a:buChar char="●"/>
            </a:pPr>
            <a:r>
              <a:rPr lang="en"/>
              <a:t>Using Adam weight Optimization Algorithm for training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Model Description</a:t>
            </a:r>
            <a:endParaRPr/>
          </a:p>
        </p:txBody>
      </p:sp>
      <p:sp>
        <p:nvSpPr>
          <p:cNvPr id="244" name="Google Shape;244;p29"/>
          <p:cNvSpPr txBox="1"/>
          <p:nvPr>
            <p:ph idx="1" type="body"/>
          </p:nvPr>
        </p:nvSpPr>
        <p:spPr>
          <a:xfrm>
            <a:off x="311700" y="1171600"/>
            <a:ext cx="38865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Model consists of six convolutional layers and five fully connected layers.</a:t>
            </a:r>
            <a:endParaRPr/>
          </a:p>
          <a:p>
            <a:pPr indent="0" lvl="0" marL="0" rtl="0" algn="l">
              <a:spcBef>
                <a:spcPts val="1600"/>
              </a:spcBef>
              <a:spcAft>
                <a:spcPts val="1600"/>
              </a:spcAft>
              <a:buNone/>
            </a:pPr>
            <a:r>
              <a:rPr lang="en"/>
              <a:t>Total No. of Params : 478,973</a:t>
            </a:r>
            <a:endParaRPr/>
          </a:p>
        </p:txBody>
      </p:sp>
      <p:pic>
        <p:nvPicPr>
          <p:cNvPr id="245" name="Google Shape;245;p29"/>
          <p:cNvPicPr preferRelativeResize="0"/>
          <p:nvPr/>
        </p:nvPicPr>
        <p:blipFill>
          <a:blip r:embed="rId3">
            <a:alphaModFix/>
          </a:blip>
          <a:stretch>
            <a:fillRect/>
          </a:stretch>
        </p:blipFill>
        <p:spPr>
          <a:xfrm>
            <a:off x="4350600" y="1210625"/>
            <a:ext cx="4641001" cy="36215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Training the new CNN Model</a:t>
            </a:r>
            <a:endParaRPr/>
          </a:p>
        </p:txBody>
      </p:sp>
      <p:sp>
        <p:nvSpPr>
          <p:cNvPr id="251" name="Google Shape;251;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Epochs: 15</a:t>
            </a:r>
            <a:endParaRPr/>
          </a:p>
          <a:p>
            <a:pPr indent="0" lvl="0" marL="0" rtl="0" algn="l">
              <a:spcBef>
                <a:spcPts val="1600"/>
              </a:spcBef>
              <a:spcAft>
                <a:spcPts val="0"/>
              </a:spcAft>
              <a:buNone/>
            </a:pPr>
            <a:r>
              <a:rPr lang="en"/>
              <a:t>Steps per Epoch: 300</a:t>
            </a:r>
            <a:endParaRPr/>
          </a:p>
          <a:p>
            <a:pPr indent="0" lvl="0" marL="0" rtl="0" algn="l">
              <a:spcBef>
                <a:spcPts val="1600"/>
              </a:spcBef>
              <a:spcAft>
                <a:spcPts val="1600"/>
              </a:spcAft>
              <a:buNone/>
            </a:pPr>
            <a:r>
              <a:rPr lang="en"/>
              <a:t>Validation Steps: 200</a:t>
            </a:r>
            <a:endParaRPr/>
          </a:p>
        </p:txBody>
      </p:sp>
      <p:pic>
        <p:nvPicPr>
          <p:cNvPr id="252" name="Google Shape;252;p30"/>
          <p:cNvPicPr preferRelativeResize="0"/>
          <p:nvPr/>
        </p:nvPicPr>
        <p:blipFill>
          <a:blip r:embed="rId3">
            <a:alphaModFix/>
          </a:blip>
          <a:stretch>
            <a:fillRect/>
          </a:stretch>
        </p:blipFill>
        <p:spPr>
          <a:xfrm>
            <a:off x="616650" y="3217976"/>
            <a:ext cx="7486900" cy="135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Hyperparameters that were not useful </a:t>
            </a:r>
            <a:endParaRPr/>
          </a:p>
        </p:txBody>
      </p:sp>
      <p:sp>
        <p:nvSpPr>
          <p:cNvPr id="258" name="Google Shape;258;p31"/>
          <p:cNvSpPr txBox="1"/>
          <p:nvPr>
            <p:ph idx="1" type="body"/>
          </p:nvPr>
        </p:nvSpPr>
        <p:spPr>
          <a:xfrm>
            <a:off x="311700" y="113095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Batch Normalization</a:t>
            </a:r>
            <a:endParaRPr/>
          </a:p>
          <a:p>
            <a:pPr indent="-311150" lvl="0" marL="457200" rtl="0" algn="l">
              <a:spcBef>
                <a:spcPts val="0"/>
              </a:spcBef>
              <a:spcAft>
                <a:spcPts val="0"/>
              </a:spcAft>
              <a:buSzPts val="1300"/>
              <a:buChar char="●"/>
            </a:pPr>
            <a:r>
              <a:rPr lang="en"/>
              <a:t>Pooling Layers</a:t>
            </a:r>
            <a:endParaRPr/>
          </a:p>
          <a:p>
            <a:pPr indent="-311150" lvl="0" marL="457200" rtl="0" algn="l">
              <a:spcBef>
                <a:spcPts val="0"/>
              </a:spcBef>
              <a:spcAft>
                <a:spcPts val="0"/>
              </a:spcAft>
              <a:buSzPts val="1300"/>
              <a:buChar char="●"/>
            </a:pPr>
            <a:r>
              <a:rPr lang="en"/>
              <a:t>Dropout Layers</a:t>
            </a:r>
            <a:endParaRPr/>
          </a:p>
          <a:p>
            <a:pPr indent="-311150" lvl="0" marL="457200" rtl="0" algn="l">
              <a:spcBef>
                <a:spcPts val="0"/>
              </a:spcBef>
              <a:spcAft>
                <a:spcPts val="0"/>
              </a:spcAft>
              <a:buSzPts val="1300"/>
              <a:buChar char="●"/>
            </a:pPr>
            <a:r>
              <a:rPr lang="en"/>
              <a:t>ResNet</a:t>
            </a:r>
            <a:endParaRPr/>
          </a:p>
          <a:p>
            <a:pPr indent="-311150" lvl="0" marL="457200" rtl="0" algn="l">
              <a:spcBef>
                <a:spcPts val="0"/>
              </a:spcBef>
              <a:spcAft>
                <a:spcPts val="0"/>
              </a:spcAft>
              <a:buSzPts val="1300"/>
              <a:buChar char="●"/>
            </a:pPr>
            <a:r>
              <a:rPr lang="en"/>
              <a:t>Different</a:t>
            </a:r>
            <a:r>
              <a:rPr lang="en"/>
              <a:t> Activation Functions like TanH , Softmax.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Behavioral Cloning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Behavioral cloning is a method by which human subcognitive skills can be captured and reproduced in a computer program. As the human subject performs the skill, his or her actions are recorded along with the situation that gave rise to the action. A log of these records is used as input to a learning program. The learning program outputs a set of rules that reproduce the skilled behavior. This method can be used to construct automatic control systems for complex tasks for which classical control theory is inadequate. It can also be used for training</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ResNet</a:t>
            </a:r>
            <a:endParaRPr/>
          </a:p>
        </p:txBody>
      </p:sp>
      <p:sp>
        <p:nvSpPr>
          <p:cNvPr id="264" name="Google Shape;264;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just">
              <a:spcBef>
                <a:spcPts val="700"/>
              </a:spcBef>
              <a:spcAft>
                <a:spcPts val="0"/>
              </a:spcAft>
              <a:buSzPts val="1300"/>
              <a:buFont typeface="Arial"/>
              <a:buChar char="❖"/>
            </a:pPr>
            <a:r>
              <a:rPr lang="en">
                <a:latin typeface="Arial"/>
                <a:ea typeface="Arial"/>
                <a:cs typeface="Arial"/>
                <a:sym typeface="Arial"/>
              </a:rPr>
              <a:t>ResNet, short for Residual Networks is a classic neural network used as a backbone for many computer vision tasks.</a:t>
            </a:r>
            <a:endParaRPr>
              <a:latin typeface="Arial"/>
              <a:ea typeface="Arial"/>
              <a:cs typeface="Arial"/>
              <a:sym typeface="Arial"/>
            </a:endParaRPr>
          </a:p>
          <a:p>
            <a:pPr indent="-311150" lvl="0" marL="457200" rtl="0" algn="just">
              <a:spcBef>
                <a:spcPts val="0"/>
              </a:spcBef>
              <a:spcAft>
                <a:spcPts val="0"/>
              </a:spcAft>
              <a:buSzPts val="1300"/>
              <a:buFont typeface="Arial"/>
              <a:buChar char="❖"/>
            </a:pPr>
            <a:r>
              <a:rPr lang="en">
                <a:latin typeface="Arial"/>
                <a:ea typeface="Arial"/>
                <a:cs typeface="Arial"/>
                <a:sym typeface="Arial"/>
              </a:rPr>
              <a:t>The fundamental breakthrough with ResNet was it allowed us to train extremely deep neural networks with 150+layers successfully.</a:t>
            </a:r>
            <a:endParaRPr>
              <a:latin typeface="Arial"/>
              <a:ea typeface="Arial"/>
              <a:cs typeface="Arial"/>
              <a:sym typeface="Arial"/>
            </a:endParaRPr>
          </a:p>
          <a:p>
            <a:pPr indent="-311150" lvl="0" marL="457200" rtl="0" algn="just">
              <a:spcBef>
                <a:spcPts val="0"/>
              </a:spcBef>
              <a:spcAft>
                <a:spcPts val="0"/>
              </a:spcAft>
              <a:buSzPts val="1300"/>
              <a:buFont typeface="Arial"/>
              <a:buChar char="❖"/>
            </a:pPr>
            <a:r>
              <a:rPr lang="en">
                <a:latin typeface="Arial"/>
                <a:ea typeface="Arial"/>
                <a:cs typeface="Arial"/>
                <a:sym typeface="Arial"/>
              </a:rPr>
              <a:t>Prior to ResNet training very deep neural networks was difficult due to the problem of vanishing gradients.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ResNet uses skip connection to add the output from an earlier layer to a later layer. This helps it mitigate the vanishing gradient problem</a:t>
            </a:r>
            <a:endParaRPr>
              <a:latin typeface="Arial"/>
              <a:ea typeface="Arial"/>
              <a:cs typeface="Arial"/>
              <a:sym typeface="Arial"/>
            </a:endParaRPr>
          </a:p>
          <a:p>
            <a:pPr indent="0" lvl="0" marL="0" rtl="0" algn="just">
              <a:spcBef>
                <a:spcPts val="700"/>
              </a:spcBef>
              <a:spcAft>
                <a:spcPts val="0"/>
              </a:spcAft>
              <a:buNone/>
            </a:pPr>
            <a:r>
              <a:t/>
            </a:r>
            <a:endParaRPr>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ResNet Model Description</a:t>
            </a:r>
            <a:endParaRPr/>
          </a:p>
        </p:txBody>
      </p:sp>
      <p:sp>
        <p:nvSpPr>
          <p:cNvPr id="270" name="Google Shape;270;p33"/>
          <p:cNvSpPr txBox="1"/>
          <p:nvPr>
            <p:ph idx="1" type="body"/>
          </p:nvPr>
        </p:nvSpPr>
        <p:spPr>
          <a:xfrm>
            <a:off x="338525" y="1711025"/>
            <a:ext cx="3379500" cy="24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model uses ResNet50 with 46 layers (4 layers removed in order to customize)  with four Fully Connected layers.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Total No. of Params: 32,206,413</a:t>
            </a:r>
            <a:endParaRPr/>
          </a:p>
        </p:txBody>
      </p:sp>
      <p:pic>
        <p:nvPicPr>
          <p:cNvPr id="271" name="Google Shape;271;p33"/>
          <p:cNvPicPr preferRelativeResize="0"/>
          <p:nvPr/>
        </p:nvPicPr>
        <p:blipFill>
          <a:blip r:embed="rId3">
            <a:alphaModFix/>
          </a:blip>
          <a:stretch>
            <a:fillRect/>
          </a:stretch>
        </p:blipFill>
        <p:spPr>
          <a:xfrm>
            <a:off x="3800700" y="1134426"/>
            <a:ext cx="4779575" cy="3287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a:t>
            </a:r>
            <a:endParaRPr/>
          </a:p>
        </p:txBody>
      </p:sp>
      <p:sp>
        <p:nvSpPr>
          <p:cNvPr id="277" name="Google Shape;277;p34"/>
          <p:cNvSpPr txBox="1"/>
          <p:nvPr>
            <p:ph idx="1" type="body"/>
          </p:nvPr>
        </p:nvSpPr>
        <p:spPr>
          <a:xfrm>
            <a:off x="311700" y="1171675"/>
            <a:ext cx="3156600" cy="339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Validation and Training Loss for new model</a:t>
            </a:r>
            <a:endParaRPr/>
          </a:p>
        </p:txBody>
      </p:sp>
      <p:sp>
        <p:nvSpPr>
          <p:cNvPr id="278" name="Google Shape;278;p34"/>
          <p:cNvSpPr txBox="1"/>
          <p:nvPr>
            <p:ph idx="2" type="body"/>
          </p:nvPr>
        </p:nvSpPr>
        <p:spPr>
          <a:xfrm>
            <a:off x="3686400" y="1171675"/>
            <a:ext cx="2516400" cy="300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Validation and Training Loss for NVIDIA model</a:t>
            </a:r>
            <a:endParaRPr/>
          </a:p>
        </p:txBody>
      </p:sp>
      <p:pic>
        <p:nvPicPr>
          <p:cNvPr id="279" name="Google Shape;279;p34"/>
          <p:cNvPicPr preferRelativeResize="0"/>
          <p:nvPr/>
        </p:nvPicPr>
        <p:blipFill>
          <a:blip r:embed="rId3">
            <a:alphaModFix/>
          </a:blip>
          <a:stretch>
            <a:fillRect/>
          </a:stretch>
        </p:blipFill>
        <p:spPr>
          <a:xfrm>
            <a:off x="3300150" y="1907075"/>
            <a:ext cx="2658299" cy="1864548"/>
          </a:xfrm>
          <a:prstGeom prst="rect">
            <a:avLst/>
          </a:prstGeom>
          <a:noFill/>
          <a:ln>
            <a:noFill/>
          </a:ln>
        </p:spPr>
      </p:pic>
      <p:sp>
        <p:nvSpPr>
          <p:cNvPr id="280" name="Google Shape;280;p34"/>
          <p:cNvSpPr txBox="1"/>
          <p:nvPr>
            <p:ph idx="1" type="body"/>
          </p:nvPr>
        </p:nvSpPr>
        <p:spPr>
          <a:xfrm>
            <a:off x="6322800" y="1058225"/>
            <a:ext cx="2821200" cy="2846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Validation and Training Loss for ResNet model</a:t>
            </a:r>
            <a:endParaRPr/>
          </a:p>
        </p:txBody>
      </p:sp>
      <p:pic>
        <p:nvPicPr>
          <p:cNvPr id="281" name="Google Shape;281;p34"/>
          <p:cNvPicPr preferRelativeResize="0"/>
          <p:nvPr/>
        </p:nvPicPr>
        <p:blipFill>
          <a:blip r:embed="rId4">
            <a:alphaModFix/>
          </a:blip>
          <a:stretch>
            <a:fillRect/>
          </a:stretch>
        </p:blipFill>
        <p:spPr>
          <a:xfrm>
            <a:off x="6196575" y="1907075"/>
            <a:ext cx="2516400" cy="1864550"/>
          </a:xfrm>
          <a:prstGeom prst="rect">
            <a:avLst/>
          </a:prstGeom>
          <a:noFill/>
          <a:ln>
            <a:noFill/>
          </a:ln>
        </p:spPr>
      </p:pic>
      <p:pic>
        <p:nvPicPr>
          <p:cNvPr id="282" name="Google Shape;282;p34"/>
          <p:cNvPicPr preferRelativeResize="0"/>
          <p:nvPr/>
        </p:nvPicPr>
        <p:blipFill>
          <a:blip r:embed="rId5">
            <a:alphaModFix/>
          </a:blip>
          <a:stretch>
            <a:fillRect/>
          </a:stretch>
        </p:blipFill>
        <p:spPr>
          <a:xfrm>
            <a:off x="141900" y="1906600"/>
            <a:ext cx="2793900" cy="1864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311700" y="119750"/>
            <a:ext cx="8520600" cy="28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Testing Parameters for Comparison</a:t>
            </a:r>
            <a:endParaRPr sz="1200"/>
          </a:p>
        </p:txBody>
      </p:sp>
      <p:sp>
        <p:nvSpPr>
          <p:cNvPr id="288" name="Google Shape;288;p35"/>
          <p:cNvSpPr txBox="1"/>
          <p:nvPr>
            <p:ph idx="1" type="body"/>
          </p:nvPr>
        </p:nvSpPr>
        <p:spPr>
          <a:xfrm>
            <a:off x="240525" y="4741700"/>
            <a:ext cx="8520600" cy="28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Length Of Track : 1.1 Km</a:t>
            </a:r>
            <a:endParaRPr sz="1200"/>
          </a:p>
        </p:txBody>
      </p:sp>
      <p:graphicFrame>
        <p:nvGraphicFramePr>
          <p:cNvPr id="289" name="Google Shape;289;p35"/>
          <p:cNvGraphicFramePr/>
          <p:nvPr/>
        </p:nvGraphicFramePr>
        <p:xfrm>
          <a:off x="580475" y="731225"/>
          <a:ext cx="3000000" cy="3000000"/>
        </p:xfrm>
        <a:graphic>
          <a:graphicData uri="http://schemas.openxmlformats.org/drawingml/2006/table">
            <a:tbl>
              <a:tblPr>
                <a:noFill/>
                <a:tableStyleId>{C2F185CF-DD2C-488C-B17B-B84E9C0435E1}</a:tableStyleId>
              </a:tblPr>
              <a:tblGrid>
                <a:gridCol w="2080000"/>
                <a:gridCol w="2080000"/>
                <a:gridCol w="2080000"/>
                <a:gridCol w="2080000"/>
              </a:tblGrid>
              <a:tr h="416550">
                <a:tc>
                  <a:txBody>
                    <a:bodyPr/>
                    <a:lstStyle/>
                    <a:p>
                      <a:pPr indent="0" lvl="0" marL="0" rtl="0" algn="ctr">
                        <a:lnSpc>
                          <a:spcPct val="115000"/>
                        </a:lnSpc>
                        <a:spcBef>
                          <a:spcPts val="0"/>
                        </a:spcBef>
                        <a:spcAft>
                          <a:spcPts val="1600"/>
                        </a:spcAft>
                        <a:buNone/>
                      </a:pPr>
                      <a:r>
                        <a:t/>
                      </a:r>
                      <a:endParaRPr sz="1200">
                        <a:solidFill>
                          <a:srgbClr val="FFFFFF"/>
                        </a:solidFill>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solidFill>
                            <a:srgbClr val="FFFFFF"/>
                          </a:solidFill>
                        </a:rPr>
                        <a:t>NVIDIA model</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Proposed CNN model</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ResNet Model</a:t>
                      </a:r>
                      <a:endParaRPr>
                        <a:solidFill>
                          <a:srgbClr val="FFFFFF"/>
                        </a:solidFill>
                      </a:endParaRPr>
                    </a:p>
                  </a:txBody>
                  <a:tcPr marT="91425" marB="91425" marR="91425" marL="91425"/>
                </a:tc>
              </a:tr>
              <a:tr h="273400">
                <a:tc>
                  <a:txBody>
                    <a:bodyPr/>
                    <a:lstStyle/>
                    <a:p>
                      <a:pPr indent="0" lvl="0" marL="0" rtl="0" algn="ctr">
                        <a:lnSpc>
                          <a:spcPct val="115000"/>
                        </a:lnSpc>
                        <a:spcBef>
                          <a:spcPts val="0"/>
                        </a:spcBef>
                        <a:spcAft>
                          <a:spcPts val="0"/>
                        </a:spcAft>
                        <a:buNone/>
                      </a:pPr>
                      <a:r>
                        <a:rPr lang="en" sz="1200">
                          <a:solidFill>
                            <a:srgbClr val="FFFFFF"/>
                          </a:solidFill>
                          <a:latin typeface="Old Standard TT"/>
                          <a:ea typeface="Old Standard TT"/>
                          <a:cs typeface="Old Standard TT"/>
                          <a:sym typeface="Old Standard TT"/>
                        </a:rPr>
                        <a:t>No. of times car crashed</a:t>
                      </a:r>
                      <a:endParaRPr sz="1200">
                        <a:solidFill>
                          <a:srgbClr val="FFFFFF"/>
                        </a:solidFill>
                        <a:latin typeface="Old Standard TT"/>
                        <a:ea typeface="Old Standard TT"/>
                        <a:cs typeface="Old Standard TT"/>
                        <a:sym typeface="Old Standard TT"/>
                      </a:endParaRPr>
                    </a:p>
                    <a:p>
                      <a:pPr indent="0" lvl="0" marL="0" rtl="0" algn="ctr">
                        <a:spcBef>
                          <a:spcPts val="1600"/>
                        </a:spcBef>
                        <a:spcAft>
                          <a:spcPts val="0"/>
                        </a:spcAft>
                        <a:buNone/>
                      </a:pPr>
                      <a:r>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537700">
                <a:tc>
                  <a:txBody>
                    <a:bodyPr/>
                    <a:lstStyle/>
                    <a:p>
                      <a:pPr indent="0" lvl="0" marL="0" rtl="0" algn="ctr">
                        <a:lnSpc>
                          <a:spcPct val="115000"/>
                        </a:lnSpc>
                        <a:spcBef>
                          <a:spcPts val="0"/>
                        </a:spcBef>
                        <a:spcAft>
                          <a:spcPts val="1600"/>
                        </a:spcAft>
                        <a:buNone/>
                      </a:pPr>
                      <a:r>
                        <a:rPr lang="en" sz="1200">
                          <a:solidFill>
                            <a:srgbClr val="FFFFFF"/>
                          </a:solidFill>
                          <a:latin typeface="Old Standard TT"/>
                          <a:ea typeface="Old Standard TT"/>
                          <a:cs typeface="Old Standard TT"/>
                          <a:sym typeface="Old Standard TT"/>
                        </a:rPr>
                        <a:t>No. of times car reaches close to edge</a:t>
                      </a:r>
                      <a:endParaRPr sz="1200">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608850">
                <a:tc>
                  <a:txBody>
                    <a:bodyPr/>
                    <a:lstStyle/>
                    <a:p>
                      <a:pPr indent="0" lvl="0" marL="0" rtl="0" algn="ctr">
                        <a:lnSpc>
                          <a:spcPct val="115000"/>
                        </a:lnSpc>
                        <a:spcBef>
                          <a:spcPts val="0"/>
                        </a:spcBef>
                        <a:spcAft>
                          <a:spcPts val="1600"/>
                        </a:spcAft>
                        <a:buNone/>
                      </a:pPr>
                      <a:r>
                        <a:rPr lang="en" sz="1200">
                          <a:solidFill>
                            <a:srgbClr val="FFFFFF"/>
                          </a:solidFill>
                          <a:latin typeface="Old Standard TT"/>
                          <a:ea typeface="Old Standard TT"/>
                          <a:cs typeface="Old Standard TT"/>
                          <a:sym typeface="Old Standard TT"/>
                        </a:rPr>
                        <a:t>Car able to revive its position</a:t>
                      </a:r>
                      <a:endParaRPr sz="1200">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r>
              <a:tr h="585525">
                <a:tc>
                  <a:txBody>
                    <a:bodyPr/>
                    <a:lstStyle/>
                    <a:p>
                      <a:pPr indent="0" lvl="0" marL="0" rtl="0" algn="ctr">
                        <a:lnSpc>
                          <a:spcPct val="115000"/>
                        </a:lnSpc>
                        <a:spcBef>
                          <a:spcPts val="0"/>
                        </a:spcBef>
                        <a:spcAft>
                          <a:spcPts val="1600"/>
                        </a:spcAft>
                        <a:buNone/>
                      </a:pPr>
                      <a:r>
                        <a:rPr lang="en" sz="1200">
                          <a:solidFill>
                            <a:srgbClr val="FFFFFF"/>
                          </a:solidFill>
                          <a:latin typeface="Old Standard TT"/>
                          <a:ea typeface="Old Standard TT"/>
                          <a:cs typeface="Old Standard TT"/>
                          <a:sym typeface="Old Standard TT"/>
                        </a:rPr>
                        <a:t>Car able to finish the track</a:t>
                      </a:r>
                      <a:endParaRPr sz="1200">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Yes</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Yes</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No</a:t>
                      </a:r>
                      <a:endParaRPr>
                        <a:solidFill>
                          <a:srgbClr val="FFFFFF"/>
                        </a:solidFill>
                      </a:endParaRPr>
                    </a:p>
                  </a:txBody>
                  <a:tcPr marT="91425" marB="91425" marR="91425" marL="91425"/>
                </a:tc>
              </a:tr>
              <a:tr h="585525">
                <a:tc>
                  <a:txBody>
                    <a:bodyPr/>
                    <a:lstStyle/>
                    <a:p>
                      <a:pPr indent="0" lvl="0" marL="0" rtl="0" algn="ctr">
                        <a:lnSpc>
                          <a:spcPct val="115000"/>
                        </a:lnSpc>
                        <a:spcBef>
                          <a:spcPts val="0"/>
                        </a:spcBef>
                        <a:spcAft>
                          <a:spcPts val="1600"/>
                        </a:spcAft>
                        <a:buNone/>
                      </a:pPr>
                      <a:r>
                        <a:rPr lang="en" sz="1200">
                          <a:solidFill>
                            <a:srgbClr val="FFFFFF"/>
                          </a:solidFill>
                          <a:latin typeface="Old Standard TT"/>
                          <a:ea typeface="Old Standard TT"/>
                          <a:cs typeface="Old Standard TT"/>
                          <a:sym typeface="Old Standard TT"/>
                        </a:rPr>
                        <a:t>Distance covered if crashed</a:t>
                      </a:r>
                      <a:endParaRPr sz="1200">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150m</a:t>
                      </a:r>
                      <a:endParaRPr>
                        <a:solidFill>
                          <a:srgbClr val="FFFFFF"/>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Comparison Table</a:t>
            </a:r>
            <a:endParaRPr/>
          </a:p>
        </p:txBody>
      </p:sp>
      <p:graphicFrame>
        <p:nvGraphicFramePr>
          <p:cNvPr id="295" name="Google Shape;295;p36"/>
          <p:cNvGraphicFramePr/>
          <p:nvPr/>
        </p:nvGraphicFramePr>
        <p:xfrm>
          <a:off x="731800" y="1443350"/>
          <a:ext cx="3000000" cy="3000000"/>
        </p:xfrm>
        <a:graphic>
          <a:graphicData uri="http://schemas.openxmlformats.org/drawingml/2006/table">
            <a:tbl>
              <a:tblPr>
                <a:noFill/>
                <a:tableStyleId>{52160BB9-0E28-4404-8A3A-457022E92EA6}</a:tableStyleId>
              </a:tblPr>
              <a:tblGrid>
                <a:gridCol w="1695450"/>
                <a:gridCol w="1695450"/>
                <a:gridCol w="1695450"/>
                <a:gridCol w="1695450"/>
              </a:tblGrid>
              <a:tr h="438150">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 </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Training Loss</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Validation Loss</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Successful on Simulator</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38150">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NVIDIA Model</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0.0128</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0.0173</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Yes</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38150">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Proposed Model</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0.0413</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0.0466</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Yes</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38150">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ResNet</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0.1744</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0.038</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100">
                          <a:solidFill>
                            <a:srgbClr val="FFFFFF"/>
                          </a:solidFill>
                          <a:latin typeface="Times New Roman"/>
                          <a:ea typeface="Times New Roman"/>
                          <a:cs typeface="Times New Roman"/>
                          <a:sym typeface="Times New Roman"/>
                        </a:rPr>
                        <a:t>No</a:t>
                      </a:r>
                      <a:endParaRPr sz="1100">
                        <a:solidFill>
                          <a:srgbClr val="FFFFFF"/>
                        </a:solidFill>
                        <a:latin typeface="Times New Roman"/>
                        <a:ea typeface="Times New Roman"/>
                        <a:cs typeface="Times New Roman"/>
                        <a:sym typeface="Times New Roman"/>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Adapted</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Collect training data by moving the car along the track and collecting the images of the track and the steering angle at that particular instance of time.</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Performing preimage processing on these images to get the useful region of interest.</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Performing Image Augmentation</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Balance the image data so that the car does not become biased to steer in a particular direction.</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Defining the Neural Network structure for training the simulator.</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Tuning the various aspects of the Neural Network in order to train the car.</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Establishing a connection between the simulator and the Neural Network model.</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Testing and Validating the movement of the car according to the trained Neural Network.</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solidFill>
                  <a:srgbClr val="FFFFFF"/>
                </a:solidFill>
                <a:latin typeface="Times New Roman"/>
                <a:ea typeface="Times New Roman"/>
                <a:cs typeface="Times New Roman"/>
                <a:sym typeface="Times New Roman"/>
              </a:rPr>
              <a:t>The car in the simulator is driven around the track. The car is provided with three cameras which provide a three different views of the track in front of the car from left, centre and right angles. The simulator provides the option of recording the image data as you move around the track along with the current steering angle, speed, throttle and braking data. Images are saved in the .jpeg format and the other details and parameters are saved in a .csv file.</a:t>
            </a:r>
            <a:endParaRPr sz="1400">
              <a:solidFill>
                <a:srgbClr val="FFFFFF"/>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FFFFFF"/>
                </a:solidFill>
                <a:latin typeface="Times New Roman"/>
                <a:ea typeface="Times New Roman"/>
                <a:cs typeface="Times New Roman"/>
                <a:sym typeface="Times New Roman"/>
              </a:rPr>
              <a:t>Since the training track is in the form of a circuit, the data collected gets biased towards a particular angle direction which is not good for the training process. So in order to tackle such situation, we drove the car on the circuit in both the directions in order to balance the data.</a:t>
            </a:r>
            <a:endParaRPr sz="1400">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CSV File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log file contains the data regarding the different parameters during the data collection process in the form of following csv file.</a:t>
            </a:r>
            <a:endParaRPr/>
          </a:p>
        </p:txBody>
      </p:sp>
      <p:pic>
        <p:nvPicPr>
          <p:cNvPr id="160" name="Google Shape;160;p17"/>
          <p:cNvPicPr preferRelativeResize="0"/>
          <p:nvPr/>
        </p:nvPicPr>
        <p:blipFill>
          <a:blip r:embed="rId3">
            <a:alphaModFix/>
          </a:blip>
          <a:stretch>
            <a:fillRect/>
          </a:stretch>
        </p:blipFill>
        <p:spPr>
          <a:xfrm>
            <a:off x="305125" y="2202900"/>
            <a:ext cx="8665501" cy="189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for Data Collection Process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the training track seems to be biased towards a particular direction turn, I collected the data moving around the track in both the directions in order to prevent biasing of model.</a:t>
            </a:r>
            <a:endParaRPr/>
          </a:p>
          <a:p>
            <a:pPr indent="-311150" lvl="0" marL="457200" rtl="0" algn="l">
              <a:spcBef>
                <a:spcPts val="0"/>
              </a:spcBef>
              <a:spcAft>
                <a:spcPts val="0"/>
              </a:spcAft>
              <a:buSzPts val="1300"/>
              <a:buChar char="●"/>
            </a:pPr>
            <a:r>
              <a:rPr lang="en"/>
              <a:t>In order to make the car to get back on track in case it gets close towards the edges, we need to collect instances of car reviving back on track.</a:t>
            </a:r>
            <a:endParaRPr/>
          </a:p>
          <a:p>
            <a:pPr indent="-311150" lvl="0" marL="457200" rtl="0" algn="l">
              <a:spcBef>
                <a:spcPts val="0"/>
              </a:spcBef>
              <a:spcAft>
                <a:spcPts val="0"/>
              </a:spcAft>
              <a:buSzPts val="1300"/>
              <a:buChar char="●"/>
            </a:pPr>
            <a:r>
              <a:rPr lang="en"/>
              <a:t>We need to remove few images with zero steering angle in order to prevent the model becoming </a:t>
            </a:r>
            <a:r>
              <a:rPr lang="en"/>
              <a:t>biased</a:t>
            </a:r>
            <a:r>
              <a:rPr lang="en"/>
              <a:t> to moving in a straight 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490250" y="526350"/>
            <a:ext cx="7125300" cy="101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Histogram depicting the number of images for different steering angles</a:t>
            </a:r>
            <a:endParaRPr sz="1800"/>
          </a:p>
        </p:txBody>
      </p:sp>
      <p:pic>
        <p:nvPicPr>
          <p:cNvPr id="172" name="Google Shape;172;p19"/>
          <p:cNvPicPr preferRelativeResize="0"/>
          <p:nvPr/>
        </p:nvPicPr>
        <p:blipFill>
          <a:blip r:embed="rId3">
            <a:alphaModFix/>
          </a:blip>
          <a:stretch>
            <a:fillRect/>
          </a:stretch>
        </p:blipFill>
        <p:spPr>
          <a:xfrm>
            <a:off x="1671650" y="1539450"/>
            <a:ext cx="4762500" cy="300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Augmentation Techniques</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To build a powerful image classifier using very little training data, image augmentation is usually required to boost the performance of deep networks. </a:t>
            </a:r>
            <a:endParaRPr>
              <a:solidFill>
                <a:srgbClr val="FFFFFF"/>
              </a:solidFill>
            </a:endParaRPr>
          </a:p>
          <a:p>
            <a:pPr indent="0" lvl="0" marL="0" rtl="0" algn="l">
              <a:spcBef>
                <a:spcPts val="1600"/>
              </a:spcBef>
              <a:spcAft>
                <a:spcPts val="0"/>
              </a:spcAft>
              <a:buNone/>
            </a:pPr>
            <a:r>
              <a:rPr b="1" lang="en">
                <a:solidFill>
                  <a:srgbClr val="FFFFFF"/>
                </a:solidFill>
              </a:rPr>
              <a:t>Image augmentation</a:t>
            </a:r>
            <a:r>
              <a:rPr lang="en">
                <a:solidFill>
                  <a:srgbClr val="FFFFFF"/>
                </a:solidFill>
              </a:rPr>
              <a:t> artificially creates training images through different ways of processing or combination of multiple processing, such as random rotation, shifts, shear and flips, etc.Augmentation has been applied only to the Training set as it helps your model to </a:t>
            </a:r>
            <a:r>
              <a:rPr lang="en">
                <a:solidFill>
                  <a:srgbClr val="FFFFFF"/>
                </a:solidFill>
              </a:rPr>
              <a:t>generalize</a:t>
            </a:r>
            <a:r>
              <a:rPr lang="en">
                <a:solidFill>
                  <a:srgbClr val="FFFFFF"/>
                </a:solidFill>
              </a:rPr>
              <a:t> to new data.</a:t>
            </a:r>
            <a:endParaRPr>
              <a:solidFill>
                <a:srgbClr val="FFFFFF"/>
              </a:solidFill>
            </a:endParaRPr>
          </a:p>
          <a:p>
            <a:pPr indent="-317500" lvl="0" marL="457200" rtl="0" algn="just">
              <a:spcBef>
                <a:spcPts val="160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Zooming</a:t>
            </a:r>
            <a:endParaRPr sz="1400">
              <a:solidFill>
                <a:srgbClr val="FFFFFF"/>
              </a:solidFill>
              <a:latin typeface="Times New Roman"/>
              <a:ea typeface="Times New Roman"/>
              <a:cs typeface="Times New Roman"/>
              <a:sym typeface="Times New Roman"/>
            </a:endParaRPr>
          </a:p>
          <a:p>
            <a:pPr indent="-317500" lvl="0" marL="457200" rtl="0" algn="just">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Brightness Alteration</a:t>
            </a:r>
            <a:endParaRPr sz="1400">
              <a:solidFill>
                <a:srgbClr val="FFFFFF"/>
              </a:solidFill>
              <a:latin typeface="Times New Roman"/>
              <a:ea typeface="Times New Roman"/>
              <a:cs typeface="Times New Roman"/>
              <a:sym typeface="Times New Roman"/>
            </a:endParaRPr>
          </a:p>
          <a:p>
            <a:pPr indent="-317500" lvl="0" marL="457200" rtl="0" algn="just">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Image Panning</a:t>
            </a:r>
            <a:endParaRPr sz="1400">
              <a:solidFill>
                <a:srgbClr val="FFFFFF"/>
              </a:solidFill>
              <a:latin typeface="Times New Roman"/>
              <a:ea typeface="Times New Roman"/>
              <a:cs typeface="Times New Roman"/>
              <a:sym typeface="Times New Roman"/>
            </a:endParaRPr>
          </a:p>
          <a:p>
            <a:pPr indent="-317500" lvl="0" marL="457200" rtl="0" algn="just">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Image Flipping</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11700" y="555600"/>
            <a:ext cx="3807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Brightness Alteration </a:t>
            </a:r>
            <a:endParaRPr/>
          </a:p>
        </p:txBody>
      </p:sp>
      <p:sp>
        <p:nvSpPr>
          <p:cNvPr id="184" name="Google Shape;184;p21"/>
          <p:cNvSpPr txBox="1"/>
          <p:nvPr>
            <p:ph idx="1" type="body"/>
          </p:nvPr>
        </p:nvSpPr>
        <p:spPr>
          <a:xfrm>
            <a:off x="311700" y="1389600"/>
            <a:ext cx="3858000" cy="3179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solidFill>
                  <a:srgbClr val="FFFFFF"/>
                </a:solidFill>
                <a:latin typeface="Times New Roman"/>
                <a:ea typeface="Times New Roman"/>
                <a:cs typeface="Times New Roman"/>
                <a:sym typeface="Times New Roman"/>
              </a:rPr>
              <a:t>The image brightness is altered so as to make the neural network train on images that have different brightness levels as in the real world scenario, shadows are encountered on daily basis on the roads. The image pixel intensities are multiplied by a factor of 0.2 to 1.2 in order to get different images with altered brightness.</a:t>
            </a:r>
            <a:endParaRPr sz="1400">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FFFFFF"/>
              </a:solidFill>
            </a:endParaRPr>
          </a:p>
        </p:txBody>
      </p:sp>
      <p:sp>
        <p:nvSpPr>
          <p:cNvPr id="185" name="Google Shape;185;p21"/>
          <p:cNvSpPr txBox="1"/>
          <p:nvPr>
            <p:ph type="title"/>
          </p:nvPr>
        </p:nvSpPr>
        <p:spPr>
          <a:xfrm>
            <a:off x="4743575" y="511925"/>
            <a:ext cx="3807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Zooming</a:t>
            </a:r>
            <a:endParaRPr/>
          </a:p>
        </p:txBody>
      </p:sp>
      <p:sp>
        <p:nvSpPr>
          <p:cNvPr id="186" name="Google Shape;186;p21"/>
          <p:cNvSpPr txBox="1"/>
          <p:nvPr>
            <p:ph idx="1" type="body"/>
          </p:nvPr>
        </p:nvSpPr>
        <p:spPr>
          <a:xfrm>
            <a:off x="4521175" y="1311300"/>
            <a:ext cx="3858000" cy="3179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400">
                <a:latin typeface="Times New Roman"/>
                <a:ea typeface="Times New Roman"/>
                <a:cs typeface="Times New Roman"/>
                <a:sym typeface="Times New Roman"/>
              </a:rPr>
              <a:t>The dataset images were zoomed in by 30% in order to remove the extra no useful part of images containing the surroundings data and the hood of the car. It allows us to focus on the most useful part of the image which is the track and the boundaries.</a:t>
            </a:r>
            <a:endParaRPr sz="1400">
              <a:latin typeface="Times New Roman"/>
              <a:ea typeface="Times New Roman"/>
              <a:cs typeface="Times New Roman"/>
              <a:sym typeface="Times New Roman"/>
            </a:endParaRPr>
          </a:p>
          <a:p>
            <a:pPr indent="0" lvl="0" marL="0" rtl="0" algn="just">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187" name="Google Shape;187;p21"/>
          <p:cNvPicPr preferRelativeResize="0"/>
          <p:nvPr/>
        </p:nvPicPr>
        <p:blipFill>
          <a:blip r:embed="rId3">
            <a:alphaModFix/>
          </a:blip>
          <a:stretch>
            <a:fillRect/>
          </a:stretch>
        </p:blipFill>
        <p:spPr>
          <a:xfrm>
            <a:off x="240550" y="3619626"/>
            <a:ext cx="4230674" cy="1223850"/>
          </a:xfrm>
          <a:prstGeom prst="rect">
            <a:avLst/>
          </a:prstGeom>
          <a:noFill/>
          <a:ln>
            <a:noFill/>
          </a:ln>
        </p:spPr>
      </p:pic>
      <p:pic>
        <p:nvPicPr>
          <p:cNvPr id="188" name="Google Shape;188;p21"/>
          <p:cNvPicPr preferRelativeResize="0"/>
          <p:nvPr/>
        </p:nvPicPr>
        <p:blipFill>
          <a:blip r:embed="rId4">
            <a:alphaModFix/>
          </a:blip>
          <a:stretch>
            <a:fillRect/>
          </a:stretch>
        </p:blipFill>
        <p:spPr>
          <a:xfrm>
            <a:off x="4743575" y="3619625"/>
            <a:ext cx="4087276" cy="122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