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3" d="100"/>
          <a:sy n="83" d="100"/>
        </p:scale>
        <p:origin x="667"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FB3E6EE8-8B49-47DA-B72D-8D546F1FF5AC}" type="datetimeFigureOut">
              <a:rPr lang="en-IN" smtClean="0"/>
              <a:t>14-04-2021</a:t>
            </a:fld>
            <a:endParaRPr lang="en-IN"/>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CABB51F-612A-41B5-B2B4-ADA37252C420}" type="slidenum">
              <a:rPr lang="en-IN" smtClean="0"/>
              <a:t>‹#›</a:t>
            </a:fld>
            <a:endParaRPr lang="en-IN"/>
          </a:p>
        </p:txBody>
      </p:sp>
    </p:spTree>
    <p:extLst>
      <p:ext uri="{BB962C8B-B14F-4D97-AF65-F5344CB8AC3E}">
        <p14:creationId xmlns:p14="http://schemas.microsoft.com/office/powerpoint/2010/main" val="278439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16D5671-CC96-4F8F-A1CF-374A5A2505D4}" type="datetimeFigureOut">
              <a:rPr lang="en-IN" smtClean="0"/>
              <a:t>14-04-2021</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B3CE4D4-7258-4867-BD2C-299B50CC96F2}" type="slidenum">
              <a:rPr lang="en-IN" smtClean="0"/>
              <a:t>‹#›</a:t>
            </a:fld>
            <a:endParaRPr lang="en-IN" dirty="0"/>
          </a:p>
        </p:txBody>
      </p:sp>
    </p:spTree>
    <p:extLst>
      <p:ext uri="{BB962C8B-B14F-4D97-AF65-F5344CB8AC3E}">
        <p14:creationId xmlns:p14="http://schemas.microsoft.com/office/powerpoint/2010/main" val="274988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is a demo</a:t>
            </a:r>
            <a:endParaRPr lang="en-IN" dirty="0"/>
          </a:p>
        </p:txBody>
      </p:sp>
      <p:sp>
        <p:nvSpPr>
          <p:cNvPr id="4" name="Slide Number Placeholder 3"/>
          <p:cNvSpPr>
            <a:spLocks noGrp="1"/>
          </p:cNvSpPr>
          <p:nvPr>
            <p:ph type="sldNum" sz="quarter" idx="10"/>
          </p:nvPr>
        </p:nvSpPr>
        <p:spPr/>
        <p:txBody>
          <a:bodyPr/>
          <a:lstStyle/>
          <a:p>
            <a:fld id="{AB3CE4D4-7258-4867-BD2C-299B50CC96F2}" type="slidenum">
              <a:rPr lang="en-IN" smtClean="0"/>
              <a:t>2</a:t>
            </a:fld>
            <a:endParaRPr lang="en-IN" dirty="0"/>
          </a:p>
        </p:txBody>
      </p:sp>
    </p:spTree>
    <p:extLst>
      <p:ext uri="{BB962C8B-B14F-4D97-AF65-F5344CB8AC3E}">
        <p14:creationId xmlns:p14="http://schemas.microsoft.com/office/powerpoint/2010/main" val="195085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33142C7-5558-4D79-B922-7A3D0ED5500B}" type="datetime1">
              <a:rPr lang="en-IN" smtClean="0"/>
              <a:t>14-04-2021</a:t>
            </a:fld>
            <a:endParaRPr lang="en-IN"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6" name="Slide Number Placeholder 5"/>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211164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82934FF-EC9D-45D4-9BFF-2F26F74521AA}" type="datetime1">
              <a:rPr lang="en-IN" smtClean="0"/>
              <a:t>14-04-2021</a:t>
            </a:fld>
            <a:endParaRPr lang="en-IN"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6" name="Slide Number Placeholder 5"/>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255686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2D5A5E4-154A-446C-9E57-41B89AA38E7D}" type="datetime1">
              <a:rPr lang="en-IN" smtClean="0"/>
              <a:t>14-04-2021</a:t>
            </a:fld>
            <a:endParaRPr lang="en-IN"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6" name="Slide Number Placeholder 5"/>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274600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C710F74-194B-4A46-BE60-0BC4F1264BA5}" type="datetime1">
              <a:rPr lang="en-IN" smtClean="0"/>
              <a:t>14-04-2021</a:t>
            </a:fld>
            <a:endParaRPr lang="en-IN"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6" name="Slide Number Placeholder 5"/>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303890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DB934E5-FFEF-4C21-A7EB-771694BA60DD}" type="datetime1">
              <a:rPr lang="en-IN" smtClean="0"/>
              <a:t>14-04-2021</a:t>
            </a:fld>
            <a:endParaRPr lang="en-IN"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6" name="Slide Number Placeholder 5"/>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194447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32B584-B0EE-4920-B12A-9AB53B53179C}" type="datetime1">
              <a:rPr lang="en-IN" smtClean="0"/>
              <a:t>14-04-2021</a:t>
            </a:fld>
            <a:endParaRPr lang="en-IN"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7" name="Slide Number Placeholder 6"/>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358668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A6694437-E11D-4F45-B398-C5E40C90A3E7}" type="datetime1">
              <a:rPr lang="en-IN" smtClean="0"/>
              <a:t>14-04-2021</a:t>
            </a:fld>
            <a:endParaRPr lang="en-IN"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9" name="Slide Number Placeholder 8"/>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135015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32624052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073859F-A119-4967-9697-9AD653CC4548}" type="datetime1">
              <a:rPr lang="en-IN" smtClean="0"/>
              <a:t>14-04-2021</a:t>
            </a:fld>
            <a:endParaRPr lang="en-IN"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4" name="Slide Number Placeholder 3"/>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71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2B3E378-88A0-4E3E-80B9-9E7255623DA9}" type="datetime1">
              <a:rPr lang="en-IN" smtClean="0"/>
              <a:t>14-04-2021</a:t>
            </a:fld>
            <a:endParaRPr lang="en-IN"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7" name="Slide Number Placeholder 6"/>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28738112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3983DAB-8223-4E7B-9D79-DA1DC2DAF59C}" type="datetime1">
              <a:rPr lang="en-IN" smtClean="0"/>
              <a:t>14-04-2021</a:t>
            </a:fld>
            <a:endParaRPr lang="en-IN"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IN" dirty="0" smtClean="0"/>
              <a:t>Suyash Khare</a:t>
            </a:r>
            <a:endParaRPr lang="en-IN" dirty="0"/>
          </a:p>
        </p:txBody>
      </p:sp>
      <p:sp>
        <p:nvSpPr>
          <p:cNvPr id="7" name="Slide Number Placeholder 6"/>
          <p:cNvSpPr>
            <a:spLocks noGrp="1"/>
          </p:cNvSpPr>
          <p:nvPr>
            <p:ph type="sldNum" sz="quarter" idx="12"/>
          </p:nvPr>
        </p:nvSpPr>
        <p:spPr/>
        <p:txBody>
          <a:bodyPr/>
          <a:lstStyle/>
          <a:p>
            <a:fld id="{37762ADF-ED42-4BED-81AD-571DC6D240DD}" type="slidenum">
              <a:rPr lang="en-IN" smtClean="0"/>
              <a:t>‹#›</a:t>
            </a:fld>
            <a:endParaRPr lang="en-IN" dirty="0"/>
          </a:p>
        </p:txBody>
      </p:sp>
    </p:spTree>
    <p:extLst>
      <p:ext uri="{BB962C8B-B14F-4D97-AF65-F5344CB8AC3E}">
        <p14:creationId xmlns:p14="http://schemas.microsoft.com/office/powerpoint/2010/main" val="346165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62ADF-ED42-4BED-81AD-571DC6D240DD}" type="slidenum">
              <a:rPr lang="en-IN" smtClean="0"/>
              <a:t>‹#›</a:t>
            </a:fld>
            <a:endParaRPr lang="en-IN"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29993"/>
            <a:ext cx="12192000" cy="6851468"/>
          </a:xfrm>
          <a:prstGeom prst="rect">
            <a:avLst/>
          </a:prstGeom>
        </p:spPr>
      </p:pic>
      <p:sp>
        <p:nvSpPr>
          <p:cNvPr id="8" name="TextBox 7"/>
          <p:cNvSpPr txBox="1"/>
          <p:nvPr userDrawn="1"/>
        </p:nvSpPr>
        <p:spPr>
          <a:xfrm>
            <a:off x="5408022" y="90766"/>
            <a:ext cx="1541418" cy="369332"/>
          </a:xfrm>
          <a:prstGeom prst="rect">
            <a:avLst/>
          </a:prstGeom>
          <a:noFill/>
        </p:spPr>
        <p:txBody>
          <a:bodyPr wrap="square" rtlCol="0">
            <a:spAutoFit/>
          </a:bodyPr>
          <a:lstStyle/>
          <a:p>
            <a:r>
              <a:rPr lang="en-IN" dirty="0" smtClean="0"/>
              <a:t>Suyash </a:t>
            </a:r>
            <a:r>
              <a:rPr lang="en-IN" dirty="0" err="1" smtClean="0"/>
              <a:t>khare</a:t>
            </a:r>
            <a:endParaRPr lang="en-IN" dirty="0" smtClean="0"/>
          </a:p>
        </p:txBody>
      </p:sp>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5880" y="228600"/>
            <a:ext cx="1600337" cy="913811"/>
          </a:xfrm>
          <a:prstGeom prst="rect">
            <a:avLst/>
          </a:prstGeom>
        </p:spPr>
      </p:pic>
      <p:sp>
        <p:nvSpPr>
          <p:cNvPr id="10" name="TextBox 9"/>
          <p:cNvSpPr txBox="1"/>
          <p:nvPr userDrawn="1"/>
        </p:nvSpPr>
        <p:spPr>
          <a:xfrm>
            <a:off x="9982200" y="6176963"/>
            <a:ext cx="1748246" cy="646331"/>
          </a:xfrm>
          <a:prstGeom prst="rect">
            <a:avLst/>
          </a:prstGeom>
          <a:noFill/>
        </p:spPr>
        <p:txBody>
          <a:bodyPr wrap="square" rtlCol="0">
            <a:spAutoFit/>
          </a:bodyPr>
          <a:lstStyle/>
          <a:p>
            <a:r>
              <a:rPr lang="en-IN" dirty="0" smtClean="0"/>
              <a:t>Side 1</a:t>
            </a:r>
          </a:p>
          <a:p>
            <a:endParaRPr lang="en-IN" dirty="0"/>
          </a:p>
        </p:txBody>
      </p:sp>
    </p:spTree>
    <p:extLst>
      <p:ext uri="{BB962C8B-B14F-4D97-AF65-F5344CB8AC3E}">
        <p14:creationId xmlns:p14="http://schemas.microsoft.com/office/powerpoint/2010/main" val="258113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ediaa.com/what-is-the-difference-between-attribute-data-and-spatial-data/" TargetMode="External"/><Relationship Id="rId7" Type="http://schemas.openxmlformats.org/officeDocument/2006/relationships/hyperlink" Target="https://gisgeography.com/gis-formats/" TargetMode="External"/><Relationship Id="rId2" Type="http://schemas.openxmlformats.org/officeDocument/2006/relationships/hyperlink" Target="http://www.geography.hunter.cuny.edu/~jochen/GTECH361/lectures/lecture05/concepts/03%20-%20Geographic%20data%20models.html" TargetMode="External"/><Relationship Id="rId1" Type="http://schemas.openxmlformats.org/officeDocument/2006/relationships/slideLayout" Target="../slideLayouts/slideLayout6.xml"/><Relationship Id="rId6" Type="http://schemas.openxmlformats.org/officeDocument/2006/relationships/hyperlink" Target="https://www.graphpad.com/support/faq/what-is-the-difference-between-ordinal-interval-and-ratio-variables-why-should-i-care/" TargetMode="External"/><Relationship Id="rId5" Type="http://schemas.openxmlformats.org/officeDocument/2006/relationships/hyperlink" Target="https://www.formpl.us/blog/nominal-ordinal-interval-ratio-variable-example" TargetMode="External"/><Relationship Id="rId4" Type="http://schemas.openxmlformats.org/officeDocument/2006/relationships/hyperlink" Target="http://www.whatisgis.com/whatisgis_data.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30144"/>
            <a:ext cx="12192000" cy="1325563"/>
          </a:xfrm>
          <a:prstGeom prst="rect">
            <a:avLst/>
          </a:prstGeom>
        </p:spPr>
        <p:txBody>
          <a:bodyPr>
            <a:normAutofit fontScale="90000"/>
          </a:bodyPr>
          <a:lstStyle/>
          <a:p>
            <a:pPr algn="ctr"/>
            <a:r>
              <a:rPr lang="en-IN" dirty="0"/>
              <a:t/>
            </a:r>
            <a:br>
              <a:rPr lang="en-IN" dirty="0"/>
            </a:br>
            <a:r>
              <a:rPr lang="en-IN" sz="6700" dirty="0" smtClean="0">
                <a:latin typeface="+mn-lt"/>
              </a:rPr>
              <a:t>COMPONENTS OF GIS</a:t>
            </a:r>
            <a:endParaRPr lang="en-IN" sz="6700" dirty="0">
              <a:latin typeface="+mn-lt"/>
            </a:endParaRPr>
          </a:p>
        </p:txBody>
      </p:sp>
      <p:sp>
        <p:nvSpPr>
          <p:cNvPr id="8" name="Rectangle 7"/>
          <p:cNvSpPr/>
          <p:nvPr/>
        </p:nvSpPr>
        <p:spPr>
          <a:xfrm>
            <a:off x="8257309" y="4990114"/>
            <a:ext cx="3934691" cy="1015663"/>
          </a:xfrm>
          <a:prstGeom prst="rect">
            <a:avLst/>
          </a:prstGeom>
        </p:spPr>
        <p:txBody>
          <a:bodyPr wrap="square">
            <a:spAutoFit/>
          </a:bodyPr>
          <a:lstStyle/>
          <a:p>
            <a:pPr>
              <a:spcAft>
                <a:spcPts val="0"/>
              </a:spcAft>
            </a:pPr>
            <a:r>
              <a:rPr lang="en-IN" dirty="0" smtClean="0">
                <a:solidFill>
                  <a:srgbClr val="000000"/>
                </a:solidFill>
                <a:latin typeface="Times New Roman" panose="02020603050405020304" pitchFamily="18" charset="0"/>
                <a:ea typeface="Times New Roman" panose="02020603050405020304" pitchFamily="18" charset="0"/>
              </a:rPr>
              <a:t>PRESENTED BY -</a:t>
            </a:r>
            <a:endParaRPr lang="en-IN" sz="1200" dirty="0" smtClean="0">
              <a:latin typeface="Times New Roman" panose="02020603050405020304" pitchFamily="18" charset="0"/>
              <a:ea typeface="Times New Roman" panose="02020603050405020304" pitchFamily="18" charset="0"/>
            </a:endParaRPr>
          </a:p>
          <a:p>
            <a:pPr>
              <a:spcAft>
                <a:spcPts val="0"/>
              </a:spcAft>
            </a:pPr>
            <a:r>
              <a:rPr lang="en-IN" dirty="0" smtClean="0">
                <a:solidFill>
                  <a:srgbClr val="000000"/>
                </a:solidFill>
                <a:latin typeface="Times New Roman" panose="02020603050405020304" pitchFamily="18" charset="0"/>
                <a:ea typeface="Times New Roman" panose="02020603050405020304" pitchFamily="18" charset="0"/>
              </a:rPr>
              <a:t>SUYASH KHARE: M.TECH (GIS) -</a:t>
            </a:r>
            <a:r>
              <a:rPr lang="en-IN" sz="2400" dirty="0" smtClean="0">
                <a:solidFill>
                  <a:srgbClr val="000000"/>
                </a:solidFill>
                <a:latin typeface="Times New Roman" panose="02020603050405020304" pitchFamily="18" charset="0"/>
                <a:ea typeface="Times New Roman" panose="02020603050405020304" pitchFamily="18" charset="0"/>
              </a:rPr>
              <a:t> ɪ</a:t>
            </a:r>
            <a:endParaRPr lang="en-IN" sz="1200" dirty="0" smtClean="0">
              <a:latin typeface="Times New Roman" panose="02020603050405020304" pitchFamily="18" charset="0"/>
              <a:ea typeface="Times New Roman" panose="02020603050405020304" pitchFamily="18" charset="0"/>
            </a:endParaRPr>
          </a:p>
          <a:p>
            <a:pPr>
              <a:spcAft>
                <a:spcPts val="0"/>
              </a:spcAft>
            </a:pPr>
            <a:r>
              <a:rPr lang="en-IN" dirty="0" smtClean="0">
                <a:solidFill>
                  <a:srgbClr val="000000"/>
                </a:solidFill>
                <a:latin typeface="Times New Roman" panose="02020603050405020304" pitchFamily="18" charset="0"/>
                <a:ea typeface="Times New Roman" panose="02020603050405020304" pitchFamily="18" charset="0"/>
              </a:rPr>
              <a:t>NIIT UNIVERSITY</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9585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6"/>
            <a:ext cx="12192000" cy="1038802"/>
          </a:xfrm>
          <a:prstGeom prst="rect">
            <a:avLst/>
          </a:prstGeom>
        </p:spPr>
        <p:txBody>
          <a:bodyPr>
            <a:normAutofit fontScale="90000"/>
          </a:bodyPr>
          <a:lstStyle/>
          <a:p>
            <a:pPr algn="ctr"/>
            <a:r>
              <a:rPr lang="en-IN" sz="6700" dirty="0" smtClean="0"/>
              <a:t/>
            </a:r>
            <a:br>
              <a:rPr lang="en-IN" sz="6700" dirty="0" smtClean="0"/>
            </a:br>
            <a:r>
              <a:rPr lang="en-IN" sz="6700" dirty="0" smtClean="0"/>
              <a:t>Geographical </a:t>
            </a:r>
            <a:r>
              <a:rPr lang="en-IN" sz="6700" dirty="0"/>
              <a:t>Data Formats</a:t>
            </a:r>
            <a:r>
              <a:rPr lang="en-IN" dirty="0"/>
              <a:t/>
            </a:r>
            <a:br>
              <a:rPr lang="en-IN" dirty="0"/>
            </a:br>
            <a:endParaRPr lang="en-IN" dirty="0"/>
          </a:p>
        </p:txBody>
      </p:sp>
      <p:sp>
        <p:nvSpPr>
          <p:cNvPr id="6" name="Rectangle 5"/>
          <p:cNvSpPr/>
          <p:nvPr/>
        </p:nvSpPr>
        <p:spPr>
          <a:xfrm>
            <a:off x="0" y="1829294"/>
            <a:ext cx="12192000" cy="4247317"/>
          </a:xfrm>
          <a:prstGeom prst="rect">
            <a:avLst/>
          </a:prstGeom>
        </p:spPr>
        <p:txBody>
          <a:bodyPr wrap="square">
            <a:spAutoFit/>
          </a:bodyPr>
          <a:lstStyle/>
          <a:p>
            <a:pPr marL="285750" indent="-285750">
              <a:buFont typeface="Arial" panose="020B0604020202020204" pitchFamily="34" charset="0"/>
              <a:buChar char="•"/>
            </a:pPr>
            <a:r>
              <a:rPr lang="en-IN" u="sng" dirty="0" smtClean="0">
                <a:latin typeface="Calibri" panose="020F0502020204030204" pitchFamily="34" charset="0"/>
                <a:ea typeface="Calibri" panose="020F0502020204030204" pitchFamily="34" charset="0"/>
              </a:rPr>
              <a:t>Coverage-  </a:t>
            </a:r>
            <a:r>
              <a:rPr lang="en-US" dirty="0"/>
              <a:t>A coverage is a </a:t>
            </a:r>
            <a:r>
              <a:rPr lang="en-US" dirty="0" err="1"/>
              <a:t>georelational</a:t>
            </a:r>
            <a:r>
              <a:rPr lang="en-US" dirty="0"/>
              <a:t> data model that stores vector data—it contains both the spatial (location) and attribute (descriptive) data for geographic features. Coverages use a set of feature classes to represent geographic features. Each feature class stores a set of points, lines (arcs), polygons, or annotation (text). Coverages can have topology, which determines the relationships between features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u="sng" dirty="0"/>
              <a:t>Shape file- </a:t>
            </a:r>
            <a:r>
              <a:rPr lang="en-US" dirty="0"/>
              <a:t>A </a:t>
            </a:r>
            <a:r>
              <a:rPr lang="en-US" dirty="0" smtClean="0"/>
              <a:t>shape file </a:t>
            </a:r>
            <a:r>
              <a:rPr lang="en-US" dirty="0"/>
              <a:t>is a simple, </a:t>
            </a:r>
            <a:r>
              <a:rPr lang="en-US" dirty="0" smtClean="0"/>
              <a:t>no topological </a:t>
            </a:r>
            <a:r>
              <a:rPr lang="en-US" dirty="0"/>
              <a:t>format for storing the geometric location and attribute information of geographic features. Geographic features in a </a:t>
            </a:r>
            <a:r>
              <a:rPr lang="en-US" dirty="0" smtClean="0"/>
              <a:t>shape file </a:t>
            </a:r>
            <a:r>
              <a:rPr lang="en-US" dirty="0"/>
              <a:t>can be represented by points, lines, or polygons (areas). The workspace containing </a:t>
            </a:r>
            <a:r>
              <a:rPr lang="en-US" dirty="0" smtClean="0"/>
              <a:t>shape files </a:t>
            </a:r>
            <a:r>
              <a:rPr lang="en-US" dirty="0"/>
              <a:t>may also contain </a:t>
            </a:r>
            <a:r>
              <a:rPr lang="en-US" dirty="0" smtClean="0"/>
              <a:t>dBase </a:t>
            </a:r>
            <a:r>
              <a:rPr lang="en-US" dirty="0"/>
              <a:t>tables, which can store additional attributes that can be joined to a </a:t>
            </a:r>
            <a:r>
              <a:rPr lang="en-US" dirty="0" smtClean="0"/>
              <a:t>shape file's </a:t>
            </a:r>
            <a:r>
              <a:rPr lang="en-US" dirty="0"/>
              <a:t>features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Geodatabase- </a:t>
            </a:r>
            <a:r>
              <a:rPr lang="en-US" dirty="0"/>
              <a:t>A file geodatabase is a collection of files in a folder on disk that can store, query, and manage both spatial and </a:t>
            </a:r>
            <a:r>
              <a:rPr lang="en-US" dirty="0" smtClean="0"/>
              <a:t>non-spatial data.</a:t>
            </a:r>
            <a:r>
              <a:rPr lang="en-US" dirty="0"/>
              <a:t> </a:t>
            </a:r>
            <a:r>
              <a:rPr lang="en-US" dirty="0" smtClean="0"/>
              <a:t>Spatial </a:t>
            </a:r>
            <a:r>
              <a:rPr lang="en-US" dirty="0"/>
              <a:t>data: points, lines </a:t>
            </a:r>
            <a:r>
              <a:rPr lang="en-US" dirty="0" smtClean="0"/>
              <a:t>polygons,</a:t>
            </a:r>
            <a:r>
              <a:rPr lang="en-IN" dirty="0" smtClean="0"/>
              <a:t> </a:t>
            </a:r>
            <a:r>
              <a:rPr lang="en-US" dirty="0" smtClean="0"/>
              <a:t>Non-spatial </a:t>
            </a:r>
            <a:r>
              <a:rPr lang="en-US" dirty="0"/>
              <a:t>data: real world entities modeled as objects with properties, behavior, rules, and </a:t>
            </a:r>
            <a:r>
              <a:rPr lang="en-US" dirty="0" smtClean="0"/>
              <a:t>relationships.</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044454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98297"/>
            <a:ext cx="12192000" cy="369332"/>
          </a:xfrm>
          <a:prstGeom prst="rect">
            <a:avLst/>
          </a:prstGeom>
        </p:spPr>
        <p:txBody>
          <a:bodyPr wrap="square">
            <a:spAutoFit/>
          </a:bodyPr>
          <a:lstStyle/>
          <a:p>
            <a:r>
              <a:rPr lang="en-US" u="sng" dirty="0" smtClean="0">
                <a:solidFill>
                  <a:srgbClr val="000000"/>
                </a:solidFill>
                <a:latin typeface="Calibri" panose="020F0502020204030204" pitchFamily="34" charset="0"/>
              </a:rPr>
              <a:t> </a:t>
            </a:r>
            <a:endParaRPr lang="en-IN" dirty="0"/>
          </a:p>
        </p:txBody>
      </p:sp>
      <p:sp>
        <p:nvSpPr>
          <p:cNvPr id="6" name="Rectangle 5"/>
          <p:cNvSpPr/>
          <p:nvPr/>
        </p:nvSpPr>
        <p:spPr>
          <a:xfrm>
            <a:off x="0" y="584400"/>
            <a:ext cx="12192000" cy="5632311"/>
          </a:xfrm>
          <a:prstGeom prst="rect">
            <a:avLst/>
          </a:prstGeom>
        </p:spPr>
        <p:txBody>
          <a:bodyPr wrap="square">
            <a:spAutoFit/>
          </a:bodyPr>
          <a:lstStyle/>
          <a:p>
            <a:pPr marL="285750" indent="-285750">
              <a:buFont typeface="Arial" panose="020B0604020202020204" pitchFamily="34" charset="0"/>
              <a:buChar char="•"/>
            </a:pPr>
            <a:r>
              <a:rPr lang="en-US" b="0" i="0" u="sng" dirty="0" smtClean="0">
                <a:solidFill>
                  <a:srgbClr val="4D4D4D"/>
                </a:solidFill>
                <a:effectLst/>
                <a:latin typeface="Lucida Grande"/>
              </a:rPr>
              <a:t>Grid</a:t>
            </a:r>
            <a:r>
              <a:rPr lang="en-US" b="0" i="0" dirty="0" smtClean="0">
                <a:solidFill>
                  <a:srgbClr val="4D4D4D"/>
                </a:solidFill>
                <a:effectLst/>
                <a:latin typeface="Lucida Grande"/>
              </a:rPr>
              <a:t>-A grid is a raster data storage format native to </a:t>
            </a:r>
            <a:r>
              <a:rPr lang="en-US" b="0" i="0" dirty="0" err="1" smtClean="0">
                <a:solidFill>
                  <a:srgbClr val="4D4D4D"/>
                </a:solidFill>
                <a:effectLst/>
                <a:latin typeface="Lucida Grande"/>
              </a:rPr>
              <a:t>Esri</a:t>
            </a:r>
            <a:r>
              <a:rPr lang="en-US" b="0" i="0" dirty="0" smtClean="0">
                <a:solidFill>
                  <a:srgbClr val="4D4D4D"/>
                </a:solidFill>
                <a:effectLst/>
                <a:latin typeface="Lucida Grande"/>
              </a:rPr>
              <a:t>. There are two types of grids: integer and floating point. Use integer grids to represent discrete data and floating-point grids to represent continuous data.</a:t>
            </a:r>
          </a:p>
          <a:p>
            <a:pPr marL="285750" indent="-285750">
              <a:buFont typeface="Arial" panose="020B0604020202020204" pitchFamily="34" charset="0"/>
              <a:buChar char="•"/>
            </a:pPr>
            <a:endParaRPr lang="en-US" dirty="0">
              <a:solidFill>
                <a:srgbClr val="4D4D4D"/>
              </a:solidFill>
              <a:latin typeface="Lucida Grande"/>
            </a:endParaRPr>
          </a:p>
          <a:p>
            <a:pPr marL="285750" indent="-285750">
              <a:buFont typeface="Arial" panose="020B0604020202020204" pitchFamily="34" charset="0"/>
              <a:buChar char="•"/>
            </a:pPr>
            <a:r>
              <a:rPr lang="en-IN" u="sng" dirty="0"/>
              <a:t>.DXF</a:t>
            </a:r>
            <a:r>
              <a:rPr lang="en-IN" dirty="0"/>
              <a:t>- (Drawing Exchange Format) are vector files that use Cartesian coordinates. Every element plots XY points in a grid.  DXF (Drawing Exchange Format) stores drawing information as exact representations of the data. But the purpose of DXF was for data exchange between CAD programs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.DWG</a:t>
            </a:r>
            <a:r>
              <a:rPr lang="en-IN" dirty="0"/>
              <a:t>-</a:t>
            </a:r>
            <a:r>
              <a:rPr lang="en-IN" b="1" dirty="0"/>
              <a:t> </a:t>
            </a:r>
            <a:r>
              <a:rPr lang="en-IN" dirty="0"/>
              <a:t>(from drawing) is a proprietary binary file</a:t>
            </a:r>
            <a:r>
              <a:rPr lang="en-IN" b="1" dirty="0"/>
              <a:t> </a:t>
            </a:r>
            <a:r>
              <a:rPr lang="en-IN" dirty="0"/>
              <a:t>format used for storing two- and three- dimensional design data and metadata. It is the native format for several CAD packages including DraftSight, AutoCAD. DWG are vector files that use Cartesian coordinates. Every element plots XY points in a grid</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Geo-TIFF- </a:t>
            </a:r>
            <a:r>
              <a:rPr lang="en-IN" dirty="0"/>
              <a:t>files are raster image file types that are commonly used to store satellite and aerial imagery data, along with geographic metadata that describes the location in space of the image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GML</a:t>
            </a:r>
            <a:r>
              <a:rPr lang="en-IN" dirty="0"/>
              <a:t>- (Geography Mark-up Language) GML allows for the use of geographic coordinates extension of XML. And extensible Mark-up Language (XML) is both human-readable and machine-readable. GML stores geographic entities (features) in the form of text. GML can be updated in any text editor. Each feature has a list of properties, geometry (points, lines, curves, surfaces, and polygons), and spatial reference system.</a:t>
            </a:r>
          </a:p>
          <a:p>
            <a:endParaRPr lang="en-IN" dirty="0"/>
          </a:p>
          <a:p>
            <a:endParaRPr lang="en-IN" dirty="0"/>
          </a:p>
        </p:txBody>
      </p:sp>
      <p:sp>
        <p:nvSpPr>
          <p:cNvPr id="7" name="Slide Number Placeholder 6"/>
          <p:cNvSpPr>
            <a:spLocks noGrp="1"/>
          </p:cNvSpPr>
          <p:nvPr>
            <p:ph type="sldNum" sz="quarter" idx="12"/>
          </p:nvPr>
        </p:nvSpPr>
        <p:spPr/>
        <p:txBody>
          <a:bodyPr/>
          <a:lstStyle/>
          <a:p>
            <a:fld id="{37762ADF-ED42-4BED-81AD-571DC6D240DD}" type="slidenum">
              <a:rPr lang="en-IN" smtClean="0"/>
              <a:t>11</a:t>
            </a:fld>
            <a:endParaRPr lang="en-IN" dirty="0"/>
          </a:p>
        </p:txBody>
      </p:sp>
    </p:spTree>
    <p:extLst>
      <p:ext uri="{BB962C8B-B14F-4D97-AF65-F5344CB8AC3E}">
        <p14:creationId xmlns:p14="http://schemas.microsoft.com/office/powerpoint/2010/main" val="296570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14949" y="905056"/>
            <a:ext cx="6494416" cy="1325563"/>
          </a:xfrm>
          <a:prstGeom prst="rect">
            <a:avLst/>
          </a:prstGeom>
        </p:spPr>
        <p:txBody>
          <a:bodyPr>
            <a:normAutofit fontScale="90000"/>
          </a:bodyPr>
          <a:lstStyle/>
          <a:p>
            <a:pPr algn="ctr"/>
            <a:r>
              <a:rPr lang="en-IN" sz="6700" dirty="0"/>
              <a:t>References</a:t>
            </a:r>
            <a:r>
              <a:rPr lang="en-IN" dirty="0"/>
              <a:t/>
            </a:r>
            <a:br>
              <a:rPr lang="en-IN" dirty="0"/>
            </a:br>
            <a:endParaRPr lang="en-IN" dirty="0"/>
          </a:p>
        </p:txBody>
      </p:sp>
      <p:sp>
        <p:nvSpPr>
          <p:cNvPr id="6" name="Rectangle 5"/>
          <p:cNvSpPr/>
          <p:nvPr/>
        </p:nvSpPr>
        <p:spPr>
          <a:xfrm>
            <a:off x="0" y="1240192"/>
            <a:ext cx="12192000" cy="4868384"/>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Websites ◦ http://en.wikipedia.org/wiki/Geographic_information_s </a:t>
            </a:r>
            <a:r>
              <a:rPr lang="en-IN" dirty="0" err="1">
                <a:latin typeface="Calibri" panose="020F0502020204030204" pitchFamily="34" charset="0"/>
                <a:ea typeface="Calibri" panose="020F0502020204030204" pitchFamily="34" charset="0"/>
                <a:cs typeface="Times New Roman" panose="02020603050405020304" pitchFamily="18" charset="0"/>
              </a:rPr>
              <a:t>ystem</a:t>
            </a:r>
            <a:r>
              <a:rPr lang="en-IN" dirty="0">
                <a:latin typeface="Calibri" panose="020F0502020204030204" pitchFamily="34" charset="0"/>
                <a:ea typeface="Calibri" panose="020F0502020204030204" pitchFamily="34" charset="0"/>
                <a:cs typeface="Times New Roman" panose="02020603050405020304" pitchFamily="18" charset="0"/>
              </a:rPr>
              <a:t> ◦ http://giswin.geo.tsukuba.ac.jp/sis/tutorial/Fundament als_of_GIS_Estoque.pdf ◦ http://wtlab.iis.utokyo.ac.jp/~wataru/lecture/rsgis/giswb/vol1/contents. </a:t>
            </a:r>
            <a:r>
              <a:rPr lang="en-IN" dirty="0" err="1">
                <a:latin typeface="Calibri" panose="020F0502020204030204" pitchFamily="34" charset="0"/>
                <a:ea typeface="Calibri" panose="020F0502020204030204" pitchFamily="34" charset="0"/>
                <a:cs typeface="Times New Roman" panose="02020603050405020304" pitchFamily="18" charset="0"/>
              </a:rPr>
              <a:t>htm</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dirty="0">
                <a:latin typeface="Calibri" panose="020F0502020204030204" pitchFamily="34" charset="0"/>
                <a:ea typeface="Calibri" panose="020F0502020204030204" pitchFamily="34" charset="0"/>
                <a:cs typeface="Calibri" panose="020F0502020204030204" pitchFamily="34" charset="0"/>
                <a:hlinkClick r:id="rId2"/>
              </a:rPr>
              <a:t>http://www.geography.hunter.cuny.edu/~jochen/GTECH361/lectures/lecture05/concepts/03%20-%20Geographic%20data%20models.html</a:t>
            </a:r>
            <a:r>
              <a:rPr lang="en-IN" sz="1400" u="sng"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https://mgimond.github.io/Spatial/feature-representation.html</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3"/>
              </a:rPr>
              <a:t>https://pediaa.com/what-is-the-difference-between-attribute-data-and-spatial-data/</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http://www.whatisgis.com/whatisgis_data.htm</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5"/>
              </a:rPr>
              <a:t>https://www.formpl.us/blog/nominal-ordinal-interval-ratio-variable-example</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dirty="0">
                <a:latin typeface="Calibri" panose="020F0502020204030204" pitchFamily="34" charset="0"/>
                <a:ea typeface="Calibri" panose="020F0502020204030204" pitchFamily="34" charset="0"/>
                <a:cs typeface="Calibri" panose="020F0502020204030204" pitchFamily="34" charset="0"/>
                <a:hlinkClick r:id="rId6"/>
              </a:rPr>
              <a:t>https://www.graphpad.com/support/faq/what-is-the-difference-between-ordinal-interval-and-ratio-variables-why-should-i-care/</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dirty="0">
                <a:latin typeface="Calibri" panose="020F0502020204030204" pitchFamily="34" charset="0"/>
                <a:ea typeface="Calibri" panose="020F0502020204030204" pitchFamily="34" charset="0"/>
                <a:cs typeface="Calibri" panose="020F0502020204030204" pitchFamily="34" charset="0"/>
                <a:hlinkClick r:id="rId7"/>
              </a:rPr>
              <a:t>https://gisgeography.com/gis-formats/</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https://www.loc.gov/preservation/digital/formats/fdd/fdd000279.shtml</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https://desktop.arcgis.com/en/arcmap/10.3/manage-data/administer-file-gdbs/file-geodatabases.htm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751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8798"/>
            <a:ext cx="12192000" cy="1260345"/>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Ø"/>
            </a:pPr>
            <a:r>
              <a:rPr lang="en-IN" sz="2400" u="sng" dirty="0">
                <a:solidFill>
                  <a:srgbClr val="000000"/>
                </a:solidFill>
                <a:latin typeface="Calibri" panose="020F0502020204030204" pitchFamily="34" charset="0"/>
                <a:ea typeface="Calibri" panose="020F0502020204030204" pitchFamily="34" charset="0"/>
                <a:cs typeface="Calibri" panose="020F0502020204030204" pitchFamily="34" charset="0"/>
              </a:rPr>
              <a:t>Raster data model- </a:t>
            </a:r>
            <a:r>
              <a:rPr lang="en-IN"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the raster data model, the earth is represented as a grid of equally sized cells. An individual cell represents a portion of the earth such as a square meter or a square mile.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733964" y="2262909"/>
            <a:ext cx="6308435" cy="3352800"/>
          </a:xfrm>
          <a:prstGeom prst="rect">
            <a:avLst/>
          </a:prstGeom>
        </p:spPr>
      </p:pic>
      <p:sp>
        <p:nvSpPr>
          <p:cNvPr id="7" name="Slide Number Placeholder 6"/>
          <p:cNvSpPr>
            <a:spLocks noGrp="1"/>
          </p:cNvSpPr>
          <p:nvPr>
            <p:ph type="sldNum" sz="quarter" idx="12"/>
          </p:nvPr>
        </p:nvSpPr>
        <p:spPr/>
        <p:txBody>
          <a:bodyPr/>
          <a:lstStyle/>
          <a:p>
            <a:fld id="{37762ADF-ED42-4BED-81AD-571DC6D240DD}" type="slidenum">
              <a:rPr lang="en-IN" smtClean="0"/>
              <a:t>2</a:t>
            </a:fld>
            <a:endParaRPr lang="en-IN" dirty="0"/>
          </a:p>
        </p:txBody>
      </p:sp>
    </p:spTree>
    <p:extLst>
      <p:ext uri="{BB962C8B-B14F-4D97-AF65-F5344CB8AC3E}">
        <p14:creationId xmlns:p14="http://schemas.microsoft.com/office/powerpoint/2010/main" val="1371859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61"/>
            <a:ext cx="12192000" cy="1015663"/>
          </a:xfrm>
          <a:prstGeom prst="rect">
            <a:avLst/>
          </a:prstGeom>
        </p:spPr>
        <p:txBody>
          <a:bodyPr wrap="square">
            <a:spAutoFit/>
          </a:bodyPr>
          <a:lstStyle/>
          <a:p>
            <a:pPr algn="ctr"/>
            <a:r>
              <a:rPr lang="en-IN" sz="6000" dirty="0" smtClean="0"/>
              <a:t>CONTENTS</a:t>
            </a:r>
            <a:endParaRPr lang="en-IN" sz="6000" dirty="0"/>
          </a:p>
        </p:txBody>
      </p:sp>
      <p:sp>
        <p:nvSpPr>
          <p:cNvPr id="6" name="Rectangle 5"/>
          <p:cNvSpPr/>
          <p:nvPr/>
        </p:nvSpPr>
        <p:spPr>
          <a:xfrm>
            <a:off x="1748334" y="2043607"/>
            <a:ext cx="5980035" cy="3416320"/>
          </a:xfrm>
          <a:prstGeom prst="rect">
            <a:avLst/>
          </a:prstGeom>
        </p:spPr>
        <p:txBody>
          <a:bodyPr wrap="none">
            <a:spAutoFit/>
          </a:bodyPr>
          <a:lstStyle/>
          <a:p>
            <a:pPr marL="571500" indent="-571500">
              <a:buFont typeface="Arial" panose="020B0604020202020204" pitchFamily="34" charset="0"/>
              <a:buChar char="•"/>
            </a:pPr>
            <a:r>
              <a:rPr lang="en-IN" sz="3600" dirty="0" smtClean="0"/>
              <a:t>COMPONENTS OF GIS</a:t>
            </a:r>
          </a:p>
          <a:p>
            <a:pPr marL="571500" indent="-571500">
              <a:buFont typeface="Arial" panose="020B0604020202020204" pitchFamily="34" charset="0"/>
              <a:buChar char="•"/>
            </a:pPr>
            <a:r>
              <a:rPr lang="en-IN" sz="3600" dirty="0" smtClean="0"/>
              <a:t>Vector &amp; Raster Data Model</a:t>
            </a:r>
          </a:p>
          <a:p>
            <a:pPr marL="571500" indent="-571500">
              <a:buFont typeface="Arial" panose="020B0604020202020204" pitchFamily="34" charset="0"/>
              <a:buChar char="•"/>
            </a:pPr>
            <a:r>
              <a:rPr lang="en-IN" sz="3600" dirty="0" smtClean="0"/>
              <a:t>Spatial &amp; Attribute Data</a:t>
            </a:r>
          </a:p>
          <a:p>
            <a:pPr marL="571500" indent="-571500">
              <a:buFont typeface="Arial" panose="020B0604020202020204" pitchFamily="34" charset="0"/>
              <a:buChar char="•"/>
            </a:pPr>
            <a:r>
              <a:rPr lang="en-IN" sz="3600" dirty="0" smtClean="0"/>
              <a:t>Type </a:t>
            </a:r>
            <a:r>
              <a:rPr lang="en-IN" sz="3600" dirty="0"/>
              <a:t>o</a:t>
            </a:r>
            <a:r>
              <a:rPr lang="en-IN" sz="3600" dirty="0" smtClean="0"/>
              <a:t>f Attribute</a:t>
            </a:r>
          </a:p>
          <a:p>
            <a:pPr marL="571500" indent="-571500">
              <a:buFont typeface="Arial" panose="020B0604020202020204" pitchFamily="34" charset="0"/>
              <a:buChar char="•"/>
            </a:pPr>
            <a:r>
              <a:rPr lang="en-IN" sz="3600" dirty="0" smtClean="0"/>
              <a:t>Geographical Data Formats</a:t>
            </a:r>
          </a:p>
          <a:p>
            <a:pPr marL="571500" indent="-571500">
              <a:buFont typeface="Arial" panose="020B0604020202020204" pitchFamily="34" charset="0"/>
              <a:buChar char="•"/>
            </a:pPr>
            <a:r>
              <a:rPr lang="en-IN" sz="3600" dirty="0" smtClean="0"/>
              <a:t>References</a:t>
            </a:r>
            <a:endParaRPr lang="en-IN" sz="3600" dirty="0"/>
          </a:p>
        </p:txBody>
      </p:sp>
      <p:sp>
        <p:nvSpPr>
          <p:cNvPr id="7" name="Slide Number Placeholder 6"/>
          <p:cNvSpPr>
            <a:spLocks noGrp="1"/>
          </p:cNvSpPr>
          <p:nvPr>
            <p:ph type="sldNum" sz="quarter" idx="12"/>
          </p:nvPr>
        </p:nvSpPr>
        <p:spPr/>
        <p:txBody>
          <a:bodyPr/>
          <a:lstStyle/>
          <a:p>
            <a:fld id="{37762ADF-ED42-4BED-81AD-571DC6D240DD}" type="slidenum">
              <a:rPr lang="en-IN" smtClean="0"/>
              <a:t>3</a:t>
            </a:fld>
            <a:endParaRPr lang="en-IN" dirty="0"/>
          </a:p>
        </p:txBody>
      </p:sp>
    </p:spTree>
    <p:extLst>
      <p:ext uri="{BB962C8B-B14F-4D97-AF65-F5344CB8AC3E}">
        <p14:creationId xmlns:p14="http://schemas.microsoft.com/office/powerpoint/2010/main" val="1331715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27" y="987424"/>
            <a:ext cx="4896861" cy="667039"/>
          </a:xfrm>
        </p:spPr>
        <p:txBody>
          <a:bodyPr>
            <a:noAutofit/>
          </a:bodyPr>
          <a:lstStyle/>
          <a:p>
            <a:r>
              <a:rPr lang="en-IN" sz="4400" dirty="0" smtClean="0">
                <a:latin typeface="+mn-lt"/>
              </a:rPr>
              <a:t>Components of GIS</a:t>
            </a:r>
            <a:endParaRPr lang="en-IN" sz="4400" dirty="0">
              <a:latin typeface="+mn-lt"/>
            </a:endParaRP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t="8002"/>
          <a:stretch/>
        </p:blipFill>
        <p:spPr>
          <a:xfrm>
            <a:off x="5181600" y="1764145"/>
            <a:ext cx="6172200" cy="3398234"/>
          </a:xfrm>
        </p:spPr>
      </p:pic>
      <p:sp>
        <p:nvSpPr>
          <p:cNvPr id="4" name="Text Placeholder 3"/>
          <p:cNvSpPr>
            <a:spLocks noGrp="1"/>
          </p:cNvSpPr>
          <p:nvPr>
            <p:ph type="body" sz="half" idx="2"/>
          </p:nvPr>
        </p:nvSpPr>
        <p:spPr>
          <a:xfrm>
            <a:off x="710912" y="2149763"/>
            <a:ext cx="3932237" cy="3811588"/>
          </a:xfrm>
        </p:spPr>
        <p:txBody>
          <a:bodyPr/>
          <a:lstStyle/>
          <a:p>
            <a:pPr lvl="0"/>
            <a:r>
              <a:rPr lang="en-IN" sz="3600" dirty="0"/>
              <a:t>Hardware </a:t>
            </a:r>
          </a:p>
          <a:p>
            <a:pPr lvl="0"/>
            <a:r>
              <a:rPr lang="en-IN" sz="3600" dirty="0"/>
              <a:t>Software </a:t>
            </a:r>
          </a:p>
          <a:p>
            <a:pPr lvl="0"/>
            <a:r>
              <a:rPr lang="en-IN" sz="3600" dirty="0"/>
              <a:t>Data</a:t>
            </a:r>
          </a:p>
          <a:p>
            <a:pPr lvl="0"/>
            <a:r>
              <a:rPr lang="en-IN" sz="3600" dirty="0"/>
              <a:t>People</a:t>
            </a:r>
          </a:p>
          <a:p>
            <a:pPr lvl="0"/>
            <a:r>
              <a:rPr lang="en-IN" sz="3600" dirty="0"/>
              <a:t>Network </a:t>
            </a:r>
          </a:p>
          <a:p>
            <a:endParaRPr lang="en-IN" dirty="0"/>
          </a:p>
        </p:txBody>
      </p:sp>
      <p:sp>
        <p:nvSpPr>
          <p:cNvPr id="3" name="Slide Number Placeholder 2"/>
          <p:cNvSpPr>
            <a:spLocks noGrp="1"/>
          </p:cNvSpPr>
          <p:nvPr>
            <p:ph type="sldNum" sz="quarter" idx="12"/>
          </p:nvPr>
        </p:nvSpPr>
        <p:spPr/>
        <p:txBody>
          <a:bodyPr/>
          <a:lstStyle/>
          <a:p>
            <a:fld id="{37762ADF-ED42-4BED-81AD-571DC6D240DD}" type="slidenum">
              <a:rPr lang="en-IN" smtClean="0"/>
              <a:t>4</a:t>
            </a:fld>
            <a:endParaRPr lang="en-IN" dirty="0"/>
          </a:p>
        </p:txBody>
      </p:sp>
    </p:spTree>
    <p:extLst>
      <p:ext uri="{BB962C8B-B14F-4D97-AF65-F5344CB8AC3E}">
        <p14:creationId xmlns:p14="http://schemas.microsoft.com/office/powerpoint/2010/main" val="4190291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215555"/>
            <a:ext cx="12192000" cy="6054286"/>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IN" sz="2400" u="sng" dirty="0" smtClean="0">
                <a:effectLst/>
                <a:latin typeface="Calibri" panose="020F0502020204030204" pitchFamily="34" charset="0"/>
                <a:ea typeface="Calibri" panose="020F0502020204030204" pitchFamily="34" charset="0"/>
                <a:cs typeface="Times New Roman" panose="02020603050405020304" pitchFamily="18" charset="0"/>
              </a:rPr>
              <a:t>Hardware-</a:t>
            </a: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latin typeface="Calibri" panose="020F0502020204030204" pitchFamily="34" charset="0"/>
                <a:ea typeface="Calibri" panose="020F0502020204030204" pitchFamily="34" charset="0"/>
                <a:cs typeface="Times New Roman" panose="02020603050405020304" pitchFamily="18" charset="0"/>
              </a:rPr>
              <a:t>The computer or Central Processing Unit is the general hardware component of the GIS. It is attached to a disk drive storage unit, used for storing data and program</a:t>
            </a:r>
            <a:r>
              <a:rPr lang="en-IN" sz="2000"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000" u="sng" dirty="0"/>
              <a:t>Software-</a:t>
            </a:r>
            <a:r>
              <a:rPr lang="en-IN" sz="2000" dirty="0"/>
              <a:t> the GIS software includes the programs and the user interface for driving the hardware. GIS software is essential to generate, store, analyse, manipulate and display geographic information or data. </a:t>
            </a:r>
            <a:endParaRPr lang="en-IN" sz="2000" dirty="0" smtClean="0"/>
          </a:p>
          <a:p>
            <a:pPr marL="285750" indent="-285750">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000" u="sng" dirty="0"/>
              <a:t>DATA-</a:t>
            </a:r>
            <a:r>
              <a:rPr lang="en-IN" sz="2000" dirty="0"/>
              <a:t> Geospatial data is like the blood of any GIS Components. Field workers,   Drones, Satellites are used to collect geospatial data. The format of this data varies from tool to tool and depends upon the source from where the data is extracted. Primarily the geospatial data is classified into Raster data and Vector data.</a:t>
            </a:r>
            <a:endParaRPr lang="en-IN" sz="1600" dirty="0" smtClean="0">
              <a:effectLst/>
            </a:endParaRPr>
          </a:p>
          <a:p>
            <a:pPr marL="285750" indent="-285750">
              <a:lnSpc>
                <a:spcPct val="107000"/>
              </a:lnSpc>
              <a:spcAft>
                <a:spcPts val="800"/>
              </a:spcAft>
              <a:buFont typeface="Arial" panose="020B0604020202020204" pitchFamily="34" charset="0"/>
              <a:buChar char="•"/>
            </a:pPr>
            <a:endParaRPr lang="en-IN" sz="1600" dirty="0" smtClean="0"/>
          </a:p>
          <a:p>
            <a:pPr marL="285750" indent="-285750">
              <a:lnSpc>
                <a:spcPct val="107000"/>
              </a:lnSpc>
              <a:spcAft>
                <a:spcPts val="800"/>
              </a:spcAft>
              <a:buFont typeface="Arial" panose="020B0604020202020204" pitchFamily="34" charset="0"/>
              <a:buChar char="•"/>
            </a:pPr>
            <a:r>
              <a:rPr lang="en-IN" sz="2000" u="sng" dirty="0"/>
              <a:t>People-</a:t>
            </a:r>
            <a:r>
              <a:rPr lang="en-IN" sz="2000" dirty="0"/>
              <a:t> GIS technology is of limited value without the people who manage the system and develop plans for applying it to real world problems</a:t>
            </a:r>
            <a:r>
              <a:rPr lang="en-IN" sz="2000" dirty="0" smtClean="0"/>
              <a:t>.</a:t>
            </a:r>
          </a:p>
          <a:p>
            <a:pPr marL="285750" indent="-285750">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000" u="sng" dirty="0"/>
              <a:t>NETWORK-</a:t>
            </a:r>
            <a:r>
              <a:rPr lang="en-IN" sz="2000" dirty="0"/>
              <a:t>Network allows rapid communication and sharing digital information. The internet has proven very popular as a vehicle for delivering GIS applications.</a:t>
            </a:r>
            <a:endParaRPr lang="en-IN" sz="1600" dirty="0" smtClean="0">
              <a:effectLst/>
            </a:endParaRPr>
          </a:p>
          <a:p>
            <a:pPr marL="285750" indent="-285750">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7762ADF-ED42-4BED-81AD-571DC6D240DD}" type="slidenum">
              <a:rPr lang="en-IN" smtClean="0"/>
              <a:t>5</a:t>
            </a:fld>
            <a:endParaRPr lang="en-IN" dirty="0"/>
          </a:p>
        </p:txBody>
      </p:sp>
    </p:spTree>
    <p:extLst>
      <p:ext uri="{BB962C8B-B14F-4D97-AF65-F5344CB8AC3E}">
        <p14:creationId xmlns:p14="http://schemas.microsoft.com/office/powerpoint/2010/main" val="112361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Autofit/>
          </a:bodyPr>
          <a:lstStyle/>
          <a:p>
            <a:pPr algn="ctr"/>
            <a:r>
              <a:rPr lang="en-IN" sz="6000" dirty="0">
                <a:latin typeface="+mn-lt"/>
              </a:rPr>
              <a:t/>
            </a:r>
            <a:br>
              <a:rPr lang="en-IN" sz="6000" dirty="0">
                <a:latin typeface="+mn-lt"/>
              </a:rPr>
            </a:br>
            <a:r>
              <a:rPr lang="en-IN" sz="6000" dirty="0" smtClean="0">
                <a:latin typeface="+mn-lt"/>
              </a:rPr>
              <a:t> Data Model</a:t>
            </a:r>
            <a:r>
              <a:rPr lang="en-IN" sz="6000" dirty="0">
                <a:latin typeface="+mn-lt"/>
              </a:rPr>
              <a:t/>
            </a:r>
            <a:br>
              <a:rPr lang="en-IN" sz="6000" dirty="0">
                <a:latin typeface="+mn-lt"/>
              </a:rPr>
            </a:br>
            <a:endParaRPr lang="en-IN" sz="6000" dirty="0">
              <a:latin typeface="+mn-lt"/>
            </a:endParaRPr>
          </a:p>
        </p:txBody>
      </p:sp>
      <p:sp>
        <p:nvSpPr>
          <p:cNvPr id="3" name="Content Placeholder 2"/>
          <p:cNvSpPr>
            <a:spLocks noGrp="1"/>
          </p:cNvSpPr>
          <p:nvPr>
            <p:ph idx="1"/>
          </p:nvPr>
        </p:nvSpPr>
        <p:spPr>
          <a:xfrm>
            <a:off x="838200" y="1782618"/>
            <a:ext cx="10515600" cy="4394345"/>
          </a:xfrm>
        </p:spPr>
        <p:txBody>
          <a:bodyPr/>
          <a:lstStyle/>
          <a:p>
            <a:pPr marL="571500" indent="-571500"/>
            <a:endParaRPr lang="en-IN" dirty="0" smtClean="0"/>
          </a:p>
          <a:p>
            <a:pPr marL="571500" indent="-571500"/>
            <a:r>
              <a:rPr lang="en-US" dirty="0"/>
              <a:t>A data model in geographic information systems is a mathematical construct for representing geographic objects or surfaces as data</a:t>
            </a:r>
            <a:r>
              <a:rPr lang="en-US" dirty="0" smtClean="0"/>
              <a:t>. </a:t>
            </a:r>
          </a:p>
          <a:p>
            <a:pPr marL="571500" indent="-571500"/>
            <a:endParaRPr lang="en-US" sz="2000" dirty="0"/>
          </a:p>
          <a:p>
            <a:pPr>
              <a:buFont typeface="Wingdings" panose="05000000000000000000" pitchFamily="2" charset="2"/>
              <a:buChar char="Ø"/>
            </a:pPr>
            <a:r>
              <a:rPr lang="en-US" dirty="0" smtClean="0"/>
              <a:t>Vector Data Model</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Raster Data Model</a:t>
            </a:r>
            <a:endParaRPr lang="en-IN" dirty="0" smtClean="0"/>
          </a:p>
        </p:txBody>
      </p:sp>
      <p:sp>
        <p:nvSpPr>
          <p:cNvPr id="7" name="Slide Number Placeholder 6"/>
          <p:cNvSpPr>
            <a:spLocks noGrp="1"/>
          </p:cNvSpPr>
          <p:nvPr>
            <p:ph type="sldNum" sz="quarter" idx="12"/>
          </p:nvPr>
        </p:nvSpPr>
        <p:spPr/>
        <p:txBody>
          <a:bodyPr/>
          <a:lstStyle/>
          <a:p>
            <a:fld id="{37762ADF-ED42-4BED-81AD-571DC6D240DD}" type="slidenum">
              <a:rPr lang="en-IN" smtClean="0"/>
              <a:t>6</a:t>
            </a:fld>
            <a:endParaRPr lang="en-IN" dirty="0"/>
          </a:p>
        </p:txBody>
      </p:sp>
    </p:spTree>
    <p:extLst>
      <p:ext uri="{BB962C8B-B14F-4D97-AF65-F5344CB8AC3E}">
        <p14:creationId xmlns:p14="http://schemas.microsoft.com/office/powerpoint/2010/main" val="195522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701890"/>
            <a:ext cx="12192000" cy="1673022"/>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Ø"/>
            </a:pPr>
            <a:r>
              <a:rPr lang="en-IN" sz="2400" u="sng" dirty="0">
                <a:latin typeface="Calibri" panose="020F0502020204030204" pitchFamily="34" charset="0"/>
                <a:ea typeface="Calibri" panose="020F0502020204030204" pitchFamily="34" charset="0"/>
                <a:cs typeface="Times New Roman" panose="02020603050405020304" pitchFamily="18" charset="0"/>
              </a:rPr>
              <a:t>Vector data model- </a:t>
            </a:r>
            <a:r>
              <a:rPr lang="en-IN" sz="2000"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a:t>
            </a:r>
            <a:r>
              <a:rPr lang="en-IN"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vector data model is based on the assumption that the earth's surface is composed of discrete objects such as trees, rivers, lakes, etc. Objects are represented as point, line, and polygon features with well-defined boundaries. Feature boundaries are defined by </a:t>
            </a:r>
            <a:r>
              <a:rPr lang="en-IN" sz="2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X,Y</a:t>
            </a:r>
            <a:r>
              <a:rPr lang="en-IN"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coordinate pairs, which reference a location in the real world.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011053" y="2802581"/>
            <a:ext cx="5818909" cy="3126099"/>
          </a:xfrm>
          <a:prstGeom prst="rect">
            <a:avLst/>
          </a:prstGeom>
        </p:spPr>
      </p:pic>
      <p:sp>
        <p:nvSpPr>
          <p:cNvPr id="5" name="Slide Number Placeholder 4"/>
          <p:cNvSpPr>
            <a:spLocks noGrp="1"/>
          </p:cNvSpPr>
          <p:nvPr>
            <p:ph type="sldNum" sz="quarter" idx="12"/>
          </p:nvPr>
        </p:nvSpPr>
        <p:spPr/>
        <p:txBody>
          <a:bodyPr/>
          <a:lstStyle/>
          <a:p>
            <a:fld id="{37762ADF-ED42-4BED-81AD-571DC6D240DD}" type="slidenum">
              <a:rPr lang="en-IN" smtClean="0"/>
              <a:t>7</a:t>
            </a:fld>
            <a:endParaRPr lang="en-IN" dirty="0"/>
          </a:p>
        </p:txBody>
      </p:sp>
    </p:spTree>
    <p:extLst>
      <p:ext uri="{BB962C8B-B14F-4D97-AF65-F5344CB8AC3E}">
        <p14:creationId xmlns:p14="http://schemas.microsoft.com/office/powerpoint/2010/main" val="1283059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fontScale="90000"/>
          </a:bodyPr>
          <a:lstStyle/>
          <a:p>
            <a:pPr algn="ctr"/>
            <a:r>
              <a:rPr lang="en-IN" sz="6000" dirty="0" smtClean="0"/>
              <a:t/>
            </a:r>
            <a:br>
              <a:rPr lang="en-IN" sz="6000" dirty="0" smtClean="0"/>
            </a:br>
            <a:r>
              <a:rPr lang="en-IN" sz="6000" dirty="0" smtClean="0"/>
              <a:t>Spatial </a:t>
            </a:r>
            <a:r>
              <a:rPr lang="en-IN" sz="6000" dirty="0"/>
              <a:t>&amp; Attribute Data</a:t>
            </a:r>
            <a:r>
              <a:rPr lang="en-IN" dirty="0"/>
              <a:t/>
            </a:r>
            <a:br>
              <a:rPr lang="en-IN" dirty="0"/>
            </a:br>
            <a:endParaRPr lang="en-IN" dirty="0"/>
          </a:p>
        </p:txBody>
      </p:sp>
      <p:sp>
        <p:nvSpPr>
          <p:cNvPr id="3" name="Content Placeholder 2"/>
          <p:cNvSpPr>
            <a:spLocks noGrp="1"/>
          </p:cNvSpPr>
          <p:nvPr>
            <p:ph idx="1"/>
          </p:nvPr>
        </p:nvSpPr>
        <p:spPr>
          <a:xfrm>
            <a:off x="0" y="1825625"/>
            <a:ext cx="12192000" cy="4351338"/>
          </a:xfrm>
        </p:spPr>
        <p:txBody>
          <a:bodyPr>
            <a:normAutofit/>
          </a:bodyPr>
          <a:lstStyle/>
          <a:p>
            <a:r>
              <a:rPr lang="en-IN" u="sng" dirty="0"/>
              <a:t>Spatial data- </a:t>
            </a:r>
            <a:r>
              <a:rPr lang="en-IN" dirty="0"/>
              <a:t>Spatial data consists of points, lines, polygons or other geographic and geometric data primitives that we can map by location. It is possible to maintain spatial data as vector data or </a:t>
            </a:r>
            <a:r>
              <a:rPr lang="en-IN" dirty="0" smtClean="0"/>
              <a:t>raster data. </a:t>
            </a:r>
            <a:r>
              <a:rPr lang="en-IN" dirty="0"/>
              <a:t>Each provides information connected to geographical locations. </a:t>
            </a:r>
            <a:endParaRPr lang="en-IN" dirty="0" smtClean="0"/>
          </a:p>
          <a:p>
            <a:pPr marL="0" indent="0">
              <a:buNone/>
            </a:pPr>
            <a:endParaRPr lang="en-IN" dirty="0" smtClean="0"/>
          </a:p>
          <a:p>
            <a:r>
              <a:rPr lang="en-IN" u="sng" dirty="0"/>
              <a:t>Attribute data- </a:t>
            </a:r>
            <a:r>
              <a:rPr lang="en-IN" dirty="0"/>
              <a:t>Attribute data are descriptions or measurements of geographic features in a map. It refers to detailed data that combines with spatial data. Attribute data helps to obtain the meaningful information of a map. </a:t>
            </a:r>
            <a:endParaRPr lang="en-IN" sz="3200" dirty="0"/>
          </a:p>
        </p:txBody>
      </p:sp>
      <p:sp>
        <p:nvSpPr>
          <p:cNvPr id="7" name="Slide Number Placeholder 6"/>
          <p:cNvSpPr>
            <a:spLocks noGrp="1"/>
          </p:cNvSpPr>
          <p:nvPr>
            <p:ph type="sldNum" sz="quarter" idx="12"/>
          </p:nvPr>
        </p:nvSpPr>
        <p:spPr/>
        <p:txBody>
          <a:bodyPr/>
          <a:lstStyle/>
          <a:p>
            <a:fld id="{37762ADF-ED42-4BED-81AD-571DC6D240DD}" type="slidenum">
              <a:rPr lang="en-IN" smtClean="0"/>
              <a:t>8</a:t>
            </a:fld>
            <a:endParaRPr lang="en-IN" dirty="0"/>
          </a:p>
        </p:txBody>
      </p:sp>
    </p:spTree>
    <p:extLst>
      <p:ext uri="{BB962C8B-B14F-4D97-AF65-F5344CB8AC3E}">
        <p14:creationId xmlns:p14="http://schemas.microsoft.com/office/powerpoint/2010/main" val="1526980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2192000" cy="1325563"/>
          </a:xfrm>
          <a:prstGeom prst="rect">
            <a:avLst/>
          </a:prstGeom>
        </p:spPr>
        <p:txBody>
          <a:bodyPr>
            <a:normAutofit/>
          </a:bodyPr>
          <a:lstStyle/>
          <a:p>
            <a:pPr algn="ctr"/>
            <a:r>
              <a:rPr lang="en-IN" sz="6000" dirty="0"/>
              <a:t>Types of Attributes</a:t>
            </a:r>
          </a:p>
        </p:txBody>
      </p:sp>
      <p:sp>
        <p:nvSpPr>
          <p:cNvPr id="6" name="Rectangle 5"/>
          <p:cNvSpPr/>
          <p:nvPr/>
        </p:nvSpPr>
        <p:spPr>
          <a:xfrm>
            <a:off x="0" y="1690688"/>
            <a:ext cx="12192000" cy="4278094"/>
          </a:xfrm>
          <a:prstGeom prst="rect">
            <a:avLst/>
          </a:prstGeom>
        </p:spPr>
        <p:txBody>
          <a:bodyPr wrap="square">
            <a:spAutoFit/>
          </a:bodyPr>
          <a:lstStyle/>
          <a:p>
            <a:pPr marL="342900" indent="-342900">
              <a:buFont typeface="Arial" panose="020B0604020202020204" pitchFamily="34" charset="0"/>
              <a:buChar char="•"/>
            </a:pPr>
            <a:r>
              <a:rPr lang="en-IN" sz="2000" u="sng" dirty="0" smtClean="0">
                <a:effectLst/>
                <a:latin typeface="Calibri" panose="020F0502020204030204" pitchFamily="34" charset="0"/>
                <a:ea typeface="Calibri" panose="020F0502020204030204" pitchFamily="34" charset="0"/>
                <a:cs typeface="Times New Roman" panose="02020603050405020304" pitchFamily="18" charset="0"/>
              </a:rPr>
              <a:t>Nominal- </a:t>
            </a:r>
            <a:r>
              <a:rPr lang="en-IN" dirty="0">
                <a:solidFill>
                  <a:srgbClr val="000000"/>
                </a:solidFill>
                <a:latin typeface="Calibri" panose="020F0502020204030204" pitchFamily="34" charset="0"/>
                <a:ea typeface="Calibri" panose="020F0502020204030204" pitchFamily="34" charset="0"/>
              </a:rPr>
              <a:t>A nominal scale describes a variable with categories that do not have a natural order or ranking. You can code nominal variables with numbers if you want, but the order is </a:t>
            </a:r>
            <a:r>
              <a:rPr lang="en-IN" dirty="0" smtClean="0">
                <a:solidFill>
                  <a:srgbClr val="000000"/>
                </a:solidFill>
                <a:latin typeface="Calibri" panose="020F0502020204030204" pitchFamily="34" charset="0"/>
                <a:ea typeface="Calibri" panose="020F0502020204030204" pitchFamily="34" charset="0"/>
              </a:rPr>
              <a:t>arbitrary. Example-(blood type, gender, eye colour etc.)</a:t>
            </a:r>
          </a:p>
          <a:p>
            <a:pPr marL="285750" indent="-285750">
              <a:buFont typeface="Arial" panose="020B0604020202020204" pitchFamily="34" charset="0"/>
              <a:buChar char="•"/>
            </a:pPr>
            <a:endParaRPr lang="en-IN" dirty="0" smtClean="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dirty="0">
              <a:solidFill>
                <a:srgbClr val="000000"/>
              </a:solidFill>
              <a:latin typeface="Calibri" panose="020F0502020204030204" pitchFamily="34" charset="0"/>
            </a:endParaRPr>
          </a:p>
          <a:p>
            <a:pPr marL="285750" indent="-285750">
              <a:buFont typeface="Arial" panose="020B0604020202020204" pitchFamily="34" charset="0"/>
              <a:buChar char="•"/>
            </a:pPr>
            <a:r>
              <a:rPr lang="en-IN" u="sng" dirty="0"/>
              <a:t>Ordinal- </a:t>
            </a:r>
            <a:r>
              <a:rPr lang="en-IN" dirty="0"/>
              <a:t>An ordinal scale is one where the order matters but not the difference between values</a:t>
            </a:r>
            <a:r>
              <a:rPr lang="en-IN" dirty="0" smtClean="0"/>
              <a:t>. Example-satisfaction </a:t>
            </a:r>
            <a:r>
              <a:rPr lang="en-IN" dirty="0"/>
              <a:t>rating (“extremely dislike”, “dislike”, “neutral”, “like”, “extremely like”)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u="sng" dirty="0"/>
              <a:t>Interval- </a:t>
            </a:r>
            <a:r>
              <a:rPr lang="en-IN" dirty="0"/>
              <a:t>An interval scale is one where there is order and the difference between two values is meaningful</a:t>
            </a:r>
            <a:r>
              <a:rPr lang="en-IN" dirty="0" smtClean="0"/>
              <a:t>. Example-</a:t>
            </a:r>
            <a:r>
              <a:rPr lang="en-IN" dirty="0"/>
              <a:t>temperature (Fahrenheit), temperature (Celsius), pH</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u="sng" dirty="0" smtClean="0"/>
              <a:t>Ratio-</a:t>
            </a:r>
            <a:r>
              <a:rPr lang="en-US" dirty="0" smtClean="0"/>
              <a:t>Ratio </a:t>
            </a:r>
            <a:r>
              <a:rPr lang="en-US" dirty="0"/>
              <a:t>data tells us about the order of variables, the differences between them, and they have that absolute zero. Which allows all sorts of calculations and inferences to be performed and </a:t>
            </a:r>
            <a:r>
              <a:rPr lang="en-US" dirty="0" smtClean="0"/>
              <a:t>drawn. Example-</a:t>
            </a:r>
            <a:r>
              <a:rPr lang="en-IN" dirty="0"/>
              <a:t>pulse, weight, length.</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50675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829</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Lucida Grande</vt:lpstr>
      <vt:lpstr>Times New Roman</vt:lpstr>
      <vt:lpstr>Verdana</vt:lpstr>
      <vt:lpstr>Wingdings</vt:lpstr>
      <vt:lpstr>Office Theme</vt:lpstr>
      <vt:lpstr> COMPONENTS OF GIS</vt:lpstr>
      <vt:lpstr>PowerPoint Presentation</vt:lpstr>
      <vt:lpstr>PowerPoint Presentation</vt:lpstr>
      <vt:lpstr>Components of GIS</vt:lpstr>
      <vt:lpstr>PowerPoint Presentation</vt:lpstr>
      <vt:lpstr>  Data Model </vt:lpstr>
      <vt:lpstr>PowerPoint Presentation</vt:lpstr>
      <vt:lpstr> Spatial &amp; Attribute Data </vt:lpstr>
      <vt:lpstr>Types of Attributes</vt:lpstr>
      <vt:lpstr> Geographical Data Formats </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GIS</dc:title>
  <dc:creator>Suyash Khare</dc:creator>
  <cp:lastModifiedBy>Suyash Khare</cp:lastModifiedBy>
  <cp:revision>20</cp:revision>
  <cp:lastPrinted>2021-04-14T09:42:21Z</cp:lastPrinted>
  <dcterms:created xsi:type="dcterms:W3CDTF">2020-12-19T13:50:18Z</dcterms:created>
  <dcterms:modified xsi:type="dcterms:W3CDTF">2021-04-14T17:21:15Z</dcterms:modified>
</cp:coreProperties>
</file>