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39"/>
  </p:notesMasterIdLst>
  <p:handoutMasterIdLst>
    <p:handoutMasterId r:id="rId40"/>
  </p:handoutMasterIdLst>
  <p:sldIdLst>
    <p:sldId id="291" r:id="rId6"/>
    <p:sldId id="292" r:id="rId7"/>
    <p:sldId id="287" r:id="rId8"/>
    <p:sldId id="279" r:id="rId9"/>
    <p:sldId id="280" r:id="rId10"/>
    <p:sldId id="257" r:id="rId11"/>
    <p:sldId id="258" r:id="rId12"/>
    <p:sldId id="260" r:id="rId13"/>
    <p:sldId id="261" r:id="rId14"/>
    <p:sldId id="288" r:id="rId15"/>
    <p:sldId id="262" r:id="rId16"/>
    <p:sldId id="281" r:id="rId17"/>
    <p:sldId id="263" r:id="rId18"/>
    <p:sldId id="264" r:id="rId19"/>
    <p:sldId id="282" r:id="rId20"/>
    <p:sldId id="265" r:id="rId21"/>
    <p:sldId id="266" r:id="rId22"/>
    <p:sldId id="267" r:id="rId23"/>
    <p:sldId id="268" r:id="rId24"/>
    <p:sldId id="269" r:id="rId25"/>
    <p:sldId id="270" r:id="rId26"/>
    <p:sldId id="271" r:id="rId27"/>
    <p:sldId id="272" r:id="rId28"/>
    <p:sldId id="273" r:id="rId29"/>
    <p:sldId id="274" r:id="rId30"/>
    <p:sldId id="275" r:id="rId31"/>
    <p:sldId id="289" r:id="rId32"/>
    <p:sldId id="277" r:id="rId33"/>
    <p:sldId id="283" r:id="rId34"/>
    <p:sldId id="278" r:id="rId35"/>
    <p:sldId id="284" r:id="rId36"/>
    <p:sldId id="285" r:id="rId37"/>
    <p:sldId id="286" r:id="rId38"/>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ヒラギノ角ゴ Pro W3" pitchFamily="17" charset="-128"/>
        <a:cs typeface="+mn-cs"/>
      </a:defRPr>
    </a:lvl1pPr>
    <a:lvl2pPr marL="457200" algn="l" rtl="0" fontAlgn="base">
      <a:spcBef>
        <a:spcPct val="0"/>
      </a:spcBef>
      <a:spcAft>
        <a:spcPct val="0"/>
      </a:spcAft>
      <a:defRPr kern="1200">
        <a:solidFill>
          <a:schemeClr val="tx1"/>
        </a:solidFill>
        <a:latin typeface="Arial" charset="0"/>
        <a:ea typeface="ヒラギノ角ゴ Pro W3" pitchFamily="17" charset="-128"/>
        <a:cs typeface="+mn-cs"/>
      </a:defRPr>
    </a:lvl2pPr>
    <a:lvl3pPr marL="914400" algn="l" rtl="0" fontAlgn="base">
      <a:spcBef>
        <a:spcPct val="0"/>
      </a:spcBef>
      <a:spcAft>
        <a:spcPct val="0"/>
      </a:spcAft>
      <a:defRPr kern="1200">
        <a:solidFill>
          <a:schemeClr val="tx1"/>
        </a:solidFill>
        <a:latin typeface="Arial" charset="0"/>
        <a:ea typeface="ヒラギノ角ゴ Pro W3" pitchFamily="17" charset="-128"/>
        <a:cs typeface="+mn-cs"/>
      </a:defRPr>
    </a:lvl3pPr>
    <a:lvl4pPr marL="1371600" algn="l" rtl="0" fontAlgn="base">
      <a:spcBef>
        <a:spcPct val="0"/>
      </a:spcBef>
      <a:spcAft>
        <a:spcPct val="0"/>
      </a:spcAft>
      <a:defRPr kern="1200">
        <a:solidFill>
          <a:schemeClr val="tx1"/>
        </a:solidFill>
        <a:latin typeface="Arial" charset="0"/>
        <a:ea typeface="ヒラギノ角ゴ Pro W3" pitchFamily="17" charset="-128"/>
        <a:cs typeface="+mn-cs"/>
      </a:defRPr>
    </a:lvl4pPr>
    <a:lvl5pPr marL="1828800" algn="l" rtl="0" fontAlgn="base">
      <a:spcBef>
        <a:spcPct val="0"/>
      </a:spcBef>
      <a:spcAft>
        <a:spcPct val="0"/>
      </a:spcAft>
      <a:defRPr kern="1200">
        <a:solidFill>
          <a:schemeClr val="tx1"/>
        </a:solidFill>
        <a:latin typeface="Arial" charset="0"/>
        <a:ea typeface="ヒラギノ角ゴ Pro W3" pitchFamily="17" charset="-128"/>
        <a:cs typeface="+mn-cs"/>
      </a:defRPr>
    </a:lvl5pPr>
    <a:lvl6pPr marL="2286000" algn="l" defTabSz="914400" rtl="0" eaLnBrk="1" latinLnBrk="0" hangingPunct="1">
      <a:defRPr kern="1200">
        <a:solidFill>
          <a:schemeClr val="tx1"/>
        </a:solidFill>
        <a:latin typeface="Arial" charset="0"/>
        <a:ea typeface="ヒラギノ角ゴ Pro W3" pitchFamily="17" charset="-128"/>
        <a:cs typeface="+mn-cs"/>
      </a:defRPr>
    </a:lvl6pPr>
    <a:lvl7pPr marL="2743200" algn="l" defTabSz="914400" rtl="0" eaLnBrk="1" latinLnBrk="0" hangingPunct="1">
      <a:defRPr kern="1200">
        <a:solidFill>
          <a:schemeClr val="tx1"/>
        </a:solidFill>
        <a:latin typeface="Arial" charset="0"/>
        <a:ea typeface="ヒラギノ角ゴ Pro W3" pitchFamily="17" charset="-128"/>
        <a:cs typeface="+mn-cs"/>
      </a:defRPr>
    </a:lvl7pPr>
    <a:lvl8pPr marL="3200400" algn="l" defTabSz="914400" rtl="0" eaLnBrk="1" latinLnBrk="0" hangingPunct="1">
      <a:defRPr kern="1200">
        <a:solidFill>
          <a:schemeClr val="tx1"/>
        </a:solidFill>
        <a:latin typeface="Arial" charset="0"/>
        <a:ea typeface="ヒラギノ角ゴ Pro W3" pitchFamily="17" charset="-128"/>
        <a:cs typeface="+mn-cs"/>
      </a:defRPr>
    </a:lvl8pPr>
    <a:lvl9pPr marL="3657600" algn="l" defTabSz="914400" rtl="0" eaLnBrk="1" latinLnBrk="0" hangingPunct="1">
      <a:defRPr kern="1200">
        <a:solidFill>
          <a:schemeClr val="tx1"/>
        </a:solidFill>
        <a:latin typeface="Arial" charset="0"/>
        <a:ea typeface="ヒラギノ角ゴ Pro W3" pitchFamily="17"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autoAdjust="0"/>
    <p:restoredTop sz="75736" autoAdjust="0"/>
  </p:normalViewPr>
  <p:slideViewPr>
    <p:cSldViewPr snapToGrid="0">
      <p:cViewPr varScale="1">
        <p:scale>
          <a:sx n="82" d="100"/>
          <a:sy n="82" d="100"/>
        </p:scale>
        <p:origin x="888"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80" d="100"/>
          <a:sy n="80" d="100"/>
        </p:scale>
        <p:origin x="-1488" y="-90"/>
      </p:cViewPr>
      <p:guideLst>
        <p:guide orient="horz" pos="2880"/>
        <p:guide pos="2160"/>
      </p:guideLst>
    </p:cSldViewPr>
  </p:notesViewPr>
  <p:gridSpacing cx="180023" cy="180023"/>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685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00" smtClean="0">
                <a:solidFill>
                  <a:schemeClr val="bg2"/>
                </a:solidFill>
              </a:defRPr>
            </a:lvl1pPr>
          </a:lstStyle>
          <a:p>
            <a:pPr>
              <a:defRPr/>
            </a:pPr>
            <a:r>
              <a:rPr lang="en-US"/>
              <a:t>Support the spread of “good practice” in generating, managing, analysing and communicating spatial information</a:t>
            </a:r>
          </a:p>
        </p:txBody>
      </p:sp>
      <p:sp>
        <p:nvSpPr>
          <p:cNvPr id="798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smtClean="0"/>
            </a:lvl1pPr>
          </a:lstStyle>
          <a:p>
            <a:pPr>
              <a:defRPr/>
            </a:pPr>
            <a:fld id="{FD6B651A-4720-444A-8166-7C1032A0F878}" type="datetime1">
              <a:rPr lang="en-US"/>
              <a:pPr>
                <a:defRPr/>
              </a:pPr>
              <a:t>4/5/21</a:t>
            </a:fld>
            <a:endParaRPr lang="en-US"/>
          </a:p>
        </p:txBody>
      </p:sp>
      <p:sp>
        <p:nvSpPr>
          <p:cNvPr id="798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smtClean="0"/>
            </a:lvl1pPr>
          </a:lstStyle>
          <a:p>
            <a:pPr>
              <a:defRPr/>
            </a:pPr>
            <a:endParaRPr lang="en-US"/>
          </a:p>
        </p:txBody>
      </p:sp>
      <p:sp>
        <p:nvSpPr>
          <p:cNvPr id="798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C6D3A017-B154-4A74-84D4-2C179BB9EDB8}"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078" name="Rectangle 6"/>
          <p:cNvSpPr>
            <a:spLocks noGrp="1" noChangeArrowheads="1"/>
          </p:cNvSpPr>
          <p:nvPr>
            <p:ph type="ftr" sz="quarter" idx="4"/>
          </p:nvPr>
        </p:nvSpPr>
        <p:spPr bwMode="auto">
          <a:xfrm>
            <a:off x="0" y="8685213"/>
            <a:ext cx="685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000" smtClean="0">
                <a:solidFill>
                  <a:schemeClr val="bg2"/>
                </a:solidFill>
              </a:defRPr>
            </a:lvl1pPr>
          </a:lstStyle>
          <a:p>
            <a:pPr>
              <a:defRPr/>
            </a:pPr>
            <a:r>
              <a:rPr lang="en-US"/>
              <a:t>Support the spread of “good practice” in generating, managing, analysing and communicating spatial information</a:t>
            </a: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AFBDC7C3-AE63-4823-83A3-A5A95E55D08E}" type="slidenum">
              <a:rPr lang="en-GB"/>
              <a:pPr>
                <a:defRPr/>
              </a:pPr>
              <a:t>‹#›</a:t>
            </a:fld>
            <a:endParaRPr lang="en-GB"/>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68" charset="0"/>
        <a:ea typeface="ヒラギノ角ゴ Pro W3" pitchFamily="68" charset="-128"/>
        <a:cs typeface="ヒラギノ角ゴ Pro W3" pitchFamily="68" charset="-128"/>
      </a:defRPr>
    </a:lvl1pPr>
    <a:lvl2pPr marL="457200" algn="l" rtl="0" eaLnBrk="0" fontAlgn="base" hangingPunct="0">
      <a:spcBef>
        <a:spcPct val="30000"/>
      </a:spcBef>
      <a:spcAft>
        <a:spcPct val="0"/>
      </a:spcAft>
      <a:defRPr sz="1200" kern="1200">
        <a:solidFill>
          <a:schemeClr val="tx1"/>
        </a:solidFill>
        <a:latin typeface="Arial" pitchFamily="68" charset="0"/>
        <a:ea typeface="ヒラギノ角ゴ Pro W3" pitchFamily="68" charset="-128"/>
        <a:cs typeface="+mn-cs"/>
      </a:defRPr>
    </a:lvl2pPr>
    <a:lvl3pPr marL="914400" algn="l" rtl="0" eaLnBrk="0" fontAlgn="base" hangingPunct="0">
      <a:spcBef>
        <a:spcPct val="30000"/>
      </a:spcBef>
      <a:spcAft>
        <a:spcPct val="0"/>
      </a:spcAft>
      <a:defRPr sz="1200" kern="1200">
        <a:solidFill>
          <a:schemeClr val="tx1"/>
        </a:solidFill>
        <a:latin typeface="Arial" pitchFamily="68" charset="0"/>
        <a:ea typeface="ヒラギノ角ゴ Pro W3" pitchFamily="68" charset="-128"/>
        <a:cs typeface="+mn-cs"/>
      </a:defRPr>
    </a:lvl3pPr>
    <a:lvl4pPr marL="1371600" algn="l" rtl="0" eaLnBrk="0" fontAlgn="base" hangingPunct="0">
      <a:spcBef>
        <a:spcPct val="30000"/>
      </a:spcBef>
      <a:spcAft>
        <a:spcPct val="0"/>
      </a:spcAft>
      <a:defRPr sz="1200" kern="1200">
        <a:solidFill>
          <a:schemeClr val="tx1"/>
        </a:solidFill>
        <a:latin typeface="Arial" pitchFamily="68" charset="0"/>
        <a:ea typeface="ヒラギノ角ゴ Pro W3" pitchFamily="68" charset="-128"/>
        <a:cs typeface="+mn-cs"/>
      </a:defRPr>
    </a:lvl4pPr>
    <a:lvl5pPr marL="1828800" algn="l" rtl="0" eaLnBrk="0" fontAlgn="base" hangingPunct="0">
      <a:spcBef>
        <a:spcPct val="30000"/>
      </a:spcBef>
      <a:spcAft>
        <a:spcPct val="0"/>
      </a:spcAft>
      <a:defRPr sz="1200" kern="1200">
        <a:solidFill>
          <a:schemeClr val="tx1"/>
        </a:solidFill>
        <a:latin typeface="Arial" pitchFamily="68" charset="0"/>
        <a:ea typeface="ヒラギノ角ゴ Pro W3" pitchFamily="6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p:spPr>
        <p:txBody>
          <a:bodyPr/>
          <a:lstStyle/>
          <a:p>
            <a:r>
              <a:rPr lang="en-US">
                <a:latin typeface="Arial" charset="0"/>
                <a:ea typeface="ヒラギノ角ゴ Pro W3" pitchFamily="17" charset="-128"/>
              </a:rPr>
              <a:t>This Unit is a prerequisite for subsequent Units in Module 9 and thus this presentation serves as an introduction to the Module.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endParaRPr lang="en-US">
              <a:latin typeface="Arial" charset="0"/>
              <a:ea typeface="ヒラギノ角ゴ Pro W3" pitchFamily="17"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p:spPr>
        <p:txBody>
          <a:bodyPr/>
          <a:lstStyle/>
          <a:p>
            <a:r>
              <a:rPr lang="en-US">
                <a:latin typeface="Arial" charset="0"/>
                <a:ea typeface="ヒラギノ角ゴ Pro W3" pitchFamily="17" charset="-128"/>
              </a:rPr>
              <a:t>In this Unit, there are several exercises for reading topographic maps. This part of the presentation serves as a brief overview. If there are no topographic maps for the area or nation in which this training is taking place, then the presentation and exercises about contour can be skipped.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endParaRPr lang="en-US">
              <a:latin typeface="Arial" charset="0"/>
              <a:ea typeface="ヒラギノ角ゴ Pro W3" pitchFamily="17"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p:spPr>
        <p:txBody>
          <a:bodyPr/>
          <a:lstStyle/>
          <a:p>
            <a:endParaRPr lang="en-US">
              <a:latin typeface="Arial" charset="0"/>
              <a:ea typeface="ヒラギノ角ゴ Pro W3" pitchFamily="17"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p:spPr>
        <p:txBody>
          <a:bodyPr/>
          <a:lstStyle/>
          <a:p>
            <a:endParaRPr lang="en-US">
              <a:latin typeface="Arial" charset="0"/>
              <a:ea typeface="ヒラギノ角ゴ Pro W3" pitchFamily="17"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p:spPr>
        <p:txBody>
          <a:bodyPr/>
          <a:lstStyle/>
          <a:p>
            <a:r>
              <a:rPr lang="en-US">
                <a:latin typeface="Arial" charset="0"/>
                <a:ea typeface="ヒラギノ角ゴ Pro W3" pitchFamily="17" charset="-128"/>
              </a:rPr>
              <a:t>Scale also refers to models. Bring in a toy motorbike. Measure the length of a toy motorbike and measure the length of a real one in centimetres. How many times bigger is the real motorbike than the toy one? That is the scale. Use any kind of object in different sizes to demonstrate this.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r>
              <a:rPr lang="en-US">
                <a:latin typeface="Arial" charset="0"/>
                <a:ea typeface="ヒラギノ角ゴ Pro W3" pitchFamily="17" charset="-128"/>
              </a:rPr>
              <a:t>Graph scales are drawn with different designs but they all have a bar showing the actual scale distance. Note that it is best practice to draw a graph scale when creating a map because then the actual scale can always be determined if photocopies are made, a digital photo is taken or the scale is changed.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p:spPr>
        <p:txBody>
          <a:bodyPr/>
          <a:lstStyle/>
          <a:p>
            <a:r>
              <a:rPr lang="en-US">
                <a:latin typeface="Arial" charset="0"/>
                <a:ea typeface="ヒラギノ角ゴ Pro W3" pitchFamily="17" charset="-128"/>
              </a:rPr>
              <a:t>The fraction scale tells us about the scale of the map algebraically.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r>
              <a:rPr lang="en-US">
                <a:latin typeface="Arial" charset="0"/>
                <a:ea typeface="ヒラギノ角ゴ Pro W3" pitchFamily="17" charset="-128"/>
              </a:rPr>
              <a:t>Discuss relative scale. If there are sample maps in the classroom, discuss which ones would be considered small scale and which would be medium or large. Look at the table in the handout about the size of land area for a small, medium or large scale map. Discuss the relative scale that map participants will make in their prospective mapping project.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p:spPr>
        <p:txBody>
          <a:bodyPr/>
          <a:lstStyle/>
          <a:p>
            <a:endParaRPr lang="en-US">
              <a:latin typeface="Arial" charset="0"/>
              <a:ea typeface="ヒラギノ角ゴ Pro W3" pitchFamily="17"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p:spPr>
        <p:txBody>
          <a:bodyPr/>
          <a:lstStyle/>
          <a:p>
            <a:r>
              <a:rPr lang="en-US">
                <a:latin typeface="Arial" charset="0"/>
                <a:ea typeface="ヒラギノ角ゴ Pro W3" pitchFamily="17" charset="-128"/>
              </a:rPr>
              <a:t>You might pose questions to the group (e.g. “Have you had any experience with scale maps?”). Be prepared with examples of scale maps that you can show around the room.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r>
              <a:rPr lang="en-US">
                <a:latin typeface="Arial" charset="0"/>
                <a:ea typeface="ヒラギノ角ゴ Pro W3" pitchFamily="17" charset="-128"/>
              </a:rPr>
              <a:t>Discuss with the group the local convention for talking about direction. Is there a local concept for north, south, east and west? Are there landmarks that are used for orientation instead? Are people accustomed to looking at the stars or the sun for direction?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p:spPr>
        <p:txBody>
          <a:bodyPr/>
          <a:lstStyle/>
          <a:p>
            <a:r>
              <a:rPr lang="en-US">
                <a:latin typeface="Arial" charset="0"/>
                <a:ea typeface="ヒラギノ角ゴ Pro W3" pitchFamily="17" charset="-128"/>
              </a:rPr>
              <a:t>Understanding the difference between magnetic north, grid north and true north is particularly relevant if using a magnetic compass with a map. If not using a compass, it is sufficient to be able to identify the grid lines.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endParaRPr lang="en-US">
              <a:latin typeface="Arial" charset="0"/>
              <a:ea typeface="ヒラギノ角ゴ Pro W3" pitchFamily="17"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p:spPr>
        <p:txBody>
          <a:bodyPr/>
          <a:lstStyle/>
          <a:p>
            <a:endParaRPr lang="en-US">
              <a:latin typeface="Arial" charset="0"/>
              <a:ea typeface="ヒラギノ角ゴ Pro W3" pitchFamily="17"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r>
              <a:rPr lang="en-US">
                <a:latin typeface="Arial" charset="0"/>
                <a:ea typeface="ヒラギノ角ゴ Pro W3" pitchFamily="17" charset="-128"/>
              </a:rPr>
              <a:t>Understanding the map grid is particularly important if participants will be using GPS or digital GIS. If possible, have a globe available to show the grid. Exercises 9 and 10 on coordinate systems will help with understanding coordinate points and grid systems.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p:spPr>
        <p:txBody>
          <a:bodyPr/>
          <a:lstStyle/>
          <a:p>
            <a:endParaRPr lang="en-US">
              <a:latin typeface="Arial" charset="0"/>
              <a:ea typeface="ヒラギノ角ゴ Pro W3" pitchFamily="17"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r>
              <a:rPr lang="en-US">
                <a:latin typeface="Arial" charset="0"/>
                <a:ea typeface="ヒラギノ角ゴ Pro W3" pitchFamily="17" charset="-128"/>
              </a:rPr>
              <a:t>This is best shown on a three-dimensional globe.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endParaRPr lang="en-US">
              <a:latin typeface="Arial" charset="0"/>
              <a:ea typeface="ヒラギノ角ゴ Pro W3" pitchFamily="17"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p:spPr>
        <p:txBody>
          <a:bodyPr/>
          <a:lstStyle/>
          <a:p>
            <a:r>
              <a:rPr lang="en-US">
                <a:latin typeface="Arial" charset="0"/>
                <a:ea typeface="ヒラギノ角ゴ Pro W3" pitchFamily="17" charset="-128"/>
              </a:rPr>
              <a:t>See Exercise 10,  “Coordinate Systems and Projections”. Alternatively, it may be conducted as a demonstration at this point in the presentation.</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p:spPr>
        <p:txBody>
          <a:bodyPr/>
          <a:lstStyle/>
          <a:p>
            <a:r>
              <a:rPr lang="en-US">
                <a:latin typeface="Arial" charset="0"/>
                <a:ea typeface="ヒラギノ角ゴ Pro W3" pitchFamily="17" charset="-128"/>
              </a:rPr>
              <a:t>This diagram of the UTM grid system shows how the 3-D globe is flattened to make a 2-D map. The UTM grid provides a convention for locating places on the globe and also for creating local maps that accord with the convention.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p:spPr>
        <p:txBody>
          <a:bodyPr/>
          <a:lstStyle/>
          <a:p>
            <a:endParaRPr lang="en-US">
              <a:latin typeface="Arial" charset="0"/>
              <a:ea typeface="ヒラギノ角ゴ Pro W3" pitchFamily="17"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r>
              <a:rPr lang="en-US">
                <a:latin typeface="Arial" charset="0"/>
                <a:ea typeface="ヒラギノ角ゴ Pro W3" pitchFamily="17" charset="-128"/>
              </a:rPr>
              <a:t>Discuss the strengths of scale maps. Before showing this slide, ask participants for their ideas about the strengths of scale maps in their own words.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p:spPr>
        <p:txBody>
          <a:bodyPr/>
          <a:lstStyle/>
          <a:p>
            <a:r>
              <a:rPr lang="en-US">
                <a:latin typeface="Arial" charset="0"/>
                <a:ea typeface="ヒラギノ角ゴ Pro W3" pitchFamily="17" charset="-128"/>
              </a:rPr>
              <a:t>Discuss the limitations of scale maps. Before showing this slide, ask participants for their ideas about the limitations of scale maps in their own words. </a:t>
            </a:r>
          </a:p>
          <a:p>
            <a:endParaRPr lang="en-US">
              <a:latin typeface="Arial" charset="0"/>
              <a:ea typeface="ヒラギノ角ゴ Pro W3" pitchFamily="17"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r>
              <a:rPr lang="en-US">
                <a:latin typeface="Arial" charset="0"/>
                <a:ea typeface="ヒラギノ角ゴ Pro W3" pitchFamily="17" charset="-128"/>
              </a:rPr>
              <a:t>Have an example of a topographic map on the wall and point out, or have a participant point out, each of these elements.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p:spPr>
        <p:txBody>
          <a:bodyPr/>
          <a:lstStyle/>
          <a:p>
            <a:r>
              <a:rPr lang="en-US">
                <a:latin typeface="Arial" charset="0"/>
                <a:ea typeface="ヒラギノ角ゴ Pro W3" pitchFamily="17" charset="-128"/>
              </a:rPr>
              <a:t>Discuss symbols. What are common symbols seen around us each day? An example is symbols on road signs. Why are symbols used on road signs? To convey a message quickly! There is a saying that “a picture is worth 1,000 words”.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r>
              <a:rPr lang="en-US">
                <a:latin typeface="Arial" charset="0"/>
                <a:ea typeface="ヒラギノ角ゴ Pro W3" pitchFamily="17" charset="-128"/>
              </a:rPr>
              <a:t>Base maps are like the skeleton. All the other information on the map is structured and located according to the skeleton.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r>
              <a:rPr lang="en-US">
                <a:latin typeface="Arial" charset="0"/>
                <a:ea typeface="ヒラギノ角ゴ Pro W3" pitchFamily="17" charset="-128"/>
              </a:rPr>
              <a:t>Show examples of one or more base maps.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p:spPr>
        <p:txBody>
          <a:bodyPr/>
          <a:lstStyle/>
          <a:p>
            <a:endParaRPr lang="en-US">
              <a:latin typeface="Arial" charset="0"/>
              <a:ea typeface="ヒラギノ角ゴ Pro W3" pitchFamily="17"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p:spPr>
        <p:txBody>
          <a:bodyPr/>
          <a:lstStyle/>
          <a:p>
            <a:r>
              <a:rPr lang="en-US">
                <a:latin typeface="Arial" charset="0"/>
                <a:ea typeface="ヒラギノ角ゴ Pro W3" pitchFamily="17" charset="-128"/>
              </a:rPr>
              <a:t>If possible, mount some examples of thematic maps on the walls of the “classroom”. Discuss the theme of each map. What are the elements in the legend that illustrate that theme? Ask participants what themes may be relevant to their prospective mapping project. Which existing thematic maps (i.e. thematic maps made by government or industry) are relevant to their prospective mapping project?</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creativecommons.org/licenses/by-nc-sa/3.0/"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971550" y="282575"/>
            <a:ext cx="7200900" cy="641350"/>
          </a:xfrm>
          <a:prstGeom prst="rect">
            <a:avLst/>
          </a:prstGeom>
          <a:noFill/>
          <a:ln w="9525">
            <a:noFill/>
            <a:miter lim="800000"/>
            <a:headEnd/>
            <a:tailEnd/>
          </a:ln>
          <a:effectLst/>
        </p:spPr>
        <p:txBody>
          <a:bodyPr>
            <a:spAutoFit/>
          </a:bodyPr>
          <a:lstStyle/>
          <a:p>
            <a:pPr algn="ctr">
              <a:spcBef>
                <a:spcPct val="50000"/>
              </a:spcBef>
              <a:defRPr/>
            </a:pPr>
            <a:r>
              <a:rPr lang="en-GB">
                <a:solidFill>
                  <a:schemeClr val="folHlink"/>
                </a:solidFill>
              </a:rPr>
              <a:t>Support the spread of “good practice” in generating, managing, analysing and communicating spatial information</a:t>
            </a:r>
          </a:p>
        </p:txBody>
      </p:sp>
      <p:pic>
        <p:nvPicPr>
          <p:cNvPr id="5" name="Picture 10" descr="cc_license_by-nc-sa">
            <a:hlinkClick r:id="rId2"/>
          </p:cNvPr>
          <p:cNvPicPr>
            <a:picLocks noChangeAspect="1" noChangeArrowheads="1"/>
          </p:cNvPicPr>
          <p:nvPr/>
        </p:nvPicPr>
        <p:blipFill>
          <a:blip r:embed="rId3"/>
          <a:srcRect/>
          <a:stretch>
            <a:fillRect/>
          </a:stretch>
        </p:blipFill>
        <p:spPr bwMode="auto">
          <a:xfrm>
            <a:off x="4144963" y="6381750"/>
            <a:ext cx="838200" cy="295275"/>
          </a:xfrm>
          <a:prstGeom prst="rect">
            <a:avLst/>
          </a:prstGeom>
          <a:noFill/>
          <a:ln w="9525">
            <a:noFill/>
            <a:miter lim="800000"/>
            <a:headEnd/>
            <a:tailEnd/>
          </a:ln>
        </p:spPr>
      </p:pic>
      <p:sp>
        <p:nvSpPr>
          <p:cNvPr id="6146" name="Rectangle 2"/>
          <p:cNvSpPr>
            <a:spLocks noGrp="1" noChangeArrowheads="1"/>
          </p:cNvSpPr>
          <p:nvPr>
            <p:ph type="ctrTitle"/>
          </p:nvPr>
        </p:nvSpPr>
        <p:spPr>
          <a:xfrm>
            <a:off x="685800" y="2130425"/>
            <a:ext cx="7772400" cy="1470025"/>
          </a:xfrm>
        </p:spPr>
        <p:txBody>
          <a:bodyPr/>
          <a:lstStyle>
            <a:lvl1pPr>
              <a:defRPr/>
            </a:lvl1pPr>
          </a:lstStyle>
          <a:p>
            <a:r>
              <a:rPr lang="en-GB"/>
              <a:t>Click to edit Master title style</a:t>
            </a:r>
          </a:p>
        </p:txBody>
      </p:sp>
      <p:sp>
        <p:nvSpPr>
          <p:cNvPr id="6147" name="Rectangle 3"/>
          <p:cNvSpPr>
            <a:spLocks noGrp="1" noChangeArrowheads="1"/>
          </p:cNvSpPr>
          <p:nvPr>
            <p:ph type="subTitle" idx="1"/>
          </p:nvPr>
        </p:nvSpPr>
        <p:spPr>
          <a:xfrm>
            <a:off x="1371600" y="3886200"/>
            <a:ext cx="6400800" cy="838200"/>
          </a:xfrm>
        </p:spPr>
        <p:txBody>
          <a:bodyPr/>
          <a:lstStyle>
            <a:lvl1pPr marL="0" indent="0" algn="ctr">
              <a:buFontTx/>
              <a:buNone/>
              <a:defRPr>
                <a:solidFill>
                  <a:schemeClr val="bg2"/>
                </a:solidFill>
              </a:defRPr>
            </a:lvl1pPr>
          </a:lstStyle>
          <a:p>
            <a:r>
              <a:rPr lang="en-GB"/>
              <a:t>Click to edit Master subtitle style</a:t>
            </a:r>
          </a:p>
        </p:txBody>
      </p:sp>
      <p:sp>
        <p:nvSpPr>
          <p:cNvPr id="6" name="Rectangle 4"/>
          <p:cNvSpPr>
            <a:spLocks noGrp="1" noChangeArrowheads="1"/>
          </p:cNvSpPr>
          <p:nvPr>
            <p:ph type="dt" sz="half" idx="10"/>
          </p:nvPr>
        </p:nvSpPr>
        <p:spPr/>
        <p:txBody>
          <a:bodyPr/>
          <a:lstStyle>
            <a:lvl1pPr>
              <a:defRPr smtClean="0"/>
            </a:lvl1pPr>
          </a:lstStyle>
          <a:p>
            <a:pPr>
              <a:defRPr/>
            </a:pPr>
            <a:endParaRPr lang="en-US"/>
          </a:p>
        </p:txBody>
      </p:sp>
      <p:sp>
        <p:nvSpPr>
          <p:cNvPr id="7" name="Rectangle 6"/>
          <p:cNvSpPr>
            <a:spLocks noGrp="1" noChangeArrowheads="1"/>
          </p:cNvSpPr>
          <p:nvPr>
            <p:ph type="sldNum" sz="quarter" idx="11"/>
          </p:nvPr>
        </p:nvSpPr>
        <p:spPr/>
        <p:txBody>
          <a:bodyPr/>
          <a:lstStyle>
            <a:lvl1pPr>
              <a:defRPr smtClean="0"/>
            </a:lvl1pPr>
          </a:lstStyle>
          <a:p>
            <a:pPr>
              <a:defRPr/>
            </a:pPr>
            <a:fld id="{A68178E4-58E0-4AAF-86E8-A4E62A756D76}" type="slidenum">
              <a:rPr lang="en-GB"/>
              <a:pPr>
                <a:defRPr/>
              </a:pPr>
              <a:t>‹#›</a:t>
            </a:fld>
            <a:endParaRPr lang="en-GB"/>
          </a:p>
        </p:txBody>
      </p:sp>
      <p:sp>
        <p:nvSpPr>
          <p:cNvPr id="8" name="Footer Placeholder 7"/>
          <p:cNvSpPr>
            <a:spLocks noGrp="1" noChangeArrowheads="1"/>
          </p:cNvSpPr>
          <p:nvPr>
            <p:ph type="ftr" sz="quarter" idx="12"/>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smtClean="0"/>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0950A338-37AB-44C9-9497-BFF5E6E2E467}"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D7825D81-C157-4A96-9A17-2D9E93F07FC2}"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9BEF02C-6DC6-42CE-9BC0-FAFD7CFA6170}"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CA"/>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576BBA0-DD28-44BF-9C85-DF0D04F9E036}"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6F0FADC4-3153-4E83-B96B-DE199F71B406}"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52200C5E-E4B2-4219-BBB0-6D924ABE8EDB}"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3EA3AA97-CC15-480A-971F-74361898C97A}"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95B75C64-EE3A-41ED-B6E4-CC2DD495E1D8}"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727F0C02-AAD1-4C7A-B269-BBFCF4FFE52B}"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569916EF-E5AE-4514-BC58-777D46A21937}"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FEBB3A77-86D7-4DBF-B97C-CBF3C988A4F5}"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sldNum="0" hdr="0" dt="0"/>
  <p:txStyles>
    <p:titleStyle>
      <a:lvl1pPr algn="ctr" rtl="0" eaLnBrk="0" fontAlgn="base" hangingPunct="0">
        <a:spcBef>
          <a:spcPct val="0"/>
        </a:spcBef>
        <a:spcAft>
          <a:spcPct val="0"/>
        </a:spcAft>
        <a:defRPr sz="4400">
          <a:solidFill>
            <a:schemeClr val="hlink"/>
          </a:solidFill>
          <a:latin typeface="+mj-lt"/>
          <a:ea typeface="ヒラギノ角ゴ Pro W3" pitchFamily="68" charset="-128"/>
          <a:cs typeface="ヒラギノ角ゴ Pro W3" pitchFamily="68" charset="-128"/>
        </a:defRPr>
      </a:lvl1pPr>
      <a:lvl2pPr algn="ctr" rtl="0" eaLnBrk="0" fontAlgn="base" hangingPunct="0">
        <a:spcBef>
          <a:spcPct val="0"/>
        </a:spcBef>
        <a:spcAft>
          <a:spcPct val="0"/>
        </a:spcAft>
        <a:defRPr sz="4400">
          <a:solidFill>
            <a:schemeClr val="hlink"/>
          </a:solidFill>
          <a:latin typeface="Arial" pitchFamily="68" charset="0"/>
          <a:ea typeface="ヒラギノ角ゴ Pro W3" pitchFamily="68" charset="-128"/>
          <a:cs typeface="ヒラギノ角ゴ Pro W3" pitchFamily="68" charset="-128"/>
        </a:defRPr>
      </a:lvl2pPr>
      <a:lvl3pPr algn="ctr" rtl="0" eaLnBrk="0" fontAlgn="base" hangingPunct="0">
        <a:spcBef>
          <a:spcPct val="0"/>
        </a:spcBef>
        <a:spcAft>
          <a:spcPct val="0"/>
        </a:spcAft>
        <a:defRPr sz="4400">
          <a:solidFill>
            <a:schemeClr val="hlink"/>
          </a:solidFill>
          <a:latin typeface="Arial" pitchFamily="68" charset="0"/>
          <a:ea typeface="ヒラギノ角ゴ Pro W3" pitchFamily="68" charset="-128"/>
          <a:cs typeface="ヒラギノ角ゴ Pro W3" pitchFamily="68" charset="-128"/>
        </a:defRPr>
      </a:lvl3pPr>
      <a:lvl4pPr algn="ctr" rtl="0" eaLnBrk="0" fontAlgn="base" hangingPunct="0">
        <a:spcBef>
          <a:spcPct val="0"/>
        </a:spcBef>
        <a:spcAft>
          <a:spcPct val="0"/>
        </a:spcAft>
        <a:defRPr sz="4400">
          <a:solidFill>
            <a:schemeClr val="hlink"/>
          </a:solidFill>
          <a:latin typeface="Arial" pitchFamily="68" charset="0"/>
          <a:ea typeface="ヒラギノ角ゴ Pro W3" pitchFamily="68" charset="-128"/>
          <a:cs typeface="ヒラギノ角ゴ Pro W3" pitchFamily="68" charset="-128"/>
        </a:defRPr>
      </a:lvl4pPr>
      <a:lvl5pPr algn="ctr" rtl="0" eaLnBrk="0" fontAlgn="base" hangingPunct="0">
        <a:spcBef>
          <a:spcPct val="0"/>
        </a:spcBef>
        <a:spcAft>
          <a:spcPct val="0"/>
        </a:spcAft>
        <a:defRPr sz="4400">
          <a:solidFill>
            <a:schemeClr val="hlink"/>
          </a:solidFill>
          <a:latin typeface="Arial" pitchFamily="68" charset="0"/>
          <a:ea typeface="ヒラギノ角ゴ Pro W3" pitchFamily="68" charset="-128"/>
          <a:cs typeface="ヒラギノ角ゴ Pro W3" pitchFamily="68" charset="-128"/>
        </a:defRPr>
      </a:lvl5pPr>
      <a:lvl6pPr marL="457200" algn="ctr" rtl="0" fontAlgn="base">
        <a:spcBef>
          <a:spcPct val="0"/>
        </a:spcBef>
        <a:spcAft>
          <a:spcPct val="0"/>
        </a:spcAft>
        <a:defRPr sz="4400">
          <a:solidFill>
            <a:schemeClr val="hlink"/>
          </a:solidFill>
          <a:latin typeface="Arial" pitchFamily="68" charset="0"/>
        </a:defRPr>
      </a:lvl6pPr>
      <a:lvl7pPr marL="914400" algn="ctr" rtl="0" fontAlgn="base">
        <a:spcBef>
          <a:spcPct val="0"/>
        </a:spcBef>
        <a:spcAft>
          <a:spcPct val="0"/>
        </a:spcAft>
        <a:defRPr sz="4400">
          <a:solidFill>
            <a:schemeClr val="hlink"/>
          </a:solidFill>
          <a:latin typeface="Arial" pitchFamily="68" charset="0"/>
        </a:defRPr>
      </a:lvl7pPr>
      <a:lvl8pPr marL="1371600" algn="ctr" rtl="0" fontAlgn="base">
        <a:spcBef>
          <a:spcPct val="0"/>
        </a:spcBef>
        <a:spcAft>
          <a:spcPct val="0"/>
        </a:spcAft>
        <a:defRPr sz="4400">
          <a:solidFill>
            <a:schemeClr val="hlink"/>
          </a:solidFill>
          <a:latin typeface="Arial" pitchFamily="68" charset="0"/>
        </a:defRPr>
      </a:lvl8pPr>
      <a:lvl9pPr marL="1828800" algn="ctr" rtl="0" fontAlgn="base">
        <a:spcBef>
          <a:spcPct val="0"/>
        </a:spcBef>
        <a:spcAft>
          <a:spcPct val="0"/>
        </a:spcAft>
        <a:defRPr sz="4400">
          <a:solidFill>
            <a:schemeClr val="hlink"/>
          </a:solidFill>
          <a:latin typeface="Arial" pitchFamily="68" charset="0"/>
        </a:defRPr>
      </a:lvl9pPr>
    </p:titleStyle>
    <p:bodyStyle>
      <a:lvl1pPr marL="342900" indent="-342900" algn="l" rtl="0" eaLnBrk="0" fontAlgn="base" hangingPunct="0">
        <a:spcBef>
          <a:spcPct val="20000"/>
        </a:spcBef>
        <a:spcAft>
          <a:spcPct val="0"/>
        </a:spcAft>
        <a:buChar char="•"/>
        <a:defRPr sz="3200">
          <a:solidFill>
            <a:srgbClr val="5F5F5F"/>
          </a:solidFill>
          <a:latin typeface="+mn-lt"/>
          <a:ea typeface="ヒラギノ角ゴ Pro W3" pitchFamily="68" charset="-128"/>
          <a:cs typeface="ヒラギノ角ゴ Pro W3" pitchFamily="68" charset="-128"/>
        </a:defRPr>
      </a:lvl1pPr>
      <a:lvl2pPr marL="742950" indent="-285750" algn="l" rtl="0" eaLnBrk="0" fontAlgn="base" hangingPunct="0">
        <a:spcBef>
          <a:spcPct val="20000"/>
        </a:spcBef>
        <a:spcAft>
          <a:spcPct val="0"/>
        </a:spcAft>
        <a:buChar char="–"/>
        <a:defRPr sz="2800">
          <a:solidFill>
            <a:srgbClr val="5F5F5F"/>
          </a:solidFill>
          <a:latin typeface="+mn-lt"/>
          <a:ea typeface="ヒラギノ角ゴ Pro W3" pitchFamily="68" charset="-128"/>
        </a:defRPr>
      </a:lvl2pPr>
      <a:lvl3pPr marL="1143000" indent="-228600" algn="l" rtl="0" eaLnBrk="0" fontAlgn="base" hangingPunct="0">
        <a:spcBef>
          <a:spcPct val="20000"/>
        </a:spcBef>
        <a:spcAft>
          <a:spcPct val="0"/>
        </a:spcAft>
        <a:buChar char="•"/>
        <a:defRPr sz="2400">
          <a:solidFill>
            <a:srgbClr val="5F5F5F"/>
          </a:solidFill>
          <a:latin typeface="+mn-lt"/>
          <a:ea typeface="ヒラギノ角ゴ Pro W3" pitchFamily="68" charset="-128"/>
        </a:defRPr>
      </a:lvl3pPr>
      <a:lvl4pPr marL="1600200" indent="-228600" algn="l" rtl="0" eaLnBrk="0" fontAlgn="base" hangingPunct="0">
        <a:spcBef>
          <a:spcPct val="20000"/>
        </a:spcBef>
        <a:spcAft>
          <a:spcPct val="0"/>
        </a:spcAft>
        <a:buChar char="–"/>
        <a:defRPr sz="2000">
          <a:solidFill>
            <a:srgbClr val="5F5F5F"/>
          </a:solidFill>
          <a:latin typeface="+mn-lt"/>
          <a:ea typeface="ヒラギノ角ゴ Pro W3" pitchFamily="68" charset="-128"/>
        </a:defRPr>
      </a:lvl4pPr>
      <a:lvl5pPr marL="2057400" indent="-228600" algn="l" rtl="0" eaLnBrk="0" fontAlgn="base" hangingPunct="0">
        <a:spcBef>
          <a:spcPct val="20000"/>
        </a:spcBef>
        <a:spcAft>
          <a:spcPct val="0"/>
        </a:spcAft>
        <a:buChar char="»"/>
        <a:defRPr sz="2000">
          <a:solidFill>
            <a:srgbClr val="5F5F5F"/>
          </a:solidFill>
          <a:latin typeface="+mn-lt"/>
          <a:ea typeface="ヒラギノ角ゴ Pro W3" pitchFamily="68" charset="-128"/>
        </a:defRPr>
      </a:lvl5pPr>
      <a:lvl6pPr marL="2514600" indent="-228600" algn="l" rtl="0" fontAlgn="base">
        <a:spcBef>
          <a:spcPct val="20000"/>
        </a:spcBef>
        <a:spcAft>
          <a:spcPct val="0"/>
        </a:spcAft>
        <a:buChar char="»"/>
        <a:defRPr sz="2000">
          <a:solidFill>
            <a:srgbClr val="5F5F5F"/>
          </a:solidFill>
          <a:latin typeface="+mn-lt"/>
          <a:ea typeface="ヒラギノ角ゴ Pro W3" pitchFamily="68" charset="-128"/>
        </a:defRPr>
      </a:lvl6pPr>
      <a:lvl7pPr marL="2971800" indent="-228600" algn="l" rtl="0" fontAlgn="base">
        <a:spcBef>
          <a:spcPct val="20000"/>
        </a:spcBef>
        <a:spcAft>
          <a:spcPct val="0"/>
        </a:spcAft>
        <a:buChar char="»"/>
        <a:defRPr sz="2000">
          <a:solidFill>
            <a:srgbClr val="5F5F5F"/>
          </a:solidFill>
          <a:latin typeface="+mn-lt"/>
          <a:ea typeface="ヒラギノ角ゴ Pro W3" pitchFamily="68" charset="-128"/>
        </a:defRPr>
      </a:lvl7pPr>
      <a:lvl8pPr marL="3429000" indent="-228600" algn="l" rtl="0" fontAlgn="base">
        <a:spcBef>
          <a:spcPct val="20000"/>
        </a:spcBef>
        <a:spcAft>
          <a:spcPct val="0"/>
        </a:spcAft>
        <a:buChar char="»"/>
        <a:defRPr sz="2000">
          <a:solidFill>
            <a:srgbClr val="5F5F5F"/>
          </a:solidFill>
          <a:latin typeface="+mn-lt"/>
          <a:ea typeface="ヒラギノ角ゴ Pro W3" pitchFamily="68" charset="-128"/>
        </a:defRPr>
      </a:lvl8pPr>
      <a:lvl9pPr marL="3886200" indent="-228600" algn="l" rtl="0" fontAlgn="base">
        <a:spcBef>
          <a:spcPct val="20000"/>
        </a:spcBef>
        <a:spcAft>
          <a:spcPct val="0"/>
        </a:spcAft>
        <a:buChar char="»"/>
        <a:defRPr sz="2000">
          <a:solidFill>
            <a:srgbClr val="5F5F5F"/>
          </a:solidFill>
          <a:latin typeface="+mn-lt"/>
          <a:ea typeface="ヒラギノ角ゴ Pro W3" pitchFamily="68"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326" y="2560638"/>
            <a:ext cx="8229600" cy="1143000"/>
          </a:xfrm>
        </p:spPr>
        <p:txBody>
          <a:bodyPr/>
          <a:lstStyle/>
          <a:p>
            <a:r>
              <a:rPr lang="en-US" b="1" dirty="0">
                <a:effectLst>
                  <a:outerShdw blurRad="38100" dist="38100" dir="2700000" algn="tl">
                    <a:srgbClr val="000000">
                      <a:alpha val="43137"/>
                    </a:srgbClr>
                  </a:outerShdw>
                </a:effectLst>
              </a:rPr>
              <a:t>Basics of Cartography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ea typeface="ヒラギノ角ゴ Pro W3" pitchFamily="17" charset="-128"/>
              </a:rPr>
              <a:t>Types of base maps</a:t>
            </a:r>
          </a:p>
        </p:txBody>
      </p:sp>
      <p:sp>
        <p:nvSpPr>
          <p:cNvPr id="11267" name="Content Placeholder 2"/>
          <p:cNvSpPr>
            <a:spLocks noGrp="1"/>
          </p:cNvSpPr>
          <p:nvPr>
            <p:ph type="body" idx="1"/>
          </p:nvPr>
        </p:nvSpPr>
        <p:spPr/>
        <p:txBody>
          <a:bodyPr/>
          <a:lstStyle/>
          <a:p>
            <a:pPr eaLnBrk="1" hangingPunct="1"/>
            <a:r>
              <a:rPr lang="en-US">
                <a:ea typeface="ヒラギノ角ゴ Pro W3" pitchFamily="17" charset="-128"/>
              </a:rPr>
              <a:t> Topographic maps	</a:t>
            </a:r>
          </a:p>
          <a:p>
            <a:pPr eaLnBrk="1" hangingPunct="1"/>
            <a:r>
              <a:rPr lang="en-US">
                <a:ea typeface="ヒラギノ角ゴ Pro W3" pitchFamily="17" charset="-128"/>
              </a:rPr>
              <a:t> Radar image maps</a:t>
            </a:r>
          </a:p>
          <a:p>
            <a:pPr eaLnBrk="1" hangingPunct="1"/>
            <a:r>
              <a:rPr lang="en-US">
                <a:ea typeface="ヒラギノ角ゴ Pro W3" pitchFamily="17" charset="-128"/>
              </a:rPr>
              <a:t> Aerial photo maps	</a:t>
            </a:r>
          </a:p>
          <a:p>
            <a:pPr eaLnBrk="1" hangingPunct="1"/>
            <a:r>
              <a:rPr lang="en-US">
                <a:ea typeface="ヒラギノ角ゴ Pro W3" pitchFamily="17" charset="-128"/>
              </a:rPr>
              <a:t> Satellite image maps</a:t>
            </a:r>
          </a:p>
          <a:p>
            <a:pPr eaLnBrk="1" hangingPunct="1"/>
            <a:r>
              <a:rPr lang="en-US">
                <a:ea typeface="ヒラギノ角ゴ Pro W3" pitchFamily="17" charset="-128"/>
              </a:rPr>
              <a:t> River maps </a:t>
            </a:r>
          </a:p>
          <a:p>
            <a:endParaRPr lang="en-US">
              <a:ea typeface="ヒラギノ角ゴ Pro W3" pitchFamily="17"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ea typeface="ヒラギノ角ゴ Pro W3" pitchFamily="17" charset="-128"/>
              </a:rPr>
              <a:t>Thematic maps</a:t>
            </a:r>
          </a:p>
        </p:txBody>
      </p:sp>
      <p:sp>
        <p:nvSpPr>
          <p:cNvPr id="12291" name="Content Placeholder 2"/>
          <p:cNvSpPr>
            <a:spLocks noGrp="1"/>
          </p:cNvSpPr>
          <p:nvPr>
            <p:ph idx="1"/>
          </p:nvPr>
        </p:nvSpPr>
        <p:spPr/>
        <p:txBody>
          <a:bodyPr/>
          <a:lstStyle/>
          <a:p>
            <a:pPr marL="358775" indent="-358775" eaLnBrk="1" hangingPunct="1">
              <a:lnSpc>
                <a:spcPct val="90000"/>
              </a:lnSpc>
            </a:pPr>
            <a:r>
              <a:rPr lang="en-US">
                <a:ea typeface="ヒラギノ角ゴ Pro W3" pitchFamily="17" charset="-128"/>
              </a:rPr>
              <a:t>Depict a specific theme or subject about a certain geographic area</a:t>
            </a:r>
          </a:p>
          <a:p>
            <a:pPr marL="358775" indent="-358775" eaLnBrk="1" hangingPunct="1">
              <a:lnSpc>
                <a:spcPct val="90000"/>
              </a:lnSpc>
            </a:pPr>
            <a:r>
              <a:rPr lang="en-US" sz="3600">
                <a:ea typeface="ヒラギノ角ゴ Pro W3" pitchFamily="17" charset="-128"/>
              </a:rPr>
              <a:t>Illustrate physical, social, political, cultural, economic, sociological, agricultural or any other aspects of a place</a:t>
            </a:r>
          </a:p>
          <a:p>
            <a:pPr marL="358775" indent="-358775" eaLnBrk="1" hangingPunct="1">
              <a:lnSpc>
                <a:spcPct val="90000"/>
              </a:lnSpc>
            </a:pPr>
            <a:endParaRPr lang="en-US">
              <a:ea typeface="ヒラギノ角ゴ Pro W3" pitchFamily="17" charset="-128"/>
            </a:endParaRPr>
          </a:p>
          <a:p>
            <a:pPr marL="358775" indent="-358775" eaLnBrk="1" hangingPunct="1">
              <a:lnSpc>
                <a:spcPct val="90000"/>
              </a:lnSpc>
              <a:buFontTx/>
              <a:buNone/>
            </a:pPr>
            <a:r>
              <a:rPr lang="en-US">
                <a:ea typeface="ヒラギノ角ゴ Pro W3" pitchFamily="17" charset="-128"/>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ea typeface="ヒラギノ角ゴ Pro W3" pitchFamily="17" charset="-128"/>
              </a:rPr>
              <a:t>Examples of thematic maps</a:t>
            </a:r>
          </a:p>
        </p:txBody>
      </p:sp>
      <p:sp>
        <p:nvSpPr>
          <p:cNvPr id="13315" name="Rectangle 4"/>
          <p:cNvSpPr>
            <a:spLocks noGrp="1" noChangeArrowheads="1"/>
          </p:cNvSpPr>
          <p:nvPr>
            <p:ph type="body" idx="4294967295"/>
          </p:nvPr>
        </p:nvSpPr>
        <p:spPr/>
        <p:txBody>
          <a:bodyPr/>
          <a:lstStyle/>
          <a:p>
            <a:endParaRPr lang="en-US">
              <a:ea typeface="ヒラギノ角ゴ Pro W3" pitchFamily="17" charset="-128"/>
            </a:endParaRPr>
          </a:p>
        </p:txBody>
      </p:sp>
      <p:pic>
        <p:nvPicPr>
          <p:cNvPr id="13316" name="Picture 6"/>
          <p:cNvPicPr>
            <a:picLocks noChangeAspect="1" noChangeArrowheads="1"/>
          </p:cNvPicPr>
          <p:nvPr/>
        </p:nvPicPr>
        <p:blipFill>
          <a:blip r:embed="rId3"/>
          <a:srcRect/>
          <a:stretch>
            <a:fillRect/>
          </a:stretch>
        </p:blipFill>
        <p:spPr bwMode="auto">
          <a:xfrm>
            <a:off x="463550" y="1628775"/>
            <a:ext cx="8196263" cy="4408488"/>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ea typeface="ヒラギノ角ゴ Pro W3" pitchFamily="17" charset="-128"/>
              </a:rPr>
              <a:t>Topographic maps</a:t>
            </a:r>
          </a:p>
        </p:txBody>
      </p:sp>
      <p:sp>
        <p:nvSpPr>
          <p:cNvPr id="14339" name="Content Placeholder 5"/>
          <p:cNvSpPr>
            <a:spLocks noGrp="1"/>
          </p:cNvSpPr>
          <p:nvPr>
            <p:ph idx="1"/>
          </p:nvPr>
        </p:nvSpPr>
        <p:spPr>
          <a:xfrm>
            <a:off x="457200" y="1600200"/>
            <a:ext cx="4495800" cy="4191000"/>
          </a:xfrm>
        </p:spPr>
        <p:txBody>
          <a:bodyPr/>
          <a:lstStyle/>
          <a:p>
            <a:pPr eaLnBrk="1" hangingPunct="1"/>
            <a:r>
              <a:rPr lang="en-US">
                <a:ea typeface="ヒラギノ角ゴ Pro W3" pitchFamily="17" charset="-128"/>
              </a:rPr>
              <a:t>Most common kind of base map</a:t>
            </a:r>
          </a:p>
          <a:p>
            <a:pPr eaLnBrk="1" hangingPunct="1"/>
            <a:r>
              <a:rPr lang="en-US">
                <a:ea typeface="ヒラギノ角ゴ Pro W3" pitchFamily="17" charset="-128"/>
              </a:rPr>
              <a:t>Topography means shape and elevation of the land</a:t>
            </a:r>
          </a:p>
          <a:p>
            <a:pPr eaLnBrk="1" hangingPunct="1"/>
            <a:r>
              <a:rPr lang="en-US">
                <a:ea typeface="ヒラギノ角ゴ Pro W3" pitchFamily="17" charset="-128"/>
              </a:rPr>
              <a:t>Topography is shown with contour lines</a:t>
            </a:r>
          </a:p>
          <a:p>
            <a:pPr eaLnBrk="1" hangingPunct="1"/>
            <a:endParaRPr lang="en-US">
              <a:ea typeface="ヒラギノ角ゴ Pro W3" pitchFamily="17" charset="-128"/>
            </a:endParaRPr>
          </a:p>
        </p:txBody>
      </p:sp>
      <p:pic>
        <p:nvPicPr>
          <p:cNvPr id="14340" name="Picture 6" descr="topo2.jpg"/>
          <p:cNvPicPr>
            <a:picLocks noChangeAspect="1"/>
          </p:cNvPicPr>
          <p:nvPr/>
        </p:nvPicPr>
        <p:blipFill>
          <a:blip r:embed="rId3"/>
          <a:srcRect/>
          <a:stretch>
            <a:fillRect/>
          </a:stretch>
        </p:blipFill>
        <p:spPr bwMode="auto">
          <a:xfrm>
            <a:off x="5181600" y="1379538"/>
            <a:ext cx="3124200" cy="4511675"/>
          </a:xfrm>
          <a:prstGeom prst="rect">
            <a:avLst/>
          </a:prstGeom>
          <a:noFill/>
          <a:ln w="9525">
            <a:solidFill>
              <a:schemeClr val="tx1"/>
            </a:solid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ea typeface="ヒラギノ角ゴ Pro W3" pitchFamily="17" charset="-128"/>
              </a:rPr>
              <a:t>Contour lines</a:t>
            </a:r>
          </a:p>
        </p:txBody>
      </p:sp>
      <p:sp>
        <p:nvSpPr>
          <p:cNvPr id="15363" name="Content Placeholder 2"/>
          <p:cNvSpPr>
            <a:spLocks noGrp="1"/>
          </p:cNvSpPr>
          <p:nvPr>
            <p:ph idx="1"/>
          </p:nvPr>
        </p:nvSpPr>
        <p:spPr>
          <a:xfrm>
            <a:off x="457200" y="1600200"/>
            <a:ext cx="5410200" cy="4267200"/>
          </a:xfrm>
        </p:spPr>
        <p:txBody>
          <a:bodyPr/>
          <a:lstStyle/>
          <a:p>
            <a:pPr eaLnBrk="1" hangingPunct="1"/>
            <a:r>
              <a:rPr lang="en-US">
                <a:ea typeface="ヒラギノ角ゴ Pro W3" pitchFamily="17" charset="-128"/>
              </a:rPr>
              <a:t>Indicate height or elevation of the land above sea level</a:t>
            </a:r>
          </a:p>
        </p:txBody>
      </p:sp>
      <p:pic>
        <p:nvPicPr>
          <p:cNvPr id="15364" name="Picture 5" descr="21.jpg"/>
          <p:cNvPicPr>
            <a:picLocks noChangeAspect="1"/>
          </p:cNvPicPr>
          <p:nvPr/>
        </p:nvPicPr>
        <p:blipFill>
          <a:blip r:embed="rId3"/>
          <a:srcRect/>
          <a:stretch>
            <a:fillRect/>
          </a:stretch>
        </p:blipFill>
        <p:spPr bwMode="auto">
          <a:xfrm>
            <a:off x="3373438" y="3048000"/>
            <a:ext cx="4200525" cy="23495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ea typeface="ヒラギノ角ゴ Pro W3" pitchFamily="17" charset="-128"/>
              </a:rPr>
              <a:t>Contour lines</a:t>
            </a:r>
          </a:p>
        </p:txBody>
      </p:sp>
      <p:sp>
        <p:nvSpPr>
          <p:cNvPr id="16387" name="Content Placeholder 2"/>
          <p:cNvSpPr>
            <a:spLocks noGrp="1"/>
          </p:cNvSpPr>
          <p:nvPr>
            <p:ph idx="1"/>
          </p:nvPr>
        </p:nvSpPr>
        <p:spPr>
          <a:xfrm>
            <a:off x="457200" y="1600200"/>
            <a:ext cx="4724400" cy="4343400"/>
          </a:xfrm>
        </p:spPr>
        <p:txBody>
          <a:bodyPr/>
          <a:lstStyle/>
          <a:p>
            <a:pPr marL="358775" indent="-358775" eaLnBrk="1" hangingPunct="1"/>
            <a:r>
              <a:rPr lang="en-US">
                <a:ea typeface="ヒラギノ角ゴ Pro W3" pitchFamily="17" charset="-128"/>
              </a:rPr>
              <a:t>Pattern of the contour lines show the shape of the land</a:t>
            </a:r>
          </a:p>
          <a:p>
            <a:pPr marL="358775" indent="-358775" eaLnBrk="1" hangingPunct="1"/>
            <a:r>
              <a:rPr lang="en-US">
                <a:ea typeface="ヒラギノ角ゴ Pro W3" pitchFamily="17" charset="-128"/>
              </a:rPr>
              <a:t>Note that contour lines:</a:t>
            </a:r>
          </a:p>
          <a:p>
            <a:pPr marL="823913" lvl="1" eaLnBrk="1" hangingPunct="1"/>
            <a:r>
              <a:rPr lang="en-US">
                <a:ea typeface="ヒラギノ角ゴ Pro W3" pitchFamily="17" charset="-128"/>
              </a:rPr>
              <a:t>are never straight;</a:t>
            </a:r>
          </a:p>
          <a:p>
            <a:pPr marL="823913" lvl="1" eaLnBrk="1" hangingPunct="1"/>
            <a:r>
              <a:rPr lang="en-US">
                <a:ea typeface="ヒラギノ角ゴ Pro W3" pitchFamily="17" charset="-128"/>
              </a:rPr>
              <a:t>never cross each other;</a:t>
            </a:r>
          </a:p>
          <a:p>
            <a:pPr marL="823913" lvl="1" eaLnBrk="1" hangingPunct="1"/>
            <a:r>
              <a:rPr lang="en-US">
                <a:ea typeface="ヒラギノ角ゴ Pro W3" pitchFamily="17" charset="-128"/>
              </a:rPr>
              <a:t>always cross rivers.</a:t>
            </a:r>
          </a:p>
          <a:p>
            <a:pPr marL="358775" indent="-358775" eaLnBrk="1" hangingPunct="1"/>
            <a:endParaRPr lang="en-US">
              <a:ea typeface="ヒラギノ角ゴ Pro W3" pitchFamily="17" charset="-128"/>
            </a:endParaRPr>
          </a:p>
        </p:txBody>
      </p:sp>
      <p:pic>
        <p:nvPicPr>
          <p:cNvPr id="16388" name="Picture 4" descr="22a.jpg"/>
          <p:cNvPicPr>
            <a:picLocks noChangeAspect="1"/>
          </p:cNvPicPr>
          <p:nvPr/>
        </p:nvPicPr>
        <p:blipFill>
          <a:blip r:embed="rId3"/>
          <a:srcRect/>
          <a:stretch>
            <a:fillRect/>
          </a:stretch>
        </p:blipFill>
        <p:spPr bwMode="auto">
          <a:xfrm>
            <a:off x="5443538" y="1600200"/>
            <a:ext cx="3700462" cy="25146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b="1">
                <a:ea typeface="ヒラギノ角ゴ Pro W3" pitchFamily="17" charset="-128"/>
              </a:rPr>
              <a:t>Contour interval</a:t>
            </a:r>
            <a:endParaRPr lang="en-US">
              <a:ea typeface="ヒラギノ角ゴ Pro W3" pitchFamily="17" charset="-128"/>
            </a:endParaRPr>
          </a:p>
        </p:txBody>
      </p:sp>
      <p:sp>
        <p:nvSpPr>
          <p:cNvPr id="17411" name="Content Placeholder 2"/>
          <p:cNvSpPr>
            <a:spLocks noGrp="1"/>
          </p:cNvSpPr>
          <p:nvPr>
            <p:ph idx="1"/>
          </p:nvPr>
        </p:nvSpPr>
        <p:spPr>
          <a:xfrm>
            <a:off x="457200" y="1600200"/>
            <a:ext cx="4724400" cy="4191000"/>
          </a:xfrm>
        </p:spPr>
        <p:txBody>
          <a:bodyPr/>
          <a:lstStyle/>
          <a:p>
            <a:pPr eaLnBrk="1" hangingPunct="1"/>
            <a:r>
              <a:rPr lang="en-US">
                <a:ea typeface="ヒラギノ角ゴ Pro W3" pitchFamily="17" charset="-128"/>
              </a:rPr>
              <a:t>The vertical distance between two adjacent contour lines </a:t>
            </a:r>
          </a:p>
          <a:p>
            <a:pPr eaLnBrk="1" hangingPunct="1"/>
            <a:r>
              <a:rPr lang="en-US">
                <a:ea typeface="ヒラギノ角ゴ Pro W3" pitchFamily="17" charset="-128"/>
              </a:rPr>
              <a:t>The same for all the contour lines on the map</a:t>
            </a:r>
          </a:p>
          <a:p>
            <a:pPr eaLnBrk="1" hangingPunct="1"/>
            <a:r>
              <a:rPr lang="en-US">
                <a:ea typeface="ヒラギノ角ゴ Pro W3" pitchFamily="17" charset="-128"/>
              </a:rPr>
              <a:t>Depends on the scale of the map</a:t>
            </a:r>
          </a:p>
          <a:p>
            <a:pPr eaLnBrk="1" hangingPunct="1"/>
            <a:endParaRPr lang="en-US">
              <a:ea typeface="ヒラギノ角ゴ Pro W3" pitchFamily="17" charset="-128"/>
            </a:endParaRPr>
          </a:p>
        </p:txBody>
      </p:sp>
      <p:pic>
        <p:nvPicPr>
          <p:cNvPr id="17412" name="Picture 5" descr="contourInterval.jpg"/>
          <p:cNvPicPr>
            <a:picLocks noChangeAspect="1"/>
          </p:cNvPicPr>
          <p:nvPr/>
        </p:nvPicPr>
        <p:blipFill>
          <a:blip r:embed="rId3"/>
          <a:srcRect/>
          <a:stretch>
            <a:fillRect/>
          </a:stretch>
        </p:blipFill>
        <p:spPr bwMode="auto">
          <a:xfrm>
            <a:off x="5095875" y="1828800"/>
            <a:ext cx="3335338" cy="30480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ea typeface="ヒラギノ角ゴ Pro W3" pitchFamily="17" charset="-128"/>
              </a:rPr>
              <a:t>What does scale mean?</a:t>
            </a:r>
          </a:p>
        </p:txBody>
      </p:sp>
      <p:sp>
        <p:nvSpPr>
          <p:cNvPr id="18435" name="Content Placeholder 2"/>
          <p:cNvSpPr>
            <a:spLocks noGrp="1"/>
          </p:cNvSpPr>
          <p:nvPr>
            <p:ph type="body" idx="1"/>
          </p:nvPr>
        </p:nvSpPr>
        <p:spPr/>
        <p:txBody>
          <a:bodyPr/>
          <a:lstStyle/>
          <a:p>
            <a:pPr eaLnBrk="1" hangingPunct="1"/>
            <a:r>
              <a:rPr lang="en-US">
                <a:ea typeface="ヒラギノ角ゴ Pro W3" pitchFamily="17" charset="-128"/>
              </a:rPr>
              <a:t>Scale is about distance. How long? How far? How wide? How far on the map and how far on the ground?</a:t>
            </a:r>
          </a:p>
          <a:p>
            <a:pPr eaLnBrk="1" hangingPunct="1"/>
            <a:r>
              <a:rPr lang="en-US">
                <a:ea typeface="ヒラギノ角ゴ Pro W3" pitchFamily="17" charset="-128"/>
              </a:rPr>
              <a:t>A map drawn to scale means that the distance between any two points on the drawing is in proportion to the distance on the ground. </a:t>
            </a:r>
          </a:p>
          <a:p>
            <a:pPr eaLnBrk="1" hangingPunct="1"/>
            <a:endParaRPr lang="en-US">
              <a:ea typeface="ヒラギノ角ゴ Pro W3" pitchFamily="17" charset="-12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ea typeface="ヒラギノ角ゴ Pro W3" pitchFamily="17" charset="-128"/>
              </a:rPr>
              <a:t>How is scale written?</a:t>
            </a:r>
          </a:p>
        </p:txBody>
      </p:sp>
      <p:sp>
        <p:nvSpPr>
          <p:cNvPr id="19459" name="Content Placeholder 2"/>
          <p:cNvSpPr>
            <a:spLocks noGrp="1"/>
          </p:cNvSpPr>
          <p:nvPr>
            <p:ph idx="1"/>
          </p:nvPr>
        </p:nvSpPr>
        <p:spPr/>
        <p:txBody>
          <a:bodyPr/>
          <a:lstStyle/>
          <a:p>
            <a:pPr eaLnBrk="1" hangingPunct="1"/>
            <a:r>
              <a:rPr lang="en-US">
                <a:ea typeface="ヒラギノ角ゴ Pro W3" pitchFamily="17" charset="-128"/>
              </a:rPr>
              <a:t>A fraction scale looks like this: 1:25,000.</a:t>
            </a:r>
          </a:p>
          <a:p>
            <a:pPr eaLnBrk="1" hangingPunct="1"/>
            <a:r>
              <a:rPr lang="en-US">
                <a:ea typeface="ヒラギノ角ゴ Pro W3" pitchFamily="17" charset="-128"/>
              </a:rPr>
              <a:t>It is written or said like this: “one to twenty-five thousand scale”.</a:t>
            </a:r>
          </a:p>
          <a:p>
            <a:pPr eaLnBrk="1" hangingPunct="1"/>
            <a:r>
              <a:rPr lang="en-US">
                <a:ea typeface="ヒラギノ角ゴ Pro W3" pitchFamily="17" charset="-128"/>
              </a:rPr>
              <a:t>It is shown as a graph scale like this:</a:t>
            </a:r>
          </a:p>
        </p:txBody>
      </p:sp>
      <p:pic>
        <p:nvPicPr>
          <p:cNvPr id="19460" name="Picture 5" descr="06scale.jpg"/>
          <p:cNvPicPr>
            <a:picLocks noChangeAspect="1"/>
          </p:cNvPicPr>
          <p:nvPr/>
        </p:nvPicPr>
        <p:blipFill>
          <a:blip r:embed="rId3"/>
          <a:srcRect/>
          <a:stretch>
            <a:fillRect/>
          </a:stretch>
        </p:blipFill>
        <p:spPr bwMode="auto">
          <a:xfrm>
            <a:off x="2514600" y="3962400"/>
            <a:ext cx="4022725" cy="197485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ea typeface="ヒラギノ角ゴ Pro W3" pitchFamily="17" charset="-128"/>
              </a:rPr>
              <a:t>1:25,000 scale</a:t>
            </a:r>
          </a:p>
        </p:txBody>
      </p:sp>
      <p:sp>
        <p:nvSpPr>
          <p:cNvPr id="20483" name="Content Placeholder 2"/>
          <p:cNvSpPr>
            <a:spLocks noGrp="1"/>
          </p:cNvSpPr>
          <p:nvPr>
            <p:ph type="body" idx="1"/>
          </p:nvPr>
        </p:nvSpPr>
        <p:spPr/>
        <p:txBody>
          <a:bodyPr/>
          <a:lstStyle/>
          <a:p>
            <a:pPr eaLnBrk="1" hangingPunct="1">
              <a:buFontTx/>
              <a:buNone/>
            </a:pPr>
            <a:endParaRPr lang="en-GB">
              <a:ea typeface="ヒラギノ角ゴ Pro W3" pitchFamily="17" charset="-128"/>
            </a:endParaRPr>
          </a:p>
          <a:p>
            <a:pPr eaLnBrk="1" hangingPunct="1"/>
            <a:r>
              <a:rPr lang="en-GB">
                <a:ea typeface="ヒラギノ角ゴ Pro W3" pitchFamily="17" charset="-128"/>
              </a:rPr>
              <a:t>1 centimetre (cm) on map = 25,000 cm on the ground</a:t>
            </a:r>
          </a:p>
          <a:p>
            <a:pPr eaLnBrk="1" hangingPunct="1"/>
            <a:r>
              <a:rPr lang="en-GB">
                <a:ea typeface="ヒラギノ角ゴ Pro W3" pitchFamily="17" charset="-128"/>
              </a:rPr>
              <a:t>1 cm on the map = 250 metres (m) on the ground</a:t>
            </a:r>
          </a:p>
          <a:p>
            <a:pPr eaLnBrk="1" hangingPunct="1"/>
            <a:r>
              <a:rPr lang="en-GB">
                <a:ea typeface="ヒラギノ角ゴ Pro W3" pitchFamily="17" charset="-128"/>
              </a:rPr>
              <a:t>4 cm on the map = 1 kilometre (km) on the ground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3" name="Rectangle 5"/>
          <p:cNvSpPr>
            <a:spLocks noChangeArrowheads="1"/>
          </p:cNvSpPr>
          <p:nvPr/>
        </p:nvSpPr>
        <p:spPr bwMode="auto">
          <a:xfrm>
            <a:off x="2147455" y="331408"/>
            <a:ext cx="4580659" cy="467580"/>
          </a:xfrm>
          <a:prstGeom prst="rect">
            <a:avLst/>
          </a:prstGeom>
          <a:noFill/>
          <a:ln w="9525">
            <a:noFill/>
            <a:miter lim="800000"/>
            <a:headEnd/>
            <a:tailEnd/>
          </a:ln>
          <a:effectLst/>
        </p:spPr>
        <p:txBody>
          <a:bodyPr lIns="82058" tIns="41029" rIns="82058" bIns="41029" anchor="ctr">
            <a:spAutoFit/>
          </a:bodyPr>
          <a:lstStyle/>
          <a:p>
            <a:pPr defTabSz="410291"/>
            <a:r>
              <a:rPr lang="en-GB" sz="2500" dirty="0">
                <a:solidFill>
                  <a:srgbClr val="000000"/>
                </a:solidFill>
                <a:latin typeface="Arial Black" pitchFamily="34" charset="0"/>
              </a:rPr>
              <a:t>CARTOGRAPHIC BASICS</a:t>
            </a:r>
          </a:p>
        </p:txBody>
      </p:sp>
      <p:sp>
        <p:nvSpPr>
          <p:cNvPr id="68615" name="Text Box 7"/>
          <p:cNvSpPr txBox="1">
            <a:spLocks noChangeArrowheads="1"/>
          </p:cNvSpPr>
          <p:nvPr/>
        </p:nvSpPr>
        <p:spPr bwMode="auto">
          <a:xfrm>
            <a:off x="889442" y="5182397"/>
            <a:ext cx="7620000" cy="1675603"/>
          </a:xfrm>
          <a:prstGeom prst="rect">
            <a:avLst/>
          </a:prstGeom>
          <a:noFill/>
          <a:ln w="9525">
            <a:noFill/>
            <a:miter lim="800000"/>
            <a:headEnd/>
            <a:tailEnd/>
          </a:ln>
          <a:effectLst/>
        </p:spPr>
        <p:txBody>
          <a:bodyPr lIns="82058" tIns="41029" rIns="82058" bIns="41029">
            <a:spAutoFit/>
          </a:bodyPr>
          <a:lstStyle/>
          <a:p>
            <a:pPr>
              <a:lnSpc>
                <a:spcPct val="75000"/>
              </a:lnSpc>
              <a:spcBef>
                <a:spcPct val="50000"/>
              </a:spcBef>
            </a:pPr>
            <a:r>
              <a:rPr lang="en-US" dirty="0"/>
              <a:t>Where am I?				</a:t>
            </a:r>
          </a:p>
          <a:p>
            <a:pPr>
              <a:lnSpc>
                <a:spcPct val="75000"/>
              </a:lnSpc>
              <a:spcBef>
                <a:spcPct val="50000"/>
              </a:spcBef>
            </a:pPr>
            <a:r>
              <a:rPr lang="en-US" dirty="0"/>
              <a:t>How far to my destination?</a:t>
            </a:r>
          </a:p>
          <a:p>
            <a:pPr>
              <a:lnSpc>
                <a:spcPct val="75000"/>
              </a:lnSpc>
              <a:spcBef>
                <a:spcPct val="50000"/>
              </a:spcBef>
            </a:pPr>
            <a:r>
              <a:rPr lang="en-US" dirty="0"/>
              <a:t>In what direction do I go?</a:t>
            </a:r>
          </a:p>
          <a:p>
            <a:pPr>
              <a:lnSpc>
                <a:spcPct val="75000"/>
              </a:lnSpc>
              <a:spcBef>
                <a:spcPct val="50000"/>
              </a:spcBef>
            </a:pPr>
            <a:r>
              <a:rPr lang="en-US" dirty="0"/>
              <a:t>How large?</a:t>
            </a:r>
          </a:p>
          <a:p>
            <a:pPr>
              <a:lnSpc>
                <a:spcPct val="75000"/>
              </a:lnSpc>
              <a:spcBef>
                <a:spcPct val="50000"/>
              </a:spcBef>
            </a:pPr>
            <a:r>
              <a:rPr lang="en-US" dirty="0"/>
              <a:t>What shape?</a:t>
            </a:r>
          </a:p>
        </p:txBody>
      </p:sp>
      <p:pic>
        <p:nvPicPr>
          <p:cNvPr id="68614" name="Picture 6" descr="geod2"/>
          <p:cNvPicPr>
            <a:picLocks noChangeAspect="1" noChangeArrowheads="1"/>
          </p:cNvPicPr>
          <p:nvPr/>
        </p:nvPicPr>
        <p:blipFill>
          <a:blip r:embed="rId2"/>
          <a:srcRect/>
          <a:stretch>
            <a:fillRect/>
          </a:stretch>
        </p:blipFill>
        <p:spPr bwMode="auto">
          <a:xfrm>
            <a:off x="733926" y="941294"/>
            <a:ext cx="7579896" cy="3844236"/>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ea typeface="ヒラギノ角ゴ Pro W3" pitchFamily="17" charset="-128"/>
              </a:rPr>
              <a:t>Relative scale</a:t>
            </a:r>
          </a:p>
        </p:txBody>
      </p:sp>
      <p:sp>
        <p:nvSpPr>
          <p:cNvPr id="21507" name="Content Placeholder 2"/>
          <p:cNvSpPr>
            <a:spLocks noGrp="1"/>
          </p:cNvSpPr>
          <p:nvPr>
            <p:ph idx="1"/>
          </p:nvPr>
        </p:nvSpPr>
        <p:spPr>
          <a:xfrm>
            <a:off x="457200" y="1600200"/>
            <a:ext cx="4267200" cy="4343400"/>
          </a:xfrm>
        </p:spPr>
        <p:txBody>
          <a:bodyPr/>
          <a:lstStyle/>
          <a:p>
            <a:pPr eaLnBrk="1" hangingPunct="1"/>
            <a:r>
              <a:rPr lang="en-US">
                <a:ea typeface="ヒラギノ角ゴ Pro W3" pitchFamily="17" charset="-128"/>
              </a:rPr>
              <a:t>Maps may be small, medium or large scale</a:t>
            </a:r>
          </a:p>
          <a:p>
            <a:pPr eaLnBrk="1" hangingPunct="1"/>
            <a:r>
              <a:rPr lang="en-US">
                <a:ea typeface="ヒラギノ角ゴ Pro W3" pitchFamily="17" charset="-128"/>
              </a:rPr>
              <a:t>Large scale map:  smaller area, more detail, more specific </a:t>
            </a:r>
          </a:p>
          <a:p>
            <a:pPr eaLnBrk="1" hangingPunct="1"/>
            <a:r>
              <a:rPr lang="en-US">
                <a:ea typeface="ヒラギノ角ゴ Pro W3" pitchFamily="17" charset="-128"/>
              </a:rPr>
              <a:t>Small scale map:   larger area, less detail, more general </a:t>
            </a:r>
          </a:p>
          <a:p>
            <a:pPr eaLnBrk="1" hangingPunct="1"/>
            <a:endParaRPr lang="en-US">
              <a:ea typeface="ヒラギノ角ゴ Pro W3" pitchFamily="17" charset="-128"/>
            </a:endParaRPr>
          </a:p>
        </p:txBody>
      </p:sp>
      <p:pic>
        <p:nvPicPr>
          <p:cNvPr id="21508" name="Picture 4" descr="08a.jpg"/>
          <p:cNvPicPr>
            <a:picLocks noChangeAspect="1"/>
          </p:cNvPicPr>
          <p:nvPr/>
        </p:nvPicPr>
        <p:blipFill>
          <a:blip r:embed="rId3"/>
          <a:srcRect/>
          <a:stretch>
            <a:fillRect/>
          </a:stretch>
        </p:blipFill>
        <p:spPr bwMode="auto">
          <a:xfrm>
            <a:off x="4946650" y="1600200"/>
            <a:ext cx="3314700" cy="43434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ea typeface="ヒラギノ角ゴ Pro W3" pitchFamily="17" charset="-128"/>
              </a:rPr>
              <a:t>Direction on a map</a:t>
            </a:r>
          </a:p>
        </p:txBody>
      </p:sp>
      <p:sp>
        <p:nvSpPr>
          <p:cNvPr id="22531" name="Content Placeholder 2"/>
          <p:cNvSpPr>
            <a:spLocks noGrp="1"/>
          </p:cNvSpPr>
          <p:nvPr>
            <p:ph idx="1"/>
          </p:nvPr>
        </p:nvSpPr>
        <p:spPr>
          <a:xfrm>
            <a:off x="457200" y="1600200"/>
            <a:ext cx="4495800" cy="4038600"/>
          </a:xfrm>
        </p:spPr>
        <p:txBody>
          <a:bodyPr/>
          <a:lstStyle/>
          <a:p>
            <a:pPr eaLnBrk="1" hangingPunct="1"/>
            <a:r>
              <a:rPr lang="en-US">
                <a:ea typeface="ヒラギノ角ゴ Pro W3" pitchFamily="17" charset="-128"/>
              </a:rPr>
              <a:t>Why draw maps with north at the top? It is a standard convention.</a:t>
            </a:r>
          </a:p>
          <a:p>
            <a:pPr eaLnBrk="1" hangingPunct="1"/>
            <a:r>
              <a:rPr lang="en-US">
                <a:ea typeface="ヒラギノ角ゴ Pro W3" pitchFamily="17" charset="-128"/>
              </a:rPr>
              <a:t>Compasses are made to measure to the magnetic north pole of the Earth. </a:t>
            </a:r>
          </a:p>
          <a:p>
            <a:pPr eaLnBrk="1" hangingPunct="1"/>
            <a:endParaRPr lang="en-US">
              <a:ea typeface="ヒラギノ角ゴ Pro W3" pitchFamily="17" charset="-128"/>
            </a:endParaRPr>
          </a:p>
        </p:txBody>
      </p:sp>
      <p:pic>
        <p:nvPicPr>
          <p:cNvPr id="22532" name="Picture 4" descr="11.jpg"/>
          <p:cNvPicPr>
            <a:picLocks noChangeAspect="1"/>
          </p:cNvPicPr>
          <p:nvPr/>
        </p:nvPicPr>
        <p:blipFill>
          <a:blip r:embed="rId3"/>
          <a:srcRect/>
          <a:stretch>
            <a:fillRect/>
          </a:stretch>
        </p:blipFill>
        <p:spPr bwMode="auto">
          <a:xfrm>
            <a:off x="5257800" y="1981200"/>
            <a:ext cx="3028950" cy="310515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ea typeface="ヒラギノ角ゴ Pro W3" pitchFamily="17" charset="-128"/>
              </a:rPr>
              <a:t>Where is north? </a:t>
            </a:r>
          </a:p>
        </p:txBody>
      </p:sp>
      <p:sp>
        <p:nvSpPr>
          <p:cNvPr id="23555" name="Content Placeholder 2"/>
          <p:cNvSpPr>
            <a:spLocks noGrp="1"/>
          </p:cNvSpPr>
          <p:nvPr>
            <p:ph type="body" idx="1"/>
          </p:nvPr>
        </p:nvSpPr>
        <p:spPr/>
        <p:txBody>
          <a:bodyPr/>
          <a:lstStyle/>
          <a:p>
            <a:pPr eaLnBrk="1" hangingPunct="1"/>
            <a:r>
              <a:rPr lang="en-US">
                <a:ea typeface="ヒラギノ角ゴ Pro W3" pitchFamily="17" charset="-128"/>
              </a:rPr>
              <a:t>We are facing north when our left hand points west where the sun sets and our right hand points east where the sun rises.</a:t>
            </a:r>
          </a:p>
          <a:p>
            <a:pPr eaLnBrk="1" hangingPunct="1"/>
            <a:r>
              <a:rPr lang="en-US">
                <a:ea typeface="ヒラギノ角ゴ Pro W3" pitchFamily="17" charset="-128"/>
              </a:rPr>
              <a:t>We use a compass to measure the location of north; the magnetic needle always points to north. </a:t>
            </a:r>
          </a:p>
          <a:p>
            <a:pPr eaLnBrk="1" hangingPunct="1"/>
            <a:endParaRPr lang="en-US">
              <a:ea typeface="ヒラギノ角ゴ Pro W3" pitchFamily="17" charset="-128"/>
            </a:endParaRPr>
          </a:p>
          <a:p>
            <a:pPr eaLnBrk="1" hangingPunct="1"/>
            <a:endParaRPr lang="en-US">
              <a:ea typeface="ヒラギノ角ゴ Pro W3" pitchFamily="17" charset="-128"/>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ea typeface="ヒラギノ角ゴ Pro W3" pitchFamily="17" charset="-128"/>
              </a:rPr>
              <a:t>North on the map</a:t>
            </a:r>
          </a:p>
        </p:txBody>
      </p:sp>
      <p:sp>
        <p:nvSpPr>
          <p:cNvPr id="24579" name="Content Placeholder 2"/>
          <p:cNvSpPr>
            <a:spLocks noGrp="1"/>
          </p:cNvSpPr>
          <p:nvPr>
            <p:ph idx="1"/>
          </p:nvPr>
        </p:nvSpPr>
        <p:spPr>
          <a:xfrm>
            <a:off x="457200" y="1600200"/>
            <a:ext cx="5638800" cy="4114800"/>
          </a:xfrm>
        </p:spPr>
        <p:txBody>
          <a:bodyPr/>
          <a:lstStyle/>
          <a:p>
            <a:pPr eaLnBrk="1" hangingPunct="1"/>
            <a:r>
              <a:rPr lang="en-US">
                <a:ea typeface="ヒラギノ角ゴ Pro W3" pitchFamily="17" charset="-128"/>
              </a:rPr>
              <a:t>Magnetic north is measured by a compass.</a:t>
            </a:r>
          </a:p>
          <a:p>
            <a:pPr eaLnBrk="1" hangingPunct="1"/>
            <a:r>
              <a:rPr lang="en-US">
                <a:ea typeface="ヒラギノ角ゴ Pro W3" pitchFamily="17" charset="-128"/>
              </a:rPr>
              <a:t>Grid north follows the grid lines of the coordinate system the map is made on.</a:t>
            </a:r>
          </a:p>
          <a:p>
            <a:pPr eaLnBrk="1" hangingPunct="1"/>
            <a:r>
              <a:rPr lang="en-US">
                <a:ea typeface="ヒラギノ角ゴ Pro W3" pitchFamily="17" charset="-128"/>
              </a:rPr>
              <a:t>True north corresponds to the Earth’s axis, the North Pole.</a:t>
            </a:r>
          </a:p>
          <a:p>
            <a:pPr eaLnBrk="1" hangingPunct="1">
              <a:buFontTx/>
              <a:buNone/>
            </a:pPr>
            <a:endParaRPr lang="en-US">
              <a:ea typeface="ヒラギノ角ゴ Pro W3" pitchFamily="17" charset="-128"/>
            </a:endParaRPr>
          </a:p>
        </p:txBody>
      </p:sp>
      <p:pic>
        <p:nvPicPr>
          <p:cNvPr id="24580" name="Picture 4" descr="14c.jpg"/>
          <p:cNvPicPr>
            <a:picLocks noChangeAspect="1"/>
          </p:cNvPicPr>
          <p:nvPr/>
        </p:nvPicPr>
        <p:blipFill>
          <a:blip r:embed="rId3"/>
          <a:srcRect/>
          <a:stretch>
            <a:fillRect/>
          </a:stretch>
        </p:blipFill>
        <p:spPr bwMode="auto">
          <a:xfrm>
            <a:off x="6400800" y="1600200"/>
            <a:ext cx="2514600" cy="259397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ea typeface="ヒラギノ角ゴ Pro W3" pitchFamily="17" charset="-128"/>
              </a:rPr>
              <a:t>Magnetic declination</a:t>
            </a:r>
          </a:p>
        </p:txBody>
      </p:sp>
      <p:sp>
        <p:nvSpPr>
          <p:cNvPr id="25603" name="Content Placeholder 2"/>
          <p:cNvSpPr>
            <a:spLocks noGrp="1"/>
          </p:cNvSpPr>
          <p:nvPr>
            <p:ph type="body" idx="1"/>
          </p:nvPr>
        </p:nvSpPr>
        <p:spPr/>
        <p:txBody>
          <a:bodyPr/>
          <a:lstStyle/>
          <a:p>
            <a:pPr eaLnBrk="1" hangingPunct="1"/>
            <a:r>
              <a:rPr lang="en-US">
                <a:ea typeface="ヒラギノ角ゴ Pro W3" pitchFamily="17" charset="-128"/>
              </a:rPr>
              <a:t>The difference or angle between magnetic north and true north</a:t>
            </a:r>
            <a:endParaRPr lang="en-US" u="sng">
              <a:ea typeface="ヒラギノ角ゴ Pro W3" pitchFamily="17" charset="-128"/>
            </a:endParaRPr>
          </a:p>
          <a:p>
            <a:pPr eaLnBrk="1" hangingPunct="1"/>
            <a:r>
              <a:rPr lang="en-US">
                <a:ea typeface="ヒラギノ角ゴ Pro W3" pitchFamily="17" charset="-128"/>
              </a:rPr>
              <a:t>The calculation for the difference is shown on a topographic map</a:t>
            </a:r>
          </a:p>
          <a:p>
            <a:pPr eaLnBrk="1" hangingPunct="1"/>
            <a:r>
              <a:rPr lang="en-US">
                <a:ea typeface="ヒラギノ角ゴ Pro W3" pitchFamily="17" charset="-128"/>
              </a:rPr>
              <a:t>Adjust your compass accordingly </a:t>
            </a:r>
          </a:p>
          <a:p>
            <a:pPr eaLnBrk="1" hangingPunct="1"/>
            <a:endParaRPr lang="en-US">
              <a:ea typeface="ヒラギノ角ゴ Pro W3" pitchFamily="17" charset="-128"/>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a:ea typeface="ヒラギノ角ゴ Pro W3" pitchFamily="17" charset="-128"/>
              </a:rPr>
              <a:t>Measure direction on a map</a:t>
            </a:r>
          </a:p>
        </p:txBody>
      </p:sp>
      <p:sp>
        <p:nvSpPr>
          <p:cNvPr id="26627" name="Content Placeholder 2"/>
          <p:cNvSpPr>
            <a:spLocks noGrp="1"/>
          </p:cNvSpPr>
          <p:nvPr>
            <p:ph idx="1"/>
          </p:nvPr>
        </p:nvSpPr>
        <p:spPr>
          <a:xfrm>
            <a:off x="457200" y="1600200"/>
            <a:ext cx="4114800" cy="3733800"/>
          </a:xfrm>
        </p:spPr>
        <p:txBody>
          <a:bodyPr/>
          <a:lstStyle/>
          <a:p>
            <a:pPr eaLnBrk="1" hangingPunct="1"/>
            <a:r>
              <a:rPr lang="en-US">
                <a:ea typeface="ヒラギノ角ゴ Pro W3" pitchFamily="17" charset="-128"/>
              </a:rPr>
              <a:t>Use a protractor or compass to measure the degrees or angle from the north line</a:t>
            </a:r>
          </a:p>
          <a:p>
            <a:pPr eaLnBrk="1" hangingPunct="1"/>
            <a:r>
              <a:rPr lang="en-US">
                <a:ea typeface="ヒラギノ角ゴ Pro W3" pitchFamily="17" charset="-128"/>
              </a:rPr>
              <a:t>Both measure using a circle of 360 degrees </a:t>
            </a:r>
          </a:p>
        </p:txBody>
      </p:sp>
      <p:pic>
        <p:nvPicPr>
          <p:cNvPr id="26628" name="Picture 4" descr="14.jpg"/>
          <p:cNvPicPr>
            <a:picLocks noChangeAspect="1"/>
          </p:cNvPicPr>
          <p:nvPr/>
        </p:nvPicPr>
        <p:blipFill>
          <a:blip r:embed="rId3"/>
          <a:srcRect/>
          <a:stretch>
            <a:fillRect/>
          </a:stretch>
        </p:blipFill>
        <p:spPr bwMode="auto">
          <a:xfrm>
            <a:off x="4702175" y="1905000"/>
            <a:ext cx="3355975" cy="32004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ea typeface="ヒラギノ角ゴ Pro W3" pitchFamily="17" charset="-128"/>
              </a:rPr>
              <a:t>The map grid</a:t>
            </a:r>
          </a:p>
        </p:txBody>
      </p:sp>
      <p:sp>
        <p:nvSpPr>
          <p:cNvPr id="27651" name="Content Placeholder 2"/>
          <p:cNvSpPr>
            <a:spLocks noGrp="1"/>
          </p:cNvSpPr>
          <p:nvPr>
            <p:ph idx="1"/>
          </p:nvPr>
        </p:nvSpPr>
        <p:spPr>
          <a:xfrm>
            <a:off x="4038600" y="1600200"/>
            <a:ext cx="4572000" cy="4572000"/>
          </a:xfrm>
        </p:spPr>
        <p:txBody>
          <a:bodyPr/>
          <a:lstStyle/>
          <a:p>
            <a:pPr eaLnBrk="1" hangingPunct="1"/>
            <a:r>
              <a:rPr lang="en-US">
                <a:ea typeface="ヒラギノ角ゴ Pro W3" pitchFamily="17" charset="-128"/>
              </a:rPr>
              <a:t>Imaginary lines crossing the globe</a:t>
            </a:r>
          </a:p>
          <a:p>
            <a:pPr eaLnBrk="1" hangingPunct="1"/>
            <a:r>
              <a:rPr lang="en-US">
                <a:ea typeface="ヒラギノ角ゴ Pro W3" pitchFamily="17" charset="-128"/>
              </a:rPr>
              <a:t>Meridian lines are drawn north-south</a:t>
            </a:r>
          </a:p>
          <a:p>
            <a:pPr eaLnBrk="1" hangingPunct="1"/>
            <a:r>
              <a:rPr lang="en-US">
                <a:ea typeface="ヒラギノ角ゴ Pro W3" pitchFamily="17" charset="-128"/>
              </a:rPr>
              <a:t>Parallel lines are drawn east-west</a:t>
            </a:r>
          </a:p>
          <a:p>
            <a:pPr eaLnBrk="1" hangingPunct="1"/>
            <a:r>
              <a:rPr lang="en-US">
                <a:ea typeface="ヒラギノ角ゴ Pro W3" pitchFamily="17" charset="-128"/>
              </a:rPr>
              <a:t>Where the lines cross is a coordinate point</a:t>
            </a:r>
          </a:p>
        </p:txBody>
      </p:sp>
      <p:pic>
        <p:nvPicPr>
          <p:cNvPr id="27652" name="Picture 4" descr="globalgrid.jpg"/>
          <p:cNvPicPr>
            <a:picLocks noChangeAspect="1"/>
          </p:cNvPicPr>
          <p:nvPr/>
        </p:nvPicPr>
        <p:blipFill>
          <a:blip r:embed="rId3"/>
          <a:srcRect/>
          <a:stretch>
            <a:fillRect/>
          </a:stretch>
        </p:blipFill>
        <p:spPr bwMode="auto">
          <a:xfrm>
            <a:off x="609600" y="1811338"/>
            <a:ext cx="3313113" cy="293687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ea typeface="ヒラギノ角ゴ Pro W3" pitchFamily="17" charset="-128"/>
              </a:rPr>
              <a:t>Coordinate systems</a:t>
            </a:r>
            <a:endParaRPr lang="en-GB">
              <a:ea typeface="ヒラギノ角ゴ Pro W3" pitchFamily="17" charset="-128"/>
            </a:endParaRPr>
          </a:p>
        </p:txBody>
      </p:sp>
      <p:sp>
        <p:nvSpPr>
          <p:cNvPr id="28675" name="Rectangle 3"/>
          <p:cNvSpPr>
            <a:spLocks noGrp="1" noChangeArrowheads="1"/>
          </p:cNvSpPr>
          <p:nvPr>
            <p:ph type="body" idx="1"/>
          </p:nvPr>
        </p:nvSpPr>
        <p:spPr/>
        <p:txBody>
          <a:bodyPr/>
          <a:lstStyle/>
          <a:p>
            <a:pPr eaLnBrk="1" hangingPunct="1"/>
            <a:r>
              <a:rPr lang="en-US">
                <a:ea typeface="ヒラギノ角ゴ Pro W3" pitchFamily="17" charset="-128"/>
              </a:rPr>
              <a:t>Two common coordinate systems are: </a:t>
            </a:r>
          </a:p>
          <a:p>
            <a:pPr lvl="1" eaLnBrk="1" hangingPunct="1"/>
            <a:r>
              <a:rPr lang="en-US" sz="2400">
                <a:ea typeface="ヒラギノ角ゴ Pro W3" pitchFamily="17" charset="-128"/>
              </a:rPr>
              <a:t>the geographic coordinate system</a:t>
            </a:r>
          </a:p>
          <a:p>
            <a:pPr lvl="1" eaLnBrk="1" hangingPunct="1"/>
            <a:r>
              <a:rPr lang="en-US" sz="2400">
                <a:ea typeface="ヒラギノ角ゴ Pro W3" pitchFamily="17" charset="-128"/>
              </a:rPr>
              <a:t>the Universal Transverse Mercator (UTM)</a:t>
            </a:r>
          </a:p>
          <a:p>
            <a:endParaRPr lang="en-GB">
              <a:ea typeface="ヒラギノ角ゴ Pro W3" pitchFamily="17" charset="-128"/>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ea typeface="ヒラギノ角ゴ Pro W3" pitchFamily="17" charset="-128"/>
              </a:rPr>
              <a:t>Geographic coordinate system</a:t>
            </a:r>
          </a:p>
        </p:txBody>
      </p:sp>
      <p:sp>
        <p:nvSpPr>
          <p:cNvPr id="29699" name="Content Placeholder 2"/>
          <p:cNvSpPr>
            <a:spLocks noGrp="1"/>
          </p:cNvSpPr>
          <p:nvPr>
            <p:ph type="body" idx="1"/>
          </p:nvPr>
        </p:nvSpPr>
        <p:spPr/>
        <p:txBody>
          <a:bodyPr/>
          <a:lstStyle/>
          <a:p>
            <a:pPr eaLnBrk="1" hangingPunct="1"/>
            <a:r>
              <a:rPr lang="en-US">
                <a:ea typeface="ヒラギノ角ゴ Pro W3" pitchFamily="17" charset="-128"/>
              </a:rPr>
              <a:t>Latitude lines run east-west and are parallel. </a:t>
            </a:r>
          </a:p>
          <a:p>
            <a:pPr eaLnBrk="1" hangingPunct="1"/>
            <a:r>
              <a:rPr lang="en-US">
                <a:ea typeface="ヒラギノ角ゴ Pro W3" pitchFamily="17" charset="-128"/>
              </a:rPr>
              <a:t>Longitude lines run north-south. </a:t>
            </a:r>
          </a:p>
          <a:p>
            <a:pPr eaLnBrk="1" hangingPunct="1"/>
            <a:r>
              <a:rPr lang="en-US">
                <a:ea typeface="ヒラギノ角ゴ Pro W3" pitchFamily="17" charset="-128"/>
              </a:rPr>
              <a:t>Lines are numbered in degrees, minutes and seconds, like reading a clock.</a:t>
            </a:r>
          </a:p>
          <a:p>
            <a:pPr eaLnBrk="1" hangingPunct="1"/>
            <a:r>
              <a:rPr lang="en-US">
                <a:ea typeface="ヒラギノ角ゴ Pro W3" pitchFamily="17" charset="-128"/>
              </a:rPr>
              <a:t>Why degrees? Because angles are always measured in degrees. </a:t>
            </a:r>
          </a:p>
          <a:p>
            <a:pPr eaLnBrk="1" hangingPunct="1"/>
            <a:endParaRPr lang="en-US">
              <a:ea typeface="ヒラギノ角ゴ Pro W3" pitchFamily="17" charset="-128"/>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ea typeface="ヒラギノ角ゴ Pro W3" pitchFamily="17" charset="-128"/>
              </a:rPr>
              <a:t>Latitude-Longitude</a:t>
            </a:r>
          </a:p>
        </p:txBody>
      </p:sp>
      <p:pic>
        <p:nvPicPr>
          <p:cNvPr id="30723" name="Content Placeholder 4" descr="globalgrid2.jpg"/>
          <p:cNvPicPr>
            <a:picLocks noGrp="1" noChangeAspect="1"/>
          </p:cNvPicPr>
          <p:nvPr>
            <p:ph idx="1"/>
          </p:nvPr>
        </p:nvPicPr>
        <p:blipFill>
          <a:blip r:embed="rId3"/>
          <a:srcRect/>
          <a:stretch>
            <a:fillRect/>
          </a:stretch>
        </p:blipFill>
        <p:spPr>
          <a:xfrm>
            <a:off x="2263775" y="1601788"/>
            <a:ext cx="4616450" cy="4522787"/>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ea typeface="ヒラギノ角ゴ Pro W3" pitchFamily="17" charset="-128"/>
              </a:rPr>
              <a:t>Introduction</a:t>
            </a:r>
          </a:p>
        </p:txBody>
      </p:sp>
      <p:sp>
        <p:nvSpPr>
          <p:cNvPr id="4099" name="Content Placeholder 2"/>
          <p:cNvSpPr>
            <a:spLocks noGrp="1"/>
          </p:cNvSpPr>
          <p:nvPr>
            <p:ph type="body" idx="1"/>
          </p:nvPr>
        </p:nvSpPr>
        <p:spPr/>
        <p:txBody>
          <a:bodyPr/>
          <a:lstStyle/>
          <a:p>
            <a:r>
              <a:rPr lang="en-US">
                <a:ea typeface="ヒラギノ角ゴ Pro W3" pitchFamily="17" charset="-128"/>
              </a:rPr>
              <a:t>This presentation covers:</a:t>
            </a:r>
          </a:p>
          <a:p>
            <a:pPr lvl="1"/>
            <a:r>
              <a:rPr lang="en-US">
                <a:ea typeface="ヒラギノ角ゴ Pro W3" pitchFamily="17" charset="-128"/>
              </a:rPr>
              <a:t>an introduction to scale maps, what they are and how they are made; </a:t>
            </a:r>
          </a:p>
          <a:p>
            <a:pPr lvl="1"/>
            <a:r>
              <a:rPr lang="en-US">
                <a:ea typeface="ヒラギノ角ゴ Pro W3" pitchFamily="17" charset="-128"/>
              </a:rPr>
              <a:t>basic cartography – standard conventions in making maps.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ea typeface="ヒラギノ角ゴ Pro W3" pitchFamily="17" charset="-128"/>
              </a:rPr>
              <a:t>Universal Transverse Mercator (UTM)</a:t>
            </a:r>
          </a:p>
        </p:txBody>
      </p:sp>
      <p:sp>
        <p:nvSpPr>
          <p:cNvPr id="31747" name="Content Placeholder 2"/>
          <p:cNvSpPr>
            <a:spLocks noGrp="1"/>
          </p:cNvSpPr>
          <p:nvPr>
            <p:ph type="body" idx="1"/>
          </p:nvPr>
        </p:nvSpPr>
        <p:spPr/>
        <p:txBody>
          <a:bodyPr/>
          <a:lstStyle/>
          <a:p>
            <a:pPr eaLnBrk="1" hangingPunct="1"/>
            <a:r>
              <a:rPr lang="en-US">
                <a:ea typeface="ヒラギノ角ゴ Pro W3" pitchFamily="17" charset="-128"/>
              </a:rPr>
              <a:t>On a global map, UTM lines are straight.</a:t>
            </a:r>
          </a:p>
          <a:p>
            <a:pPr eaLnBrk="1" hangingPunct="1"/>
            <a:r>
              <a:rPr lang="en-US">
                <a:ea typeface="ヒラギノ角ゴ Pro W3" pitchFamily="17" charset="-128"/>
              </a:rPr>
              <a:t>UTM is a type of projection, calculated to make a flat map of the round Earth. </a:t>
            </a:r>
          </a:p>
          <a:p>
            <a:pPr eaLnBrk="1" hangingPunct="1"/>
            <a:r>
              <a:rPr lang="en-US">
                <a:ea typeface="ヒラギノ角ゴ Pro W3" pitchFamily="17" charset="-128"/>
              </a:rPr>
              <a:t>UTM zones are numbered east to west and lettered north to south. </a:t>
            </a:r>
          </a:p>
          <a:p>
            <a:pPr eaLnBrk="1" hangingPunct="1"/>
            <a:r>
              <a:rPr lang="en-US">
                <a:ea typeface="ヒラギノ角ゴ Pro W3" pitchFamily="17" charset="-128"/>
              </a:rPr>
              <a:t>Each zone is equivalent to 6</a:t>
            </a:r>
            <a:r>
              <a:rPr lang="en-US" baseline="30000">
                <a:ea typeface="ヒラギノ角ゴ Pro W3" pitchFamily="17" charset="-128"/>
              </a:rPr>
              <a:t>o</a:t>
            </a:r>
            <a:r>
              <a:rPr lang="en-US">
                <a:ea typeface="ヒラギノ角ゴ Pro W3" pitchFamily="17" charset="-128"/>
              </a:rPr>
              <a:t>.</a:t>
            </a:r>
          </a:p>
          <a:p>
            <a:pPr eaLnBrk="1" hangingPunct="1"/>
            <a:r>
              <a:rPr lang="en-US">
                <a:ea typeface="ヒラギノ角ゴ Pro W3" pitchFamily="17" charset="-128"/>
              </a:rPr>
              <a:t>The measurement unit is metres. </a:t>
            </a:r>
          </a:p>
          <a:p>
            <a:pPr eaLnBrk="1" hangingPunct="1"/>
            <a:endParaRPr lang="en-US">
              <a:ea typeface="ヒラギノ角ゴ Pro W3" pitchFamily="17" charset="-128"/>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ea typeface="ヒラギノ角ゴ Pro W3" pitchFamily="17" charset="-128"/>
              </a:rPr>
              <a:t>UTM</a:t>
            </a:r>
          </a:p>
        </p:txBody>
      </p:sp>
      <p:pic>
        <p:nvPicPr>
          <p:cNvPr id="32771" name="Content Placeholder 4" descr="19utmZones.gif"/>
          <p:cNvPicPr>
            <a:picLocks noGrp="1" noChangeAspect="1"/>
          </p:cNvPicPr>
          <p:nvPr>
            <p:ph idx="1"/>
          </p:nvPr>
        </p:nvPicPr>
        <p:blipFill>
          <a:blip r:embed="rId3"/>
          <a:srcRect/>
          <a:stretch>
            <a:fillRect/>
          </a:stretch>
        </p:blipFill>
        <p:spPr>
          <a:xfrm>
            <a:off x="596900" y="1600200"/>
            <a:ext cx="7950200" cy="4525963"/>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ea typeface="ヒラギノ角ゴ Pro W3" pitchFamily="17" charset="-128"/>
              </a:rPr>
              <a:t>Strengths of scale maps</a:t>
            </a:r>
          </a:p>
        </p:txBody>
      </p:sp>
      <p:sp>
        <p:nvSpPr>
          <p:cNvPr id="33795" name="Content Placeholder 2"/>
          <p:cNvSpPr>
            <a:spLocks noGrp="1"/>
          </p:cNvSpPr>
          <p:nvPr>
            <p:ph type="body" idx="1"/>
          </p:nvPr>
        </p:nvSpPr>
        <p:spPr/>
        <p:txBody>
          <a:bodyPr/>
          <a:lstStyle/>
          <a:p>
            <a:pPr eaLnBrk="1" hangingPunct="1"/>
            <a:r>
              <a:rPr lang="en-US">
                <a:ea typeface="ヒラギノ角ゴ Pro W3" pitchFamily="17" charset="-128"/>
              </a:rPr>
              <a:t>Can measure distance, direction and area</a:t>
            </a:r>
          </a:p>
          <a:p>
            <a:pPr eaLnBrk="1" hangingPunct="1"/>
            <a:r>
              <a:rPr lang="en-US">
                <a:ea typeface="ヒラギノ角ゴ Pro W3" pitchFamily="17" charset="-128"/>
              </a:rPr>
              <a:t>Made according to conventions so they have validity in the eyes of officials</a:t>
            </a:r>
          </a:p>
          <a:p>
            <a:pPr eaLnBrk="1" hangingPunct="1"/>
            <a:r>
              <a:rPr lang="en-US">
                <a:ea typeface="ヒラギノ角ゴ Pro W3" pitchFamily="17" charset="-128"/>
              </a:rPr>
              <a:t>Objective viewpoint leads to clear discussion between community and “outsiders”</a:t>
            </a:r>
          </a:p>
          <a:p>
            <a:pPr eaLnBrk="1" hangingPunct="1"/>
            <a:endParaRPr lang="en-US">
              <a:ea typeface="ヒラギノ角ゴ Pro W3" pitchFamily="17" charset="-128"/>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a:ea typeface="ヒラギノ角ゴ Pro W3" pitchFamily="17" charset="-128"/>
              </a:rPr>
              <a:t>Limitations of scale maps</a:t>
            </a:r>
          </a:p>
        </p:txBody>
      </p:sp>
      <p:sp>
        <p:nvSpPr>
          <p:cNvPr id="34819" name="Content Placeholder 2"/>
          <p:cNvSpPr>
            <a:spLocks noGrp="1"/>
          </p:cNvSpPr>
          <p:nvPr>
            <p:ph idx="1"/>
          </p:nvPr>
        </p:nvSpPr>
        <p:spPr/>
        <p:txBody>
          <a:bodyPr/>
          <a:lstStyle/>
          <a:p>
            <a:pPr eaLnBrk="1" hangingPunct="1"/>
            <a:r>
              <a:rPr lang="en-US">
                <a:ea typeface="ヒラギノ角ゴ Pro W3" pitchFamily="17" charset="-128"/>
              </a:rPr>
              <a:t>Community members may not understand the map or the process.</a:t>
            </a:r>
          </a:p>
          <a:p>
            <a:pPr eaLnBrk="1" hangingPunct="1"/>
            <a:r>
              <a:rPr lang="en-US">
                <a:ea typeface="ヒラギノ角ゴ Pro W3" pitchFamily="17" charset="-128"/>
              </a:rPr>
              <a:t>It is difficult to draw the local perception of the land and the subjective importance of things. </a:t>
            </a:r>
          </a:p>
          <a:p>
            <a:pPr eaLnBrk="1" hangingPunct="1"/>
            <a:r>
              <a:rPr lang="en-US">
                <a:ea typeface="ヒラギノ角ゴ Pro W3" pitchFamily="17" charset="-128"/>
              </a:rPr>
              <a:t>Discussions with officials may get diverted to technology and accuracy and away from the real issues.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a:ea typeface="ヒラギノ角ゴ Pro W3" pitchFamily="17" charset="-128"/>
              </a:rPr>
              <a:t>What is a scale map?</a:t>
            </a:r>
          </a:p>
        </p:txBody>
      </p:sp>
      <p:sp>
        <p:nvSpPr>
          <p:cNvPr id="5123" name="Content Placeholder 2"/>
          <p:cNvSpPr>
            <a:spLocks noGrp="1"/>
          </p:cNvSpPr>
          <p:nvPr>
            <p:ph type="body" idx="1"/>
          </p:nvPr>
        </p:nvSpPr>
        <p:spPr/>
        <p:txBody>
          <a:bodyPr/>
          <a:lstStyle/>
          <a:p>
            <a:pPr eaLnBrk="1" hangingPunct="1"/>
            <a:r>
              <a:rPr lang="en-US">
                <a:ea typeface="ヒラギノ角ゴ Pro W3" pitchFamily="17" charset="-128"/>
              </a:rPr>
              <a:t>A map drawn using measurement</a:t>
            </a:r>
          </a:p>
          <a:p>
            <a:pPr eaLnBrk="1" hangingPunct="1"/>
            <a:r>
              <a:rPr lang="en-US">
                <a:ea typeface="ヒラギノ角ゴ Pro W3" pitchFamily="17" charset="-128"/>
              </a:rPr>
              <a:t>Shows a distance measured on the ground according to a certain proportion</a:t>
            </a:r>
          </a:p>
          <a:p>
            <a:pPr eaLnBrk="1" hangingPunct="1"/>
            <a:r>
              <a:rPr lang="en-US">
                <a:ea typeface="ヒラギノ角ゴ Pro W3" pitchFamily="17" charset="-128"/>
              </a:rPr>
              <a:t>Measures direction also </a:t>
            </a:r>
          </a:p>
          <a:p>
            <a:pPr eaLnBrk="1" hangingPunct="1"/>
            <a:r>
              <a:rPr lang="en-US">
                <a:ea typeface="ヒラギノ角ゴ Pro W3" pitchFamily="17" charset="-128"/>
              </a:rPr>
              <a:t>Any point on the map has a relationship to any other point according to a measured distance and direction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ea typeface="ヒラギノ角ゴ Pro W3" pitchFamily="17" charset="-128"/>
              </a:rPr>
              <a:t>What is cartography?</a:t>
            </a:r>
          </a:p>
        </p:txBody>
      </p:sp>
      <p:sp>
        <p:nvSpPr>
          <p:cNvPr id="6147" name="Content Placeholder 2"/>
          <p:cNvSpPr>
            <a:spLocks noGrp="1"/>
          </p:cNvSpPr>
          <p:nvPr>
            <p:ph type="body" idx="1"/>
          </p:nvPr>
        </p:nvSpPr>
        <p:spPr/>
        <p:txBody>
          <a:bodyPr/>
          <a:lstStyle/>
          <a:p>
            <a:pPr eaLnBrk="1" hangingPunct="1"/>
            <a:r>
              <a:rPr lang="en-US">
                <a:ea typeface="ヒラギノ角ゴ Pro W3" pitchFamily="17" charset="-128"/>
              </a:rPr>
              <a:t>Cartography is the art and science of making maps. </a:t>
            </a:r>
          </a:p>
          <a:p>
            <a:pPr eaLnBrk="1" hangingPunct="1"/>
            <a:r>
              <a:rPr lang="en-US">
                <a:ea typeface="ヒラギノ角ゴ Pro W3" pitchFamily="17" charset="-128"/>
              </a:rPr>
              <a:t>There are standard cartographic conventions for making scale maps.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ea typeface="ヒラギノ角ゴ Pro W3" pitchFamily="17" charset="-128"/>
              </a:rPr>
              <a:t>Basic elements of a scale map</a:t>
            </a:r>
          </a:p>
        </p:txBody>
      </p:sp>
      <p:sp>
        <p:nvSpPr>
          <p:cNvPr id="7171" name="Content Placeholder 2"/>
          <p:cNvSpPr>
            <a:spLocks noGrp="1"/>
          </p:cNvSpPr>
          <p:nvPr>
            <p:ph type="body" idx="1"/>
          </p:nvPr>
        </p:nvSpPr>
        <p:spPr/>
        <p:txBody>
          <a:bodyPr/>
          <a:lstStyle/>
          <a:p>
            <a:pPr eaLnBrk="1" hangingPunct="1"/>
            <a:r>
              <a:rPr lang="en-US">
                <a:ea typeface="ヒラギノ角ゴ Pro W3" pitchFamily="17" charset="-128"/>
              </a:rPr>
              <a:t>Symbols and a legend</a:t>
            </a:r>
          </a:p>
          <a:p>
            <a:pPr eaLnBrk="1" hangingPunct="1"/>
            <a:r>
              <a:rPr lang="en-US">
                <a:ea typeface="ヒラギノ角ゴ Pro W3" pitchFamily="17" charset="-128"/>
              </a:rPr>
              <a:t>Scale</a:t>
            </a:r>
          </a:p>
          <a:p>
            <a:pPr eaLnBrk="1" hangingPunct="1"/>
            <a:r>
              <a:rPr lang="en-US">
                <a:ea typeface="ヒラギノ角ゴ Pro W3" pitchFamily="17" charset="-128"/>
              </a:rPr>
              <a:t>Direction (indicated by the north arrow)</a:t>
            </a:r>
          </a:p>
          <a:p>
            <a:pPr eaLnBrk="1" hangingPunct="1"/>
            <a:r>
              <a:rPr lang="en-US">
                <a:ea typeface="ヒラギノ角ゴ Pro W3" pitchFamily="17" charset="-128"/>
              </a:rPr>
              <a:t>Map grid or coordinate system</a:t>
            </a:r>
          </a:p>
          <a:p>
            <a:pPr eaLnBrk="1" hangingPunct="1"/>
            <a:r>
              <a:rPr lang="en-US">
                <a:ea typeface="ヒラギノ角ゴ Pro W3" pitchFamily="17" charset="-128"/>
              </a:rPr>
              <a:t>About the map (date created, title, author, source information)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ea typeface="ヒラギノ角ゴ Pro W3" pitchFamily="17" charset="-128"/>
              </a:rPr>
              <a:t>Why use symbols on a map?</a:t>
            </a:r>
          </a:p>
        </p:txBody>
      </p:sp>
      <p:sp>
        <p:nvSpPr>
          <p:cNvPr id="8195" name="Content Placeholder 2"/>
          <p:cNvSpPr>
            <a:spLocks noGrp="1"/>
          </p:cNvSpPr>
          <p:nvPr>
            <p:ph type="body" idx="1"/>
          </p:nvPr>
        </p:nvSpPr>
        <p:spPr/>
        <p:txBody>
          <a:bodyPr/>
          <a:lstStyle/>
          <a:p>
            <a:pPr eaLnBrk="1" hangingPunct="1"/>
            <a:r>
              <a:rPr lang="en-US">
                <a:ea typeface="ヒラギノ角ゴ Pro W3" pitchFamily="17" charset="-128"/>
              </a:rPr>
              <a:t>Words alone would clutter the map. </a:t>
            </a:r>
          </a:p>
          <a:p>
            <a:pPr eaLnBrk="1" hangingPunct="1"/>
            <a:r>
              <a:rPr lang="en-US">
                <a:ea typeface="ヒラギノ角ゴ Pro W3" pitchFamily="17" charset="-128"/>
              </a:rPr>
              <a:t>Symbols can help organise the information.</a:t>
            </a:r>
          </a:p>
          <a:p>
            <a:pPr eaLnBrk="1" hangingPunct="1"/>
            <a:r>
              <a:rPr lang="en-US">
                <a:ea typeface="ヒラギノ角ゴ Pro W3" pitchFamily="17" charset="-128"/>
              </a:rPr>
              <a:t>Symbols can depict complex ideas or things.</a:t>
            </a:r>
          </a:p>
          <a:p>
            <a:pPr eaLnBrk="1" hangingPunct="1"/>
            <a:r>
              <a:rPr lang="en-US">
                <a:ea typeface="ヒラギノ角ゴ Pro W3" pitchFamily="17" charset="-128"/>
              </a:rPr>
              <a:t>The legend or reference explains the symbols. </a:t>
            </a:r>
          </a:p>
          <a:p>
            <a:pPr eaLnBrk="1" hangingPunct="1"/>
            <a:endParaRPr lang="en-US">
              <a:ea typeface="ヒラギノ角ゴ Pro W3" pitchFamily="17" charset="-128"/>
            </a:endParaRPr>
          </a:p>
          <a:p>
            <a:pPr eaLnBrk="1" hangingPunct="1"/>
            <a:endParaRPr lang="en-US">
              <a:ea typeface="ヒラギノ角ゴ Pro W3" pitchFamily="17"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ea typeface="ヒラギノ角ゴ Pro W3" pitchFamily="17" charset="-128"/>
              </a:rPr>
              <a:t>Types of maps</a:t>
            </a:r>
          </a:p>
        </p:txBody>
      </p:sp>
      <p:sp>
        <p:nvSpPr>
          <p:cNvPr id="9219" name="Content Placeholder 2"/>
          <p:cNvSpPr>
            <a:spLocks noGrp="1"/>
          </p:cNvSpPr>
          <p:nvPr>
            <p:ph type="body" idx="1"/>
          </p:nvPr>
        </p:nvSpPr>
        <p:spPr/>
        <p:txBody>
          <a:bodyPr/>
          <a:lstStyle/>
          <a:p>
            <a:pPr eaLnBrk="1" hangingPunct="1"/>
            <a:r>
              <a:rPr lang="en-US">
                <a:ea typeface="ヒラギノ角ゴ Pro W3" pitchFamily="17" charset="-128"/>
              </a:rPr>
              <a:t>Base maps show where something is in space.</a:t>
            </a:r>
          </a:p>
          <a:p>
            <a:pPr eaLnBrk="1" hangingPunct="1"/>
            <a:r>
              <a:rPr lang="en-US">
                <a:ea typeface="ヒラギノ角ゴ Pro W3" pitchFamily="17" charset="-128"/>
              </a:rPr>
              <a:t>Thematic maps tell the story about the place.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ea typeface="ヒラギノ角ゴ Pro W3" pitchFamily="17" charset="-128"/>
              </a:rPr>
              <a:t>Base maps</a:t>
            </a:r>
          </a:p>
        </p:txBody>
      </p:sp>
      <p:sp>
        <p:nvSpPr>
          <p:cNvPr id="10243" name="Content Placeholder 2"/>
          <p:cNvSpPr>
            <a:spLocks noGrp="1"/>
          </p:cNvSpPr>
          <p:nvPr>
            <p:ph idx="1"/>
          </p:nvPr>
        </p:nvSpPr>
        <p:spPr/>
        <p:txBody>
          <a:bodyPr/>
          <a:lstStyle/>
          <a:p>
            <a:pPr marL="358775" indent="-358775" eaLnBrk="1" hangingPunct="1"/>
            <a:r>
              <a:rPr lang="en-US">
                <a:ea typeface="ヒラギノ角ゴ Pro W3" pitchFamily="17" charset="-128"/>
              </a:rPr>
              <a:t>Base maps are reference maps. They contain:</a:t>
            </a:r>
          </a:p>
          <a:p>
            <a:pPr marL="823913" lvl="1" eaLnBrk="1" hangingPunct="1"/>
            <a:r>
              <a:rPr lang="en-US">
                <a:ea typeface="ヒラギノ角ゴ Pro W3" pitchFamily="17" charset="-128"/>
              </a:rPr>
              <a:t>reference features such as rivers, roads, terrain and settlements;</a:t>
            </a:r>
          </a:p>
          <a:p>
            <a:pPr marL="823913" lvl="1" eaLnBrk="1" hangingPunct="1"/>
            <a:r>
              <a:rPr lang="en-US">
                <a:ea typeface="ヒラギノ角ゴ Pro W3" pitchFamily="17" charset="-128"/>
              </a:rPr>
              <a:t>cartographic references such as a coordinate system, north direction and scale.</a:t>
            </a:r>
          </a:p>
          <a:p>
            <a:pPr marL="358775" indent="-358775" eaLnBrk="1" hangingPunct="1">
              <a:buFontTx/>
              <a:buNone/>
            </a:pPr>
            <a:endParaRPr lang="en-US">
              <a:ea typeface="ヒラギノ角ゴ Pro W3" pitchFamily="17" charset="-128"/>
            </a:endParaRPr>
          </a:p>
        </p:txBody>
      </p:sp>
    </p:spTree>
  </p:cSld>
  <p:clrMapOvr>
    <a:masterClrMapping/>
  </p:clrMapOvr>
</p:sld>
</file>

<file path=ppt/theme/theme1.xml><?xml version="1.0" encoding="utf-8"?>
<a:theme xmlns:a="http://schemas.openxmlformats.org/drawingml/2006/main" name="M00U00_ppt_shortitle">
  <a:themeElements>
    <a:clrScheme name="M00U00_ppt_shortit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M00U00_ppt_shortit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M00U00_ppt_shor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00U00_ppt_shortit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00U00_ppt_shortit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00U00_ppt_shortit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00U00_ppt_shortit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00U00_ppt_shortit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00U00_ppt_shortit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00U00_ppt_shortit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00U00_ppt_shortit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00U00_ppt_shortit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00U00_ppt_shortit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00U00_ppt_shortit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 ma:contentTypeID="0x010100524DE4F4C995CC49A2E3EBF903E298A700444F003324912E469596FEA97841A527" ma:contentTypeVersion="13" ma:contentTypeDescription="Presentation Template" ma:contentTypeScope="" ma:versionID="826900fccbfbdbaa33f5e13d378109f2">
  <xsd:schema xmlns:xsd="http://www.w3.org/2001/XMLSchema" xmlns:p="http://schemas.microsoft.com/office/2006/metadata/properties" targetNamespace="http://schemas.microsoft.com/office/2006/metadata/properties" ma:root="true" ma:fieldsID="1ec7ca49c5a651f9724ad06c1ca7c91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LongProperties xmlns="http://schemas.microsoft.com/office/2006/metadata/longProperties"/>
</file>

<file path=customXml/itemProps1.xml><?xml version="1.0" encoding="utf-8"?>
<ds:datastoreItem xmlns:ds="http://schemas.openxmlformats.org/officeDocument/2006/customXml" ds:itemID="{301A6921-3936-43BE-A867-87876E13FD96}">
  <ds:schemaRefs>
    <ds:schemaRef ds:uri="http://schemas.microsoft.com/office/2006/metadata/properties"/>
  </ds:schemaRefs>
</ds:datastoreItem>
</file>

<file path=customXml/itemProps2.xml><?xml version="1.0" encoding="utf-8"?>
<ds:datastoreItem xmlns:ds="http://schemas.openxmlformats.org/officeDocument/2006/customXml" ds:itemID="{19294CEB-62D5-4FD2-B23E-7EBA0B6D62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DFF107E5-D318-4162-BC7C-365396B1007D}">
  <ds:schemaRefs>
    <ds:schemaRef ds:uri="http://schemas.microsoft.com/sharepoint/v3/contenttype/forms"/>
  </ds:schemaRefs>
</ds:datastoreItem>
</file>

<file path=customXml/itemProps4.xml><?xml version="1.0" encoding="utf-8"?>
<ds:datastoreItem xmlns:ds="http://schemas.openxmlformats.org/officeDocument/2006/customXml" ds:itemID="{0AACFBAA-AA9F-4720-AC81-1ACEEEC2F033}">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M00U00_ppt_shortitle</Template>
  <TotalTime>2179</TotalTime>
  <Words>1728</Words>
  <Application>Microsoft Macintosh PowerPoint</Application>
  <PresentationFormat>On-screen Show (4:3)</PresentationFormat>
  <Paragraphs>148</Paragraphs>
  <Slides>33</Slides>
  <Notes>31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ヒラギノ角ゴ Pro W3</vt:lpstr>
      <vt:lpstr>Arial</vt:lpstr>
      <vt:lpstr>Arial Black</vt:lpstr>
      <vt:lpstr>M00U00_ppt_shortitle</vt:lpstr>
      <vt:lpstr>Basics of Cartography</vt:lpstr>
      <vt:lpstr>PowerPoint Presentation</vt:lpstr>
      <vt:lpstr>Introduction</vt:lpstr>
      <vt:lpstr>What is a scale map?</vt:lpstr>
      <vt:lpstr>What is cartography?</vt:lpstr>
      <vt:lpstr>Basic elements of a scale map</vt:lpstr>
      <vt:lpstr>Why use symbols on a map?</vt:lpstr>
      <vt:lpstr>Types of maps</vt:lpstr>
      <vt:lpstr>Base maps</vt:lpstr>
      <vt:lpstr>Types of base maps</vt:lpstr>
      <vt:lpstr>Thematic maps</vt:lpstr>
      <vt:lpstr>Examples of thematic maps</vt:lpstr>
      <vt:lpstr>Topographic maps</vt:lpstr>
      <vt:lpstr>Contour lines</vt:lpstr>
      <vt:lpstr>Contour lines</vt:lpstr>
      <vt:lpstr>Contour interval</vt:lpstr>
      <vt:lpstr>What does scale mean?</vt:lpstr>
      <vt:lpstr>How is scale written?</vt:lpstr>
      <vt:lpstr>1:25,000 scale</vt:lpstr>
      <vt:lpstr>Relative scale</vt:lpstr>
      <vt:lpstr>Direction on a map</vt:lpstr>
      <vt:lpstr>Where is north? </vt:lpstr>
      <vt:lpstr>North on the map</vt:lpstr>
      <vt:lpstr>Magnetic declination</vt:lpstr>
      <vt:lpstr>Measure direction on a map</vt:lpstr>
      <vt:lpstr>The map grid</vt:lpstr>
      <vt:lpstr>Coordinate systems</vt:lpstr>
      <vt:lpstr>Geographic coordinate system</vt:lpstr>
      <vt:lpstr>Latitude-Longitude</vt:lpstr>
      <vt:lpstr>Universal Transverse Mercator (UTM)</vt:lpstr>
      <vt:lpstr>UTM</vt:lpstr>
      <vt:lpstr>Strengths of scale maps</vt:lpstr>
      <vt:lpstr>Limitations of scale maps</vt:lpstr>
    </vt:vector>
  </TitlesOfParts>
  <Company>CTA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 Introduction to Scale Maps and Basic Cartography</dc:title>
  <dc:creator>Giulia Pedone</dc:creator>
  <cp:keywords>pgis, training kit</cp:keywords>
  <cp:lastModifiedBy>Microsoft Office User</cp:lastModifiedBy>
  <cp:revision>115</cp:revision>
  <dcterms:created xsi:type="dcterms:W3CDTF">2009-07-23T14:21:46Z</dcterms:created>
  <dcterms:modified xsi:type="dcterms:W3CDTF">2021-04-05T05:25:42Z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Presentation</vt:lpwstr>
  </property>
  <property fmtid="{D5CDD505-2E9C-101B-9397-08002B2CF9AE}" pid="3" name="Subject">
    <vt:lpwstr/>
  </property>
  <property fmtid="{D5CDD505-2E9C-101B-9397-08002B2CF9AE}" pid="4" name="Keywords">
    <vt:lpwstr>pgis, training kit</vt:lpwstr>
  </property>
  <property fmtid="{D5CDD505-2E9C-101B-9397-08002B2CF9AE}" pid="5" name="_Author">
    <vt:lpwstr>Giacomo Rambaldi</vt:lpwstr>
  </property>
  <property fmtid="{D5CDD505-2E9C-101B-9397-08002B2CF9AE}" pid="6" name="_Category">
    <vt:lpwstr/>
  </property>
  <property fmtid="{D5CDD505-2E9C-101B-9397-08002B2CF9AE}" pid="7" name="Slides">
    <vt:lpwstr>1</vt:lpwstr>
  </property>
  <property fmtid="{D5CDD505-2E9C-101B-9397-08002B2CF9AE}" pid="8" name="Categories">
    <vt:lpwstr/>
  </property>
  <property fmtid="{D5CDD505-2E9C-101B-9397-08002B2CF9AE}" pid="9" name="Approval Level">
    <vt:lpwstr/>
  </property>
  <property fmtid="{D5CDD505-2E9C-101B-9397-08002B2CF9AE}" pid="10" name="_Comments">
    <vt:lpwstr/>
  </property>
  <property fmtid="{D5CDD505-2E9C-101B-9397-08002B2CF9AE}" pid="11" name="Assigned To">
    <vt:lpwstr/>
  </property>
</Properties>
</file>