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59" r:id="rId4"/>
    <p:sldId id="260" r:id="rId5"/>
    <p:sldId id="261" r:id="rId6"/>
    <p:sldId id="262" r:id="rId7"/>
    <p:sldId id="263" r:id="rId8"/>
    <p:sldId id="264" r:id="rId9"/>
    <p:sldId id="265" r:id="rId10"/>
    <p:sldId id="274" r:id="rId11"/>
    <p:sldId id="284" r:id="rId12"/>
    <p:sldId id="277" r:id="rId13"/>
    <p:sldId id="287" r:id="rId14"/>
    <p:sldId id="289" r:id="rId15"/>
    <p:sldId id="290" r:id="rId16"/>
    <p:sldId id="291" r:id="rId17"/>
    <p:sldId id="288" r:id="rId18"/>
    <p:sldId id="285" r:id="rId19"/>
    <p:sldId id="286" r:id="rId20"/>
    <p:sldId id="28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197754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297895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220646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2274130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292621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203680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3360856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313556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35422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243575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pPr/>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422629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pPr/>
              <a:t>11/24/2017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48650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pPr/>
              <a:t>11/24/2017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396448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11/24/2017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168480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397107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2744678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pPr/>
              <a:t>11/24/2017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175385740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4025"/>
            <a:ext cx="9049555" cy="1131440"/>
          </a:xfrm>
        </p:spPr>
        <p:txBody>
          <a:bodyPr>
            <a:normAutofit fontScale="90000"/>
          </a:bodyPr>
          <a:lstStyle/>
          <a:p>
            <a:pPr algn="ct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t>AUTOMATED ITINERARY PLANNING</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356834"/>
            <a:ext cx="8637431" cy="2250583"/>
          </a:xfrm>
        </p:spPr>
        <p:txBody>
          <a:bodyPr>
            <a:normAutofit/>
          </a:bodyPr>
          <a:lstStyle/>
          <a:p>
            <a:pPr algn="ctr">
              <a:lnSpc>
                <a:spcPct val="100000"/>
              </a:lnSpc>
              <a:spcBef>
                <a:spcPts val="0"/>
              </a:spcBef>
            </a:pPr>
            <a:endParaRPr lang="en-US" sz="18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3000777" y="901307"/>
            <a:ext cx="6096000" cy="2664832"/>
          </a:xfrm>
          <a:prstGeom prst="rect">
            <a:avLst/>
          </a:prstGeom>
        </p:spPr>
        <p:txBody>
          <a:bodyPr>
            <a:spAutoFit/>
          </a:bodyPr>
          <a:lstStyle/>
          <a:p>
            <a:pPr algn="ctr">
              <a:lnSpc>
                <a:spcPts val="1665"/>
              </a:lnSpc>
            </a:pPr>
            <a:endParaRPr lang="en-US" sz="1600" dirty="0">
              <a:latin typeface="Calibri" panose="020F0502020204030204" pitchFamily="34" charset="0"/>
              <a:ea typeface="Calibri" panose="020F0502020204030204" pitchFamily="34" charset="0"/>
              <a:cs typeface="Arial" panose="020B0604020202020204" pitchFamily="34" charset="0"/>
            </a:endParaRPr>
          </a:p>
          <a:p>
            <a:pPr algn="ctr"/>
            <a:r>
              <a:rPr lang="en-US" sz="1600" b="1" dirty="0" smtClean="0">
                <a:latin typeface="Times New Roman" panose="02020603050405020304" pitchFamily="18" charset="0"/>
                <a:ea typeface="Calibri" panose="020F0502020204030204" pitchFamily="34" charset="0"/>
                <a:cs typeface="Arial" panose="020B0604020202020204" pitchFamily="34" charset="0"/>
              </a:rPr>
              <a:t>Minor Project Presentation</a:t>
            </a:r>
            <a:endParaRPr lang="en-US" sz="1600" dirty="0">
              <a:latin typeface="Calibri" panose="020F0502020204030204" pitchFamily="34" charset="0"/>
              <a:ea typeface="Calibri" panose="020F0502020204030204" pitchFamily="34" charset="0"/>
              <a:cs typeface="Arial" panose="020B0604020202020204" pitchFamily="34" charset="0"/>
            </a:endParaRPr>
          </a:p>
          <a:p>
            <a:pPr algn="ctr">
              <a:spcAft>
                <a:spcPts val="3000"/>
              </a:spcAft>
            </a:pPr>
            <a:r>
              <a:rPr lang="en-US" sz="1600" b="1" dirty="0">
                <a:latin typeface="Times New Roman" panose="02020603050405020304" pitchFamily="18" charset="0"/>
                <a:ea typeface="Calibri" panose="020F0502020204030204" pitchFamily="34" charset="0"/>
                <a:cs typeface="Arial" panose="020B0604020202020204" pitchFamily="34" charset="0"/>
              </a:rPr>
              <a:t>(Covering </a:t>
            </a:r>
            <a:r>
              <a:rPr lang="en-US" sz="1600" b="1" dirty="0" smtClean="0">
                <a:latin typeface="Times New Roman" panose="02020603050405020304" pitchFamily="18" charset="0"/>
                <a:ea typeface="Calibri" panose="020F0502020204030204" pitchFamily="34" charset="0"/>
                <a:cs typeface="Arial" panose="020B0604020202020204" pitchFamily="34" charset="0"/>
              </a:rPr>
              <a:t>Period: June to November 2017)</a:t>
            </a:r>
            <a:endParaRPr lang="en-US" sz="1600" dirty="0">
              <a:latin typeface="Calibri" panose="020F0502020204030204" pitchFamily="34" charset="0"/>
              <a:ea typeface="Calibri" panose="020F0502020204030204" pitchFamily="34" charset="0"/>
              <a:cs typeface="Arial" panose="020B0604020202020204" pitchFamily="34" charset="0"/>
            </a:endParaRPr>
          </a:p>
          <a:p>
            <a:pPr algn="ctr"/>
            <a:r>
              <a:rPr lang="en-US" sz="1600" b="1" dirty="0">
                <a:latin typeface="Times New Roman" panose="02020603050405020304" pitchFamily="18" charset="0"/>
                <a:ea typeface="Calibri" panose="020F0502020204030204" pitchFamily="34" charset="0"/>
                <a:cs typeface="Arial" panose="020B0604020202020204" pitchFamily="34" charset="0"/>
              </a:rPr>
              <a:t> </a:t>
            </a:r>
            <a:r>
              <a:rPr lang="en-US" sz="1600" b="1" dirty="0" smtClean="0">
                <a:latin typeface="Times New Roman" panose="02020603050405020304" pitchFamily="18" charset="0"/>
                <a:ea typeface="Calibri" panose="020F0502020204030204" pitchFamily="34" charset="0"/>
                <a:cs typeface="Arial" panose="020B0604020202020204" pitchFamily="34" charset="0"/>
              </a:rPr>
              <a:t>By</a:t>
            </a:r>
            <a:endParaRPr lang="en-US" sz="1600" dirty="0">
              <a:latin typeface="Calibri" panose="020F0502020204030204" pitchFamily="34" charset="0"/>
              <a:ea typeface="Calibri" panose="020F0502020204030204" pitchFamily="34" charset="0"/>
              <a:cs typeface="Arial" panose="020B0604020202020204" pitchFamily="34" charset="0"/>
            </a:endParaRPr>
          </a:p>
          <a:p>
            <a:pPr algn="ctr"/>
            <a:r>
              <a:rPr lang="en-US" sz="1600" b="1" dirty="0">
                <a:latin typeface="Times New Roman" panose="02020603050405020304" pitchFamily="18" charset="0"/>
                <a:ea typeface="Calibri" panose="020F0502020204030204" pitchFamily="34" charset="0"/>
                <a:cs typeface="Arial" panose="020B0604020202020204" pitchFamily="34"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lvl="3"/>
            <a:r>
              <a:rPr lang="en-US" sz="1600" b="1" dirty="0">
                <a:latin typeface="Times New Roman" panose="02020603050405020304" pitchFamily="18" charset="0"/>
                <a:ea typeface="Calibri" panose="020F0502020204030204" pitchFamily="34" charset="0"/>
                <a:cs typeface="Arial" panose="020B0604020202020204" pitchFamily="34" charset="0"/>
              </a:rPr>
              <a:t> </a:t>
            </a:r>
            <a:r>
              <a:rPr lang="en-US" sz="1600" b="1" dirty="0" smtClean="0"/>
              <a:t>Minal Bhandari (149111757)</a:t>
            </a:r>
            <a:endParaRPr lang="en-US" sz="1600" dirty="0" smtClean="0"/>
          </a:p>
          <a:p>
            <a:pPr lvl="3"/>
            <a:r>
              <a:rPr lang="en-US" sz="1600" b="1" dirty="0" smtClean="0"/>
              <a:t>Siddharth Bhadri (149111620)</a:t>
            </a:r>
            <a:endParaRPr lang="en-US" sz="1600" dirty="0" smtClean="0"/>
          </a:p>
          <a:p>
            <a:pPr lvl="3"/>
            <a:r>
              <a:rPr lang="en-US" sz="1600" b="1" dirty="0" smtClean="0"/>
              <a:t>Suyash Khemka (149111136) </a:t>
            </a:r>
            <a:endParaRPr lang="en-US" sz="1600" dirty="0" smtClean="0"/>
          </a:p>
          <a:p>
            <a:pPr lvl="3"/>
            <a:r>
              <a:rPr lang="en-US" sz="1600" b="1" dirty="0" smtClean="0"/>
              <a:t> </a:t>
            </a:r>
            <a:endParaRPr lang="en-US" sz="1600" dirty="0"/>
          </a:p>
        </p:txBody>
      </p:sp>
      <p:pic>
        <p:nvPicPr>
          <p:cNvPr id="1026" name="Picture 2" descr="ManipalLogo"/>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38081" y="3613746"/>
            <a:ext cx="3269646" cy="1108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a:xfrm>
            <a:off x="3000777" y="4730921"/>
            <a:ext cx="6259133" cy="1815882"/>
          </a:xfrm>
          <a:prstGeom prst="rect">
            <a:avLst/>
          </a:prstGeom>
        </p:spPr>
        <p:txBody>
          <a:bodyPr wrap="square">
            <a:spAutoFit/>
          </a:bodyPr>
          <a:lstStyle/>
          <a:p>
            <a:r>
              <a:rPr lang="en-US" sz="1400" b="1" dirty="0" smtClean="0"/>
              <a:t>			Information Technology Department</a:t>
            </a:r>
            <a:endParaRPr lang="en-US" sz="1400" dirty="0" smtClean="0"/>
          </a:p>
          <a:p>
            <a:pPr algn="ctr"/>
            <a:r>
              <a:rPr lang="en-US" sz="1400" dirty="0">
                <a:latin typeface="Times New Roman" panose="02020603050405020304" pitchFamily="18" charset="0"/>
                <a:ea typeface="Calibri" panose="020F0502020204030204" pitchFamily="34" charset="0"/>
                <a:cs typeface="Times New Roman" panose="02020603050405020304" pitchFamily="18" charset="0"/>
              </a:rPr>
              <a:t> </a:t>
            </a:r>
          </a:p>
          <a:p>
            <a:pPr algn="ct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400" b="1" dirty="0">
                <a:latin typeface="Times New Roman" panose="02020603050405020304" pitchFamily="18" charset="0"/>
                <a:ea typeface="Calibri" panose="020F0502020204030204" pitchFamily="34" charset="0"/>
                <a:cs typeface="Times New Roman" panose="02020603050405020304" pitchFamily="18" charset="0"/>
              </a:rPr>
              <a:t>MANIPAL UNIVERSITY JAIPUR</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400" b="1" dirty="0">
                <a:latin typeface="Times New Roman" panose="02020603050405020304" pitchFamily="18" charset="0"/>
                <a:ea typeface="Calibri" panose="020F0502020204030204" pitchFamily="34" charset="0"/>
                <a:cs typeface="Times New Roman" panose="02020603050405020304" pitchFamily="18" charset="0"/>
              </a:rPr>
              <a:t>JAIPUR-303007</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400" b="1" dirty="0">
                <a:latin typeface="Times New Roman" panose="02020603050405020304" pitchFamily="18" charset="0"/>
                <a:ea typeface="Calibri" panose="020F0502020204030204" pitchFamily="34" charset="0"/>
                <a:cs typeface="Times New Roman" panose="02020603050405020304" pitchFamily="18" charset="0"/>
              </a:rPr>
              <a:t>RAJASTHAN, INDIA</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400" b="1" dirty="0">
                <a:latin typeface="Times New Roman" panose="02020603050405020304" pitchFamily="18" charset="0"/>
                <a:ea typeface="Calibri" panose="020F0502020204030204" pitchFamily="34" charset="0"/>
                <a:cs typeface="Times New Roman" panose="02020603050405020304" pitchFamily="18" charset="0"/>
              </a:rPr>
              <a:t/>
            </a:r>
            <a:br>
              <a:rPr lang="en-US" sz="1400" b="1" dirty="0">
                <a:latin typeface="Times New Roman" panose="02020603050405020304" pitchFamily="18" charset="0"/>
                <a:ea typeface="Calibri" panose="020F0502020204030204" pitchFamily="34" charset="0"/>
                <a:cs typeface="Times New Roman" panose="02020603050405020304" pitchFamily="18" charset="0"/>
              </a:rPr>
            </a:b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r>
              <a:rPr lang="en-US" sz="1400" b="1" dirty="0" smtClean="0"/>
              <a:t> November 2017</a:t>
            </a:r>
            <a:endParaRPr lang="en-US" sz="1400" dirty="0" smtClean="0"/>
          </a:p>
        </p:txBody>
      </p:sp>
    </p:spTree>
    <p:extLst>
      <p:ext uri="{BB962C8B-B14F-4D97-AF65-F5344CB8AC3E}">
        <p14:creationId xmlns="" xmlns:p14="http://schemas.microsoft.com/office/powerpoint/2010/main" val="431160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49" y="468132"/>
            <a:ext cx="8636000" cy="1446550"/>
          </a:xfrm>
          <a:prstGeom prst="rect">
            <a:avLst/>
          </a:prstGeom>
          <a:noFill/>
        </p:spPr>
        <p:txBody>
          <a:bodyPr wrap="square" rtlCol="0">
            <a:spAutoFit/>
          </a:bodyPr>
          <a:lstStyle/>
          <a:p>
            <a:r>
              <a:rPr lang="en-US" sz="3200" b="1" dirty="0" smtClean="0">
                <a:solidFill>
                  <a:schemeClr val="accent1">
                    <a:lumMod val="75000"/>
                  </a:schemeClr>
                </a:solidFill>
                <a:cs typeface="Times New Roman" panose="02020603050405020304" pitchFamily="18" charset="0"/>
              </a:rPr>
              <a:t>Methodology Used</a:t>
            </a:r>
          </a:p>
          <a:p>
            <a:endParaRPr lang="en-US" sz="3200" b="1" dirty="0" smtClean="0">
              <a:solidFill>
                <a:schemeClr val="accent1">
                  <a:lumMod val="75000"/>
                </a:schemeClr>
              </a:solidFill>
              <a:cs typeface="Times New Roman" panose="02020603050405020304" pitchFamily="18" charset="0"/>
            </a:endParaRPr>
          </a:p>
          <a:p>
            <a:r>
              <a:rPr lang="en-IN" sz="2400" b="1" dirty="0" smtClean="0">
                <a:solidFill>
                  <a:schemeClr val="accent1">
                    <a:lumMod val="75000"/>
                  </a:schemeClr>
                </a:solidFill>
              </a:rPr>
              <a:t>ANT COLONY OPTIMIZATION</a:t>
            </a:r>
          </a:p>
        </p:txBody>
      </p:sp>
      <p:sp>
        <p:nvSpPr>
          <p:cNvPr id="5" name="Rectangle 4"/>
          <p:cNvSpPr/>
          <p:nvPr/>
        </p:nvSpPr>
        <p:spPr>
          <a:xfrm>
            <a:off x="2455818" y="1964353"/>
            <a:ext cx="9736182" cy="4893647"/>
          </a:xfrm>
          <a:prstGeom prst="rect">
            <a:avLst/>
          </a:prstGeom>
        </p:spPr>
        <p:txBody>
          <a:bodyPr wrap="square">
            <a:spAutoFit/>
          </a:bodyPr>
          <a:lstStyle/>
          <a:p>
            <a:pPr>
              <a:buFont typeface="Arial" pitchFamily="34" charset="0"/>
              <a:buChar char="•"/>
            </a:pPr>
            <a:r>
              <a:rPr lang="en-US" sz="2400" b="1" dirty="0" smtClean="0">
                <a:solidFill>
                  <a:schemeClr val="accent2">
                    <a:lumMod val="75000"/>
                  </a:schemeClr>
                </a:solidFill>
              </a:rPr>
              <a:t>In the natural world, ants of some species (initially) wander randomly, and upon finding food return to their colony while laying down pheromone trails. </a:t>
            </a:r>
          </a:p>
          <a:p>
            <a:pPr>
              <a:buFont typeface="Arial" pitchFamily="34" charset="0"/>
              <a:buChar char="•"/>
            </a:pPr>
            <a:endParaRPr lang="en-US" sz="2400" b="1" dirty="0" smtClean="0">
              <a:solidFill>
                <a:schemeClr val="accent2">
                  <a:lumMod val="75000"/>
                </a:schemeClr>
              </a:solidFill>
            </a:endParaRPr>
          </a:p>
          <a:p>
            <a:pPr>
              <a:buFont typeface="Arial" pitchFamily="34" charset="0"/>
              <a:buChar char="•"/>
            </a:pPr>
            <a:r>
              <a:rPr lang="en-US" sz="2400" b="1" dirty="0" smtClean="0">
                <a:solidFill>
                  <a:schemeClr val="accent2">
                    <a:lumMod val="75000"/>
                  </a:schemeClr>
                </a:solidFill>
              </a:rPr>
              <a:t>If other ants find such a path, they are likely not to keep travelling at random, but instead to follow the trail, returning and reinforcing it if they eventually find food. Over time, however, the pheromone trail starts to evaporate, thus reducing its attractive strength. </a:t>
            </a:r>
          </a:p>
          <a:p>
            <a:pPr>
              <a:buFont typeface="Arial" pitchFamily="34" charset="0"/>
              <a:buChar char="•"/>
            </a:pPr>
            <a:endParaRPr lang="en-US" sz="2400" b="1" dirty="0" smtClean="0">
              <a:solidFill>
                <a:schemeClr val="accent2">
                  <a:lumMod val="75000"/>
                </a:schemeClr>
              </a:solidFill>
            </a:endParaRPr>
          </a:p>
          <a:p>
            <a:pPr>
              <a:buFont typeface="Arial" pitchFamily="34" charset="0"/>
              <a:buChar char="•"/>
            </a:pPr>
            <a:r>
              <a:rPr lang="en-US" sz="2400" b="1" dirty="0" smtClean="0">
                <a:solidFill>
                  <a:schemeClr val="accent2">
                    <a:lumMod val="75000"/>
                  </a:schemeClr>
                </a:solidFill>
              </a:rPr>
              <a:t>The more time it takes for an ant to travel down the path and back again, the more time the pheromones have to evaporate. </a:t>
            </a:r>
          </a:p>
          <a:p>
            <a:r>
              <a:rPr lang="en-US" sz="2400" b="1" dirty="0" smtClean="0">
                <a:solidFill>
                  <a:schemeClr val="accent2">
                    <a:lumMod val="75000"/>
                  </a:schemeClr>
                </a:solidFill>
              </a:rPr>
              <a:t> </a:t>
            </a:r>
            <a:endParaRPr lang="en-US" sz="2400" b="1" dirty="0">
              <a:solidFill>
                <a:schemeClr val="accent2">
                  <a:lumMod val="75000"/>
                </a:schemeClr>
              </a:solidFill>
            </a:endParaRPr>
          </a:p>
        </p:txBody>
      </p:sp>
    </p:spTree>
    <p:extLst>
      <p:ext uri="{BB962C8B-B14F-4D97-AF65-F5344CB8AC3E}">
        <p14:creationId xmlns="" xmlns:p14="http://schemas.microsoft.com/office/powerpoint/2010/main" val="83642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9064" y="0"/>
            <a:ext cx="9339942" cy="6740307"/>
          </a:xfrm>
          <a:prstGeom prst="rect">
            <a:avLst/>
          </a:prstGeom>
        </p:spPr>
        <p:txBody>
          <a:bodyPr wrap="square">
            <a:spAutoFit/>
          </a:bodyPr>
          <a:lstStyle/>
          <a:p>
            <a:pPr>
              <a:buFont typeface="Arial" pitchFamily="34" charset="0"/>
              <a:buChar char="•"/>
            </a:pPr>
            <a:endParaRPr lang="en-US" sz="2400" b="1" dirty="0" smtClean="0">
              <a:solidFill>
                <a:schemeClr val="accent2">
                  <a:lumMod val="75000"/>
                </a:schemeClr>
              </a:solidFill>
            </a:endParaRPr>
          </a:p>
          <a:p>
            <a:pPr>
              <a:buFont typeface="Arial" pitchFamily="34" charset="0"/>
              <a:buChar char="•"/>
            </a:pPr>
            <a:r>
              <a:rPr lang="en-US" sz="2400" b="1" dirty="0" smtClean="0">
                <a:solidFill>
                  <a:schemeClr val="accent2">
                    <a:lumMod val="75000"/>
                  </a:schemeClr>
                </a:solidFill>
              </a:rPr>
              <a:t>The overall result is that when one ant finds a good (i.e., short) path from the colony to a food source, other ants are more likely to follow that path, and positive feedback eventually leads to all the ants following a single path.</a:t>
            </a:r>
          </a:p>
          <a:p>
            <a:pPr>
              <a:buFont typeface="Arial" pitchFamily="34" charset="0"/>
              <a:buChar char="•"/>
            </a:pPr>
            <a:endParaRPr lang="en-US" sz="2400" b="1" dirty="0" smtClean="0">
              <a:solidFill>
                <a:schemeClr val="accent2">
                  <a:lumMod val="75000"/>
                </a:schemeClr>
              </a:solidFill>
            </a:endParaRPr>
          </a:p>
          <a:p>
            <a:pPr>
              <a:buFont typeface="Arial" pitchFamily="34" charset="0"/>
              <a:buChar char="•"/>
            </a:pPr>
            <a:r>
              <a:rPr lang="en-US" sz="2400" b="1" dirty="0" smtClean="0">
                <a:solidFill>
                  <a:schemeClr val="accent2">
                    <a:lumMod val="75000"/>
                  </a:schemeClr>
                </a:solidFill>
              </a:rPr>
              <a:t>The idea of the ant colony algorithm is to mimic this behavior with "simulated ants" walking around the graph representing the problem to solve.</a:t>
            </a:r>
          </a:p>
          <a:p>
            <a:pPr>
              <a:buFont typeface="Arial" pitchFamily="34" charset="0"/>
              <a:buChar char="•"/>
            </a:pPr>
            <a:endParaRPr lang="en-US" sz="2400" b="1" dirty="0" smtClean="0">
              <a:solidFill>
                <a:schemeClr val="accent2">
                  <a:lumMod val="75000"/>
                </a:schemeClr>
              </a:solidFill>
            </a:endParaRPr>
          </a:p>
          <a:p>
            <a:pPr>
              <a:buFont typeface="Arial" pitchFamily="34" charset="0"/>
              <a:buChar char="•"/>
            </a:pPr>
            <a:r>
              <a:rPr lang="en-US" sz="2400" b="1" dirty="0" smtClean="0">
                <a:solidFill>
                  <a:schemeClr val="accent2">
                    <a:lumMod val="75000"/>
                  </a:schemeClr>
                </a:solidFill>
              </a:rPr>
              <a:t>Using ant colony optimization, we can create an initial set of paths and whichever path satisfies all the time constrains and will visit maximum places will leave more pheromone. Other ants will start taking that direction and will start diverging at different points trying to find a more optimized path. And after a certain number of iterations we will find a few good routes and project the best 2-5 routes to the user.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5143" y="781640"/>
            <a:ext cx="8636000" cy="1077218"/>
          </a:xfrm>
          <a:prstGeom prst="rect">
            <a:avLst/>
          </a:prstGeom>
          <a:noFill/>
        </p:spPr>
        <p:txBody>
          <a:bodyPr wrap="square" rtlCol="0">
            <a:spAutoFit/>
          </a:bodyPr>
          <a:lstStyle/>
          <a:p>
            <a:r>
              <a:rPr lang="en-US" sz="3200" b="1" dirty="0" smtClean="0">
                <a:solidFill>
                  <a:schemeClr val="accent1">
                    <a:lumMod val="75000"/>
                  </a:schemeClr>
                </a:solidFill>
              </a:rPr>
              <a:t>Nearest Neighbor Technique</a:t>
            </a:r>
          </a:p>
          <a:p>
            <a:endParaRPr lang="en-IN" sz="3200" b="1" dirty="0" smtClean="0">
              <a:solidFill>
                <a:schemeClr val="accent1">
                  <a:lumMod val="75000"/>
                </a:schemeClr>
              </a:solidFill>
            </a:endParaRPr>
          </a:p>
        </p:txBody>
      </p:sp>
      <p:sp>
        <p:nvSpPr>
          <p:cNvPr id="5" name="Rectangle 4"/>
          <p:cNvSpPr/>
          <p:nvPr/>
        </p:nvSpPr>
        <p:spPr>
          <a:xfrm>
            <a:off x="2704012" y="2074819"/>
            <a:ext cx="8686799" cy="4154984"/>
          </a:xfrm>
          <a:prstGeom prst="rect">
            <a:avLst/>
          </a:prstGeom>
        </p:spPr>
        <p:txBody>
          <a:bodyPr wrap="square">
            <a:spAutoFit/>
          </a:bodyPr>
          <a:lstStyle/>
          <a:p>
            <a:pPr>
              <a:buFont typeface="Arial" pitchFamily="34" charset="0"/>
              <a:buChar char="•"/>
            </a:pPr>
            <a:r>
              <a:rPr lang="en-US" sz="2400" b="1" dirty="0" smtClean="0">
                <a:solidFill>
                  <a:schemeClr val="accent2">
                    <a:lumMod val="75000"/>
                  </a:schemeClr>
                </a:solidFill>
                <a:latin typeface="Calibri" pitchFamily="34" charset="0"/>
              </a:rPr>
              <a:t>The nearest neighbor algorithm was one of the first algorithms used to determine a solution to the travelling salesman problem. </a:t>
            </a:r>
          </a:p>
          <a:p>
            <a:pPr>
              <a:buFont typeface="Arial" pitchFamily="34" charset="0"/>
              <a:buChar char="•"/>
            </a:pPr>
            <a:endParaRPr lang="en-US" sz="2400" b="1" dirty="0" smtClean="0">
              <a:solidFill>
                <a:schemeClr val="accent2">
                  <a:lumMod val="75000"/>
                </a:schemeClr>
              </a:solidFill>
              <a:latin typeface="Calibri" pitchFamily="34" charset="0"/>
            </a:endParaRPr>
          </a:p>
          <a:p>
            <a:pPr>
              <a:buFont typeface="Arial" pitchFamily="34" charset="0"/>
              <a:buChar char="•"/>
            </a:pPr>
            <a:r>
              <a:rPr lang="en-US" sz="2400" b="1" dirty="0" smtClean="0">
                <a:solidFill>
                  <a:schemeClr val="accent2">
                    <a:lumMod val="75000"/>
                  </a:schemeClr>
                </a:solidFill>
                <a:latin typeface="Calibri" pitchFamily="34" charset="0"/>
              </a:rPr>
              <a:t>In it, the salesman starts at a random city and repeatedly visits the nearest city until all have been visited. It quickly yields a short tour, but usually not the optimal one.</a:t>
            </a:r>
          </a:p>
          <a:p>
            <a:endParaRPr lang="en-US" sz="2400" b="1" dirty="0" smtClean="0">
              <a:solidFill>
                <a:schemeClr val="accent2">
                  <a:lumMod val="75000"/>
                </a:schemeClr>
              </a:solidFill>
              <a:latin typeface="Calibri" pitchFamily="34" charset="0"/>
            </a:endParaRPr>
          </a:p>
          <a:p>
            <a:pPr>
              <a:buFont typeface="Arial" pitchFamily="34" charset="0"/>
              <a:buChar char="•"/>
            </a:pPr>
            <a:r>
              <a:rPr lang="en-US" sz="2400" b="1" dirty="0" smtClean="0">
                <a:solidFill>
                  <a:schemeClr val="accent2">
                    <a:lumMod val="75000"/>
                  </a:schemeClr>
                </a:solidFill>
                <a:latin typeface="Calibri" pitchFamily="34" charset="0"/>
              </a:rPr>
              <a:t> During lunchtime, using the user’s current location, nearby restaurants will be suggested and after lunchtime Ant Colony Optimization will be continued.</a:t>
            </a:r>
          </a:p>
          <a:p>
            <a:r>
              <a:rPr lang="en-US" sz="2400" b="1" dirty="0" smtClean="0">
                <a:solidFill>
                  <a:schemeClr val="accent2">
                    <a:lumMod val="75000"/>
                  </a:schemeClr>
                </a:solidFill>
              </a:rPr>
              <a:t> </a:t>
            </a:r>
            <a:endParaRPr lang="en-US" sz="2400" b="1" dirty="0">
              <a:solidFill>
                <a:schemeClr val="accent2">
                  <a:lumMod val="75000"/>
                </a:schemeClr>
              </a:solidFill>
            </a:endParaRPr>
          </a:p>
        </p:txBody>
      </p:sp>
    </p:spTree>
    <p:extLst>
      <p:ext uri="{BB962C8B-B14F-4D97-AF65-F5344CB8AC3E}">
        <p14:creationId xmlns="" xmlns:p14="http://schemas.microsoft.com/office/powerpoint/2010/main" val="83642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5985" y="736265"/>
            <a:ext cx="5690982" cy="584775"/>
          </a:xfrm>
          <a:prstGeom prst="rect">
            <a:avLst/>
          </a:prstGeom>
        </p:spPr>
        <p:txBody>
          <a:bodyPr wrap="none">
            <a:spAutoFit/>
          </a:bodyPr>
          <a:lstStyle/>
          <a:p>
            <a:pPr lvl="0" defTabSz="914400" fontAlgn="base">
              <a:spcBef>
                <a:spcPct val="0"/>
              </a:spcBef>
              <a:spcAft>
                <a:spcPct val="0"/>
              </a:spcAft>
            </a:pPr>
            <a:r>
              <a:rPr lang="en-US" sz="3200" b="1" dirty="0" smtClean="0">
                <a:solidFill>
                  <a:schemeClr val="accent1">
                    <a:lumMod val="75000"/>
                  </a:schemeClr>
                </a:solidFill>
                <a:ea typeface="Times New Roman" pitchFamily="18" charset="0"/>
                <a:cs typeface="Arial" pitchFamily="34" charset="0"/>
              </a:rPr>
              <a:t>Implementation and Results</a:t>
            </a:r>
            <a:endParaRPr lang="en-US" sz="3200" dirty="0" smtClean="0">
              <a:solidFill>
                <a:schemeClr val="accent1">
                  <a:lumMod val="75000"/>
                </a:schemeClr>
              </a:solidFill>
              <a:cs typeface="Arial" pitchFamily="34" charset="0"/>
            </a:endParaRPr>
          </a:p>
        </p:txBody>
      </p:sp>
      <p:sp>
        <p:nvSpPr>
          <p:cNvPr id="40961" name="Rectangle 1"/>
          <p:cNvSpPr>
            <a:spLocks noChangeArrowheads="1"/>
          </p:cNvSpPr>
          <p:nvPr/>
        </p:nvSpPr>
        <p:spPr bwMode="auto">
          <a:xfrm>
            <a:off x="2604247" y="1559858"/>
            <a:ext cx="9587753"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1" i="0" u="none" strike="noStrike" cap="none" normalizeH="0" baseline="0" dirty="0" smtClean="0">
                <a:ln>
                  <a:noFill/>
                </a:ln>
                <a:solidFill>
                  <a:schemeClr val="accent2">
                    <a:lumMod val="75000"/>
                  </a:schemeClr>
                </a:solidFill>
                <a:effectLst/>
                <a:ea typeface="Times New Roman" pitchFamily="18" charset="0"/>
                <a:cs typeface="Arial" pitchFamily="34" charset="0"/>
              </a:rPr>
              <a:t>The project designs an itinerary containing a list of places to be visited at given timings.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2400" b="1" i="0" u="none" strike="noStrike" cap="none" normalizeH="0" baseline="0" dirty="0" smtClean="0">
              <a:ln>
                <a:noFill/>
              </a:ln>
              <a:solidFill>
                <a:schemeClr val="accent2">
                  <a:lumMod val="75000"/>
                </a:schemeClr>
              </a:solidFill>
              <a:effectLst/>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1" i="0" u="none" strike="noStrike" cap="none" normalizeH="0" baseline="0" dirty="0" smtClean="0">
                <a:ln>
                  <a:noFill/>
                </a:ln>
                <a:solidFill>
                  <a:schemeClr val="accent2">
                    <a:lumMod val="75000"/>
                  </a:schemeClr>
                </a:solidFill>
                <a:effectLst/>
                <a:ea typeface="Times New Roman" pitchFamily="18" charset="0"/>
                <a:cs typeface="Arial" pitchFamily="34" charset="0"/>
              </a:rPr>
              <a:t>This itinerary is designed using ant colony optimization algorithm which takes into account the time slots in which user is available, user’s preferred type of destinations, the distance between various places, the opening and closing timings of tourist spots and ratings of  different destinations.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2400" b="1" i="0" u="none" strike="noStrike" cap="none" normalizeH="0" baseline="0" dirty="0" smtClean="0">
              <a:ln>
                <a:noFill/>
              </a:ln>
              <a:solidFill>
                <a:schemeClr val="accent2">
                  <a:lumMod val="75000"/>
                </a:schemeClr>
              </a:solidFill>
              <a:effectLst/>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1" i="0" u="none" strike="noStrike" cap="none" normalizeH="0" baseline="0" dirty="0" smtClean="0">
                <a:ln>
                  <a:noFill/>
                </a:ln>
                <a:solidFill>
                  <a:schemeClr val="accent2">
                    <a:lumMod val="75000"/>
                  </a:schemeClr>
                </a:solidFill>
                <a:effectLst/>
                <a:ea typeface="Times New Roman" pitchFamily="18" charset="0"/>
                <a:cs typeface="Arial" pitchFamily="34" charset="0"/>
              </a:rPr>
              <a:t>It is difficult for a person to consider all these factors simultaneously for a comfortable trip. This project makes the job easier and faster so that the user can enjoy his trip.</a:t>
            </a:r>
            <a:endParaRPr kumimoji="0" lang="en-US" sz="2400" b="1" i="0" u="none" strike="noStrike" cap="none" normalizeH="0" baseline="0" dirty="0" smtClean="0">
              <a:ln>
                <a:noFill/>
              </a:ln>
              <a:solidFill>
                <a:schemeClr val="accent2">
                  <a:lumMod val="75000"/>
                </a:schemeClr>
              </a:solidFill>
              <a:effectLst/>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place table"/>
          <p:cNvPicPr>
            <a:picLocks noChangeAspect="1" noChangeArrowheads="1"/>
          </p:cNvPicPr>
          <p:nvPr/>
        </p:nvPicPr>
        <p:blipFill>
          <a:blip r:embed="rId2"/>
          <a:srcRect r="1585" b="74057"/>
          <a:stretch>
            <a:fillRect/>
          </a:stretch>
        </p:blipFill>
        <p:spPr bwMode="auto">
          <a:xfrm>
            <a:off x="457201" y="2011679"/>
            <a:ext cx="11560627" cy="4219304"/>
          </a:xfrm>
          <a:prstGeom prst="rect">
            <a:avLst/>
          </a:prstGeom>
          <a:noFill/>
          <a:ln w="9525">
            <a:noFill/>
            <a:miter lim="800000"/>
            <a:headEnd/>
            <a:tailEnd/>
          </a:ln>
        </p:spPr>
      </p:pic>
      <p:sp>
        <p:nvSpPr>
          <p:cNvPr id="3" name="Rectangle 2"/>
          <p:cNvSpPr/>
          <p:nvPr/>
        </p:nvSpPr>
        <p:spPr>
          <a:xfrm>
            <a:off x="2140396" y="684014"/>
            <a:ext cx="5650906" cy="584775"/>
          </a:xfrm>
          <a:prstGeom prst="rect">
            <a:avLst/>
          </a:prstGeom>
        </p:spPr>
        <p:txBody>
          <a:bodyPr wrap="none">
            <a:spAutoFit/>
          </a:bodyPr>
          <a:lstStyle/>
          <a:p>
            <a:r>
              <a:rPr lang="en-US" sz="3200" b="1" dirty="0" smtClean="0">
                <a:solidFill>
                  <a:schemeClr val="accent1">
                    <a:lumMod val="75000"/>
                  </a:schemeClr>
                </a:solidFill>
                <a:latin typeface="+mj-lt"/>
              </a:rPr>
              <a:t>Tourist Destinations in Jaipur</a:t>
            </a:r>
            <a:endParaRPr lang="en-US" sz="3200" b="1" dirty="0">
              <a:solidFill>
                <a:schemeClr val="accent1">
                  <a:lumMod val="75000"/>
                </a:schemeClr>
              </a:solidFill>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reenshot (6)"/>
          <p:cNvPicPr>
            <a:picLocks noChangeAspect="1" noChangeArrowheads="1"/>
          </p:cNvPicPr>
          <p:nvPr/>
        </p:nvPicPr>
        <p:blipFill>
          <a:blip r:embed="rId2"/>
          <a:srcRect l="9891" t="17899" r="17516" b="13158"/>
          <a:stretch>
            <a:fillRect/>
          </a:stretch>
        </p:blipFill>
        <p:spPr bwMode="auto">
          <a:xfrm>
            <a:off x="2860765" y="1463040"/>
            <a:ext cx="8945610" cy="4715691"/>
          </a:xfrm>
          <a:prstGeom prst="rect">
            <a:avLst/>
          </a:prstGeom>
          <a:noFill/>
          <a:ln w="9525">
            <a:noFill/>
            <a:miter lim="800000"/>
            <a:headEnd/>
            <a:tailEnd/>
          </a:ln>
        </p:spPr>
      </p:pic>
      <p:sp>
        <p:nvSpPr>
          <p:cNvPr id="3" name="Rectangle 2"/>
          <p:cNvSpPr/>
          <p:nvPr/>
        </p:nvSpPr>
        <p:spPr>
          <a:xfrm>
            <a:off x="1978032" y="788517"/>
            <a:ext cx="3881191" cy="584775"/>
          </a:xfrm>
          <a:prstGeom prst="rect">
            <a:avLst/>
          </a:prstGeom>
        </p:spPr>
        <p:txBody>
          <a:bodyPr wrap="none">
            <a:spAutoFit/>
          </a:bodyPr>
          <a:lstStyle/>
          <a:p>
            <a:r>
              <a:rPr lang="en-US" sz="3200" b="1" dirty="0" smtClean="0">
                <a:solidFill>
                  <a:schemeClr val="accent1">
                    <a:lumMod val="75000"/>
                  </a:schemeClr>
                </a:solidFill>
              </a:rPr>
              <a:t>Form Filled by User</a:t>
            </a:r>
            <a:endParaRPr lang="en-US" sz="3200" b="1" dirty="0">
              <a:solidFill>
                <a:schemeClr val="accent1">
                  <a:lumMod val="7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creenshot (1)"/>
          <p:cNvPicPr>
            <a:picLocks noChangeAspect="1" noChangeArrowheads="1"/>
          </p:cNvPicPr>
          <p:nvPr/>
        </p:nvPicPr>
        <p:blipFill>
          <a:blip r:embed="rId2"/>
          <a:srcRect t="14249" r="53073" b="6332"/>
          <a:stretch>
            <a:fillRect/>
          </a:stretch>
        </p:blipFill>
        <p:spPr bwMode="auto">
          <a:xfrm>
            <a:off x="2076994" y="1031966"/>
            <a:ext cx="8948057" cy="5342708"/>
          </a:xfrm>
          <a:prstGeom prst="rect">
            <a:avLst/>
          </a:prstGeom>
          <a:noFill/>
          <a:ln w="9525">
            <a:noFill/>
            <a:miter lim="800000"/>
            <a:headEnd/>
            <a:tailEnd/>
          </a:ln>
        </p:spPr>
      </p:pic>
      <p:sp>
        <p:nvSpPr>
          <p:cNvPr id="3" name="Rectangle 2"/>
          <p:cNvSpPr/>
          <p:nvPr/>
        </p:nvSpPr>
        <p:spPr>
          <a:xfrm>
            <a:off x="1856762" y="409694"/>
            <a:ext cx="4095993" cy="584775"/>
          </a:xfrm>
          <a:prstGeom prst="rect">
            <a:avLst/>
          </a:prstGeom>
        </p:spPr>
        <p:txBody>
          <a:bodyPr wrap="none">
            <a:spAutoFit/>
          </a:bodyPr>
          <a:lstStyle/>
          <a:p>
            <a:r>
              <a:rPr lang="en-US" sz="3200" b="1" dirty="0" smtClean="0">
                <a:solidFill>
                  <a:schemeClr val="accent1">
                    <a:lumMod val="75000"/>
                  </a:schemeClr>
                </a:solidFill>
              </a:rPr>
              <a:t>Itinerary Generated</a:t>
            </a:r>
            <a:endParaRPr lang="en-US" sz="3200" b="1" dirty="0">
              <a:solidFill>
                <a:schemeClr val="accent1">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
          <p:cNvPicPr>
            <a:picLocks noChangeAspect="1" noChangeArrowheads="1"/>
          </p:cNvPicPr>
          <p:nvPr/>
        </p:nvPicPr>
        <p:blipFill>
          <a:blip r:embed="rId2"/>
          <a:srcRect/>
          <a:stretch>
            <a:fillRect/>
          </a:stretch>
        </p:blipFill>
        <p:spPr bwMode="auto">
          <a:xfrm>
            <a:off x="2220686" y="2432654"/>
            <a:ext cx="9631680" cy="2844739"/>
          </a:xfrm>
          <a:prstGeom prst="rect">
            <a:avLst/>
          </a:prstGeom>
          <a:noFill/>
        </p:spPr>
      </p:pic>
      <p:sp>
        <p:nvSpPr>
          <p:cNvPr id="4" name="TextBox 3"/>
          <p:cNvSpPr txBox="1"/>
          <p:nvPr/>
        </p:nvSpPr>
        <p:spPr>
          <a:xfrm>
            <a:off x="466141" y="889576"/>
            <a:ext cx="11217859" cy="584775"/>
          </a:xfrm>
          <a:prstGeom prst="rect">
            <a:avLst/>
          </a:prstGeom>
          <a:noFill/>
        </p:spPr>
        <p:txBody>
          <a:bodyPr wrap="square" rtlCol="0">
            <a:spAutoFit/>
          </a:bodyPr>
          <a:lstStyle/>
          <a:p>
            <a:pPr algn="ctr"/>
            <a:r>
              <a:rPr lang="en-US" sz="3200" dirty="0" smtClean="0">
                <a:solidFill>
                  <a:schemeClr val="accent1">
                    <a:lumMod val="75000"/>
                  </a:schemeClr>
                </a:solidFill>
                <a:latin typeface="Berlin Sans FB" pitchFamily="34" charset="0"/>
              </a:rPr>
              <a:t>Time Line Chart</a:t>
            </a:r>
            <a:endParaRPr lang="en-US" sz="3200" dirty="0">
              <a:solidFill>
                <a:schemeClr val="accent1">
                  <a:lumMod val="75000"/>
                </a:schemeClr>
              </a:solidFill>
              <a:latin typeface="Berlin Sans FB"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2847704" y="1757694"/>
            <a:ext cx="8294913"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accent2">
                    <a:lumMod val="75000"/>
                  </a:schemeClr>
                </a:solidFill>
                <a:effectLst/>
                <a:ea typeface="Times New Roman" pitchFamily="18" charset="0"/>
                <a:cs typeface="Arial" pitchFamily="34" charset="0"/>
              </a:rPr>
              <a:t>Some places are mostly preferred by people to visit in the evening such as Birla Mandir and thus a person would most probably like to visit Birla Mandir in evening.</a:t>
            </a:r>
            <a:endParaRPr lang="en-US" sz="2400" b="1" dirty="0" smtClean="0">
              <a:solidFill>
                <a:schemeClr val="accent2">
                  <a:lumMod val="75000"/>
                </a:schemeClr>
              </a:solidFill>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accent2">
                    <a:lumMod val="75000"/>
                  </a:schemeClr>
                </a:solidFill>
                <a:effectLst/>
                <a:ea typeface="Times New Roman" pitchFamily="18" charset="0"/>
                <a:cs typeface="Arial" pitchFamily="34" charset="0"/>
              </a:rPr>
              <a:t>But the itinerary generation has not been done considering this factor because of insufficient data available regarding the same. Thus popular visiting hours of places can be collected and thus factored while designing the itinerary.</a:t>
            </a:r>
            <a:endParaRPr kumimoji="0" lang="en-US" sz="2400" b="1" i="0" u="none" strike="noStrike" cap="none" normalizeH="0" baseline="0" dirty="0" smtClean="0">
              <a:ln>
                <a:noFill/>
              </a:ln>
              <a:solidFill>
                <a:schemeClr val="accent2">
                  <a:lumMod val="75000"/>
                </a:schemeClr>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accent2">
                  <a:lumMod val="75000"/>
                </a:schemeClr>
              </a:solidFill>
              <a:effectLst/>
              <a:cs typeface="Arial" pitchFamily="34" charset="0"/>
            </a:endParaRPr>
          </a:p>
        </p:txBody>
      </p:sp>
      <p:sp>
        <p:nvSpPr>
          <p:cNvPr id="3" name="Rectangle 2"/>
          <p:cNvSpPr/>
          <p:nvPr/>
        </p:nvSpPr>
        <p:spPr>
          <a:xfrm>
            <a:off x="2192937" y="704760"/>
            <a:ext cx="2626040" cy="584775"/>
          </a:xfrm>
          <a:prstGeom prst="rect">
            <a:avLst/>
          </a:prstGeom>
        </p:spPr>
        <p:txBody>
          <a:bodyPr wrap="none">
            <a:spAutoFit/>
          </a:bodyPr>
          <a:lstStyle/>
          <a:p>
            <a:pPr lvl="0" defTabSz="914400" fontAlgn="base">
              <a:spcBef>
                <a:spcPct val="0"/>
              </a:spcBef>
              <a:spcAft>
                <a:spcPct val="0"/>
              </a:spcAft>
            </a:pPr>
            <a:r>
              <a:rPr lang="en-US" sz="3200" b="1" dirty="0" smtClean="0">
                <a:solidFill>
                  <a:schemeClr val="accent1">
                    <a:lumMod val="75000"/>
                  </a:schemeClr>
                </a:solidFill>
                <a:ea typeface="Times New Roman" pitchFamily="18" charset="0"/>
                <a:cs typeface="Arial" pitchFamily="34" charset="0"/>
              </a:rPr>
              <a:t> Future Work</a:t>
            </a:r>
            <a:endParaRPr lang="en-US" sz="3200" dirty="0" smtClean="0">
              <a:solidFill>
                <a:schemeClr val="accent1">
                  <a:lumMod val="75000"/>
                </a:schemeClr>
              </a:solidFill>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188720"/>
            <a:ext cx="8473441" cy="4524315"/>
          </a:xfrm>
          <a:prstGeom prst="rect">
            <a:avLst/>
          </a:prstGeom>
        </p:spPr>
        <p:txBody>
          <a:bodyPr wrap="square">
            <a:spAutoFit/>
          </a:bodyPr>
          <a:lstStyle/>
          <a:p>
            <a:pPr lvl="0" defTabSz="914400" eaLnBrk="0" fontAlgn="base" hangingPunct="0">
              <a:spcBef>
                <a:spcPct val="0"/>
              </a:spcBef>
              <a:spcAft>
                <a:spcPct val="0"/>
              </a:spcAft>
              <a:buFontTx/>
              <a:buChar char="•"/>
            </a:pPr>
            <a:r>
              <a:rPr lang="en-US" sz="2400" b="1" dirty="0" smtClean="0">
                <a:solidFill>
                  <a:schemeClr val="accent2">
                    <a:lumMod val="75000"/>
                  </a:schemeClr>
                </a:solidFill>
                <a:ea typeface="Times New Roman" pitchFamily="18" charset="0"/>
                <a:cs typeface="Arial" pitchFamily="34" charset="0"/>
              </a:rPr>
              <a:t>This project only covers one city Jaipur. It can be extended to more cities and further to an entire country.</a:t>
            </a:r>
          </a:p>
          <a:p>
            <a:pPr lvl="0" defTabSz="914400" eaLnBrk="0" fontAlgn="base" hangingPunct="0">
              <a:spcBef>
                <a:spcPct val="0"/>
              </a:spcBef>
              <a:spcAft>
                <a:spcPct val="0"/>
              </a:spcAft>
              <a:buFontTx/>
              <a:buChar char="•"/>
            </a:pPr>
            <a:endParaRPr lang="en-US" sz="2400" b="1" dirty="0" smtClean="0">
              <a:solidFill>
                <a:schemeClr val="accent2">
                  <a:lumMod val="75000"/>
                </a:schemeClr>
              </a:solidFill>
              <a:cs typeface="Arial" pitchFamily="34" charset="0"/>
            </a:endParaRPr>
          </a:p>
          <a:p>
            <a:pPr lvl="0" defTabSz="914400" eaLnBrk="0" fontAlgn="base" hangingPunct="0">
              <a:spcBef>
                <a:spcPct val="0"/>
              </a:spcBef>
              <a:spcAft>
                <a:spcPct val="0"/>
              </a:spcAft>
            </a:pPr>
            <a:endParaRPr lang="en-US" sz="2400" b="1" dirty="0" smtClean="0">
              <a:solidFill>
                <a:schemeClr val="accent2">
                  <a:lumMod val="75000"/>
                </a:schemeClr>
              </a:solidFill>
              <a:cs typeface="Arial" pitchFamily="34" charset="0"/>
            </a:endParaRPr>
          </a:p>
          <a:p>
            <a:pPr lvl="0" defTabSz="914400" eaLnBrk="0" fontAlgn="base" hangingPunct="0">
              <a:spcBef>
                <a:spcPct val="0"/>
              </a:spcBef>
              <a:spcAft>
                <a:spcPct val="0"/>
              </a:spcAft>
              <a:buFontTx/>
              <a:buChar char="•"/>
            </a:pPr>
            <a:r>
              <a:rPr lang="en-US" sz="2400" b="1" dirty="0" smtClean="0">
                <a:solidFill>
                  <a:schemeClr val="accent2">
                    <a:lumMod val="75000"/>
                  </a:schemeClr>
                </a:solidFill>
                <a:ea typeface="Times New Roman" pitchFamily="18" charset="0"/>
                <a:cs typeface="Arial" pitchFamily="34" charset="0"/>
              </a:rPr>
              <a:t>The itinerary can be dynamic. </a:t>
            </a:r>
          </a:p>
          <a:p>
            <a:pPr lvl="0" defTabSz="914400" eaLnBrk="0" fontAlgn="base" hangingPunct="0">
              <a:spcBef>
                <a:spcPct val="0"/>
              </a:spcBef>
              <a:spcAft>
                <a:spcPct val="0"/>
              </a:spcAft>
            </a:pPr>
            <a:r>
              <a:rPr lang="en-US" sz="2400" b="1" dirty="0" smtClean="0">
                <a:solidFill>
                  <a:schemeClr val="accent2">
                    <a:lumMod val="75000"/>
                  </a:schemeClr>
                </a:solidFill>
                <a:ea typeface="Times New Roman" pitchFamily="18" charset="0"/>
                <a:cs typeface="Arial" pitchFamily="34" charset="0"/>
              </a:rPr>
              <a:t>Suppose after an itinerary is created and user starts travelling as per the created plan. </a:t>
            </a:r>
          </a:p>
          <a:p>
            <a:pPr lvl="0" defTabSz="914400" eaLnBrk="0" fontAlgn="base" hangingPunct="0">
              <a:spcBef>
                <a:spcPct val="0"/>
              </a:spcBef>
              <a:spcAft>
                <a:spcPct val="0"/>
              </a:spcAft>
            </a:pPr>
            <a:r>
              <a:rPr lang="en-US" sz="2400" b="1" dirty="0" smtClean="0">
                <a:solidFill>
                  <a:schemeClr val="accent2">
                    <a:lumMod val="75000"/>
                  </a:schemeClr>
                </a:solidFill>
                <a:ea typeface="Times New Roman" pitchFamily="18" charset="0"/>
                <a:cs typeface="Arial" pitchFamily="34" charset="0"/>
              </a:rPr>
              <a:t>But after reaching a specific location defined in the itinerary, the user spends more than the average time spent at that place. Then he will specify the time at which he left that destination and then the rest of the itinerary will be changed accordingly. </a:t>
            </a:r>
            <a:endParaRPr lang="en-US" sz="2400" b="1" dirty="0" smtClean="0">
              <a:solidFill>
                <a:schemeClr val="accent2">
                  <a:lumMod val="75000"/>
                </a:schemeClr>
              </a:solidFill>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6353" y="689425"/>
            <a:ext cx="8911687" cy="1280890"/>
          </a:xfrm>
        </p:spPr>
        <p:txBody>
          <a:bodyPr>
            <a:normAutofit/>
          </a:bodyPr>
          <a:lstStyle/>
          <a:p>
            <a:r>
              <a:rPr lang="en-US" sz="3200" b="1" dirty="0" smtClean="0">
                <a:solidFill>
                  <a:schemeClr val="accent1">
                    <a:lumMod val="75000"/>
                  </a:schemeClr>
                </a:solidFill>
                <a:cs typeface="Times New Roman" panose="02020603050405020304" pitchFamily="18" charset="0"/>
              </a:rPr>
              <a:t>Outline</a:t>
            </a:r>
            <a:endParaRPr lang="en-US" sz="3200" b="1" dirty="0">
              <a:solidFill>
                <a:schemeClr val="accent1">
                  <a:lumMod val="75000"/>
                </a:schemeClr>
              </a:solidFill>
              <a:cs typeface="Times New Roman" panose="02020603050405020304" pitchFamily="18" charset="0"/>
            </a:endParaRPr>
          </a:p>
        </p:txBody>
      </p:sp>
      <p:sp>
        <p:nvSpPr>
          <p:cNvPr id="3" name="Content Placeholder 2"/>
          <p:cNvSpPr>
            <a:spLocks noGrp="1"/>
          </p:cNvSpPr>
          <p:nvPr>
            <p:ph idx="1"/>
          </p:nvPr>
        </p:nvSpPr>
        <p:spPr>
          <a:xfrm>
            <a:off x="2421786" y="1738648"/>
            <a:ext cx="8915400" cy="3943974"/>
          </a:xfrm>
        </p:spPr>
        <p:txBody>
          <a:bodyPr>
            <a:normAutofit/>
          </a:bodyPr>
          <a:lstStyle/>
          <a:p>
            <a:r>
              <a:rPr lang="en-US" sz="2400" b="1" dirty="0" smtClean="0">
                <a:solidFill>
                  <a:schemeClr val="accent2">
                    <a:lumMod val="75000"/>
                  </a:schemeClr>
                </a:solidFill>
                <a:cs typeface="Times New Roman" panose="02020603050405020304" pitchFamily="18" charset="0"/>
              </a:rPr>
              <a:t>Introduction</a:t>
            </a:r>
          </a:p>
          <a:p>
            <a:r>
              <a:rPr lang="en-US" sz="2400" b="1" dirty="0" smtClean="0">
                <a:solidFill>
                  <a:schemeClr val="accent2">
                    <a:lumMod val="75000"/>
                  </a:schemeClr>
                </a:solidFill>
                <a:cs typeface="Times New Roman" panose="02020603050405020304" pitchFamily="18" charset="0"/>
              </a:rPr>
              <a:t>Motivation</a:t>
            </a:r>
          </a:p>
          <a:p>
            <a:r>
              <a:rPr lang="en-US" sz="2400" b="1" dirty="0" smtClean="0">
                <a:solidFill>
                  <a:schemeClr val="accent2">
                    <a:lumMod val="75000"/>
                  </a:schemeClr>
                </a:solidFill>
                <a:cs typeface="Times New Roman" panose="02020603050405020304" pitchFamily="18" charset="0"/>
              </a:rPr>
              <a:t>Problem Definition</a:t>
            </a:r>
            <a:endParaRPr lang="en-US" sz="2400" b="1" dirty="0">
              <a:solidFill>
                <a:schemeClr val="accent2">
                  <a:lumMod val="75000"/>
                </a:schemeClr>
              </a:solidFill>
              <a:cs typeface="Times New Roman" panose="02020603050405020304" pitchFamily="18" charset="0"/>
            </a:endParaRPr>
          </a:p>
          <a:p>
            <a:r>
              <a:rPr lang="en-US" sz="2400" b="1" dirty="0" smtClean="0">
                <a:solidFill>
                  <a:schemeClr val="accent2">
                    <a:lumMod val="75000"/>
                  </a:schemeClr>
                </a:solidFill>
                <a:cs typeface="Times New Roman" panose="02020603050405020304" pitchFamily="18" charset="0"/>
              </a:rPr>
              <a:t>Methodology Used</a:t>
            </a:r>
          </a:p>
          <a:p>
            <a:r>
              <a:rPr lang="en-US" sz="2400" b="1" dirty="0" smtClean="0">
                <a:solidFill>
                  <a:schemeClr val="accent2">
                    <a:lumMod val="75000"/>
                  </a:schemeClr>
                </a:solidFill>
                <a:cs typeface="Times New Roman" panose="02020603050405020304" pitchFamily="18" charset="0"/>
              </a:rPr>
              <a:t>Implementation and Results</a:t>
            </a:r>
          </a:p>
          <a:p>
            <a:r>
              <a:rPr lang="en-US" sz="2400" b="1" dirty="0" smtClean="0">
                <a:solidFill>
                  <a:schemeClr val="accent2">
                    <a:lumMod val="75000"/>
                  </a:schemeClr>
                </a:solidFill>
                <a:cs typeface="Times New Roman" panose="02020603050405020304" pitchFamily="18" charset="0"/>
              </a:rPr>
              <a:t>Time Line Chart</a:t>
            </a:r>
          </a:p>
          <a:p>
            <a:r>
              <a:rPr lang="en-US" sz="2400" b="1" dirty="0" smtClean="0">
                <a:solidFill>
                  <a:schemeClr val="accent2">
                    <a:lumMod val="75000"/>
                  </a:schemeClr>
                </a:solidFill>
                <a:cs typeface="Times New Roman" panose="02020603050405020304" pitchFamily="18" charset="0"/>
              </a:rPr>
              <a:t>Future Work</a:t>
            </a:r>
            <a:endParaRPr lang="en-US" sz="2400" b="1" dirty="0">
              <a:solidFill>
                <a:schemeClr val="accent2">
                  <a:lumMod val="75000"/>
                </a:schemeClr>
              </a:solidFill>
              <a:cs typeface="Times New Roman" panose="02020603050405020304" pitchFamily="18" charset="0"/>
            </a:endParaRPr>
          </a:p>
          <a:p>
            <a:r>
              <a:rPr lang="en-US" sz="2400" b="1" dirty="0" smtClean="0">
                <a:solidFill>
                  <a:schemeClr val="accent2">
                    <a:lumMod val="75000"/>
                  </a:schemeClr>
                </a:solidFill>
                <a:cs typeface="Times New Roman" panose="02020603050405020304" pitchFamily="18" charset="0"/>
              </a:rPr>
              <a:t>References</a:t>
            </a:r>
            <a:endParaRPr lang="en-US" sz="2400" b="1" dirty="0">
              <a:solidFill>
                <a:schemeClr val="accent2">
                  <a:lumMod val="75000"/>
                </a:schemeClr>
              </a:solidFill>
              <a:cs typeface="Times New Roman" panose="02020603050405020304" pitchFamily="18" charset="0"/>
            </a:endParaRPr>
          </a:p>
        </p:txBody>
      </p:sp>
    </p:spTree>
    <p:extLst>
      <p:ext uri="{BB962C8B-B14F-4D97-AF65-F5344CB8AC3E}">
        <p14:creationId xmlns="" xmlns:p14="http://schemas.microsoft.com/office/powerpoint/2010/main" val="549287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75622"/>
            <a:ext cx="11217859" cy="584775"/>
          </a:xfrm>
          <a:prstGeom prst="rect">
            <a:avLst/>
          </a:prstGeom>
          <a:noFill/>
        </p:spPr>
        <p:txBody>
          <a:bodyPr wrap="square" rtlCol="0">
            <a:spAutoFit/>
          </a:bodyPr>
          <a:lstStyle/>
          <a:p>
            <a:pPr algn="ctr"/>
            <a:r>
              <a:rPr lang="en-US" sz="3200" dirty="0" smtClean="0">
                <a:solidFill>
                  <a:schemeClr val="accent1">
                    <a:lumMod val="75000"/>
                  </a:schemeClr>
                </a:solidFill>
                <a:latin typeface="Berlin Sans FB" pitchFamily="34" charset="0"/>
              </a:rPr>
              <a:t>References</a:t>
            </a:r>
            <a:endParaRPr lang="en-US" sz="3200" dirty="0">
              <a:solidFill>
                <a:schemeClr val="accent1">
                  <a:lumMod val="75000"/>
                </a:schemeClr>
              </a:solidFill>
              <a:latin typeface="Berlin Sans FB" pitchFamily="34" charset="0"/>
            </a:endParaRPr>
          </a:p>
        </p:txBody>
      </p:sp>
      <p:sp>
        <p:nvSpPr>
          <p:cNvPr id="4" name="TextBox 3"/>
          <p:cNvSpPr txBox="1"/>
          <p:nvPr/>
        </p:nvSpPr>
        <p:spPr>
          <a:xfrm>
            <a:off x="1547223" y="990557"/>
            <a:ext cx="10363200" cy="6247864"/>
          </a:xfrm>
          <a:prstGeom prst="rect">
            <a:avLst/>
          </a:prstGeom>
          <a:noFill/>
        </p:spPr>
        <p:txBody>
          <a:bodyPr wrap="square" rtlCol="0">
            <a:spAutoFit/>
          </a:bodyPr>
          <a:lstStyle/>
          <a:p>
            <a:pPr lvl="0"/>
            <a:r>
              <a:rPr lang="en-US" sz="2000" b="1" dirty="0" smtClean="0">
                <a:solidFill>
                  <a:schemeClr val="accent2">
                    <a:lumMod val="75000"/>
                  </a:schemeClr>
                </a:solidFill>
              </a:rPr>
              <a:t>[1] S.B. Roy, G. Das, S. Amer-</a:t>
            </a:r>
            <a:r>
              <a:rPr lang="en-US" sz="2000" b="1" dirty="0" err="1" smtClean="0">
                <a:solidFill>
                  <a:schemeClr val="accent2">
                    <a:lumMod val="75000"/>
                  </a:schemeClr>
                </a:solidFill>
              </a:rPr>
              <a:t>Yahia</a:t>
            </a:r>
            <a:r>
              <a:rPr lang="en-US" sz="2000" b="1" dirty="0" smtClean="0">
                <a:solidFill>
                  <a:schemeClr val="accent2">
                    <a:lumMod val="75000"/>
                  </a:schemeClr>
                </a:solidFill>
              </a:rPr>
              <a:t>, and C. Yu, “Interactive Itinerary Planning,” Proc. IEEE 27th Int’l Conf. Data Eng. (ICDE), pp. 15-26, 2011.</a:t>
            </a:r>
          </a:p>
          <a:p>
            <a:r>
              <a:rPr lang="en-US" sz="2000" b="1" dirty="0" smtClean="0">
                <a:solidFill>
                  <a:schemeClr val="accent2">
                    <a:lumMod val="75000"/>
                  </a:schemeClr>
                </a:solidFill>
              </a:rPr>
              <a:t> </a:t>
            </a:r>
          </a:p>
          <a:p>
            <a:r>
              <a:rPr lang="en-US" sz="2000" b="1" dirty="0" smtClean="0">
                <a:solidFill>
                  <a:schemeClr val="accent2">
                    <a:lumMod val="75000"/>
                  </a:schemeClr>
                </a:solidFill>
              </a:rPr>
              <a:t> [2] Kwan Hui Lim, “Recommending and Planning Trip Itineraries for Individual Travellers and  Groups of Tourists”,   Department of Computing and Information Systems, The University of Melbourne, Australia, 2016</a:t>
            </a:r>
          </a:p>
          <a:p>
            <a:endParaRPr lang="en-US" sz="2000" b="1" dirty="0" smtClean="0">
              <a:solidFill>
                <a:schemeClr val="accent2">
                  <a:lumMod val="75000"/>
                </a:schemeClr>
              </a:solidFill>
            </a:endParaRPr>
          </a:p>
          <a:p>
            <a:r>
              <a:rPr lang="en-US" sz="2000" b="1" dirty="0" smtClean="0">
                <a:solidFill>
                  <a:schemeClr val="accent2">
                    <a:lumMod val="75000"/>
                  </a:schemeClr>
                </a:solidFill>
              </a:rPr>
              <a:t>[3] Popular tourist spots in Jaipur, tripadvisor, “https://www.tripadvisor.in/”</a:t>
            </a:r>
          </a:p>
          <a:p>
            <a:r>
              <a:rPr lang="en-US" sz="2000" b="1" dirty="0" smtClean="0">
                <a:solidFill>
                  <a:schemeClr val="accent2">
                    <a:lumMod val="75000"/>
                  </a:schemeClr>
                </a:solidFill>
              </a:rPr>
              <a:t> </a:t>
            </a:r>
          </a:p>
          <a:p>
            <a:r>
              <a:rPr lang="en-US" sz="2000" b="1" dirty="0" smtClean="0">
                <a:solidFill>
                  <a:schemeClr val="accent2">
                    <a:lumMod val="75000"/>
                  </a:schemeClr>
                </a:solidFill>
              </a:rPr>
              <a:t>[4] Jaipur tourism, Ixigo, “https://www.ixigo.com/”</a:t>
            </a:r>
          </a:p>
          <a:p>
            <a:r>
              <a:rPr lang="en-US" sz="2000" b="1" dirty="0" smtClean="0">
                <a:solidFill>
                  <a:schemeClr val="accent2">
                    <a:lumMod val="75000"/>
                  </a:schemeClr>
                </a:solidFill>
              </a:rPr>
              <a:t> </a:t>
            </a:r>
          </a:p>
          <a:p>
            <a:r>
              <a:rPr lang="en-US" sz="2000" b="1" dirty="0" smtClean="0">
                <a:solidFill>
                  <a:schemeClr val="accent2">
                    <a:lumMod val="75000"/>
                  </a:schemeClr>
                </a:solidFill>
              </a:rPr>
              <a:t>[5] Google Maps APIs, “https://developers.google.com/maps/”</a:t>
            </a:r>
          </a:p>
          <a:p>
            <a:r>
              <a:rPr lang="en-US" sz="2000" b="1" dirty="0" smtClean="0">
                <a:solidFill>
                  <a:schemeClr val="accent2">
                    <a:lumMod val="75000"/>
                  </a:schemeClr>
                </a:solidFill>
              </a:rPr>
              <a:t> </a:t>
            </a:r>
          </a:p>
          <a:p>
            <a:r>
              <a:rPr lang="en-US" sz="2000" b="1" dirty="0" smtClean="0">
                <a:solidFill>
                  <a:schemeClr val="accent2">
                    <a:lumMod val="75000"/>
                  </a:schemeClr>
                </a:solidFill>
              </a:rPr>
              <a:t>[6] Bootstrap, “http://getbootstrap.com/”</a:t>
            </a:r>
          </a:p>
          <a:p>
            <a:r>
              <a:rPr lang="en-US" sz="2000" b="1" dirty="0" smtClean="0">
                <a:solidFill>
                  <a:schemeClr val="accent2">
                    <a:lumMod val="75000"/>
                  </a:schemeClr>
                </a:solidFill>
              </a:rPr>
              <a:t> </a:t>
            </a:r>
          </a:p>
          <a:p>
            <a:r>
              <a:rPr lang="en-US" sz="2000" b="1" dirty="0" smtClean="0">
                <a:solidFill>
                  <a:schemeClr val="accent2">
                    <a:lumMod val="75000"/>
                  </a:schemeClr>
                </a:solidFill>
              </a:rPr>
              <a:t>[7] Ant Colony Optimization,” https://en.wikipedia.org/wiki/Ant_colony_optimization_algorithms”</a:t>
            </a:r>
          </a:p>
          <a:p>
            <a:r>
              <a:rPr lang="en-US" sz="2000" b="1" dirty="0" smtClean="0">
                <a:solidFill>
                  <a:schemeClr val="accent2">
                    <a:lumMod val="75000"/>
                  </a:schemeClr>
                </a:solidFill>
              </a:rPr>
              <a:t>      </a:t>
            </a:r>
          </a:p>
          <a:p>
            <a:r>
              <a:rPr lang="en-US" sz="2000" b="1" dirty="0" smtClean="0">
                <a:solidFill>
                  <a:schemeClr val="accent2">
                    <a:lumMod val="75000"/>
                  </a:schemeClr>
                </a:solidFill>
              </a:rPr>
              <a:t>[8] Itinerary Planner, inspirock, “https://www.inspirock.com/”</a:t>
            </a:r>
          </a:p>
          <a:p>
            <a:r>
              <a:rPr lang="en-US" sz="2000" b="1" dirty="0" smtClean="0">
                <a:solidFill>
                  <a:schemeClr val="accent2">
                    <a:lumMod val="75000"/>
                  </a:schemeClr>
                </a:solidFill>
              </a:rPr>
              <a:t> </a:t>
            </a:r>
            <a:endParaRPr lang="en-US" sz="2000" b="1" dirty="0">
              <a:solidFill>
                <a:schemeClr val="accent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6800" y="381000"/>
            <a:ext cx="4971233" cy="923330"/>
          </a:xfrm>
          <a:prstGeom prst="rect">
            <a:avLst/>
          </a:prstGeom>
          <a:noFill/>
        </p:spPr>
        <p:txBody>
          <a:bodyPr wrap="none" rtlCol="0">
            <a:spAutoFit/>
          </a:bodyPr>
          <a:lstStyle/>
          <a:p>
            <a:pPr algn="ctr"/>
            <a:r>
              <a:rPr lang="en-US" sz="5400" dirty="0" smtClean="0">
                <a:solidFill>
                  <a:schemeClr val="accent1">
                    <a:lumMod val="75000"/>
                  </a:schemeClr>
                </a:solidFill>
                <a:latin typeface="Berlin Sans FB" pitchFamily="34" charset="0"/>
              </a:rPr>
              <a:t>INTRODUCTION</a:t>
            </a:r>
            <a:endParaRPr lang="en-US" sz="5400" dirty="0">
              <a:solidFill>
                <a:schemeClr val="accent1">
                  <a:lumMod val="75000"/>
                </a:schemeClr>
              </a:solidFill>
              <a:latin typeface="Berlin Sans FB" pitchFamily="34" charset="0"/>
            </a:endParaRPr>
          </a:p>
        </p:txBody>
      </p:sp>
      <p:sp>
        <p:nvSpPr>
          <p:cNvPr id="6" name="TextBox 5"/>
          <p:cNvSpPr txBox="1"/>
          <p:nvPr/>
        </p:nvSpPr>
        <p:spPr>
          <a:xfrm>
            <a:off x="2540000" y="2107474"/>
            <a:ext cx="9652000" cy="3323987"/>
          </a:xfrm>
          <a:prstGeom prst="rect">
            <a:avLst/>
          </a:prstGeom>
          <a:noFill/>
        </p:spPr>
        <p:txBody>
          <a:bodyPr wrap="square" rtlCol="0">
            <a:spAutoFit/>
          </a:bodyPr>
          <a:lstStyle/>
          <a:p>
            <a:pPr>
              <a:buFont typeface="Arial" pitchFamily="34" charset="0"/>
              <a:buChar char="•"/>
            </a:pPr>
            <a:r>
              <a:rPr lang="en-US" sz="2400" b="1" dirty="0" smtClean="0">
                <a:solidFill>
                  <a:schemeClr val="accent2">
                    <a:lumMod val="75000"/>
                  </a:schemeClr>
                </a:solidFill>
                <a:latin typeface="Franklin Gothic Book" pitchFamily="34" charset="0"/>
              </a:rPr>
              <a:t>Today most of the people love to travel but traveling is not as simple as choosing destinations randomly and visiting them one by one. What we need is an ITINERARY which is a PLAN that displays how you will get from one point to another and when you will be at each point. </a:t>
            </a:r>
          </a:p>
          <a:p>
            <a:endParaRPr lang="en-US" sz="2400" b="1" dirty="0" smtClean="0">
              <a:solidFill>
                <a:schemeClr val="accent2">
                  <a:lumMod val="75000"/>
                </a:schemeClr>
              </a:solidFill>
              <a:latin typeface="Franklin Gothic Book" pitchFamily="34" charset="0"/>
            </a:endParaRPr>
          </a:p>
          <a:p>
            <a:pPr>
              <a:buFont typeface="Arial" pitchFamily="34" charset="0"/>
              <a:buChar char="•"/>
            </a:pPr>
            <a:r>
              <a:rPr lang="en-US" sz="2400" b="1" dirty="0" smtClean="0">
                <a:solidFill>
                  <a:schemeClr val="accent2">
                    <a:lumMod val="75000"/>
                  </a:schemeClr>
                </a:solidFill>
                <a:latin typeface="Franklin Gothic Book" pitchFamily="34" charset="0"/>
              </a:rPr>
              <a:t>A travel itinerary should effectively manage your TRAVEL TIME to certain numerous attractions while at the same time considering unforeseen circumstances such as TRAFFIC. Thus, time is not wasted.</a:t>
            </a:r>
            <a:endParaRPr lang="en-IN" sz="2400" b="1" dirty="0" smtClean="0">
              <a:solidFill>
                <a:schemeClr val="accent2">
                  <a:lumMod val="75000"/>
                </a:schemeClr>
              </a:solidFill>
              <a:latin typeface="Franklin Gothic Book" pitchFamily="34" charset="0"/>
            </a:endParaRPr>
          </a:p>
          <a:p>
            <a:endParaRPr lang="en-IN"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1201" y="0"/>
            <a:ext cx="4155305" cy="923330"/>
          </a:xfrm>
          <a:prstGeom prst="rect">
            <a:avLst/>
          </a:prstGeom>
          <a:noFill/>
        </p:spPr>
        <p:txBody>
          <a:bodyPr wrap="none" rtlCol="0">
            <a:spAutoFit/>
          </a:bodyPr>
          <a:lstStyle/>
          <a:p>
            <a:pPr algn="ctr"/>
            <a:r>
              <a:rPr lang="en-US" sz="5400" dirty="0" smtClean="0">
                <a:solidFill>
                  <a:schemeClr val="accent1">
                    <a:lumMod val="75000"/>
                  </a:schemeClr>
                </a:solidFill>
                <a:latin typeface="Berlin Sans FB" pitchFamily="34" charset="0"/>
              </a:rPr>
              <a:t>MOTIVATION</a:t>
            </a:r>
            <a:endParaRPr lang="en-US" sz="5400" dirty="0">
              <a:solidFill>
                <a:schemeClr val="accent1">
                  <a:lumMod val="75000"/>
                </a:schemeClr>
              </a:solidFill>
              <a:latin typeface="Berlin Sans FB" pitchFamily="34" charset="0"/>
            </a:endParaRPr>
          </a:p>
        </p:txBody>
      </p:sp>
      <p:sp>
        <p:nvSpPr>
          <p:cNvPr id="6" name="TextBox 5"/>
          <p:cNvSpPr txBox="1"/>
          <p:nvPr/>
        </p:nvSpPr>
        <p:spPr>
          <a:xfrm>
            <a:off x="2540000" y="1132114"/>
            <a:ext cx="9652000" cy="1323439"/>
          </a:xfrm>
          <a:prstGeom prst="rect">
            <a:avLst/>
          </a:prstGeom>
          <a:noFill/>
        </p:spPr>
        <p:txBody>
          <a:bodyPr wrap="square" rtlCol="0">
            <a:spAutoFit/>
          </a:bodyPr>
          <a:lstStyle/>
          <a:p>
            <a:r>
              <a:rPr lang="en-IN" sz="2000" b="1" dirty="0" smtClean="0">
                <a:solidFill>
                  <a:schemeClr val="accent2">
                    <a:lumMod val="75000"/>
                  </a:schemeClr>
                </a:solidFill>
              </a:rPr>
              <a:t>Consider the following scenarios :</a:t>
            </a:r>
          </a:p>
          <a:p>
            <a:endParaRPr lang="en-IN" sz="2000" b="1" dirty="0" smtClean="0">
              <a:solidFill>
                <a:schemeClr val="accent2">
                  <a:lumMod val="75000"/>
                </a:schemeClr>
              </a:solidFill>
            </a:endParaRPr>
          </a:p>
          <a:p>
            <a:pPr>
              <a:buFont typeface="Arial" pitchFamily="34" charset="0"/>
              <a:buChar char="•"/>
            </a:pPr>
            <a:r>
              <a:rPr lang="en-IN" sz="2000" b="1" dirty="0" smtClean="0">
                <a:solidFill>
                  <a:schemeClr val="accent2">
                    <a:lumMod val="75000"/>
                  </a:schemeClr>
                </a:solidFill>
              </a:rPr>
              <a:t> Suppose you have 3 destinations to visit and you choose them randomly one by one. Two of them lie on the same route and one on different. </a:t>
            </a:r>
          </a:p>
        </p:txBody>
      </p:sp>
      <p:pic>
        <p:nvPicPr>
          <p:cNvPr id="2050" name="Picture 2" descr="C:\Users\admin\Desktop\images.png"/>
          <p:cNvPicPr>
            <a:picLocks noChangeAspect="1" noChangeArrowheads="1"/>
          </p:cNvPicPr>
          <p:nvPr/>
        </p:nvPicPr>
        <p:blipFill>
          <a:blip r:embed="rId2"/>
          <a:srcRect/>
          <a:stretch>
            <a:fillRect/>
          </a:stretch>
        </p:blipFill>
        <p:spPr bwMode="auto">
          <a:xfrm>
            <a:off x="3248297" y="2649583"/>
            <a:ext cx="1219200" cy="914400"/>
          </a:xfrm>
          <a:prstGeom prst="rect">
            <a:avLst/>
          </a:prstGeom>
          <a:noFill/>
        </p:spPr>
      </p:pic>
      <p:pic>
        <p:nvPicPr>
          <p:cNvPr id="5" name="Picture 2" descr="C:\Users\admin\Desktop\images.png"/>
          <p:cNvPicPr>
            <a:picLocks noChangeAspect="1" noChangeArrowheads="1"/>
          </p:cNvPicPr>
          <p:nvPr/>
        </p:nvPicPr>
        <p:blipFill>
          <a:blip r:embed="rId2"/>
          <a:srcRect/>
          <a:stretch>
            <a:fillRect/>
          </a:stretch>
        </p:blipFill>
        <p:spPr bwMode="auto">
          <a:xfrm>
            <a:off x="5483497" y="2649583"/>
            <a:ext cx="1219200" cy="914400"/>
          </a:xfrm>
          <a:prstGeom prst="rect">
            <a:avLst/>
          </a:prstGeom>
          <a:noFill/>
        </p:spPr>
      </p:pic>
      <p:pic>
        <p:nvPicPr>
          <p:cNvPr id="7" name="Picture 2" descr="C:\Users\admin\Desktop\images.png"/>
          <p:cNvPicPr>
            <a:picLocks noChangeAspect="1" noChangeArrowheads="1"/>
          </p:cNvPicPr>
          <p:nvPr/>
        </p:nvPicPr>
        <p:blipFill>
          <a:blip r:embed="rId2"/>
          <a:srcRect/>
          <a:stretch>
            <a:fillRect/>
          </a:stretch>
        </p:blipFill>
        <p:spPr bwMode="auto">
          <a:xfrm>
            <a:off x="4365897" y="4325983"/>
            <a:ext cx="1219200" cy="914400"/>
          </a:xfrm>
          <a:prstGeom prst="rect">
            <a:avLst/>
          </a:prstGeom>
          <a:noFill/>
        </p:spPr>
      </p:pic>
      <p:pic>
        <p:nvPicPr>
          <p:cNvPr id="2052" name="Picture 4" descr="Image result for starting location icon"/>
          <p:cNvPicPr>
            <a:picLocks noChangeAspect="1" noChangeArrowheads="1"/>
          </p:cNvPicPr>
          <p:nvPr/>
        </p:nvPicPr>
        <p:blipFill>
          <a:blip r:embed="rId3"/>
          <a:srcRect/>
          <a:stretch>
            <a:fillRect/>
          </a:stretch>
        </p:blipFill>
        <p:spPr bwMode="auto">
          <a:xfrm>
            <a:off x="2029097" y="4021183"/>
            <a:ext cx="711200" cy="952500"/>
          </a:xfrm>
          <a:prstGeom prst="rect">
            <a:avLst/>
          </a:prstGeom>
          <a:noFill/>
        </p:spPr>
      </p:pic>
      <p:cxnSp>
        <p:nvCxnSpPr>
          <p:cNvPr id="9" name="Straight Arrow Connector 8"/>
          <p:cNvCxnSpPr>
            <a:endCxn id="2050" idx="1"/>
          </p:cNvCxnSpPr>
          <p:nvPr/>
        </p:nvCxnSpPr>
        <p:spPr>
          <a:xfrm rot="5400000" flipH="1" flipV="1">
            <a:off x="2397397" y="3094083"/>
            <a:ext cx="838200" cy="86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050" idx="2"/>
            <a:endCxn id="7" idx="1"/>
          </p:cNvCxnSpPr>
          <p:nvPr/>
        </p:nvCxnSpPr>
        <p:spPr>
          <a:xfrm rot="16200000" flipH="1">
            <a:off x="3502297" y="3919583"/>
            <a:ext cx="1219200" cy="50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5" idx="2"/>
          </p:cNvCxnSpPr>
          <p:nvPr/>
        </p:nvCxnSpPr>
        <p:spPr>
          <a:xfrm flipV="1">
            <a:off x="5585097" y="3563983"/>
            <a:ext cx="508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flipH="1">
            <a:off x="2333897" y="3335383"/>
            <a:ext cx="4318000" cy="1866900"/>
          </a:xfrm>
          <a:prstGeom prst="bentConnector4">
            <a:avLst>
              <a:gd name="adj1" fmla="val -7059"/>
              <a:gd name="adj2" fmla="val 112245"/>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232297" y="3335383"/>
            <a:ext cx="508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2" name="Oval 31"/>
          <p:cNvSpPr/>
          <p:nvPr/>
        </p:nvSpPr>
        <p:spPr>
          <a:xfrm>
            <a:off x="4162697" y="3716383"/>
            <a:ext cx="508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3" name="Oval 32"/>
          <p:cNvSpPr/>
          <p:nvPr/>
        </p:nvSpPr>
        <p:spPr>
          <a:xfrm>
            <a:off x="5889897" y="4173583"/>
            <a:ext cx="6096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4" name="Oval 33"/>
          <p:cNvSpPr/>
          <p:nvPr/>
        </p:nvSpPr>
        <p:spPr>
          <a:xfrm>
            <a:off x="3045097" y="5240383"/>
            <a:ext cx="6096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4</a:t>
            </a:r>
            <a:endParaRPr lang="en-US" dirty="0">
              <a:solidFill>
                <a:schemeClr val="tx1"/>
              </a:solidFill>
            </a:endParaRPr>
          </a:p>
        </p:txBody>
      </p:sp>
      <p:pic>
        <p:nvPicPr>
          <p:cNvPr id="36" name="Picture 2" descr="C:\Users\admin\Desktop\images.png"/>
          <p:cNvPicPr>
            <a:picLocks noChangeAspect="1" noChangeArrowheads="1"/>
          </p:cNvPicPr>
          <p:nvPr/>
        </p:nvPicPr>
        <p:blipFill>
          <a:blip r:embed="rId2"/>
          <a:srcRect/>
          <a:stretch>
            <a:fillRect/>
          </a:stretch>
        </p:blipFill>
        <p:spPr bwMode="auto">
          <a:xfrm>
            <a:off x="8331200" y="2819400"/>
            <a:ext cx="1219200" cy="914400"/>
          </a:xfrm>
          <a:prstGeom prst="rect">
            <a:avLst/>
          </a:prstGeom>
          <a:noFill/>
        </p:spPr>
      </p:pic>
      <p:pic>
        <p:nvPicPr>
          <p:cNvPr id="37" name="Picture 2" descr="C:\Users\admin\Desktop\images.png"/>
          <p:cNvPicPr>
            <a:picLocks noChangeAspect="1" noChangeArrowheads="1"/>
          </p:cNvPicPr>
          <p:nvPr/>
        </p:nvPicPr>
        <p:blipFill>
          <a:blip r:embed="rId2"/>
          <a:srcRect/>
          <a:stretch>
            <a:fillRect/>
          </a:stretch>
        </p:blipFill>
        <p:spPr bwMode="auto">
          <a:xfrm>
            <a:off x="10566400" y="2819400"/>
            <a:ext cx="1219200" cy="914400"/>
          </a:xfrm>
          <a:prstGeom prst="rect">
            <a:avLst/>
          </a:prstGeom>
          <a:noFill/>
        </p:spPr>
      </p:pic>
      <p:pic>
        <p:nvPicPr>
          <p:cNvPr id="38" name="Picture 2" descr="C:\Users\admin\Desktop\images.png"/>
          <p:cNvPicPr>
            <a:picLocks noChangeAspect="1" noChangeArrowheads="1"/>
          </p:cNvPicPr>
          <p:nvPr/>
        </p:nvPicPr>
        <p:blipFill>
          <a:blip r:embed="rId2"/>
          <a:srcRect/>
          <a:stretch>
            <a:fillRect/>
          </a:stretch>
        </p:blipFill>
        <p:spPr bwMode="auto">
          <a:xfrm>
            <a:off x="9448800" y="4648200"/>
            <a:ext cx="1219200" cy="914400"/>
          </a:xfrm>
          <a:prstGeom prst="rect">
            <a:avLst/>
          </a:prstGeom>
          <a:noFill/>
        </p:spPr>
      </p:pic>
      <p:pic>
        <p:nvPicPr>
          <p:cNvPr id="39" name="Picture 4" descr="Image result for starting location icon"/>
          <p:cNvPicPr>
            <a:picLocks noChangeAspect="1" noChangeArrowheads="1"/>
          </p:cNvPicPr>
          <p:nvPr/>
        </p:nvPicPr>
        <p:blipFill>
          <a:blip r:embed="rId3"/>
          <a:srcRect/>
          <a:stretch>
            <a:fillRect/>
          </a:stretch>
        </p:blipFill>
        <p:spPr bwMode="auto">
          <a:xfrm>
            <a:off x="7112000" y="4267200"/>
            <a:ext cx="711200" cy="952500"/>
          </a:xfrm>
          <a:prstGeom prst="rect">
            <a:avLst/>
          </a:prstGeom>
          <a:noFill/>
        </p:spPr>
      </p:pic>
      <p:cxnSp>
        <p:nvCxnSpPr>
          <p:cNvPr id="40" name="Straight Arrow Connector 39"/>
          <p:cNvCxnSpPr>
            <a:stCxn id="39" idx="0"/>
            <a:endCxn id="36" idx="1"/>
          </p:cNvCxnSpPr>
          <p:nvPr/>
        </p:nvCxnSpPr>
        <p:spPr>
          <a:xfrm rot="5400000" flipH="1" flipV="1">
            <a:off x="7404100" y="3340100"/>
            <a:ext cx="990600" cy="86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2"/>
            <a:endCxn id="37" idx="1"/>
          </p:cNvCxnSpPr>
          <p:nvPr/>
        </p:nvCxnSpPr>
        <p:spPr>
          <a:xfrm rot="5400000" flipH="1" flipV="1">
            <a:off x="9525000" y="2692400"/>
            <a:ext cx="457200" cy="162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2"/>
            <a:endCxn id="38" idx="3"/>
          </p:cNvCxnSpPr>
          <p:nvPr/>
        </p:nvCxnSpPr>
        <p:spPr>
          <a:xfrm rot="5400000">
            <a:off x="10236200" y="4165600"/>
            <a:ext cx="1371600" cy="50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21"/>
          <p:cNvCxnSpPr>
            <a:stCxn id="38" idx="0"/>
            <a:endCxn id="39" idx="2"/>
          </p:cNvCxnSpPr>
          <p:nvPr/>
        </p:nvCxnSpPr>
        <p:spPr>
          <a:xfrm rot="16200000" flipH="1" flipV="1">
            <a:off x="8477250" y="3638550"/>
            <a:ext cx="571500" cy="2590800"/>
          </a:xfrm>
          <a:prstGeom prst="bentConnector5">
            <a:avLst>
              <a:gd name="adj1" fmla="val -40000"/>
              <a:gd name="adj2" fmla="val 54902"/>
              <a:gd name="adj3" fmla="val 14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7315200" y="3505200"/>
            <a:ext cx="508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5" name="Oval 44"/>
          <p:cNvSpPr/>
          <p:nvPr/>
        </p:nvSpPr>
        <p:spPr>
          <a:xfrm>
            <a:off x="9652000" y="2971800"/>
            <a:ext cx="508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6" name="Oval 45"/>
          <p:cNvSpPr/>
          <p:nvPr/>
        </p:nvSpPr>
        <p:spPr>
          <a:xfrm>
            <a:off x="10972800" y="4343400"/>
            <a:ext cx="6096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Oval 46"/>
          <p:cNvSpPr/>
          <p:nvPr/>
        </p:nvSpPr>
        <p:spPr>
          <a:xfrm>
            <a:off x="7721600" y="5181600"/>
            <a:ext cx="6096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8434" name="AutoShape 2" descr="Image result for correct icon"/>
          <p:cNvSpPr>
            <a:spLocks noChangeAspect="1" noChangeArrowheads="1"/>
          </p:cNvSpPr>
          <p:nvPr/>
        </p:nvSpPr>
        <p:spPr bwMode="auto">
          <a:xfrm>
            <a:off x="207433" y="-144463"/>
            <a:ext cx="4064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Image result for correct icon"/>
          <p:cNvSpPr>
            <a:spLocks noChangeAspect="1" noChangeArrowheads="1"/>
          </p:cNvSpPr>
          <p:nvPr/>
        </p:nvSpPr>
        <p:spPr bwMode="auto">
          <a:xfrm>
            <a:off x="207433" y="-144463"/>
            <a:ext cx="4064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37" name="Picture 5" descr="C:\Users\admin\Desktop\download.png"/>
          <p:cNvPicPr>
            <a:picLocks noChangeAspect="1" noChangeArrowheads="1"/>
          </p:cNvPicPr>
          <p:nvPr/>
        </p:nvPicPr>
        <p:blipFill>
          <a:blip r:embed="rId4"/>
          <a:srcRect/>
          <a:stretch>
            <a:fillRect/>
          </a:stretch>
        </p:blipFill>
        <p:spPr bwMode="auto">
          <a:xfrm>
            <a:off x="8636000" y="5463580"/>
            <a:ext cx="1524000" cy="1394421"/>
          </a:xfrm>
          <a:prstGeom prst="rect">
            <a:avLst/>
          </a:prstGeom>
          <a:noFill/>
        </p:spPr>
      </p:pic>
      <p:pic>
        <p:nvPicPr>
          <p:cNvPr id="18438" name="Picture 6" descr="C:\Users\admin\Desktop\download (1).png"/>
          <p:cNvPicPr>
            <a:picLocks noChangeAspect="1" noChangeArrowheads="1"/>
          </p:cNvPicPr>
          <p:nvPr/>
        </p:nvPicPr>
        <p:blipFill>
          <a:blip r:embed="rId5"/>
          <a:srcRect/>
          <a:stretch>
            <a:fillRect/>
          </a:stretch>
        </p:blipFill>
        <p:spPr bwMode="auto">
          <a:xfrm>
            <a:off x="5077098" y="5545183"/>
            <a:ext cx="1381124" cy="1143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1201" y="457200"/>
            <a:ext cx="4155305" cy="923330"/>
          </a:xfrm>
          <a:prstGeom prst="rect">
            <a:avLst/>
          </a:prstGeom>
          <a:noFill/>
        </p:spPr>
        <p:txBody>
          <a:bodyPr wrap="none" rtlCol="0">
            <a:spAutoFit/>
          </a:bodyPr>
          <a:lstStyle/>
          <a:p>
            <a:pPr algn="ctr"/>
            <a:r>
              <a:rPr lang="en-US" sz="5400" dirty="0" smtClean="0">
                <a:solidFill>
                  <a:schemeClr val="accent1">
                    <a:lumMod val="75000"/>
                  </a:schemeClr>
                </a:solidFill>
                <a:latin typeface="Berlin Sans FB" pitchFamily="34" charset="0"/>
              </a:rPr>
              <a:t>MOTIVATION</a:t>
            </a:r>
            <a:endParaRPr lang="en-US" sz="5400" dirty="0">
              <a:solidFill>
                <a:schemeClr val="accent1">
                  <a:lumMod val="75000"/>
                </a:schemeClr>
              </a:solidFill>
              <a:latin typeface="Berlin Sans FB" pitchFamily="34" charset="0"/>
            </a:endParaRPr>
          </a:p>
        </p:txBody>
      </p:sp>
      <p:sp>
        <p:nvSpPr>
          <p:cNvPr id="6" name="TextBox 5"/>
          <p:cNvSpPr txBox="1"/>
          <p:nvPr/>
        </p:nvSpPr>
        <p:spPr>
          <a:xfrm>
            <a:off x="2540000" y="1685109"/>
            <a:ext cx="9652000" cy="4154984"/>
          </a:xfrm>
          <a:prstGeom prst="rect">
            <a:avLst/>
          </a:prstGeom>
          <a:noFill/>
        </p:spPr>
        <p:txBody>
          <a:bodyPr wrap="square" rtlCol="0">
            <a:spAutoFit/>
          </a:bodyPr>
          <a:lstStyle/>
          <a:p>
            <a:endParaRPr lang="en-IN" sz="2400" b="1" dirty="0" smtClean="0">
              <a:solidFill>
                <a:schemeClr val="accent2">
                  <a:lumMod val="75000"/>
                </a:schemeClr>
              </a:solidFill>
            </a:endParaRPr>
          </a:p>
          <a:p>
            <a:pPr>
              <a:buFont typeface="Arial" pitchFamily="34" charset="0"/>
              <a:buChar char="•"/>
            </a:pPr>
            <a:r>
              <a:rPr lang="en-IN" sz="2400" b="1" dirty="0" smtClean="0">
                <a:solidFill>
                  <a:schemeClr val="accent2">
                    <a:lumMod val="75000"/>
                  </a:schemeClr>
                </a:solidFill>
              </a:rPr>
              <a:t>  Suppose you reach a destination at 6pm but realise that the visiting hours of that destination is  from 3pm to 4pm.</a:t>
            </a:r>
          </a:p>
          <a:p>
            <a:pPr>
              <a:buFont typeface="Arial" pitchFamily="34" charset="0"/>
              <a:buChar char="•"/>
            </a:pPr>
            <a:endParaRPr lang="en-IN" sz="2400" b="1" dirty="0" smtClean="0">
              <a:solidFill>
                <a:schemeClr val="accent2">
                  <a:lumMod val="75000"/>
                </a:schemeClr>
              </a:solidFill>
            </a:endParaRPr>
          </a:p>
          <a:p>
            <a:pPr>
              <a:buFont typeface="Arial" pitchFamily="34" charset="0"/>
              <a:buChar char="•"/>
            </a:pPr>
            <a:endParaRPr lang="en-IN" sz="2400" b="1" dirty="0" smtClean="0">
              <a:solidFill>
                <a:schemeClr val="accent2">
                  <a:lumMod val="75000"/>
                </a:schemeClr>
              </a:solidFill>
            </a:endParaRPr>
          </a:p>
          <a:p>
            <a:r>
              <a:rPr lang="en-IN" sz="2400" b="1" dirty="0" smtClean="0">
                <a:solidFill>
                  <a:schemeClr val="accent2">
                    <a:lumMod val="75000"/>
                  </a:schemeClr>
                </a:solidFill>
              </a:rPr>
              <a:t>These are some problems which we may face if we travel without a plan. Thus it is important to have an itinerary which saves our time and cost and at the same time considers the visiting hours of destinations, areas currently closed due to construction, etc. which may affect our plan.</a:t>
            </a:r>
          </a:p>
          <a:p>
            <a:endParaRPr lang="en-IN" sz="2400" b="1" dirty="0" smtClean="0">
              <a:solidFill>
                <a:schemeClr val="accent2">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6537" y="509452"/>
            <a:ext cx="6957353" cy="923330"/>
          </a:xfrm>
          <a:prstGeom prst="rect">
            <a:avLst/>
          </a:prstGeom>
          <a:noFill/>
        </p:spPr>
        <p:txBody>
          <a:bodyPr wrap="none" rtlCol="0">
            <a:spAutoFit/>
          </a:bodyPr>
          <a:lstStyle/>
          <a:p>
            <a:pPr algn="ctr"/>
            <a:r>
              <a:rPr lang="en-US" sz="5400" dirty="0" smtClean="0">
                <a:solidFill>
                  <a:schemeClr val="accent1">
                    <a:lumMod val="75000"/>
                  </a:schemeClr>
                </a:solidFill>
                <a:latin typeface="Berlin Sans FB" pitchFamily="34" charset="0"/>
              </a:rPr>
              <a:t>PROBLEM DEFINITION</a:t>
            </a:r>
            <a:endParaRPr lang="en-US" sz="5400" dirty="0">
              <a:solidFill>
                <a:schemeClr val="accent1">
                  <a:lumMod val="75000"/>
                </a:schemeClr>
              </a:solidFill>
              <a:latin typeface="Berlin Sans FB" pitchFamily="34" charset="0"/>
            </a:endParaRPr>
          </a:p>
        </p:txBody>
      </p:sp>
      <p:sp>
        <p:nvSpPr>
          <p:cNvPr id="6" name="TextBox 5"/>
          <p:cNvSpPr txBox="1"/>
          <p:nvPr/>
        </p:nvSpPr>
        <p:spPr>
          <a:xfrm>
            <a:off x="2540000" y="2379617"/>
            <a:ext cx="9652000" cy="3416320"/>
          </a:xfrm>
          <a:prstGeom prst="rect">
            <a:avLst/>
          </a:prstGeom>
          <a:noFill/>
        </p:spPr>
        <p:txBody>
          <a:bodyPr wrap="square" rtlCol="0">
            <a:spAutoFit/>
          </a:bodyPr>
          <a:lstStyle/>
          <a:p>
            <a:endParaRPr lang="en-IN" sz="2400" b="1" dirty="0" smtClean="0">
              <a:solidFill>
                <a:schemeClr val="accent2">
                  <a:lumMod val="75000"/>
                </a:schemeClr>
              </a:solidFill>
            </a:endParaRPr>
          </a:p>
          <a:p>
            <a:r>
              <a:rPr lang="en-IN" sz="2400" b="1" dirty="0" smtClean="0">
                <a:solidFill>
                  <a:schemeClr val="accent2">
                    <a:lumMod val="75000"/>
                  </a:schemeClr>
                </a:solidFill>
              </a:rPr>
              <a:t>The project aims to design a detailed day-by-day itinerary to travel a city (Jaipur) while considering time, cost, user’s preferences, user’s available time slots, visiting hours of destinations and traffic. Thus by making use of automated planning techniques, the user will be presented with the most optimum 2-3 itinerary plans satisfying all the constraints required.</a:t>
            </a:r>
          </a:p>
          <a:p>
            <a:endParaRPr lang="en-IN" sz="2400" b="1" dirty="0" smtClean="0">
              <a:solidFill>
                <a:schemeClr val="accent2">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9097" y="624841"/>
            <a:ext cx="7210628" cy="584775"/>
          </a:xfrm>
          <a:prstGeom prst="rect">
            <a:avLst/>
          </a:prstGeom>
          <a:noFill/>
        </p:spPr>
        <p:txBody>
          <a:bodyPr wrap="none" rtlCol="0">
            <a:spAutoFit/>
          </a:bodyPr>
          <a:lstStyle/>
          <a:p>
            <a:pPr algn="ctr"/>
            <a:r>
              <a:rPr lang="en-US" sz="3200" dirty="0" smtClean="0">
                <a:solidFill>
                  <a:schemeClr val="accent1">
                    <a:lumMod val="75000"/>
                  </a:schemeClr>
                </a:solidFill>
                <a:latin typeface="Berlin Sans FB" pitchFamily="34" charset="0"/>
              </a:rPr>
              <a:t>CASE 1: Visiting most popular destinations</a:t>
            </a:r>
            <a:endParaRPr lang="en-US" sz="3200" dirty="0">
              <a:solidFill>
                <a:schemeClr val="accent1">
                  <a:lumMod val="75000"/>
                </a:schemeClr>
              </a:solidFill>
              <a:latin typeface="Berlin Sans FB" pitchFamily="34" charset="0"/>
            </a:endParaRPr>
          </a:p>
        </p:txBody>
      </p:sp>
      <p:sp>
        <p:nvSpPr>
          <p:cNvPr id="6" name="TextBox 5"/>
          <p:cNvSpPr txBox="1"/>
          <p:nvPr/>
        </p:nvSpPr>
        <p:spPr>
          <a:xfrm>
            <a:off x="1117600" y="1752600"/>
            <a:ext cx="9652000" cy="461665"/>
          </a:xfrm>
          <a:prstGeom prst="rect">
            <a:avLst/>
          </a:prstGeom>
          <a:noFill/>
        </p:spPr>
        <p:txBody>
          <a:bodyPr wrap="square" rtlCol="0">
            <a:spAutoFit/>
          </a:bodyPr>
          <a:lstStyle/>
          <a:p>
            <a:endParaRPr lang="en-IN" sz="2400" b="1" dirty="0" smtClean="0">
              <a:solidFill>
                <a:schemeClr val="accent2">
                  <a:lumMod val="75000"/>
                </a:schemeClr>
              </a:solidFill>
            </a:endParaRPr>
          </a:p>
        </p:txBody>
      </p:sp>
      <p:sp>
        <p:nvSpPr>
          <p:cNvPr id="5" name="TextBox 4"/>
          <p:cNvSpPr txBox="1"/>
          <p:nvPr/>
        </p:nvSpPr>
        <p:spPr>
          <a:xfrm>
            <a:off x="1828800" y="1382486"/>
            <a:ext cx="10363200" cy="2308324"/>
          </a:xfrm>
          <a:prstGeom prst="rect">
            <a:avLst/>
          </a:prstGeom>
          <a:noFill/>
        </p:spPr>
        <p:txBody>
          <a:bodyPr wrap="square" rtlCol="0">
            <a:spAutoFit/>
          </a:bodyPr>
          <a:lstStyle/>
          <a:p>
            <a:r>
              <a:rPr lang="en-IN" sz="2400" b="1" dirty="0" smtClean="0">
                <a:solidFill>
                  <a:schemeClr val="accent2">
                    <a:lumMod val="75000"/>
                  </a:schemeClr>
                </a:solidFill>
              </a:rPr>
              <a:t>Lets say the user has only one day to travel (11am-6pm) and wants to visit as many popular destinations as possible. Then our application will create 2-3 plans according to which the user can visit about 3-5 popular destinations.</a:t>
            </a:r>
          </a:p>
          <a:p>
            <a:endParaRPr lang="en-IN" sz="2400" b="1" dirty="0" smtClean="0">
              <a:solidFill>
                <a:schemeClr val="accent2">
                  <a:lumMod val="75000"/>
                </a:schemeClr>
              </a:solidFill>
            </a:endParaRPr>
          </a:p>
          <a:p>
            <a:endParaRPr lang="en-IN" sz="2400" b="1" dirty="0" smtClean="0">
              <a:solidFill>
                <a:schemeClr val="accent2">
                  <a:lumMod val="75000"/>
                </a:schemeClr>
              </a:solidFill>
            </a:endParaRPr>
          </a:p>
        </p:txBody>
      </p:sp>
      <p:pic>
        <p:nvPicPr>
          <p:cNvPr id="7" name="Picture 2" descr="C:\Users\admin\Desktop\images.png"/>
          <p:cNvPicPr>
            <a:picLocks noChangeAspect="1" noChangeArrowheads="1"/>
          </p:cNvPicPr>
          <p:nvPr/>
        </p:nvPicPr>
        <p:blipFill>
          <a:blip r:embed="rId2"/>
          <a:srcRect/>
          <a:stretch>
            <a:fillRect/>
          </a:stretch>
        </p:blipFill>
        <p:spPr bwMode="auto">
          <a:xfrm>
            <a:off x="4236720" y="3550919"/>
            <a:ext cx="1219200" cy="914400"/>
          </a:xfrm>
          <a:prstGeom prst="rect">
            <a:avLst/>
          </a:prstGeom>
          <a:noFill/>
        </p:spPr>
      </p:pic>
      <p:pic>
        <p:nvPicPr>
          <p:cNvPr id="8" name="Picture 4" descr="Image result for starting location icon"/>
          <p:cNvPicPr>
            <a:picLocks noChangeAspect="1" noChangeArrowheads="1"/>
          </p:cNvPicPr>
          <p:nvPr/>
        </p:nvPicPr>
        <p:blipFill>
          <a:blip r:embed="rId3"/>
          <a:srcRect/>
          <a:stretch>
            <a:fillRect/>
          </a:stretch>
        </p:blipFill>
        <p:spPr bwMode="auto">
          <a:xfrm>
            <a:off x="2611120" y="5227319"/>
            <a:ext cx="711200" cy="952500"/>
          </a:xfrm>
          <a:prstGeom prst="rect">
            <a:avLst/>
          </a:prstGeom>
          <a:noFill/>
        </p:spPr>
      </p:pic>
      <p:cxnSp>
        <p:nvCxnSpPr>
          <p:cNvPr id="9" name="Straight Arrow Connector 8"/>
          <p:cNvCxnSpPr>
            <a:stCxn id="8" idx="0"/>
            <a:endCxn id="7" idx="1"/>
          </p:cNvCxnSpPr>
          <p:nvPr/>
        </p:nvCxnSpPr>
        <p:spPr>
          <a:xfrm rot="5400000" flipH="1" flipV="1">
            <a:off x="2992120" y="3982719"/>
            <a:ext cx="1219200" cy="127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846321" y="3931919"/>
            <a:ext cx="184731" cy="369332"/>
          </a:xfrm>
          <a:prstGeom prst="rect">
            <a:avLst/>
          </a:prstGeom>
          <a:noFill/>
        </p:spPr>
        <p:txBody>
          <a:bodyPr wrap="none" rtlCol="0">
            <a:spAutoFit/>
          </a:bodyPr>
          <a:lstStyle/>
          <a:p>
            <a:endParaRPr lang="en-US" dirty="0"/>
          </a:p>
        </p:txBody>
      </p:sp>
      <p:sp>
        <p:nvSpPr>
          <p:cNvPr id="12" name="TextBox 11"/>
          <p:cNvSpPr txBox="1"/>
          <p:nvPr/>
        </p:nvSpPr>
        <p:spPr>
          <a:xfrm>
            <a:off x="1188720" y="4922521"/>
            <a:ext cx="1422400" cy="1200329"/>
          </a:xfrm>
          <a:prstGeom prst="rect">
            <a:avLst/>
          </a:prstGeom>
          <a:noFill/>
        </p:spPr>
        <p:txBody>
          <a:bodyPr wrap="square" rtlCol="0">
            <a:spAutoFit/>
          </a:bodyPr>
          <a:lstStyle/>
          <a:p>
            <a:r>
              <a:rPr lang="en-US" dirty="0" smtClean="0"/>
              <a:t>11 am</a:t>
            </a:r>
          </a:p>
          <a:p>
            <a:r>
              <a:rPr lang="en-US" dirty="0" smtClean="0"/>
              <a:t>Clarks</a:t>
            </a:r>
          </a:p>
          <a:p>
            <a:endParaRPr lang="en-US" dirty="0" smtClean="0"/>
          </a:p>
          <a:p>
            <a:endParaRPr lang="en-US" dirty="0"/>
          </a:p>
        </p:txBody>
      </p:sp>
      <p:sp>
        <p:nvSpPr>
          <p:cNvPr id="15" name="TextBox 14"/>
          <p:cNvSpPr txBox="1"/>
          <p:nvPr/>
        </p:nvSpPr>
        <p:spPr>
          <a:xfrm>
            <a:off x="5252720" y="3322319"/>
            <a:ext cx="1625766" cy="646331"/>
          </a:xfrm>
          <a:prstGeom prst="rect">
            <a:avLst/>
          </a:prstGeom>
          <a:noFill/>
        </p:spPr>
        <p:txBody>
          <a:bodyPr wrap="none" rtlCol="0">
            <a:spAutoFit/>
          </a:bodyPr>
          <a:lstStyle/>
          <a:p>
            <a:r>
              <a:rPr lang="en-US" dirty="0" smtClean="0"/>
              <a:t>12pm – 1pm</a:t>
            </a:r>
          </a:p>
          <a:p>
            <a:r>
              <a:rPr lang="en-US" dirty="0" err="1" smtClean="0"/>
              <a:t>Hawa</a:t>
            </a:r>
            <a:r>
              <a:rPr lang="en-US" dirty="0" smtClean="0"/>
              <a:t> </a:t>
            </a:r>
            <a:r>
              <a:rPr lang="en-US" dirty="0" err="1" smtClean="0"/>
              <a:t>Mahal</a:t>
            </a:r>
            <a:endParaRPr lang="en-US" dirty="0"/>
          </a:p>
        </p:txBody>
      </p:sp>
      <p:pic>
        <p:nvPicPr>
          <p:cNvPr id="16" name="Picture 2" descr="C:\Users\admin\Desktop\images.png"/>
          <p:cNvPicPr>
            <a:picLocks noChangeAspect="1" noChangeArrowheads="1"/>
          </p:cNvPicPr>
          <p:nvPr/>
        </p:nvPicPr>
        <p:blipFill>
          <a:blip r:embed="rId2"/>
          <a:srcRect/>
          <a:stretch>
            <a:fillRect/>
          </a:stretch>
        </p:blipFill>
        <p:spPr bwMode="auto">
          <a:xfrm>
            <a:off x="5252720" y="5532119"/>
            <a:ext cx="1219200" cy="914400"/>
          </a:xfrm>
          <a:prstGeom prst="rect">
            <a:avLst/>
          </a:prstGeom>
          <a:noFill/>
        </p:spPr>
      </p:pic>
      <p:sp>
        <p:nvSpPr>
          <p:cNvPr id="17" name="TextBox 16"/>
          <p:cNvSpPr txBox="1"/>
          <p:nvPr/>
        </p:nvSpPr>
        <p:spPr>
          <a:xfrm>
            <a:off x="6167120" y="6028789"/>
            <a:ext cx="1431802" cy="646331"/>
          </a:xfrm>
          <a:prstGeom prst="rect">
            <a:avLst/>
          </a:prstGeom>
          <a:noFill/>
        </p:spPr>
        <p:txBody>
          <a:bodyPr wrap="none" rtlCol="0">
            <a:spAutoFit/>
          </a:bodyPr>
          <a:lstStyle/>
          <a:p>
            <a:r>
              <a:rPr lang="en-US" dirty="0" smtClean="0"/>
              <a:t>4pm – 5pm</a:t>
            </a:r>
          </a:p>
          <a:p>
            <a:r>
              <a:rPr lang="en-US" dirty="0" err="1" smtClean="0"/>
              <a:t>Jal</a:t>
            </a:r>
            <a:r>
              <a:rPr lang="en-US" dirty="0" smtClean="0"/>
              <a:t> </a:t>
            </a:r>
            <a:r>
              <a:rPr lang="en-US" dirty="0" err="1" smtClean="0"/>
              <a:t>Mahal</a:t>
            </a:r>
            <a:endParaRPr lang="en-US" dirty="0"/>
          </a:p>
        </p:txBody>
      </p:sp>
      <p:sp>
        <p:nvSpPr>
          <p:cNvPr id="18" name="TextBox 17"/>
          <p:cNvSpPr txBox="1"/>
          <p:nvPr/>
        </p:nvSpPr>
        <p:spPr>
          <a:xfrm>
            <a:off x="9519921" y="3322319"/>
            <a:ext cx="2073003" cy="646331"/>
          </a:xfrm>
          <a:prstGeom prst="rect">
            <a:avLst/>
          </a:prstGeom>
          <a:noFill/>
        </p:spPr>
        <p:txBody>
          <a:bodyPr wrap="none" rtlCol="0">
            <a:spAutoFit/>
          </a:bodyPr>
          <a:lstStyle/>
          <a:p>
            <a:r>
              <a:rPr lang="en-US" dirty="0" smtClean="0"/>
              <a:t>1:15pm – 2:15pm</a:t>
            </a:r>
          </a:p>
          <a:p>
            <a:r>
              <a:rPr lang="en-US" dirty="0" err="1" smtClean="0"/>
              <a:t>Bapu</a:t>
            </a:r>
            <a:r>
              <a:rPr lang="en-US" dirty="0" smtClean="0"/>
              <a:t> </a:t>
            </a:r>
            <a:r>
              <a:rPr lang="en-US" dirty="0" err="1" smtClean="0"/>
              <a:t>Bazar</a:t>
            </a:r>
            <a:endParaRPr lang="en-US" dirty="0"/>
          </a:p>
        </p:txBody>
      </p:sp>
      <p:pic>
        <p:nvPicPr>
          <p:cNvPr id="19" name="Picture 2" descr="C:\Users\admin\Desktop\images.png"/>
          <p:cNvPicPr>
            <a:picLocks noChangeAspect="1" noChangeArrowheads="1"/>
          </p:cNvPicPr>
          <p:nvPr/>
        </p:nvPicPr>
        <p:blipFill>
          <a:blip r:embed="rId2"/>
          <a:srcRect/>
          <a:stretch>
            <a:fillRect/>
          </a:stretch>
        </p:blipFill>
        <p:spPr bwMode="auto">
          <a:xfrm>
            <a:off x="8402320" y="3627119"/>
            <a:ext cx="1219200" cy="914400"/>
          </a:xfrm>
          <a:prstGeom prst="rect">
            <a:avLst/>
          </a:prstGeom>
          <a:noFill/>
        </p:spPr>
      </p:pic>
      <p:cxnSp>
        <p:nvCxnSpPr>
          <p:cNvPr id="20" name="Straight Arrow Connector 19"/>
          <p:cNvCxnSpPr>
            <a:stCxn id="7" idx="2"/>
            <a:endCxn id="19" idx="1"/>
          </p:cNvCxnSpPr>
          <p:nvPr/>
        </p:nvCxnSpPr>
        <p:spPr>
          <a:xfrm rot="5400000" flipH="1" flipV="1">
            <a:off x="6433820" y="2496819"/>
            <a:ext cx="381000" cy="355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1"/>
            <a:endCxn id="8" idx="2"/>
          </p:cNvCxnSpPr>
          <p:nvPr/>
        </p:nvCxnSpPr>
        <p:spPr>
          <a:xfrm rot="10800000" flipV="1">
            <a:off x="2966720" y="5989319"/>
            <a:ext cx="2286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8" idx="2"/>
            <a:endCxn id="16" idx="3"/>
          </p:cNvCxnSpPr>
          <p:nvPr/>
        </p:nvCxnSpPr>
        <p:spPr>
          <a:xfrm rot="5400000" flipH="1">
            <a:off x="8161020" y="4300219"/>
            <a:ext cx="76200" cy="345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2"/>
            <a:endCxn id="28" idx="0"/>
          </p:cNvCxnSpPr>
          <p:nvPr/>
        </p:nvCxnSpPr>
        <p:spPr>
          <a:xfrm rot="16200000" flipH="1">
            <a:off x="9164320" y="4389119"/>
            <a:ext cx="609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8" name="Picture 2" descr="C:\Users\admin\Desktop\images.png"/>
          <p:cNvPicPr>
            <a:picLocks noChangeAspect="1" noChangeArrowheads="1"/>
          </p:cNvPicPr>
          <p:nvPr/>
        </p:nvPicPr>
        <p:blipFill>
          <a:blip r:embed="rId2"/>
          <a:srcRect/>
          <a:stretch>
            <a:fillRect/>
          </a:stretch>
        </p:blipFill>
        <p:spPr bwMode="auto">
          <a:xfrm>
            <a:off x="9316720" y="5151119"/>
            <a:ext cx="1219200" cy="914400"/>
          </a:xfrm>
          <a:prstGeom prst="rect">
            <a:avLst/>
          </a:prstGeom>
          <a:noFill/>
        </p:spPr>
      </p:pic>
      <p:sp>
        <p:nvSpPr>
          <p:cNvPr id="29" name="TextBox 28"/>
          <p:cNvSpPr txBox="1"/>
          <p:nvPr/>
        </p:nvSpPr>
        <p:spPr>
          <a:xfrm>
            <a:off x="9849396" y="4354286"/>
            <a:ext cx="2073003" cy="646331"/>
          </a:xfrm>
          <a:prstGeom prst="rect">
            <a:avLst/>
          </a:prstGeom>
          <a:noFill/>
        </p:spPr>
        <p:txBody>
          <a:bodyPr wrap="none" rtlCol="0">
            <a:spAutoFit/>
          </a:bodyPr>
          <a:lstStyle/>
          <a:p>
            <a:r>
              <a:rPr lang="en-US" dirty="0" smtClean="0"/>
              <a:t>2:40pm – 3:15pm</a:t>
            </a:r>
          </a:p>
          <a:p>
            <a:r>
              <a:rPr lang="en-US" dirty="0" smtClean="0"/>
              <a:t>Birla Mandir</a:t>
            </a:r>
            <a:endParaRPr lang="en-US" dirty="0"/>
          </a:p>
        </p:txBody>
      </p:sp>
      <p:sp>
        <p:nvSpPr>
          <p:cNvPr id="35" name="TextBox 34"/>
          <p:cNvSpPr txBox="1"/>
          <p:nvPr/>
        </p:nvSpPr>
        <p:spPr>
          <a:xfrm>
            <a:off x="1493521" y="5836920"/>
            <a:ext cx="849913" cy="646331"/>
          </a:xfrm>
          <a:prstGeom prst="rect">
            <a:avLst/>
          </a:prstGeom>
          <a:noFill/>
        </p:spPr>
        <p:txBody>
          <a:bodyPr wrap="none" rtlCol="0">
            <a:spAutoFit/>
          </a:bodyPr>
          <a:lstStyle/>
          <a:p>
            <a:r>
              <a:rPr lang="en-US" dirty="0" smtClean="0"/>
              <a:t>6 pm</a:t>
            </a:r>
          </a:p>
          <a:p>
            <a:r>
              <a:rPr lang="en-US" dirty="0" smtClean="0"/>
              <a:t>Clarks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4457" y="441961"/>
            <a:ext cx="7593745" cy="584775"/>
          </a:xfrm>
          <a:prstGeom prst="rect">
            <a:avLst/>
          </a:prstGeom>
          <a:noFill/>
        </p:spPr>
        <p:txBody>
          <a:bodyPr wrap="none" rtlCol="0">
            <a:spAutoFit/>
          </a:bodyPr>
          <a:lstStyle/>
          <a:p>
            <a:pPr algn="ctr"/>
            <a:r>
              <a:rPr lang="en-US" sz="3200" dirty="0" smtClean="0">
                <a:solidFill>
                  <a:schemeClr val="accent1">
                    <a:lumMod val="75000"/>
                  </a:schemeClr>
                </a:solidFill>
                <a:latin typeface="Berlin Sans FB" pitchFamily="34" charset="0"/>
              </a:rPr>
              <a:t>CASE 2: Visiting user’s preferred destinations</a:t>
            </a:r>
            <a:endParaRPr lang="en-US" sz="3200" dirty="0">
              <a:solidFill>
                <a:schemeClr val="accent1">
                  <a:lumMod val="75000"/>
                </a:schemeClr>
              </a:solidFill>
              <a:latin typeface="Berlin Sans FB" pitchFamily="34" charset="0"/>
            </a:endParaRPr>
          </a:p>
        </p:txBody>
      </p:sp>
      <p:sp>
        <p:nvSpPr>
          <p:cNvPr id="6" name="TextBox 5"/>
          <p:cNvSpPr txBox="1"/>
          <p:nvPr/>
        </p:nvSpPr>
        <p:spPr>
          <a:xfrm>
            <a:off x="1117600" y="1752600"/>
            <a:ext cx="9652000" cy="461665"/>
          </a:xfrm>
          <a:prstGeom prst="rect">
            <a:avLst/>
          </a:prstGeom>
          <a:noFill/>
        </p:spPr>
        <p:txBody>
          <a:bodyPr wrap="square" rtlCol="0">
            <a:spAutoFit/>
          </a:bodyPr>
          <a:lstStyle/>
          <a:p>
            <a:endParaRPr lang="en-IN" sz="2400" b="1" dirty="0" smtClean="0">
              <a:solidFill>
                <a:schemeClr val="accent2">
                  <a:lumMod val="75000"/>
                </a:schemeClr>
              </a:solidFill>
            </a:endParaRPr>
          </a:p>
        </p:txBody>
      </p:sp>
      <p:sp>
        <p:nvSpPr>
          <p:cNvPr id="5" name="TextBox 4"/>
          <p:cNvSpPr txBox="1"/>
          <p:nvPr/>
        </p:nvSpPr>
        <p:spPr>
          <a:xfrm>
            <a:off x="1619794" y="1254034"/>
            <a:ext cx="10363200" cy="2308324"/>
          </a:xfrm>
          <a:prstGeom prst="rect">
            <a:avLst/>
          </a:prstGeom>
          <a:noFill/>
        </p:spPr>
        <p:txBody>
          <a:bodyPr wrap="square" rtlCol="0">
            <a:spAutoFit/>
          </a:bodyPr>
          <a:lstStyle/>
          <a:p>
            <a:r>
              <a:rPr lang="en-IN" sz="2400" b="1" dirty="0" smtClean="0">
                <a:solidFill>
                  <a:schemeClr val="accent2">
                    <a:lumMod val="75000"/>
                  </a:schemeClr>
                </a:solidFill>
              </a:rPr>
              <a:t>Lets say the user has only one day to travel (11am-6pm) and wants to visit Hawa Mahal, Amer Fort and Jal Mahal. Then our application will create a plan keeping in mind the visiting hours of each destination and the distance covered.</a:t>
            </a:r>
          </a:p>
          <a:p>
            <a:endParaRPr lang="en-IN" sz="2400" b="1" dirty="0" smtClean="0">
              <a:solidFill>
                <a:schemeClr val="accent2">
                  <a:lumMod val="75000"/>
                </a:schemeClr>
              </a:solidFill>
            </a:endParaRPr>
          </a:p>
          <a:p>
            <a:endParaRPr lang="en-IN" sz="2400" b="1" dirty="0" smtClean="0">
              <a:solidFill>
                <a:schemeClr val="accent2">
                  <a:lumMod val="75000"/>
                </a:schemeClr>
              </a:solidFill>
            </a:endParaRPr>
          </a:p>
        </p:txBody>
      </p:sp>
      <p:pic>
        <p:nvPicPr>
          <p:cNvPr id="7" name="Picture 2" descr="C:\Users\admin\Desktop\images.png"/>
          <p:cNvPicPr>
            <a:picLocks noChangeAspect="1" noChangeArrowheads="1"/>
          </p:cNvPicPr>
          <p:nvPr/>
        </p:nvPicPr>
        <p:blipFill>
          <a:blip r:embed="rId2"/>
          <a:srcRect/>
          <a:stretch>
            <a:fillRect/>
          </a:stretch>
        </p:blipFill>
        <p:spPr bwMode="auto">
          <a:xfrm>
            <a:off x="3921396" y="3455126"/>
            <a:ext cx="1219200" cy="914400"/>
          </a:xfrm>
          <a:prstGeom prst="rect">
            <a:avLst/>
          </a:prstGeom>
          <a:noFill/>
        </p:spPr>
      </p:pic>
      <p:pic>
        <p:nvPicPr>
          <p:cNvPr id="8" name="Picture 4" descr="Image result for starting location icon"/>
          <p:cNvPicPr>
            <a:picLocks noChangeAspect="1" noChangeArrowheads="1"/>
          </p:cNvPicPr>
          <p:nvPr/>
        </p:nvPicPr>
        <p:blipFill>
          <a:blip r:embed="rId3"/>
          <a:srcRect/>
          <a:stretch>
            <a:fillRect/>
          </a:stretch>
        </p:blipFill>
        <p:spPr bwMode="auto">
          <a:xfrm>
            <a:off x="2295796" y="4979126"/>
            <a:ext cx="711200" cy="952500"/>
          </a:xfrm>
          <a:prstGeom prst="rect">
            <a:avLst/>
          </a:prstGeom>
          <a:noFill/>
        </p:spPr>
      </p:pic>
      <p:cxnSp>
        <p:nvCxnSpPr>
          <p:cNvPr id="9" name="Straight Arrow Connector 8"/>
          <p:cNvCxnSpPr>
            <a:stCxn id="8" idx="0"/>
            <a:endCxn id="7" idx="1"/>
          </p:cNvCxnSpPr>
          <p:nvPr/>
        </p:nvCxnSpPr>
        <p:spPr>
          <a:xfrm rot="5400000" flipH="1" flipV="1">
            <a:off x="2752996" y="3810726"/>
            <a:ext cx="1066800" cy="127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30997" y="3683726"/>
            <a:ext cx="184731" cy="369332"/>
          </a:xfrm>
          <a:prstGeom prst="rect">
            <a:avLst/>
          </a:prstGeom>
          <a:noFill/>
        </p:spPr>
        <p:txBody>
          <a:bodyPr wrap="none" rtlCol="0">
            <a:spAutoFit/>
          </a:bodyPr>
          <a:lstStyle/>
          <a:p>
            <a:endParaRPr lang="en-US" dirty="0"/>
          </a:p>
        </p:txBody>
      </p:sp>
      <p:sp>
        <p:nvSpPr>
          <p:cNvPr id="12" name="TextBox 11"/>
          <p:cNvSpPr txBox="1"/>
          <p:nvPr/>
        </p:nvSpPr>
        <p:spPr>
          <a:xfrm>
            <a:off x="1918425" y="4086500"/>
            <a:ext cx="1422400" cy="1200329"/>
          </a:xfrm>
          <a:prstGeom prst="rect">
            <a:avLst/>
          </a:prstGeom>
          <a:noFill/>
        </p:spPr>
        <p:txBody>
          <a:bodyPr wrap="square" rtlCol="0">
            <a:spAutoFit/>
          </a:bodyPr>
          <a:lstStyle/>
          <a:p>
            <a:r>
              <a:rPr lang="en-US" dirty="0" smtClean="0"/>
              <a:t>11 am</a:t>
            </a:r>
          </a:p>
          <a:p>
            <a:r>
              <a:rPr lang="en-US" dirty="0" smtClean="0"/>
              <a:t>Clarks</a:t>
            </a:r>
          </a:p>
          <a:p>
            <a:endParaRPr lang="en-US" dirty="0" smtClean="0"/>
          </a:p>
          <a:p>
            <a:endParaRPr lang="en-US" dirty="0"/>
          </a:p>
        </p:txBody>
      </p:sp>
      <p:sp>
        <p:nvSpPr>
          <p:cNvPr id="15" name="TextBox 14"/>
          <p:cNvSpPr txBox="1"/>
          <p:nvPr/>
        </p:nvSpPr>
        <p:spPr>
          <a:xfrm>
            <a:off x="5038996" y="3302726"/>
            <a:ext cx="1625766" cy="646331"/>
          </a:xfrm>
          <a:prstGeom prst="rect">
            <a:avLst/>
          </a:prstGeom>
          <a:noFill/>
        </p:spPr>
        <p:txBody>
          <a:bodyPr wrap="none" rtlCol="0">
            <a:spAutoFit/>
          </a:bodyPr>
          <a:lstStyle/>
          <a:p>
            <a:r>
              <a:rPr lang="en-US" dirty="0" smtClean="0"/>
              <a:t>12pm – 1pm</a:t>
            </a:r>
          </a:p>
          <a:p>
            <a:r>
              <a:rPr lang="en-US" dirty="0" err="1" smtClean="0"/>
              <a:t>Hawa</a:t>
            </a:r>
            <a:r>
              <a:rPr lang="en-US" dirty="0" smtClean="0"/>
              <a:t> </a:t>
            </a:r>
            <a:r>
              <a:rPr lang="en-US" dirty="0" err="1" smtClean="0"/>
              <a:t>Mahal</a:t>
            </a:r>
            <a:endParaRPr lang="en-US" dirty="0"/>
          </a:p>
        </p:txBody>
      </p:sp>
      <p:pic>
        <p:nvPicPr>
          <p:cNvPr id="16" name="Picture 2" descr="C:\Users\admin\Desktop\images.png"/>
          <p:cNvPicPr>
            <a:picLocks noChangeAspect="1" noChangeArrowheads="1"/>
          </p:cNvPicPr>
          <p:nvPr/>
        </p:nvPicPr>
        <p:blipFill>
          <a:blip r:embed="rId2"/>
          <a:srcRect/>
          <a:stretch>
            <a:fillRect/>
          </a:stretch>
        </p:blipFill>
        <p:spPr bwMode="auto">
          <a:xfrm>
            <a:off x="4937396" y="5055326"/>
            <a:ext cx="1219200" cy="914400"/>
          </a:xfrm>
          <a:prstGeom prst="rect">
            <a:avLst/>
          </a:prstGeom>
          <a:noFill/>
        </p:spPr>
      </p:pic>
      <p:sp>
        <p:nvSpPr>
          <p:cNvPr id="17" name="TextBox 16"/>
          <p:cNvSpPr txBox="1"/>
          <p:nvPr/>
        </p:nvSpPr>
        <p:spPr>
          <a:xfrm>
            <a:off x="5953397" y="5588727"/>
            <a:ext cx="1752403" cy="646331"/>
          </a:xfrm>
          <a:prstGeom prst="rect">
            <a:avLst/>
          </a:prstGeom>
          <a:noFill/>
        </p:spPr>
        <p:txBody>
          <a:bodyPr wrap="none" rtlCol="0">
            <a:spAutoFit/>
          </a:bodyPr>
          <a:lstStyle/>
          <a:p>
            <a:r>
              <a:rPr lang="en-US" dirty="0" smtClean="0"/>
              <a:t>3:40pm – 5pm</a:t>
            </a:r>
          </a:p>
          <a:p>
            <a:r>
              <a:rPr lang="en-US" dirty="0" err="1" smtClean="0"/>
              <a:t>Jal</a:t>
            </a:r>
            <a:r>
              <a:rPr lang="en-US" dirty="0" smtClean="0"/>
              <a:t> </a:t>
            </a:r>
            <a:r>
              <a:rPr lang="en-US" dirty="0" err="1" smtClean="0"/>
              <a:t>Mahal</a:t>
            </a:r>
            <a:endParaRPr lang="en-US" dirty="0"/>
          </a:p>
        </p:txBody>
      </p:sp>
      <p:sp>
        <p:nvSpPr>
          <p:cNvPr id="18" name="TextBox 17"/>
          <p:cNvSpPr txBox="1"/>
          <p:nvPr/>
        </p:nvSpPr>
        <p:spPr>
          <a:xfrm>
            <a:off x="10118997" y="3226527"/>
            <a:ext cx="2073003" cy="646331"/>
          </a:xfrm>
          <a:prstGeom prst="rect">
            <a:avLst/>
          </a:prstGeom>
          <a:noFill/>
        </p:spPr>
        <p:txBody>
          <a:bodyPr wrap="none" rtlCol="0">
            <a:spAutoFit/>
          </a:bodyPr>
          <a:lstStyle/>
          <a:p>
            <a:r>
              <a:rPr lang="en-US" dirty="0" smtClean="0"/>
              <a:t>2:30pm – 3:30pm</a:t>
            </a:r>
          </a:p>
          <a:p>
            <a:r>
              <a:rPr lang="en-US" dirty="0" err="1" smtClean="0"/>
              <a:t>Amer</a:t>
            </a:r>
            <a:r>
              <a:rPr lang="en-US" dirty="0" smtClean="0"/>
              <a:t> Fort</a:t>
            </a:r>
            <a:endParaRPr lang="en-US" dirty="0"/>
          </a:p>
        </p:txBody>
      </p:sp>
      <p:pic>
        <p:nvPicPr>
          <p:cNvPr id="19" name="Picture 2" descr="C:\Users\admin\Desktop\images.png"/>
          <p:cNvPicPr>
            <a:picLocks noChangeAspect="1" noChangeArrowheads="1"/>
          </p:cNvPicPr>
          <p:nvPr/>
        </p:nvPicPr>
        <p:blipFill>
          <a:blip r:embed="rId2"/>
          <a:srcRect/>
          <a:stretch>
            <a:fillRect/>
          </a:stretch>
        </p:blipFill>
        <p:spPr bwMode="auto">
          <a:xfrm>
            <a:off x="9001396" y="3455126"/>
            <a:ext cx="1219200" cy="914400"/>
          </a:xfrm>
          <a:prstGeom prst="rect">
            <a:avLst/>
          </a:prstGeom>
          <a:noFill/>
        </p:spPr>
      </p:pic>
      <p:cxnSp>
        <p:nvCxnSpPr>
          <p:cNvPr id="20" name="Straight Arrow Connector 19"/>
          <p:cNvCxnSpPr>
            <a:stCxn id="7" idx="2"/>
            <a:endCxn id="19" idx="1"/>
          </p:cNvCxnSpPr>
          <p:nvPr/>
        </p:nvCxnSpPr>
        <p:spPr>
          <a:xfrm rot="5400000" flipH="1" flipV="1">
            <a:off x="6537596" y="1905726"/>
            <a:ext cx="457200" cy="4470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1"/>
            <a:endCxn id="8" idx="2"/>
          </p:cNvCxnSpPr>
          <p:nvPr/>
        </p:nvCxnSpPr>
        <p:spPr>
          <a:xfrm rot="10800000" flipV="1">
            <a:off x="2651396" y="5512526"/>
            <a:ext cx="22860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2"/>
            <a:endCxn id="16" idx="3"/>
          </p:cNvCxnSpPr>
          <p:nvPr/>
        </p:nvCxnSpPr>
        <p:spPr>
          <a:xfrm rot="5400000">
            <a:off x="7312296" y="3213826"/>
            <a:ext cx="1143000" cy="345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88540" y="5980613"/>
            <a:ext cx="849913" cy="646331"/>
          </a:xfrm>
          <a:prstGeom prst="rect">
            <a:avLst/>
          </a:prstGeom>
          <a:noFill/>
        </p:spPr>
        <p:txBody>
          <a:bodyPr wrap="none" rtlCol="0">
            <a:spAutoFit/>
          </a:bodyPr>
          <a:lstStyle/>
          <a:p>
            <a:r>
              <a:rPr lang="en-US" dirty="0" smtClean="0"/>
              <a:t>6 pm</a:t>
            </a:r>
          </a:p>
          <a:p>
            <a:r>
              <a:rPr lang="en-US" dirty="0" smtClean="0"/>
              <a:t>Clarks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141" y="228600"/>
            <a:ext cx="11217859" cy="1077218"/>
          </a:xfrm>
          <a:prstGeom prst="rect">
            <a:avLst/>
          </a:prstGeom>
          <a:noFill/>
        </p:spPr>
        <p:txBody>
          <a:bodyPr wrap="square" rtlCol="0">
            <a:spAutoFit/>
          </a:bodyPr>
          <a:lstStyle/>
          <a:p>
            <a:pPr algn="ctr"/>
            <a:r>
              <a:rPr lang="en-US" sz="3200" dirty="0" smtClean="0">
                <a:solidFill>
                  <a:schemeClr val="accent1">
                    <a:lumMod val="75000"/>
                  </a:schemeClr>
                </a:solidFill>
                <a:latin typeface="Berlin Sans FB" pitchFamily="34" charset="0"/>
              </a:rPr>
              <a:t>CASE 3: Visiting most popular destinations </a:t>
            </a:r>
          </a:p>
          <a:p>
            <a:pPr algn="ctr"/>
            <a:r>
              <a:rPr lang="en-US" sz="3200" dirty="0" smtClean="0">
                <a:solidFill>
                  <a:schemeClr val="accent1">
                    <a:lumMod val="75000"/>
                  </a:schemeClr>
                </a:solidFill>
                <a:latin typeface="Berlin Sans FB" pitchFamily="34" charset="0"/>
              </a:rPr>
              <a:t>&amp; a user’s specified destination at a specific time.</a:t>
            </a:r>
            <a:endParaRPr lang="en-US" sz="3200" dirty="0">
              <a:solidFill>
                <a:schemeClr val="accent1">
                  <a:lumMod val="75000"/>
                </a:schemeClr>
              </a:solidFill>
              <a:latin typeface="Berlin Sans FB" pitchFamily="34" charset="0"/>
            </a:endParaRPr>
          </a:p>
        </p:txBody>
      </p:sp>
      <p:sp>
        <p:nvSpPr>
          <p:cNvPr id="6" name="TextBox 5"/>
          <p:cNvSpPr txBox="1"/>
          <p:nvPr/>
        </p:nvSpPr>
        <p:spPr>
          <a:xfrm>
            <a:off x="1117600" y="1752600"/>
            <a:ext cx="9652000" cy="461665"/>
          </a:xfrm>
          <a:prstGeom prst="rect">
            <a:avLst/>
          </a:prstGeom>
          <a:noFill/>
        </p:spPr>
        <p:txBody>
          <a:bodyPr wrap="square" rtlCol="0">
            <a:spAutoFit/>
          </a:bodyPr>
          <a:lstStyle/>
          <a:p>
            <a:endParaRPr lang="en-IN" sz="2400" b="1" dirty="0" smtClean="0">
              <a:solidFill>
                <a:schemeClr val="accent2">
                  <a:lumMod val="75000"/>
                </a:schemeClr>
              </a:solidFill>
            </a:endParaRPr>
          </a:p>
        </p:txBody>
      </p:sp>
      <p:sp>
        <p:nvSpPr>
          <p:cNvPr id="5" name="TextBox 4"/>
          <p:cNvSpPr txBox="1"/>
          <p:nvPr/>
        </p:nvSpPr>
        <p:spPr>
          <a:xfrm>
            <a:off x="914400" y="1371600"/>
            <a:ext cx="10363200" cy="1938992"/>
          </a:xfrm>
          <a:prstGeom prst="rect">
            <a:avLst/>
          </a:prstGeom>
          <a:noFill/>
        </p:spPr>
        <p:txBody>
          <a:bodyPr wrap="square" rtlCol="0">
            <a:spAutoFit/>
          </a:bodyPr>
          <a:lstStyle/>
          <a:p>
            <a:r>
              <a:rPr lang="en-IN" sz="2400" b="1" dirty="0" smtClean="0">
                <a:solidFill>
                  <a:schemeClr val="accent2">
                    <a:lumMod val="75000"/>
                  </a:schemeClr>
                </a:solidFill>
              </a:rPr>
              <a:t>Lets say the user has only one day (11am-6pm) to travel and wants to visit as many popular destinations as possible. But the user wants to go to Vaishali Nagar between 2-3 pm. Then our application will create 2-3 plans satisfying all the requirements.</a:t>
            </a:r>
          </a:p>
          <a:p>
            <a:endParaRPr lang="en-IN" sz="2400" b="1" dirty="0" smtClean="0">
              <a:solidFill>
                <a:schemeClr val="accent2">
                  <a:lumMod val="75000"/>
                </a:schemeClr>
              </a:solidFill>
            </a:endParaRPr>
          </a:p>
        </p:txBody>
      </p:sp>
      <p:pic>
        <p:nvPicPr>
          <p:cNvPr id="22" name="Picture 2" descr="C:\Users\admin\Desktop\images.png"/>
          <p:cNvPicPr>
            <a:picLocks noChangeAspect="1" noChangeArrowheads="1"/>
          </p:cNvPicPr>
          <p:nvPr/>
        </p:nvPicPr>
        <p:blipFill>
          <a:blip r:embed="rId2"/>
          <a:srcRect/>
          <a:stretch>
            <a:fillRect/>
          </a:stretch>
        </p:blipFill>
        <p:spPr bwMode="auto">
          <a:xfrm>
            <a:off x="4022996" y="4038599"/>
            <a:ext cx="1219200" cy="914400"/>
          </a:xfrm>
          <a:prstGeom prst="rect">
            <a:avLst/>
          </a:prstGeom>
          <a:noFill/>
        </p:spPr>
      </p:pic>
      <p:pic>
        <p:nvPicPr>
          <p:cNvPr id="23" name="Picture 4" descr="Image result for starting location icon"/>
          <p:cNvPicPr>
            <a:picLocks noChangeAspect="1" noChangeArrowheads="1"/>
          </p:cNvPicPr>
          <p:nvPr/>
        </p:nvPicPr>
        <p:blipFill>
          <a:blip r:embed="rId3"/>
          <a:srcRect/>
          <a:stretch>
            <a:fillRect/>
          </a:stretch>
        </p:blipFill>
        <p:spPr bwMode="auto">
          <a:xfrm>
            <a:off x="2397396" y="5410199"/>
            <a:ext cx="711200" cy="952500"/>
          </a:xfrm>
          <a:prstGeom prst="rect">
            <a:avLst/>
          </a:prstGeom>
          <a:noFill/>
        </p:spPr>
      </p:pic>
      <p:cxnSp>
        <p:nvCxnSpPr>
          <p:cNvPr id="24" name="Straight Arrow Connector 23"/>
          <p:cNvCxnSpPr>
            <a:stCxn id="23" idx="0"/>
            <a:endCxn id="22" idx="1"/>
          </p:cNvCxnSpPr>
          <p:nvPr/>
        </p:nvCxnSpPr>
        <p:spPr>
          <a:xfrm rot="5400000" flipH="1" flipV="1">
            <a:off x="2930796" y="4317999"/>
            <a:ext cx="914400" cy="127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632597" y="4419599"/>
            <a:ext cx="184731" cy="369332"/>
          </a:xfrm>
          <a:prstGeom prst="rect">
            <a:avLst/>
          </a:prstGeom>
          <a:noFill/>
        </p:spPr>
        <p:txBody>
          <a:bodyPr wrap="none" rtlCol="0">
            <a:spAutoFit/>
          </a:bodyPr>
          <a:lstStyle/>
          <a:p>
            <a:endParaRPr lang="en-US" dirty="0"/>
          </a:p>
        </p:txBody>
      </p:sp>
      <p:sp>
        <p:nvSpPr>
          <p:cNvPr id="28" name="TextBox 27"/>
          <p:cNvSpPr txBox="1"/>
          <p:nvPr/>
        </p:nvSpPr>
        <p:spPr>
          <a:xfrm>
            <a:off x="1837145" y="4595950"/>
            <a:ext cx="1422400" cy="1200329"/>
          </a:xfrm>
          <a:prstGeom prst="rect">
            <a:avLst/>
          </a:prstGeom>
          <a:noFill/>
        </p:spPr>
        <p:txBody>
          <a:bodyPr wrap="square" rtlCol="0">
            <a:spAutoFit/>
          </a:bodyPr>
          <a:lstStyle/>
          <a:p>
            <a:r>
              <a:rPr lang="en-US" dirty="0" smtClean="0"/>
              <a:t>11 am</a:t>
            </a:r>
          </a:p>
          <a:p>
            <a:r>
              <a:rPr lang="en-US" dirty="0" smtClean="0"/>
              <a:t>Clarks</a:t>
            </a:r>
          </a:p>
          <a:p>
            <a:endParaRPr lang="en-US" dirty="0" smtClean="0"/>
          </a:p>
          <a:p>
            <a:endParaRPr lang="en-US" dirty="0"/>
          </a:p>
        </p:txBody>
      </p:sp>
      <p:sp>
        <p:nvSpPr>
          <p:cNvPr id="29" name="TextBox 28"/>
          <p:cNvSpPr txBox="1"/>
          <p:nvPr/>
        </p:nvSpPr>
        <p:spPr>
          <a:xfrm>
            <a:off x="5242197" y="3810000"/>
            <a:ext cx="2008883" cy="646331"/>
          </a:xfrm>
          <a:prstGeom prst="rect">
            <a:avLst/>
          </a:prstGeom>
          <a:noFill/>
        </p:spPr>
        <p:txBody>
          <a:bodyPr wrap="none" rtlCol="0">
            <a:spAutoFit/>
          </a:bodyPr>
          <a:lstStyle/>
          <a:p>
            <a:r>
              <a:rPr lang="en-US" dirty="0" smtClean="0"/>
              <a:t>12pm – 12:30pm</a:t>
            </a:r>
          </a:p>
          <a:p>
            <a:r>
              <a:rPr lang="en-US" dirty="0" err="1" smtClean="0"/>
              <a:t>Hawa</a:t>
            </a:r>
            <a:r>
              <a:rPr lang="en-US" dirty="0" smtClean="0"/>
              <a:t> </a:t>
            </a:r>
            <a:r>
              <a:rPr lang="en-US" dirty="0" err="1" smtClean="0"/>
              <a:t>Mahal</a:t>
            </a:r>
            <a:endParaRPr lang="en-US" dirty="0"/>
          </a:p>
        </p:txBody>
      </p:sp>
      <p:pic>
        <p:nvPicPr>
          <p:cNvPr id="30" name="Picture 2" descr="C:\Users\admin\Desktop\images.png"/>
          <p:cNvPicPr>
            <a:picLocks noChangeAspect="1" noChangeArrowheads="1"/>
          </p:cNvPicPr>
          <p:nvPr/>
        </p:nvPicPr>
        <p:blipFill>
          <a:blip r:embed="rId2"/>
          <a:srcRect/>
          <a:stretch>
            <a:fillRect/>
          </a:stretch>
        </p:blipFill>
        <p:spPr bwMode="auto">
          <a:xfrm>
            <a:off x="5038996" y="5714999"/>
            <a:ext cx="1219200" cy="914400"/>
          </a:xfrm>
          <a:prstGeom prst="rect">
            <a:avLst/>
          </a:prstGeom>
          <a:noFill/>
        </p:spPr>
      </p:pic>
      <p:sp>
        <p:nvSpPr>
          <p:cNvPr id="31" name="TextBox 30"/>
          <p:cNvSpPr txBox="1"/>
          <p:nvPr/>
        </p:nvSpPr>
        <p:spPr>
          <a:xfrm>
            <a:off x="5953396" y="6211669"/>
            <a:ext cx="1431802" cy="646331"/>
          </a:xfrm>
          <a:prstGeom prst="rect">
            <a:avLst/>
          </a:prstGeom>
          <a:noFill/>
        </p:spPr>
        <p:txBody>
          <a:bodyPr wrap="none" rtlCol="0">
            <a:spAutoFit/>
          </a:bodyPr>
          <a:lstStyle/>
          <a:p>
            <a:r>
              <a:rPr lang="en-US" dirty="0" smtClean="0"/>
              <a:t>4pm – 5pm</a:t>
            </a:r>
          </a:p>
          <a:p>
            <a:r>
              <a:rPr lang="en-US" dirty="0" err="1" smtClean="0"/>
              <a:t>Jal</a:t>
            </a:r>
            <a:r>
              <a:rPr lang="en-US" dirty="0" smtClean="0"/>
              <a:t> </a:t>
            </a:r>
            <a:r>
              <a:rPr lang="en-US" dirty="0" err="1" smtClean="0"/>
              <a:t>Mahal</a:t>
            </a:r>
            <a:endParaRPr lang="en-US" dirty="0"/>
          </a:p>
        </p:txBody>
      </p:sp>
      <p:sp>
        <p:nvSpPr>
          <p:cNvPr id="32" name="TextBox 31"/>
          <p:cNvSpPr txBox="1"/>
          <p:nvPr/>
        </p:nvSpPr>
        <p:spPr>
          <a:xfrm>
            <a:off x="9306196" y="3505199"/>
            <a:ext cx="2201244" cy="646331"/>
          </a:xfrm>
          <a:prstGeom prst="rect">
            <a:avLst/>
          </a:prstGeom>
          <a:noFill/>
        </p:spPr>
        <p:txBody>
          <a:bodyPr wrap="none" rtlCol="0">
            <a:spAutoFit/>
          </a:bodyPr>
          <a:lstStyle/>
          <a:p>
            <a:r>
              <a:rPr lang="en-US" dirty="0" smtClean="0"/>
              <a:t>12:45pm – 1:30pm</a:t>
            </a:r>
          </a:p>
          <a:p>
            <a:r>
              <a:rPr lang="en-US" dirty="0" err="1" smtClean="0"/>
              <a:t>Bapu</a:t>
            </a:r>
            <a:r>
              <a:rPr lang="en-US" dirty="0" smtClean="0"/>
              <a:t> </a:t>
            </a:r>
            <a:r>
              <a:rPr lang="en-US" dirty="0" err="1" smtClean="0"/>
              <a:t>Bazar</a:t>
            </a:r>
            <a:endParaRPr lang="en-US" dirty="0"/>
          </a:p>
        </p:txBody>
      </p:sp>
      <p:pic>
        <p:nvPicPr>
          <p:cNvPr id="33" name="Picture 2" descr="C:\Users\admin\Desktop\images.png"/>
          <p:cNvPicPr>
            <a:picLocks noChangeAspect="1" noChangeArrowheads="1"/>
          </p:cNvPicPr>
          <p:nvPr/>
        </p:nvPicPr>
        <p:blipFill>
          <a:blip r:embed="rId2"/>
          <a:srcRect/>
          <a:stretch>
            <a:fillRect/>
          </a:stretch>
        </p:blipFill>
        <p:spPr bwMode="auto">
          <a:xfrm>
            <a:off x="8188596" y="3809999"/>
            <a:ext cx="1219200" cy="914400"/>
          </a:xfrm>
          <a:prstGeom prst="rect">
            <a:avLst/>
          </a:prstGeom>
          <a:noFill/>
        </p:spPr>
      </p:pic>
      <p:cxnSp>
        <p:nvCxnSpPr>
          <p:cNvPr id="34" name="Straight Arrow Connector 33"/>
          <p:cNvCxnSpPr>
            <a:stCxn id="22" idx="2"/>
            <a:endCxn id="33" idx="1"/>
          </p:cNvCxnSpPr>
          <p:nvPr/>
        </p:nvCxnSpPr>
        <p:spPr>
          <a:xfrm rot="5400000" flipH="1" flipV="1">
            <a:off x="6067696" y="2832099"/>
            <a:ext cx="685800" cy="355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1"/>
            <a:endCxn id="23" idx="2"/>
          </p:cNvCxnSpPr>
          <p:nvPr/>
        </p:nvCxnSpPr>
        <p:spPr>
          <a:xfrm rot="10800000" flipV="1">
            <a:off x="2752996" y="6172199"/>
            <a:ext cx="2286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9" idx="2"/>
            <a:endCxn id="30" idx="3"/>
          </p:cNvCxnSpPr>
          <p:nvPr/>
        </p:nvCxnSpPr>
        <p:spPr>
          <a:xfrm rot="5400000" flipH="1">
            <a:off x="7947296" y="4483099"/>
            <a:ext cx="76200" cy="345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2"/>
            <a:endCxn id="39" idx="0"/>
          </p:cNvCxnSpPr>
          <p:nvPr/>
        </p:nvCxnSpPr>
        <p:spPr>
          <a:xfrm rot="16200000" flipH="1">
            <a:off x="8950596" y="4571999"/>
            <a:ext cx="609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9" name="Picture 2" descr="C:\Users\admin\Desktop\images.png"/>
          <p:cNvPicPr>
            <a:picLocks noChangeAspect="1" noChangeArrowheads="1"/>
          </p:cNvPicPr>
          <p:nvPr/>
        </p:nvPicPr>
        <p:blipFill>
          <a:blip r:embed="rId2"/>
          <a:srcRect/>
          <a:stretch>
            <a:fillRect/>
          </a:stretch>
        </p:blipFill>
        <p:spPr bwMode="auto">
          <a:xfrm>
            <a:off x="9102996" y="5333999"/>
            <a:ext cx="1219200" cy="914400"/>
          </a:xfrm>
          <a:prstGeom prst="rect">
            <a:avLst/>
          </a:prstGeom>
          <a:noFill/>
        </p:spPr>
      </p:pic>
      <p:sp>
        <p:nvSpPr>
          <p:cNvPr id="40" name="TextBox 39"/>
          <p:cNvSpPr txBox="1"/>
          <p:nvPr/>
        </p:nvSpPr>
        <p:spPr>
          <a:xfrm>
            <a:off x="10118997" y="4876800"/>
            <a:ext cx="2073003" cy="646331"/>
          </a:xfrm>
          <a:prstGeom prst="rect">
            <a:avLst/>
          </a:prstGeom>
          <a:noFill/>
        </p:spPr>
        <p:txBody>
          <a:bodyPr wrap="none" rtlCol="0">
            <a:spAutoFit/>
          </a:bodyPr>
          <a:lstStyle/>
          <a:p>
            <a:r>
              <a:rPr lang="en-US" dirty="0" smtClean="0"/>
              <a:t>2:00pm – 3:00pm</a:t>
            </a:r>
          </a:p>
          <a:p>
            <a:r>
              <a:rPr lang="en-US" dirty="0" err="1" smtClean="0"/>
              <a:t>Vaishali</a:t>
            </a:r>
            <a:r>
              <a:rPr lang="en-US" dirty="0" smtClean="0"/>
              <a:t> Nagar</a:t>
            </a:r>
            <a:endParaRPr lang="en-US" dirty="0"/>
          </a:p>
        </p:txBody>
      </p:sp>
      <p:sp>
        <p:nvSpPr>
          <p:cNvPr id="41" name="TextBox 40"/>
          <p:cNvSpPr txBox="1"/>
          <p:nvPr/>
        </p:nvSpPr>
        <p:spPr>
          <a:xfrm>
            <a:off x="1815374" y="6211669"/>
            <a:ext cx="849913" cy="646331"/>
          </a:xfrm>
          <a:prstGeom prst="rect">
            <a:avLst/>
          </a:prstGeom>
          <a:noFill/>
        </p:spPr>
        <p:txBody>
          <a:bodyPr wrap="none" rtlCol="0">
            <a:spAutoFit/>
          </a:bodyPr>
          <a:lstStyle/>
          <a:p>
            <a:r>
              <a:rPr lang="en-US" dirty="0" smtClean="0"/>
              <a:t>6 pm</a:t>
            </a:r>
          </a:p>
          <a:p>
            <a:r>
              <a:rPr lang="en-US" dirty="0" smtClean="0"/>
              <a:t>Clarks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4395</TotalTime>
  <Words>1011</Words>
  <Application>Microsoft Office PowerPoint</Application>
  <PresentationFormat>Custom</PresentationFormat>
  <Paragraphs>153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Wisp</vt:lpstr>
      <vt:lpstr>             AUTOMATED ITINERARY PLANNING </vt:lpstr>
      <vt:lpstr>Outline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Nanotoxicity Prediction using Computational Modelling</dc:title>
  <dc:creator>Bhavna Saini [MU - Jaipur]</dc:creator>
  <cp:lastModifiedBy>admin</cp:lastModifiedBy>
  <cp:revision>67</cp:revision>
  <dcterms:created xsi:type="dcterms:W3CDTF">2017-07-16T07:43:53Z</dcterms:created>
  <dcterms:modified xsi:type="dcterms:W3CDTF">2017-11-24T04:48:41Z</dcterms:modified>
</cp:coreProperties>
</file>