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
  </p:notesMasterIdLst>
  <p:sldIdLst>
    <p:sldId id="279" r:id="rId2"/>
    <p:sldId id="280" r:id="rId3"/>
    <p:sldId id="284" r:id="rId4"/>
    <p:sldId id="285" r:id="rId5"/>
    <p:sldId id="286" r:id="rId6"/>
    <p:sldId id="268" r:id="rId7"/>
    <p:sldId id="27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8FA2F-2F60-4C14-9143-1A1CDDD64204}" type="datetimeFigureOut">
              <a:rPr lang="en-US" smtClean="0"/>
              <a:pPr/>
              <a:t>4/21/2016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0DAC13-CDC8-4FC4-8B09-9E87EF58B4F2}" type="slidenum">
              <a:rPr lang="en-IN" smtClean="0"/>
              <a:pPr/>
              <a:t>‹#›</a:t>
            </a:fld>
            <a:endParaRPr lang="en-IN"/>
          </a:p>
        </p:txBody>
      </p:sp>
    </p:spTree>
    <p:extLst>
      <p:ext uri="{BB962C8B-B14F-4D97-AF65-F5344CB8AC3E}">
        <p14:creationId xmlns:p14="http://schemas.microsoft.com/office/powerpoint/2010/main" val="357627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AF6652B-81E0-483F-94F8-23FAED9369F2}" type="slidenum">
              <a:rPr lang="en-IN"/>
              <a:pPr/>
              <a:t>1</a:t>
            </a:fld>
            <a:endParaRPr lang="en-IN"/>
          </a:p>
        </p:txBody>
      </p:sp>
      <p:sp>
        <p:nvSpPr>
          <p:cNvPr id="122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2460F0D-4EEB-46C4-AA93-05CC89398A2A}" type="slidenum">
              <a:rPr lang="en-IN"/>
              <a:pPr/>
              <a:t>2</a:t>
            </a:fld>
            <a:endParaRPr lang="en-IN"/>
          </a:p>
        </p:txBody>
      </p:sp>
      <p:sp>
        <p:nvSpPr>
          <p:cNvPr id="1331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331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5EFDBE3-9D6E-4CE6-A186-CCBBB8AE04DF}" type="slidenum">
              <a:rPr lang="en-IN"/>
              <a:pPr/>
              <a:t>3</a:t>
            </a:fld>
            <a:endParaRPr lang="en-IN"/>
          </a:p>
        </p:txBody>
      </p:sp>
      <p:sp>
        <p:nvSpPr>
          <p:cNvPr id="1740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013DFCE-1AC3-42E9-862B-1AE7F80AFAE9}" type="slidenum">
              <a:rPr lang="en-IN"/>
              <a:pPr/>
              <a:t>4</a:t>
            </a:fld>
            <a:endParaRPr lang="en-IN"/>
          </a:p>
        </p:txBody>
      </p:sp>
      <p:sp>
        <p:nvSpPr>
          <p:cNvPr id="1843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013DFCE-1AC3-42E9-862B-1AE7F80AFAE9}" type="slidenum">
              <a:rPr lang="en-IN"/>
              <a:pPr/>
              <a:t>5</a:t>
            </a:fld>
            <a:endParaRPr lang="en-IN"/>
          </a:p>
        </p:txBody>
      </p:sp>
      <p:sp>
        <p:nvSpPr>
          <p:cNvPr id="1843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5512" y="4343230"/>
            <a:ext cx="5486976" cy="4115139"/>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9160CE5-F432-4551-9276-65B36D64780E}" type="datetimeFigureOut">
              <a:rPr lang="en-US" smtClean="0"/>
              <a:pPr/>
              <a:t>4/21/2016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BAE00D0-EF93-4804-B5F0-6F7EA52EA57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160CE5-F432-4551-9276-65B36D64780E}" type="datetimeFigureOut">
              <a:rPr lang="en-US" smtClean="0"/>
              <a:pPr/>
              <a:t>4/21/2016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E00D0-EF93-4804-B5F0-6F7EA52EA57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160CE5-F432-4551-9276-65B36D64780E}" type="datetimeFigureOut">
              <a:rPr lang="en-US" smtClean="0"/>
              <a:pPr/>
              <a:t>4/21/2016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E00D0-EF93-4804-B5F0-6F7EA52EA570}"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976" y="273850"/>
            <a:ext cx="8227061" cy="1142440"/>
          </a:xfrm>
        </p:spPr>
        <p:txBody>
          <a:bodyPr/>
          <a:lstStyle/>
          <a:p>
            <a:r>
              <a:rPr lang="en-US" smtClean="0"/>
              <a:t>Click to edit Master title style</a:t>
            </a:r>
            <a:endParaRPr lang="en-IN"/>
          </a:p>
        </p:txBody>
      </p:sp>
      <p:sp>
        <p:nvSpPr>
          <p:cNvPr id="3" name="Date Placeholder 2"/>
          <p:cNvSpPr>
            <a:spLocks noGrp="1"/>
          </p:cNvSpPr>
          <p:nvPr>
            <p:ph type="dt" idx="10"/>
          </p:nvPr>
        </p:nvSpPr>
        <p:spPr>
          <a:xfrm>
            <a:off x="456976" y="6248139"/>
            <a:ext cx="2128075" cy="470416"/>
          </a:xfrm>
        </p:spPr>
        <p:txBody>
          <a:bodyPr/>
          <a:lstStyle>
            <a:lvl1pPr>
              <a:defRPr/>
            </a:lvl1pPr>
          </a:lstStyle>
          <a:p>
            <a:endParaRPr lang="en-IN"/>
          </a:p>
        </p:txBody>
      </p:sp>
      <p:sp>
        <p:nvSpPr>
          <p:cNvPr id="4" name="Footer Placeholder 3"/>
          <p:cNvSpPr>
            <a:spLocks noGrp="1"/>
          </p:cNvSpPr>
          <p:nvPr>
            <p:ph type="ftr" idx="11"/>
          </p:nvPr>
        </p:nvSpPr>
        <p:spPr>
          <a:xfrm>
            <a:off x="3127149" y="6248139"/>
            <a:ext cx="2897168" cy="470416"/>
          </a:xfrm>
        </p:spPr>
        <p:txBody>
          <a:bodyPr/>
          <a:lstStyle>
            <a:lvl1pPr>
              <a:defRPr/>
            </a:lvl1pPr>
          </a:lstStyle>
          <a:p>
            <a:endParaRPr lang="en-IN"/>
          </a:p>
        </p:txBody>
      </p:sp>
      <p:sp>
        <p:nvSpPr>
          <p:cNvPr id="5" name="Slide Number Placeholder 4"/>
          <p:cNvSpPr>
            <a:spLocks noGrp="1"/>
          </p:cNvSpPr>
          <p:nvPr>
            <p:ph type="sldNum" idx="12"/>
          </p:nvPr>
        </p:nvSpPr>
        <p:spPr>
          <a:xfrm>
            <a:off x="6555962" y="6248139"/>
            <a:ext cx="2128075" cy="470416"/>
          </a:xfrm>
        </p:spPr>
        <p:txBody>
          <a:bodyPr/>
          <a:lstStyle>
            <a:lvl1pPr>
              <a:defRPr/>
            </a:lvl1pPr>
          </a:lstStyle>
          <a:p>
            <a:fld id="{7781E552-73DC-4A7D-9737-2A373C0C2958}" type="slidenum">
              <a:rPr lang="en-IN"/>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160CE5-F432-4551-9276-65B36D64780E}" type="datetimeFigureOut">
              <a:rPr lang="en-US" smtClean="0"/>
              <a:pPr/>
              <a:t>4/21/2016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E00D0-EF93-4804-B5F0-6F7EA52EA57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9160CE5-F432-4551-9276-65B36D64780E}" type="datetimeFigureOut">
              <a:rPr lang="en-US" smtClean="0"/>
              <a:pPr/>
              <a:t>4/21/2016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E00D0-EF93-4804-B5F0-6F7EA52EA57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9160CE5-F432-4551-9276-65B36D64780E}" type="datetimeFigureOut">
              <a:rPr lang="en-US" smtClean="0"/>
              <a:pPr/>
              <a:t>4/21/2016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E00D0-EF93-4804-B5F0-6F7EA52EA57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9160CE5-F432-4551-9276-65B36D64780E}" type="datetimeFigureOut">
              <a:rPr lang="en-US" smtClean="0"/>
              <a:pPr/>
              <a:t>4/21/2016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AE00D0-EF93-4804-B5F0-6F7EA52EA57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160CE5-F432-4551-9276-65B36D64780E}" type="datetimeFigureOut">
              <a:rPr lang="en-US" smtClean="0"/>
              <a:pPr/>
              <a:t>4/21/2016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AE00D0-EF93-4804-B5F0-6F7EA52EA57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60CE5-F432-4551-9276-65B36D64780E}" type="datetimeFigureOut">
              <a:rPr lang="en-US" smtClean="0"/>
              <a:pPr/>
              <a:t>4/21/2016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AE00D0-EF93-4804-B5F0-6F7EA52EA57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9160CE5-F432-4551-9276-65B36D64780E}" type="datetimeFigureOut">
              <a:rPr lang="en-US" smtClean="0"/>
              <a:pPr/>
              <a:t>4/21/2016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E00D0-EF93-4804-B5F0-6F7EA52EA57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9160CE5-F432-4551-9276-65B36D64780E}" type="datetimeFigureOut">
              <a:rPr lang="en-US" smtClean="0"/>
              <a:pPr/>
              <a:t>4/21/2016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FBAE00D0-EF93-4804-B5F0-6F7EA52EA57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9160CE5-F432-4551-9276-65B36D64780E}" type="datetimeFigureOut">
              <a:rPr lang="en-US" smtClean="0"/>
              <a:pPr/>
              <a:t>4/21/2016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BAE00D0-EF93-4804-B5F0-6F7EA52EA57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915446" y="1071546"/>
            <a:ext cx="8228554" cy="1144120"/>
          </a:xfrm>
          <a:ln/>
        </p:spPr>
        <p:txBody>
          <a:bodyPr tIns="19558"/>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pPr>
            <a:r>
              <a:rPr lang="en-IN" sz="2200" b="1" dirty="0"/>
              <a:t>DEPARTMENT OF </a:t>
            </a:r>
            <a:r>
              <a:rPr lang="en-IN" sz="2200" b="1" dirty="0" smtClean="0"/>
              <a:t>COMPUTER SCIENCE</a:t>
            </a:r>
            <a:r>
              <a:rPr lang="en-IN" sz="2200" b="1" dirty="0"/>
              <a:t/>
            </a:r>
            <a:br>
              <a:rPr lang="en-IN" sz="2200" b="1" dirty="0"/>
            </a:br>
            <a:r>
              <a:rPr lang="en-IN" sz="2200" b="1" dirty="0"/>
              <a:t>( Session : January – May 2016 )</a:t>
            </a:r>
            <a:br>
              <a:rPr lang="en-IN" sz="2200" b="1" dirty="0"/>
            </a:br>
            <a:endParaRPr lang="en-IN" sz="2200" b="1" dirty="0"/>
          </a:p>
        </p:txBody>
      </p:sp>
      <p:sp>
        <p:nvSpPr>
          <p:cNvPr id="3074" name="Rectangle 2"/>
          <p:cNvSpPr>
            <a:spLocks noGrp="1" noChangeArrowheads="1"/>
          </p:cNvSpPr>
          <p:nvPr>
            <p:ph type="subTitle" idx="4294967295"/>
          </p:nvPr>
        </p:nvSpPr>
        <p:spPr bwMode="auto">
          <a:xfrm>
            <a:off x="0" y="1604963"/>
            <a:ext cx="8228013" cy="4525962"/>
          </a:xfrm>
          <a:prstGeom prst="rect">
            <a:avLst/>
          </a:prstGeom>
          <a:noFill/>
          <a:ln/>
        </p:spPr>
        <p:txBody>
          <a:bodyPr lIns="0" tIns="28448" rIns="0" bIns="0" anchor="ctr"/>
          <a:lstStyle/>
          <a:p>
            <a:pPr marL="0" indent="0" algn="ctr">
              <a:spcAft>
                <a:spcPct val="0"/>
              </a:spcAft>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pPr>
            <a:r>
              <a:rPr lang="en-IN" sz="3200" b="1" i="1" u="sng" dirty="0" smtClean="0">
                <a:solidFill>
                  <a:srgbClr val="002060"/>
                </a:solidFill>
              </a:rPr>
              <a:t> PROJECT REPORT </a:t>
            </a:r>
            <a:r>
              <a:rPr lang="en-IN" sz="3200" dirty="0" smtClean="0">
                <a:solidFill>
                  <a:srgbClr val="002060"/>
                </a:solidFill>
              </a:rPr>
              <a:t/>
            </a:r>
            <a:br>
              <a:rPr lang="en-IN" sz="3200" dirty="0" smtClean="0">
                <a:solidFill>
                  <a:srgbClr val="002060"/>
                </a:solidFill>
              </a:rPr>
            </a:br>
            <a:r>
              <a:rPr lang="en-IN" sz="3200" b="1" i="1" u="sng" dirty="0" smtClean="0">
                <a:solidFill>
                  <a:srgbClr val="002060"/>
                </a:solidFill>
              </a:rPr>
              <a:t>ON</a:t>
            </a:r>
            <a:r>
              <a:rPr lang="en-IN" sz="3200" dirty="0" smtClean="0"/>
              <a:t/>
            </a:r>
            <a:br>
              <a:rPr lang="en-IN" sz="3200" dirty="0" smtClean="0"/>
            </a:br>
            <a:r>
              <a:rPr lang="en-IN" sz="3200" dirty="0" smtClean="0"/>
              <a:t>   </a:t>
            </a:r>
            <a:r>
              <a:rPr lang="en-IN" sz="3200" u="sng" dirty="0" smtClean="0">
                <a:solidFill>
                  <a:srgbClr val="FF0000"/>
                </a:solidFill>
                <a:latin typeface="Tahoma" pitchFamily="34" charset="0"/>
              </a:rPr>
              <a:t>COURT CASE DATABASE</a:t>
            </a:r>
            <a:r>
              <a:rPr lang="en-IN" sz="3200" dirty="0" smtClean="0">
                <a:solidFill>
                  <a:srgbClr val="FF0000"/>
                </a:solidFill>
                <a:latin typeface="Tahoma" pitchFamily="34" charset="0"/>
              </a:rPr>
              <a:t> </a:t>
            </a:r>
            <a:endParaRPr lang="en-IN" sz="3200" dirty="0">
              <a:solidFill>
                <a:srgbClr val="FF0000"/>
              </a:solidFill>
              <a:latin typeface="Tahoma" pitchFamily="34" charset="0"/>
            </a:endParaRPr>
          </a:p>
        </p:txBody>
      </p:sp>
      <p:pic>
        <p:nvPicPr>
          <p:cNvPr id="3075" name="Picture 3"/>
          <p:cNvPicPr>
            <a:picLocks noChangeAspect="1" noChangeArrowheads="1"/>
          </p:cNvPicPr>
          <p:nvPr/>
        </p:nvPicPr>
        <p:blipFill>
          <a:blip r:embed="rId3"/>
          <a:srcRect/>
          <a:stretch>
            <a:fillRect/>
          </a:stretch>
        </p:blipFill>
        <p:spPr bwMode="auto">
          <a:xfrm>
            <a:off x="7786710" y="785794"/>
            <a:ext cx="1096145" cy="1144120"/>
          </a:xfrm>
          <a:prstGeom prst="rect">
            <a:avLst/>
          </a:prstGeom>
          <a:noFill/>
          <a:ln w="9525" cap="flat">
            <a:noFill/>
            <a:round/>
            <a:headEnd/>
            <a:tailEnd/>
          </a:ln>
          <a:effectLst/>
        </p:spPr>
      </p:pic>
    </p:spTree>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214282" y="142852"/>
            <a:ext cx="8228554" cy="1144120"/>
          </a:xfrm>
          <a:ln/>
        </p:spPr>
        <p:txBody>
          <a:bodyPr tIns="33782"/>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pPr>
            <a:r>
              <a:rPr lang="en-IN" dirty="0"/>
              <a:t>SUBMITTED </a:t>
            </a:r>
            <a:r>
              <a:rPr lang="en-IN" dirty="0" smtClean="0"/>
              <a:t>BY:</a:t>
            </a:r>
            <a:endParaRPr lang="en-IN" dirty="0"/>
          </a:p>
        </p:txBody>
      </p:sp>
      <p:sp>
        <p:nvSpPr>
          <p:cNvPr id="4098" name="Rectangle 2"/>
          <p:cNvSpPr>
            <a:spLocks noGrp="1" noChangeArrowheads="1"/>
          </p:cNvSpPr>
          <p:nvPr>
            <p:ph type="subTitle" idx="4294967295"/>
          </p:nvPr>
        </p:nvSpPr>
        <p:spPr bwMode="auto">
          <a:xfrm>
            <a:off x="714348" y="1285860"/>
            <a:ext cx="7586662" cy="3503613"/>
          </a:xfrm>
          <a:prstGeom prst="rect">
            <a:avLst/>
          </a:prstGeom>
          <a:noFill/>
          <a:ln/>
        </p:spPr>
        <p:txBody>
          <a:bodyPr lIns="0" tIns="24892" rIns="0" bIns="0" anchor="ctr">
            <a:normAutofit/>
          </a:bodyPr>
          <a:lstStyle/>
          <a:p>
            <a:pPr marL="215900" indent="-215900" algn="ctr">
              <a:spcAft>
                <a:spcPct val="0"/>
              </a:spcAft>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IN" sz="2800" u="sng" dirty="0" err="1" smtClean="0">
                <a:solidFill>
                  <a:srgbClr val="7030A0"/>
                </a:solidFill>
              </a:rPr>
              <a:t>Ankit</a:t>
            </a:r>
            <a:r>
              <a:rPr lang="en-IN" sz="2800" u="sng" dirty="0" smtClean="0">
                <a:solidFill>
                  <a:srgbClr val="7030A0"/>
                </a:solidFill>
              </a:rPr>
              <a:t> D </a:t>
            </a:r>
            <a:r>
              <a:rPr lang="en-IN" sz="2800" u="sng" dirty="0" err="1" smtClean="0">
                <a:solidFill>
                  <a:srgbClr val="7030A0"/>
                </a:solidFill>
              </a:rPr>
              <a:t>Prabhu</a:t>
            </a:r>
            <a:r>
              <a:rPr lang="en-IN" sz="2800" u="sng" dirty="0" smtClean="0">
                <a:solidFill>
                  <a:srgbClr val="7030A0"/>
                </a:solidFill>
              </a:rPr>
              <a:t> </a:t>
            </a:r>
            <a:r>
              <a:rPr lang="en-IN" sz="2800" dirty="0" smtClean="0">
                <a:solidFill>
                  <a:srgbClr val="7030A0"/>
                </a:solidFill>
              </a:rPr>
              <a:t>(</a:t>
            </a:r>
            <a:r>
              <a:rPr lang="en-IN" sz="2800" dirty="0" smtClean="0">
                <a:solidFill>
                  <a:srgbClr val="7030A0"/>
                </a:solidFill>
                <a:latin typeface="Tahoma" pitchFamily="34" charset="0"/>
              </a:rPr>
              <a:t>01FB14ECS034)</a:t>
            </a:r>
          </a:p>
          <a:p>
            <a:pPr marL="215900" indent="-215900" algn="ctr">
              <a:spcAft>
                <a:spcPct val="0"/>
              </a:spcAft>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IN" sz="2800" u="sng" dirty="0" err="1" smtClean="0">
                <a:solidFill>
                  <a:srgbClr val="7030A0"/>
                </a:solidFill>
              </a:rPr>
              <a:t>Ashutosh</a:t>
            </a:r>
            <a:r>
              <a:rPr lang="en-IN" sz="2800" u="sng" dirty="0" smtClean="0">
                <a:solidFill>
                  <a:srgbClr val="7030A0"/>
                </a:solidFill>
              </a:rPr>
              <a:t> Singh </a:t>
            </a:r>
            <a:r>
              <a:rPr lang="en-IN" sz="2800" dirty="0" smtClean="0">
                <a:solidFill>
                  <a:srgbClr val="7030A0"/>
                </a:solidFill>
              </a:rPr>
              <a:t>(</a:t>
            </a:r>
            <a:r>
              <a:rPr lang="en-IN" sz="2800" dirty="0" smtClean="0">
                <a:solidFill>
                  <a:srgbClr val="7030A0"/>
                </a:solidFill>
                <a:latin typeface="Tahoma" pitchFamily="34" charset="0"/>
              </a:rPr>
              <a:t>01FB14ECS049)</a:t>
            </a:r>
          </a:p>
          <a:p>
            <a:pPr marL="215900" indent="-215900" algn="ctr">
              <a:spcAft>
                <a:spcPct val="0"/>
              </a:spcAft>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lang="en-IN" sz="2800" u="sng" dirty="0" err="1" smtClean="0">
                <a:solidFill>
                  <a:srgbClr val="7030A0"/>
                </a:solidFill>
              </a:rPr>
              <a:t>Chetan</a:t>
            </a:r>
            <a:r>
              <a:rPr lang="en-IN" sz="2800" u="sng" dirty="0" smtClean="0">
                <a:solidFill>
                  <a:srgbClr val="7030A0"/>
                </a:solidFill>
              </a:rPr>
              <a:t> </a:t>
            </a:r>
            <a:r>
              <a:rPr lang="en-IN" sz="2800" u="sng" dirty="0" err="1" smtClean="0">
                <a:solidFill>
                  <a:srgbClr val="7030A0"/>
                </a:solidFill>
              </a:rPr>
              <a:t>Agarwal</a:t>
            </a:r>
            <a:r>
              <a:rPr lang="en-IN" sz="2800" dirty="0" smtClean="0">
                <a:solidFill>
                  <a:srgbClr val="7030A0"/>
                </a:solidFill>
                <a:latin typeface="Tahoma" pitchFamily="34" charset="0"/>
              </a:rPr>
              <a:t>(01FB14ECS058)</a:t>
            </a:r>
          </a:p>
        </p:txBody>
      </p:sp>
      <p:sp>
        <p:nvSpPr>
          <p:cNvPr id="4099" name="Text Box 3"/>
          <p:cNvSpPr txBox="1">
            <a:spLocks noChangeArrowheads="1"/>
          </p:cNvSpPr>
          <p:nvPr/>
        </p:nvSpPr>
        <p:spPr bwMode="auto">
          <a:xfrm>
            <a:off x="1000100" y="5072074"/>
            <a:ext cx="4944600" cy="1448211"/>
          </a:xfrm>
          <a:prstGeom prst="rect">
            <a:avLst/>
          </a:prstGeom>
          <a:noFill/>
          <a:ln w="9525" cap="flat">
            <a:noFill/>
            <a:round/>
            <a:headEnd/>
            <a:tailEnd/>
          </a:ln>
          <a:effectLst/>
        </p:spPr>
        <p:txBody>
          <a:bodyPr lIns="0" tIns="24003" rIns="0" bIns="0"/>
          <a:lstStyle/>
          <a:p>
            <a:pPr marL="431800" indent="-323850">
              <a:spcAft>
                <a:spcPts val="1213"/>
              </a:spcAft>
              <a:buSzPct val="45000"/>
              <a:buFont typeface="Wingdings" charset="2"/>
              <a:buNone/>
              <a:tabLst>
                <a:tab pos="449263" algn="l"/>
                <a:tab pos="898525" algn="l"/>
                <a:tab pos="1347788" algn="l"/>
                <a:tab pos="1797050" algn="l"/>
                <a:tab pos="2246313" algn="l"/>
                <a:tab pos="2695575" algn="l"/>
                <a:tab pos="3144838" algn="l"/>
                <a:tab pos="3594100" algn="l"/>
                <a:tab pos="4043363" algn="l"/>
                <a:tab pos="4492625" algn="l"/>
                <a:tab pos="4941888" algn="l"/>
              </a:tabLst>
            </a:pPr>
            <a:r>
              <a:rPr lang="en-IN" sz="2700" dirty="0">
                <a:solidFill>
                  <a:schemeClr val="accent1"/>
                </a:solidFill>
              </a:rPr>
              <a:t>PROGRAM : B.TECH. </a:t>
            </a:r>
            <a:r>
              <a:rPr lang="en-IN" sz="2700" dirty="0" smtClean="0">
                <a:solidFill>
                  <a:schemeClr val="accent1"/>
                </a:solidFill>
              </a:rPr>
              <a:t>– CSE	</a:t>
            </a:r>
            <a:br>
              <a:rPr lang="en-IN" sz="2700" dirty="0" smtClean="0">
                <a:solidFill>
                  <a:schemeClr val="accent1"/>
                </a:solidFill>
              </a:rPr>
            </a:br>
            <a:r>
              <a:rPr lang="en-IN" sz="2700" dirty="0" smtClean="0">
                <a:solidFill>
                  <a:schemeClr val="accent1"/>
                </a:solidFill>
              </a:rPr>
              <a:t>SEMESTER</a:t>
            </a:r>
            <a:r>
              <a:rPr lang="en-IN" sz="2700" dirty="0">
                <a:solidFill>
                  <a:schemeClr val="accent1"/>
                </a:solidFill>
              </a:rPr>
              <a:t>: </a:t>
            </a:r>
            <a:r>
              <a:rPr lang="en-IN" sz="2700" dirty="0" smtClean="0">
                <a:solidFill>
                  <a:schemeClr val="accent1"/>
                </a:solidFill>
              </a:rPr>
              <a:t>IV</a:t>
            </a:r>
            <a:br>
              <a:rPr lang="en-IN" sz="2700" dirty="0" smtClean="0">
                <a:solidFill>
                  <a:schemeClr val="accent1"/>
                </a:solidFill>
              </a:rPr>
            </a:br>
            <a:r>
              <a:rPr lang="en-IN" sz="2700" dirty="0" smtClean="0">
                <a:solidFill>
                  <a:schemeClr val="accent1"/>
                </a:solidFill>
              </a:rPr>
              <a:t>		SECTION</a:t>
            </a:r>
            <a:r>
              <a:rPr lang="en-IN" sz="2700" dirty="0">
                <a:solidFill>
                  <a:schemeClr val="accent1"/>
                </a:solidFill>
              </a:rPr>
              <a:t>: </a:t>
            </a:r>
            <a:r>
              <a:rPr lang="en-IN" sz="2700" dirty="0" smtClean="0">
                <a:solidFill>
                  <a:schemeClr val="accent1"/>
                </a:solidFill>
              </a:rPr>
              <a:t>A</a:t>
            </a:r>
            <a:endParaRPr lang="en-IN" sz="2700" dirty="0">
              <a:solidFill>
                <a:schemeClr val="accent1"/>
              </a:solidFill>
            </a:endParaRPr>
          </a:p>
        </p:txBody>
      </p:sp>
    </p:spTree>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977" y="273850"/>
            <a:ext cx="8228554" cy="1144120"/>
          </a:xfrm>
          <a:ln/>
        </p:spPr>
        <p:txBody>
          <a:bodyPr tIns="33782"/>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pPr>
            <a:r>
              <a:rPr lang="en-IN" dirty="0" smtClean="0"/>
              <a:t>DESCRIPTION:</a:t>
            </a:r>
            <a:endParaRPr lang="en-IN" dirty="0"/>
          </a:p>
        </p:txBody>
      </p:sp>
      <p:sp>
        <p:nvSpPr>
          <p:cNvPr id="8195" name="Text Box 3"/>
          <p:cNvSpPr txBox="1">
            <a:spLocks noChangeArrowheads="1"/>
          </p:cNvSpPr>
          <p:nvPr/>
        </p:nvSpPr>
        <p:spPr bwMode="auto">
          <a:xfrm>
            <a:off x="270304" y="1604456"/>
            <a:ext cx="8872203" cy="2184583"/>
          </a:xfrm>
          <a:prstGeom prst="rect">
            <a:avLst/>
          </a:prstGeom>
          <a:noFill/>
          <a:ln w="9525" cap="flat">
            <a:noFill/>
            <a:round/>
            <a:headEnd/>
            <a:tailEnd/>
          </a:ln>
          <a:effectLst/>
        </p:spPr>
        <p:txBody>
          <a:bodyPr lIns="90000" tIns="61002" rIns="90000" bIns="45000"/>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3600" dirty="0" smtClean="0">
                <a:solidFill>
                  <a:srgbClr val="7030A0"/>
                </a:solidFill>
              </a:rPr>
              <a:t>Court case database system has been designed by us to make the judicial study easier, it can be used to access details about the case, the client involved, the attorneys as defence and prosecutor, the court in which the case is pending and the judge presiding over the court.</a:t>
            </a:r>
          </a:p>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sz="3600" dirty="0">
              <a:solidFill>
                <a:srgbClr val="7030A0"/>
              </a:solidFill>
            </a:endParaRPr>
          </a:p>
        </p:txBody>
      </p:sp>
    </p:spTree>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20908" y="0"/>
            <a:ext cx="9102184" cy="908911"/>
          </a:xfrm>
          <a:prstGeom prst="rect">
            <a:avLst/>
          </a:prstGeom>
          <a:noFill/>
          <a:ln w="9525" cap="flat">
            <a:noFill/>
            <a:round/>
            <a:headEnd/>
            <a:tailEnd/>
          </a:ln>
          <a:effectLst/>
        </p:spPr>
        <p:txBody>
          <a:bodyPr lIns="90000" tIns="61002" rIns="90000" bIns="45000"/>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lang="en-IN" sz="6000" dirty="0" smtClean="0">
                <a:solidFill>
                  <a:srgbClr val="7030A0"/>
                </a:solidFill>
              </a:rPr>
              <a:t>ER-DIAGRAM:-</a:t>
            </a:r>
            <a:endParaRPr lang="en-IN" sz="6000" dirty="0">
              <a:solidFill>
                <a:srgbClr val="7030A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712"/>
            <a:ext cx="9144000" cy="6021288"/>
          </a:xfrm>
          <a:prstGeom prst="rect">
            <a:avLst/>
          </a:prstGeom>
        </p:spPr>
      </p:pic>
    </p:spTree>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20908" y="0"/>
            <a:ext cx="9102184" cy="908911"/>
          </a:xfrm>
          <a:prstGeom prst="rect">
            <a:avLst/>
          </a:prstGeom>
          <a:noFill/>
          <a:ln w="9525" cap="flat">
            <a:noFill/>
            <a:round/>
            <a:headEnd/>
            <a:tailEnd/>
          </a:ln>
          <a:effectLst/>
        </p:spPr>
        <p:txBody>
          <a:bodyPr lIns="90000" tIns="61002" rIns="90000" bIns="45000"/>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pPr>
            <a:r>
              <a:rPr lang="en-IN" sz="6000" dirty="0" smtClean="0">
                <a:solidFill>
                  <a:srgbClr val="7030A0"/>
                </a:solidFill>
              </a:rPr>
              <a:t>Schema:-</a:t>
            </a:r>
            <a:endParaRPr lang="en-IN" sz="6000" dirty="0">
              <a:solidFill>
                <a:srgbClr val="7030A0"/>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908911"/>
            <a:ext cx="8352928" cy="5949089"/>
          </a:xfrm>
          <a:prstGeom prst="rect">
            <a:avLst/>
          </a:prstGeom>
        </p:spPr>
      </p:pic>
    </p:spTree>
    <p:extLst>
      <p:ext uri="{BB962C8B-B14F-4D97-AF65-F5344CB8AC3E}">
        <p14:creationId xmlns:p14="http://schemas.microsoft.com/office/powerpoint/2010/main" val="168240908"/>
      </p:ext>
    </p:extLst>
  </p:cSld>
  <p:clrMapOvr>
    <a:masterClrMapping/>
  </p:clrMapOvr>
  <p:transition spd="med">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57356" y="714356"/>
            <a:ext cx="5865773" cy="923330"/>
          </a:xfrm>
          <a:prstGeom prst="rect">
            <a:avLst/>
          </a:prstGeom>
          <a:noFill/>
        </p:spPr>
        <p:txBody>
          <a:bodyPr wrap="none" lIns="0" tIns="36000" rIns="72000" bIns="108000">
            <a:normAutofit lnSpcReduction="10000"/>
          </a:bodyPr>
          <a:lstStyle/>
          <a:p>
            <a:pPr algn="ctr"/>
            <a:r>
              <a:rPr lang="en-US" sz="5400" b="1" dirty="0" smtClean="0">
                <a:ln w="31550" cmpd="sng">
                  <a:noFill/>
                  <a:prstDash val="solid"/>
                </a:ln>
                <a:solidFill>
                  <a:schemeClr val="accent1">
                    <a:lumMod val="75000"/>
                  </a:schemeClr>
                </a:solidFill>
                <a:effectLst>
                  <a:outerShdw blurRad="50800" dist="40000" dir="5400000" algn="tl" rotWithShape="0">
                    <a:srgbClr val="000000">
                      <a:shade val="5000"/>
                      <a:satMod val="120000"/>
                      <a:alpha val="33000"/>
                    </a:srgbClr>
                  </a:outerShdw>
                </a:effectLst>
              </a:rPr>
              <a:t>Queries:-</a:t>
            </a:r>
          </a:p>
          <a:p>
            <a:pPr algn="ctr"/>
            <a:endParaRPr lang="en-US" sz="5400" b="1" cap="none" spc="0" dirty="0">
              <a:ln w="31550" cmpd="sng">
                <a:noFill/>
                <a:prstDash val="solid"/>
              </a:ln>
              <a:solidFill>
                <a:schemeClr val="accent1">
                  <a:lumMod val="75000"/>
                </a:schemeClr>
              </a:solidFill>
              <a:effectLst>
                <a:outerShdw blurRad="50800" dist="40000" dir="5400000" algn="tl" rotWithShape="0">
                  <a:srgbClr val="000000">
                    <a:shade val="5000"/>
                    <a:satMod val="120000"/>
                    <a:alpha val="33000"/>
                  </a:srgbClr>
                </a:outerShdw>
              </a:effectLst>
            </a:endParaRPr>
          </a:p>
        </p:txBody>
      </p:sp>
      <p:sp>
        <p:nvSpPr>
          <p:cNvPr id="4" name="TextBox 3"/>
          <p:cNvSpPr txBox="1"/>
          <p:nvPr/>
        </p:nvSpPr>
        <p:spPr>
          <a:xfrm>
            <a:off x="101280" y="1666250"/>
            <a:ext cx="8643998" cy="5262979"/>
          </a:xfrm>
          <a:prstGeom prst="rect">
            <a:avLst/>
          </a:prstGeom>
          <a:noFill/>
        </p:spPr>
        <p:txBody>
          <a:bodyPr wrap="square" rtlCol="0">
            <a:spAutoFit/>
          </a:bodyPr>
          <a:lstStyle/>
          <a:p>
            <a:r>
              <a:rPr lang="en-IN" sz="2400" dirty="0" smtClean="0">
                <a:solidFill>
                  <a:schemeClr val="tx1">
                    <a:lumMod val="75000"/>
                    <a:lumOff val="25000"/>
                  </a:schemeClr>
                </a:solidFill>
              </a:rPr>
              <a:t>UPDATE:-</a:t>
            </a:r>
          </a:p>
          <a:p>
            <a:r>
              <a:rPr lang="en-IN" sz="2400" dirty="0" smtClean="0">
                <a:solidFill>
                  <a:schemeClr val="tx1">
                    <a:lumMod val="75000"/>
                    <a:lumOff val="25000"/>
                  </a:schemeClr>
                </a:solidFill>
              </a:rPr>
              <a:t>   1.   Update case information</a:t>
            </a:r>
          </a:p>
          <a:p>
            <a:r>
              <a:rPr lang="en-IN" sz="2400" dirty="0">
                <a:solidFill>
                  <a:schemeClr val="tx1">
                    <a:lumMod val="75000"/>
                    <a:lumOff val="25000"/>
                  </a:schemeClr>
                </a:solidFill>
              </a:rPr>
              <a:t> </a:t>
            </a:r>
            <a:r>
              <a:rPr lang="en-IN" sz="2400" dirty="0" smtClean="0">
                <a:solidFill>
                  <a:schemeClr val="tx1">
                    <a:lumMod val="75000"/>
                    <a:lumOff val="25000"/>
                  </a:schemeClr>
                </a:solidFill>
              </a:rPr>
              <a:t>  2.  Update judge information</a:t>
            </a:r>
          </a:p>
          <a:p>
            <a:endParaRPr lang="en-IN" sz="2400" dirty="0">
              <a:solidFill>
                <a:schemeClr val="tx1">
                  <a:lumMod val="75000"/>
                  <a:lumOff val="25000"/>
                </a:schemeClr>
              </a:solidFill>
            </a:endParaRPr>
          </a:p>
          <a:p>
            <a:r>
              <a:rPr lang="en-IN" sz="2400" dirty="0" smtClean="0">
                <a:solidFill>
                  <a:schemeClr val="tx1">
                    <a:lumMod val="75000"/>
                    <a:lumOff val="25000"/>
                  </a:schemeClr>
                </a:solidFill>
              </a:rPr>
              <a:t>INSERT</a:t>
            </a:r>
          </a:p>
          <a:p>
            <a:r>
              <a:rPr lang="en-IN" sz="2400" dirty="0" smtClean="0">
                <a:solidFill>
                  <a:schemeClr val="tx1">
                    <a:lumMod val="75000"/>
                    <a:lumOff val="25000"/>
                  </a:schemeClr>
                </a:solidFill>
              </a:rPr>
              <a:t>    1.   New case in the database</a:t>
            </a:r>
            <a:endParaRPr lang="en-IN" sz="2400" dirty="0">
              <a:solidFill>
                <a:schemeClr val="tx1">
                  <a:lumMod val="75000"/>
                  <a:lumOff val="25000"/>
                </a:schemeClr>
              </a:solidFill>
            </a:endParaRPr>
          </a:p>
          <a:p>
            <a:pPr marL="228600" indent="-228600">
              <a:buAutoNum type="arabicPeriod"/>
            </a:pPr>
            <a:endParaRPr lang="en-IN" sz="2400" dirty="0">
              <a:solidFill>
                <a:schemeClr val="tx1">
                  <a:lumMod val="75000"/>
                  <a:lumOff val="25000"/>
                </a:schemeClr>
              </a:solidFill>
            </a:endParaRPr>
          </a:p>
          <a:p>
            <a:r>
              <a:rPr lang="en-IN" sz="2400" dirty="0" smtClean="0">
                <a:solidFill>
                  <a:schemeClr val="tx1">
                    <a:lumMod val="75000"/>
                    <a:lumOff val="25000"/>
                  </a:schemeClr>
                </a:solidFill>
              </a:rPr>
              <a:t>SEARCH</a:t>
            </a:r>
          </a:p>
          <a:p>
            <a:pPr marL="228600" indent="-228600">
              <a:buAutoNum type="arabicPeriod"/>
            </a:pPr>
            <a:r>
              <a:rPr lang="en-IN" sz="2400" dirty="0" smtClean="0">
                <a:solidFill>
                  <a:schemeClr val="tx1">
                    <a:lumMod val="75000"/>
                    <a:lumOff val="25000"/>
                  </a:schemeClr>
                </a:solidFill>
              </a:rPr>
              <a:t>    Case information</a:t>
            </a:r>
          </a:p>
          <a:p>
            <a:r>
              <a:rPr lang="en-IN" sz="2400" dirty="0" smtClean="0">
                <a:solidFill>
                  <a:schemeClr val="tx1">
                    <a:lumMod val="75000"/>
                    <a:lumOff val="25000"/>
                  </a:schemeClr>
                </a:solidFill>
              </a:rPr>
              <a:t>2.    Table based on case  type</a:t>
            </a:r>
            <a:endParaRPr lang="en-IN" sz="2400" dirty="0">
              <a:solidFill>
                <a:schemeClr val="tx1">
                  <a:lumMod val="75000"/>
                  <a:lumOff val="25000"/>
                </a:schemeClr>
              </a:solidFill>
            </a:endParaRPr>
          </a:p>
          <a:p>
            <a:r>
              <a:rPr lang="en-IN" sz="2400" dirty="0" smtClean="0">
                <a:solidFill>
                  <a:schemeClr val="tx1">
                    <a:lumMod val="75000"/>
                    <a:lumOff val="25000"/>
                  </a:schemeClr>
                </a:solidFill>
              </a:rPr>
              <a:t>3.    Table with defence and client relation</a:t>
            </a:r>
          </a:p>
          <a:p>
            <a:r>
              <a:rPr lang="en-IN" sz="2400" dirty="0" smtClean="0">
                <a:solidFill>
                  <a:schemeClr val="tx1">
                    <a:lumMod val="75000"/>
                    <a:lumOff val="25000"/>
                  </a:schemeClr>
                </a:solidFill>
              </a:rPr>
              <a:t>4     Defence, client and prosecutor</a:t>
            </a:r>
            <a:r>
              <a:rPr lang="en-IN" sz="2400" dirty="0">
                <a:solidFill>
                  <a:schemeClr val="tx1">
                    <a:lumMod val="75000"/>
                    <a:lumOff val="25000"/>
                  </a:schemeClr>
                </a:solidFill>
              </a:rPr>
              <a:t> </a:t>
            </a:r>
            <a:r>
              <a:rPr lang="en-IN" sz="2400" dirty="0" smtClean="0">
                <a:solidFill>
                  <a:schemeClr val="tx1">
                    <a:lumMod val="75000"/>
                    <a:lumOff val="25000"/>
                  </a:schemeClr>
                </a:solidFill>
              </a:rPr>
              <a:t>for a particular case id</a:t>
            </a:r>
          </a:p>
          <a:p>
            <a:pPr marL="457200" indent="-457200">
              <a:buAutoNum type="arabicPeriod" startAt="5"/>
            </a:pPr>
            <a:r>
              <a:rPr lang="en-IN" sz="2400" dirty="0" smtClean="0">
                <a:solidFill>
                  <a:schemeClr val="tx1">
                    <a:lumMod val="75000"/>
                    <a:lumOff val="25000"/>
                  </a:schemeClr>
                </a:solidFill>
              </a:rPr>
              <a:t>Look for attorneys with their specialization.</a:t>
            </a:r>
          </a:p>
          <a:p>
            <a:pPr marL="457200" indent="-457200">
              <a:buAutoNum type="arabicPeriod" startAt="5"/>
            </a:pPr>
            <a:r>
              <a:rPr lang="en-IN" sz="2400" dirty="0" smtClean="0">
                <a:solidFill>
                  <a:schemeClr val="tx1">
                    <a:lumMod val="75000"/>
                    <a:lumOff val="25000"/>
                  </a:schemeClr>
                </a:solidFill>
              </a:rPr>
              <a:t>Obtain judge information</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2357430"/>
            <a:ext cx="5786905" cy="2585323"/>
          </a:xfrm>
          <a:prstGeom prst="rect">
            <a:avLst/>
          </a:prstGeom>
          <a:noFill/>
        </p:spPr>
        <p:txBody>
          <a:bodyPr wrap="square" rtlCol="0">
            <a:spAutoFit/>
          </a:bodyPr>
          <a:lstStyle/>
          <a:p>
            <a:pPr algn="ctr"/>
            <a:r>
              <a:rPr lang="en-US" sz="5400" dirty="0" smtClean="0">
                <a:solidFill>
                  <a:srgbClr val="7030A0"/>
                </a:solidFill>
              </a:rPr>
              <a:t>THANK YOU ALL!</a:t>
            </a:r>
          </a:p>
          <a:p>
            <a:pPr algn="ctr"/>
            <a:r>
              <a:rPr lang="en-US" sz="5400" dirty="0" smtClean="0">
                <a:solidFill>
                  <a:srgbClr val="7030A0"/>
                </a:solidFill>
                <a:sym typeface="Wingdings" pitchFamily="2" charset="2"/>
              </a:rPr>
              <a:t></a:t>
            </a:r>
            <a:endParaRPr lang="en-US" sz="5400" dirty="0" smtClean="0">
              <a:solidFill>
                <a:srgbClr val="7030A0"/>
              </a:solidFill>
            </a:endParaRPr>
          </a:p>
          <a:p>
            <a:pPr algn="ctr"/>
            <a:endParaRPr lang="en-IN" sz="5400" dirty="0">
              <a:solidFill>
                <a:srgbClr val="7030A0"/>
              </a:solidFill>
            </a:endParaRPr>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261</TotalTime>
  <Words>165</Words>
  <Application>Microsoft Office PowerPoint</Application>
  <PresentationFormat>On-screen Show (4:3)</PresentationFormat>
  <Paragraphs>33</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DEPARTMENT OF COMPUTER SCIENCE ( Session : January – May 2016 ) </vt:lpstr>
      <vt:lpstr>SUBMITTED BY:</vt:lpstr>
      <vt:lpstr>DESCRIPTION: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Dell</cp:lastModifiedBy>
  <cp:revision>31</cp:revision>
  <dcterms:created xsi:type="dcterms:W3CDTF">2016-04-17T22:22:49Z</dcterms:created>
  <dcterms:modified xsi:type="dcterms:W3CDTF">2016-04-21T05:43:02Z</dcterms:modified>
</cp:coreProperties>
</file>