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4"/>
  </p:notesMasterIdLst>
  <p:sldIdLst>
    <p:sldId id="258" r:id="rId2"/>
    <p:sldId id="259" r:id="rId3"/>
    <p:sldId id="261" r:id="rId4"/>
    <p:sldId id="277" r:id="rId5"/>
    <p:sldId id="287" r:id="rId6"/>
    <p:sldId id="262" r:id="rId7"/>
    <p:sldId id="270" r:id="rId8"/>
    <p:sldId id="336" r:id="rId9"/>
    <p:sldId id="337" r:id="rId10"/>
    <p:sldId id="290" r:id="rId11"/>
    <p:sldId id="338" r:id="rId12"/>
    <p:sldId id="332" r:id="rId13"/>
    <p:sldId id="347" r:id="rId14"/>
    <p:sldId id="293" r:id="rId15"/>
    <p:sldId id="322" r:id="rId16"/>
    <p:sldId id="303" r:id="rId17"/>
    <p:sldId id="339" r:id="rId18"/>
    <p:sldId id="340" r:id="rId19"/>
    <p:sldId id="341" r:id="rId20"/>
    <p:sldId id="342" r:id="rId21"/>
    <p:sldId id="300" r:id="rId22"/>
    <p:sldId id="333" r:id="rId23"/>
    <p:sldId id="298" r:id="rId24"/>
    <p:sldId id="343" r:id="rId25"/>
    <p:sldId id="344" r:id="rId26"/>
    <p:sldId id="345" r:id="rId27"/>
    <p:sldId id="304" r:id="rId28"/>
    <p:sldId id="346" r:id="rId29"/>
    <p:sldId id="302" r:id="rId30"/>
    <p:sldId id="305" r:id="rId31"/>
    <p:sldId id="327" r:id="rId32"/>
    <p:sldId id="2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359CC-4011-444B-A84D-22D0E5F7C4A0}" v="1" dt="2024-04-15T15:27:04.30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1458" autoAdjust="0"/>
  </p:normalViewPr>
  <p:slideViewPr>
    <p:cSldViewPr>
      <p:cViewPr varScale="1">
        <p:scale>
          <a:sx n="77" d="100"/>
          <a:sy n="77" d="100"/>
        </p:scale>
        <p:origin x="898" y="72"/>
      </p:cViewPr>
      <p:guideLst>
        <p:guide orient="horz" pos="2160"/>
        <p:guide pos="28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326 Nirbhay Rane" userId="785cca07cf32038d" providerId="LiveId" clId="{A27359CC-4011-444B-A84D-22D0E5F7C4A0}"/>
    <pc:docChg chg="custSel modSld">
      <pc:chgData name="A-326 Nirbhay Rane" userId="785cca07cf32038d" providerId="LiveId" clId="{A27359CC-4011-444B-A84D-22D0E5F7C4A0}" dt="2024-04-15T15:27:11.643" v="5" actId="14100"/>
      <pc:docMkLst>
        <pc:docMk/>
      </pc:docMkLst>
      <pc:sldChg chg="addSp delSp modSp mod">
        <pc:chgData name="A-326 Nirbhay Rane" userId="785cca07cf32038d" providerId="LiveId" clId="{A27359CC-4011-444B-A84D-22D0E5F7C4A0}" dt="2024-04-15T15:27:11.643" v="5" actId="14100"/>
        <pc:sldMkLst>
          <pc:docMk/>
          <pc:sldMk cId="0" sldId="298"/>
        </pc:sldMkLst>
        <pc:spChg chg="add del mod">
          <ac:chgData name="A-326 Nirbhay Rane" userId="785cca07cf32038d" providerId="LiveId" clId="{A27359CC-4011-444B-A84D-22D0E5F7C4A0}" dt="2024-04-15T15:27:04.303" v="1" actId="931"/>
          <ac:spMkLst>
            <pc:docMk/>
            <pc:sldMk cId="0" sldId="298"/>
            <ac:spMk id="7" creationId="{630ED807-472B-D691-18F9-E90FF12FCA7C}"/>
          </ac:spMkLst>
        </pc:spChg>
        <pc:picChg chg="add mod">
          <ac:chgData name="A-326 Nirbhay Rane" userId="785cca07cf32038d" providerId="LiveId" clId="{A27359CC-4011-444B-A84D-22D0E5F7C4A0}" dt="2024-04-15T15:27:11.643" v="5" actId="14100"/>
          <ac:picMkLst>
            <pc:docMk/>
            <pc:sldMk cId="0" sldId="298"/>
            <ac:picMk id="9" creationId="{9DADC4C4-C8EF-E000-A3F0-F9E1360D21B7}"/>
          </ac:picMkLst>
        </pc:picChg>
        <pc:picChg chg="del">
          <ac:chgData name="A-326 Nirbhay Rane" userId="785cca07cf32038d" providerId="LiveId" clId="{A27359CC-4011-444B-A84D-22D0E5F7C4A0}" dt="2024-04-15T15:26:53.541" v="0" actId="478"/>
          <ac:picMkLst>
            <pc:docMk/>
            <pc:sldMk cId="0" sldId="298"/>
            <ac:picMk id="10" creationId="{89710027-1B96-EF6A-0A15-A6EE6B6399E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045658-8922-4D1C-82AE-44DAA36E1C3F}" type="datetimeFigureOut">
              <a:rPr lang="en-US" smtClean="0"/>
              <a:t>4/15/2024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7BE01A-66B2-47DF-95AF-E9AC4DC704F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BE01A-66B2-47DF-95AF-E9AC4DC704FB}" type="slidenum">
              <a:rPr lang="en-US" smtClean="0"/>
              <a:t>12</a:t>
            </a:fld>
            <a:endParaRPr lang="en-US"/>
          </a:p>
        </p:txBody>
      </p:sp>
    </p:spTree>
    <p:extLst>
      <p:ext uri="{BB962C8B-B14F-4D97-AF65-F5344CB8AC3E}">
        <p14:creationId xmlns:p14="http://schemas.microsoft.com/office/powerpoint/2010/main" val="263094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71A1C11-28EF-41F1-9BF5-43D39ADB977C}" type="datetime1">
              <a:rPr lang="en-US" smtClean="0"/>
              <a:t>4/15/2024</a:t>
            </a:fld>
            <a:endParaRPr lang="en-US"/>
          </a:p>
        </p:txBody>
      </p:sp>
      <p:sp>
        <p:nvSpPr>
          <p:cNvPr id="19" name="Footer Placeholder 18"/>
          <p:cNvSpPr>
            <a:spLocks noGrp="1"/>
          </p:cNvSpPr>
          <p:nvPr>
            <p:ph type="ftr" sz="quarter" idx="11"/>
          </p:nvPr>
        </p:nvSpPr>
        <p:spPr/>
        <p:txBody>
          <a:bodyPr/>
          <a:lstStyle/>
          <a:p>
            <a:r>
              <a:rPr lang="en-US"/>
              <a:t>ME(E&amp;TC Engg.), DYPSOE, Lohegaon,Pune</a:t>
            </a:r>
            <a:endParaRPr lang="en-US" dirty="0"/>
          </a:p>
        </p:txBody>
      </p:sp>
      <p:sp>
        <p:nvSpPr>
          <p:cNvPr id="27" name="Slide Number Placeholder 26"/>
          <p:cNvSpPr>
            <a:spLocks noGrp="1"/>
          </p:cNvSpPr>
          <p:nvPr>
            <p:ph type="sldNum" sz="quarter" idx="12"/>
          </p:nvPr>
        </p:nvSpPr>
        <p:spPr/>
        <p:txBody>
          <a:bodyPr/>
          <a:lstStyle/>
          <a:p>
            <a:fld id="{090942A5-5663-4CC1-9CFE-B013C5AB730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544EBE-4F4C-42F2-8CDE-72DE613B5533}" type="datetime1">
              <a:rPr lang="en-US" smtClean="0"/>
              <a:t>4/15/2024</a:t>
            </a:fld>
            <a:endParaRPr lang="en-US"/>
          </a:p>
        </p:txBody>
      </p:sp>
      <p:sp>
        <p:nvSpPr>
          <p:cNvPr id="5" name="Footer Placeholder 4"/>
          <p:cNvSpPr>
            <a:spLocks noGrp="1"/>
          </p:cNvSpPr>
          <p:nvPr>
            <p:ph type="ftr" sz="quarter" idx="11"/>
          </p:nvPr>
        </p:nvSpPr>
        <p:spPr/>
        <p:txBody>
          <a:bodyPr/>
          <a:lstStyle/>
          <a:p>
            <a:r>
              <a:rPr lang="en-US"/>
              <a:t>ME(E&amp;TC Engg.), DYPSOE, 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4DF496-D921-4FAB-9A4E-263700B4D5FE}" type="datetime1">
              <a:rPr lang="en-US" smtClean="0"/>
              <a:t>4/15/2024</a:t>
            </a:fld>
            <a:endParaRPr lang="en-US"/>
          </a:p>
        </p:txBody>
      </p:sp>
      <p:sp>
        <p:nvSpPr>
          <p:cNvPr id="5" name="Footer Placeholder 4"/>
          <p:cNvSpPr>
            <a:spLocks noGrp="1"/>
          </p:cNvSpPr>
          <p:nvPr>
            <p:ph type="ftr" sz="quarter" idx="11"/>
          </p:nvPr>
        </p:nvSpPr>
        <p:spPr/>
        <p:txBody>
          <a:bodyPr/>
          <a:lstStyle/>
          <a:p>
            <a:r>
              <a:rPr lang="en-US"/>
              <a:t>ME(E&amp;TC Engg.), DYPSOE, 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B4F556-5C95-4F71-B92C-27E6FC362D9F}" type="datetime1">
              <a:rPr lang="en-US" smtClean="0"/>
              <a:t>4/15/2024</a:t>
            </a:fld>
            <a:endParaRPr lang="en-US"/>
          </a:p>
        </p:txBody>
      </p:sp>
      <p:sp>
        <p:nvSpPr>
          <p:cNvPr id="5" name="Footer Placeholder 4"/>
          <p:cNvSpPr>
            <a:spLocks noGrp="1"/>
          </p:cNvSpPr>
          <p:nvPr>
            <p:ph type="ftr" sz="quarter" idx="11"/>
          </p:nvPr>
        </p:nvSpPr>
        <p:spPr/>
        <p:txBody>
          <a:bodyPr/>
          <a:lstStyle/>
          <a:p>
            <a:r>
              <a:rPr lang="en-US"/>
              <a:t>ME(E&amp;TC Engg.), DYPSOE, 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F937FE8-C74E-48D3-93F8-016A742238F6}" type="datetime1">
              <a:rPr lang="en-US" smtClean="0"/>
              <a:t>4/15/2024</a:t>
            </a:fld>
            <a:endParaRPr lang="en-US"/>
          </a:p>
        </p:txBody>
      </p:sp>
      <p:sp>
        <p:nvSpPr>
          <p:cNvPr id="5" name="Footer Placeholder 4"/>
          <p:cNvSpPr>
            <a:spLocks noGrp="1"/>
          </p:cNvSpPr>
          <p:nvPr>
            <p:ph type="ftr" sz="quarter" idx="11"/>
          </p:nvPr>
        </p:nvSpPr>
        <p:spPr/>
        <p:txBody>
          <a:bodyPr/>
          <a:lstStyle/>
          <a:p>
            <a:r>
              <a:rPr lang="en-US"/>
              <a:t>ME(E&amp;TC Engg.), DYPSOE, 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DC81880-D57F-4C8A-AD4F-5D3F84577BA1}" type="datetime1">
              <a:rPr lang="en-US" smtClean="0"/>
              <a:t>4/15/2024</a:t>
            </a:fld>
            <a:endParaRPr lang="en-US"/>
          </a:p>
        </p:txBody>
      </p:sp>
      <p:sp>
        <p:nvSpPr>
          <p:cNvPr id="6" name="Footer Placeholder 5"/>
          <p:cNvSpPr>
            <a:spLocks noGrp="1"/>
          </p:cNvSpPr>
          <p:nvPr>
            <p:ph type="ftr" sz="quarter" idx="11"/>
          </p:nvPr>
        </p:nvSpPr>
        <p:spPr/>
        <p:txBody>
          <a:bodyPr/>
          <a:lstStyle/>
          <a:p>
            <a:r>
              <a:rPr lang="en-US"/>
              <a:t>ME(E&amp;TC Engg.), DYPSOE, Lohegaon,Pune</a:t>
            </a:r>
            <a:endParaRPr lang="en-US" dirty="0"/>
          </a:p>
        </p:txBody>
      </p:sp>
      <p:sp>
        <p:nvSpPr>
          <p:cNvPr id="7" name="Slide Number Placeholder 6"/>
          <p:cNvSpPr>
            <a:spLocks noGrp="1"/>
          </p:cNvSpPr>
          <p:nvPr>
            <p:ph type="sldNum" sz="quarter" idx="12"/>
          </p:nvPr>
        </p:nvSpPr>
        <p:spPr/>
        <p:txBody>
          <a:bodyPr/>
          <a:lstStyle/>
          <a:p>
            <a:fld id="{090942A5-5663-4CC1-9CFE-B013C5AB730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C96FDC5-CF37-4AAD-8CB9-CB39230EAF51}" type="datetime1">
              <a:rPr lang="en-US" smtClean="0"/>
              <a:t>4/15/2024</a:t>
            </a:fld>
            <a:endParaRPr lang="en-US"/>
          </a:p>
        </p:txBody>
      </p:sp>
      <p:sp>
        <p:nvSpPr>
          <p:cNvPr id="8" name="Footer Placeholder 7"/>
          <p:cNvSpPr>
            <a:spLocks noGrp="1"/>
          </p:cNvSpPr>
          <p:nvPr>
            <p:ph type="ftr" sz="quarter" idx="11"/>
          </p:nvPr>
        </p:nvSpPr>
        <p:spPr/>
        <p:txBody>
          <a:bodyPr/>
          <a:lstStyle/>
          <a:p>
            <a:r>
              <a:rPr lang="en-US"/>
              <a:t>ME(E&amp;TC Engg.), DYPSOE, Lohegaon,Pune</a:t>
            </a:r>
            <a:endParaRPr lang="en-US" dirty="0"/>
          </a:p>
        </p:txBody>
      </p:sp>
      <p:sp>
        <p:nvSpPr>
          <p:cNvPr id="9" name="Slide Number Placeholder 8"/>
          <p:cNvSpPr>
            <a:spLocks noGrp="1"/>
          </p:cNvSpPr>
          <p:nvPr>
            <p:ph type="sldNum" sz="quarter" idx="12"/>
          </p:nvPr>
        </p:nvSpPr>
        <p:spPr/>
        <p:txBody>
          <a:bodyPr/>
          <a:lstStyle/>
          <a:p>
            <a:fld id="{090942A5-5663-4CC1-9CFE-B013C5AB73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4799229-81DF-4F69-A7DD-8105ED466D65}" type="datetime1">
              <a:rPr lang="en-US" smtClean="0"/>
              <a:t>4/15/2024</a:t>
            </a:fld>
            <a:endParaRPr lang="en-US"/>
          </a:p>
        </p:txBody>
      </p:sp>
      <p:sp>
        <p:nvSpPr>
          <p:cNvPr id="4" name="Footer Placeholder 3"/>
          <p:cNvSpPr>
            <a:spLocks noGrp="1"/>
          </p:cNvSpPr>
          <p:nvPr>
            <p:ph type="ftr" sz="quarter" idx="11"/>
          </p:nvPr>
        </p:nvSpPr>
        <p:spPr/>
        <p:txBody>
          <a:bodyPr/>
          <a:lstStyle/>
          <a:p>
            <a:r>
              <a:rPr lang="en-US"/>
              <a:t>ME(E&amp;TC Engg.), DYPSOE, Lohegaon,Pune</a:t>
            </a:r>
            <a:endParaRPr lang="en-US" dirty="0"/>
          </a:p>
        </p:txBody>
      </p:sp>
      <p:sp>
        <p:nvSpPr>
          <p:cNvPr id="5" name="Slide Number Placeholder 4"/>
          <p:cNvSpPr>
            <a:spLocks noGrp="1"/>
          </p:cNvSpPr>
          <p:nvPr>
            <p:ph type="sldNum" sz="quarter" idx="12"/>
          </p:nvPr>
        </p:nvSpPr>
        <p:spPr/>
        <p:txBody>
          <a:bodyPr/>
          <a:lstStyle/>
          <a:p>
            <a:fld id="{090942A5-5663-4CC1-9CFE-B013C5AB730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DD5A4-C5F1-4AF9-92BA-D9680D0CBFC8}" type="datetime1">
              <a:rPr lang="en-US" smtClean="0"/>
              <a:t>4/15/2024</a:t>
            </a:fld>
            <a:endParaRPr lang="en-US"/>
          </a:p>
        </p:txBody>
      </p:sp>
      <p:sp>
        <p:nvSpPr>
          <p:cNvPr id="3" name="Footer Placeholder 2"/>
          <p:cNvSpPr>
            <a:spLocks noGrp="1"/>
          </p:cNvSpPr>
          <p:nvPr>
            <p:ph type="ftr" sz="quarter" idx="11"/>
          </p:nvPr>
        </p:nvSpPr>
        <p:spPr/>
        <p:txBody>
          <a:bodyPr/>
          <a:lstStyle/>
          <a:p>
            <a:r>
              <a:rPr lang="en-US"/>
              <a:t>ME(E&amp;TC Engg.), DYPSOE, Lohegaon,Pune</a:t>
            </a:r>
            <a:endParaRPr lang="en-US" dirty="0"/>
          </a:p>
        </p:txBody>
      </p:sp>
      <p:sp>
        <p:nvSpPr>
          <p:cNvPr id="4" name="Slide Number Placeholder 3"/>
          <p:cNvSpPr>
            <a:spLocks noGrp="1"/>
          </p:cNvSpPr>
          <p:nvPr>
            <p:ph type="sldNum" sz="quarter" idx="12"/>
          </p:nvPr>
        </p:nvSpPr>
        <p:spPr/>
        <p:txBody>
          <a:bodyPr/>
          <a:lstStyle/>
          <a:p>
            <a:fld id="{090942A5-5663-4CC1-9CFE-B013C5AB73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54D0B7D-0D31-4E45-8AC4-875A41B5E5D9}" type="datetime1">
              <a:rPr lang="en-US" smtClean="0"/>
              <a:t>4/15/2024</a:t>
            </a:fld>
            <a:endParaRPr lang="en-US"/>
          </a:p>
        </p:txBody>
      </p:sp>
      <p:sp>
        <p:nvSpPr>
          <p:cNvPr id="6" name="Footer Placeholder 5"/>
          <p:cNvSpPr>
            <a:spLocks noGrp="1"/>
          </p:cNvSpPr>
          <p:nvPr>
            <p:ph type="ftr" sz="quarter" idx="11"/>
          </p:nvPr>
        </p:nvSpPr>
        <p:spPr/>
        <p:txBody>
          <a:bodyPr/>
          <a:lstStyle/>
          <a:p>
            <a:r>
              <a:rPr lang="en-US"/>
              <a:t>ME(E&amp;TC Engg.), DYPSOE, Lohegaon,Pune</a:t>
            </a:r>
            <a:endParaRPr lang="en-US" dirty="0"/>
          </a:p>
        </p:txBody>
      </p:sp>
      <p:sp>
        <p:nvSpPr>
          <p:cNvPr id="7" name="Slide Number Placeholder 6"/>
          <p:cNvSpPr>
            <a:spLocks noGrp="1"/>
          </p:cNvSpPr>
          <p:nvPr>
            <p:ph type="sldNum" sz="quarter" idx="12"/>
          </p:nvPr>
        </p:nvSpPr>
        <p:spPr/>
        <p:txBody>
          <a:bodyPr/>
          <a:lstStyle/>
          <a:p>
            <a:fld id="{090942A5-5663-4CC1-9CFE-B013C5AB730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2DA3EA6-BBDE-48CF-8D9F-8E4FA5344765}" type="datetime1">
              <a:rPr lang="en-US" smtClean="0"/>
              <a:t>4/15/2024</a:t>
            </a:fld>
            <a:endParaRPr lang="en-US"/>
          </a:p>
        </p:txBody>
      </p:sp>
      <p:sp>
        <p:nvSpPr>
          <p:cNvPr id="6" name="Footer Placeholder 5"/>
          <p:cNvSpPr>
            <a:spLocks noGrp="1"/>
          </p:cNvSpPr>
          <p:nvPr>
            <p:ph type="ftr" sz="quarter" idx="11"/>
          </p:nvPr>
        </p:nvSpPr>
        <p:spPr/>
        <p:txBody>
          <a:bodyPr/>
          <a:lstStyle/>
          <a:p>
            <a:r>
              <a:rPr lang="en-US"/>
              <a:t>ME(E&amp;TC Engg.), DYPSOE, Lohegaon,Pune</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90942A5-5663-4CC1-9CFE-B013C5AB730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6A053C-AA1D-4236-8D1E-567B14313CA7}" type="datetime1">
              <a:rPr lang="en-US" smtClean="0"/>
              <a:t>4/15/2024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ME(E&amp;TC Engg.), DYPSOE, Lohegaon,Pune</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90942A5-5663-4CC1-9CFE-B013C5AB730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109/ICECCT51484.2021.9489187" TargetMode="External"/><Relationship Id="rId2" Type="http://schemas.openxmlformats.org/officeDocument/2006/relationships/hyperlink" Target="https://doi.org/10.3390/electronics10121470" TargetMode="External"/><Relationship Id="rId1" Type="http://schemas.openxmlformats.org/officeDocument/2006/relationships/slideLayout" Target="../slideLayouts/slideLayout4.xml"/><Relationship Id="rId5" Type="http://schemas.openxmlformats.org/officeDocument/2006/relationships/hyperlink" Target="https://doi.org/10.1109/AIHE51520.2020.9307155" TargetMode="External"/><Relationship Id="rId4" Type="http://schemas.openxmlformats.org/officeDocument/2006/relationships/hyperlink" Target="https://doi.org/10.1109/ICRAET53722.2021.9516798"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620" y="1524000"/>
            <a:ext cx="7162800" cy="1447800"/>
          </a:xfrm>
        </p:spPr>
        <p:txBody>
          <a:bodyPr>
            <a:noAutofit/>
          </a:bodyPr>
          <a:lstStyle/>
          <a:p>
            <a:pPr algn="ctr"/>
            <a:br>
              <a:rPr lang="en-IN" sz="2000" b="1" dirty="0">
                <a:solidFill>
                  <a:srgbClr val="00B0F0"/>
                </a:solidFill>
                <a:latin typeface="Times New Roman" panose="02020603050405020304" pitchFamily="18" charset="0"/>
                <a:cs typeface="Times New Roman" panose="02020603050405020304" pitchFamily="18" charset="0"/>
              </a:rPr>
            </a:br>
            <a:br>
              <a:rPr lang="en-IN" sz="2000" b="1" dirty="0">
                <a:solidFill>
                  <a:srgbClr val="00B0F0"/>
                </a:solidFill>
                <a:latin typeface="Times New Roman" panose="02020603050405020304" pitchFamily="18" charset="0"/>
                <a:cs typeface="Times New Roman" panose="02020603050405020304" pitchFamily="18" charset="0"/>
              </a:rPr>
            </a:br>
            <a:br>
              <a:rPr lang="en-IN" sz="2000" b="1" dirty="0">
                <a:solidFill>
                  <a:srgbClr val="00B0F0"/>
                </a:solidFill>
                <a:latin typeface="Times New Roman" panose="02020603050405020304" pitchFamily="18" charset="0"/>
                <a:cs typeface="Times New Roman" panose="02020603050405020304" pitchFamily="18" charset="0"/>
              </a:rPr>
            </a:br>
            <a:br>
              <a:rPr lang="en-IN" sz="2000" b="1" dirty="0">
                <a:solidFill>
                  <a:srgbClr val="00B0F0"/>
                </a:solidFill>
                <a:latin typeface="Times New Roman" panose="02020603050405020304" pitchFamily="18" charset="0"/>
                <a:cs typeface="Times New Roman" panose="02020603050405020304" pitchFamily="18" charset="0"/>
              </a:rPr>
            </a:br>
            <a:br>
              <a:rPr lang="en-IN" sz="2000" b="1" dirty="0">
                <a:solidFill>
                  <a:srgbClr val="00B0F0"/>
                </a:solidFill>
                <a:latin typeface="Times New Roman" panose="02020603050405020304" pitchFamily="18" charset="0"/>
                <a:cs typeface="Times New Roman" panose="02020603050405020304" pitchFamily="18" charset="0"/>
              </a:rPr>
            </a:br>
            <a:br>
              <a:rPr lang="en-IN" sz="2000" b="1" dirty="0">
                <a:solidFill>
                  <a:srgbClr val="00B0F0"/>
                </a:solidFill>
                <a:latin typeface="Times New Roman" panose="02020603050405020304" pitchFamily="18" charset="0"/>
                <a:cs typeface="Times New Roman" panose="02020603050405020304" pitchFamily="18" charset="0"/>
              </a:rPr>
            </a:br>
            <a:br>
              <a:rPr lang="en-IN" sz="2000" b="1" dirty="0">
                <a:solidFill>
                  <a:srgbClr val="00B0F0"/>
                </a:solidFill>
                <a:latin typeface="Times New Roman" panose="02020603050405020304" pitchFamily="18" charset="0"/>
                <a:cs typeface="Times New Roman" panose="02020603050405020304" pitchFamily="18" charset="0"/>
              </a:rPr>
            </a:br>
            <a:br>
              <a:rPr lang="en-IN" sz="2000" b="1" dirty="0">
                <a:solidFill>
                  <a:srgbClr val="00B0F0"/>
                </a:solidFill>
                <a:latin typeface="Times New Roman" panose="02020603050405020304" pitchFamily="18" charset="0"/>
                <a:cs typeface="Times New Roman" panose="02020603050405020304" pitchFamily="18" charset="0"/>
              </a:rPr>
            </a:br>
            <a:br>
              <a:rPr lang="en-IN" sz="2000" b="1" dirty="0">
                <a:solidFill>
                  <a:srgbClr val="00B0F0"/>
                </a:solidFill>
                <a:latin typeface="Times New Roman" panose="02020603050405020304" pitchFamily="18" charset="0"/>
                <a:cs typeface="Times New Roman" panose="02020603050405020304" pitchFamily="18" charset="0"/>
              </a:rPr>
            </a:br>
            <a:br>
              <a:rPr lang="en-IN" sz="2000" b="1" dirty="0">
                <a:solidFill>
                  <a:srgbClr val="00B0F0"/>
                </a:solidFill>
                <a:latin typeface="Times New Roman" panose="02020603050405020304" pitchFamily="18" charset="0"/>
                <a:cs typeface="Times New Roman" panose="02020603050405020304" pitchFamily="18" charset="0"/>
              </a:rPr>
            </a:br>
            <a:br>
              <a:rPr lang="en-IN" sz="2000" b="1" dirty="0">
                <a:solidFill>
                  <a:srgbClr val="00B0F0"/>
                </a:solidFill>
                <a:latin typeface="Times New Roman" panose="02020603050405020304" pitchFamily="18" charset="0"/>
                <a:cs typeface="Times New Roman" panose="02020603050405020304" pitchFamily="18" charset="0"/>
              </a:rPr>
            </a:br>
            <a:r>
              <a:rPr lang="en-IN" sz="3200" b="1" dirty="0">
                <a:solidFill>
                  <a:srgbClr val="FF0000"/>
                </a:solidFill>
                <a:latin typeface="Times New Roman" panose="02020603050405020304" pitchFamily="18" charset="0"/>
                <a:cs typeface="Times New Roman" panose="02020603050405020304" pitchFamily="18" charset="0"/>
              </a:rPr>
              <a:t>A PRESENTATION ON</a:t>
            </a:r>
            <a:br>
              <a:rPr lang="en-IN" sz="3200" b="1" dirty="0">
                <a:solidFill>
                  <a:srgbClr val="FF0000"/>
                </a:solidFill>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US" sz="3200" b="1" dirty="0">
                <a:solidFill>
                  <a:srgbClr val="7030A0"/>
                </a:solidFill>
                <a:latin typeface="Times New Roman" panose="02020603050405020304" pitchFamily="18" charset="0"/>
                <a:cs typeface="Times New Roman" panose="02020603050405020304" pitchFamily="18" charset="0"/>
              </a:rPr>
              <a:t>SMART ELECTROCARDIOGRAPHY</a:t>
            </a:r>
            <a:br>
              <a:rPr lang="en-US" sz="3200" b="1" dirty="0">
                <a:solidFill>
                  <a:srgbClr val="7030A0"/>
                </a:solidFill>
                <a:latin typeface="Times New Roman" panose="02020603050405020304" pitchFamily="18" charset="0"/>
                <a:cs typeface="Times New Roman" panose="02020603050405020304" pitchFamily="18" charset="0"/>
              </a:rPr>
            </a:br>
            <a:r>
              <a:rPr lang="en-US" sz="3200" b="1" dirty="0">
                <a:solidFill>
                  <a:srgbClr val="7030A0"/>
                </a:solidFill>
                <a:latin typeface="Times New Roman" panose="02020603050405020304" pitchFamily="18" charset="0"/>
                <a:cs typeface="Times New Roman" panose="02020603050405020304" pitchFamily="18" charset="0"/>
              </a:rPr>
              <a:t>​</a:t>
            </a:r>
            <a:br>
              <a:rPr lang="en-US" sz="3200" dirty="0">
                <a:solidFill>
                  <a:srgbClr val="00B0F0"/>
                </a:solidFill>
                <a:latin typeface="Times New Roman" panose="02020603050405020304" pitchFamily="18" charset="0"/>
                <a:cs typeface="Times New Roman" panose="02020603050405020304" pitchFamily="18" charset="0"/>
              </a:rPr>
            </a:br>
            <a:endParaRPr lang="en-US" sz="24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0620" y="2406966"/>
            <a:ext cx="6842760" cy="3536634"/>
          </a:xfrm>
        </p:spPr>
        <p:txBody>
          <a:bodyPr>
            <a:normAutofit fontScale="57500" lnSpcReduction="20000"/>
          </a:bodyPr>
          <a:lstStyle/>
          <a:p>
            <a:pPr algn="ctr">
              <a:buNone/>
            </a:pPr>
            <a:endParaRPr lang="en-US" sz="2900" b="1" dirty="0">
              <a:latin typeface="Times New Roman" panose="02020603050405020304" pitchFamily="18" charset="0"/>
              <a:cs typeface="Times New Roman" panose="02020603050405020304" pitchFamily="18" charset="0"/>
            </a:endParaRPr>
          </a:p>
          <a:p>
            <a:pPr algn="ctr">
              <a:buNone/>
            </a:pPr>
            <a:r>
              <a:rPr lang="en-US" sz="3100" dirty="0">
                <a:latin typeface="Times New Roman" panose="02020603050405020304" pitchFamily="18" charset="0"/>
                <a:cs typeface="Times New Roman" panose="02020603050405020304" pitchFamily="18" charset="0"/>
              </a:rPr>
              <a:t>Presented by</a:t>
            </a:r>
          </a:p>
          <a:p>
            <a:pPr algn="ctr">
              <a:buNone/>
            </a:pP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Suyash</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Ranshur</a:t>
            </a:r>
            <a:r>
              <a:rPr lang="en-US" sz="3100" dirty="0">
                <a:latin typeface="Times New Roman" panose="02020603050405020304" pitchFamily="18" charset="0"/>
                <a:cs typeface="Times New Roman" panose="02020603050405020304" pitchFamily="18" charset="0"/>
              </a:rPr>
              <a:t>        : T190883061</a:t>
            </a:r>
          </a:p>
          <a:p>
            <a:pPr algn="ctr">
              <a:buNone/>
            </a:pPr>
            <a:r>
              <a:rPr lang="en-US" sz="3100" dirty="0">
                <a:latin typeface="Times New Roman" panose="02020603050405020304" pitchFamily="18" charset="0"/>
                <a:cs typeface="Times New Roman" panose="02020603050405020304" pitchFamily="18" charset="0"/>
              </a:rPr>
              <a:t>     Nirbhay Rane            : T190883060​</a:t>
            </a:r>
          </a:p>
          <a:p>
            <a:pPr algn="ctr">
              <a:buNone/>
            </a:pP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Shrenik</a:t>
            </a:r>
            <a:r>
              <a:rPr lang="en-US" sz="3100" dirty="0">
                <a:latin typeface="Times New Roman" panose="02020603050405020304" pitchFamily="18" charset="0"/>
                <a:cs typeface="Times New Roman" panose="02020603050405020304" pitchFamily="18" charset="0"/>
              </a:rPr>
              <a:t> Bora             :  T190883078</a:t>
            </a:r>
          </a:p>
          <a:p>
            <a:pPr algn="ctr">
              <a:buNone/>
            </a:pPr>
            <a:endParaRPr lang="en-US" sz="3100" dirty="0">
              <a:latin typeface="Times New Roman" panose="02020603050405020304" pitchFamily="18" charset="0"/>
              <a:cs typeface="Times New Roman" panose="02020603050405020304" pitchFamily="18" charset="0"/>
            </a:endParaRPr>
          </a:p>
          <a:p>
            <a:pPr algn="ctr">
              <a:buNone/>
            </a:pPr>
            <a:r>
              <a:rPr lang="en-US" sz="3100" dirty="0">
                <a:latin typeface="Times New Roman" panose="02020603050405020304" pitchFamily="18" charset="0"/>
                <a:cs typeface="Times New Roman" panose="02020603050405020304" pitchFamily="18" charset="0"/>
              </a:rPr>
              <a:t>Guided by</a:t>
            </a:r>
          </a:p>
          <a:p>
            <a:pPr algn="ctr">
              <a:buNone/>
            </a:pPr>
            <a:r>
              <a:rPr lang="en-US" sz="3100" dirty="0">
                <a:latin typeface="Times New Roman" panose="02020603050405020304" pitchFamily="18" charset="0"/>
                <a:cs typeface="Times New Roman" panose="02020603050405020304" pitchFamily="18" charset="0"/>
              </a:rPr>
              <a:t>Professor Swati Khawate</a:t>
            </a:r>
          </a:p>
          <a:p>
            <a:pPr algn="ctr">
              <a:buNone/>
            </a:pPr>
            <a:endParaRPr lang="en-US" dirty="0">
              <a:latin typeface="Times New Roman" panose="02020603050405020304" pitchFamily="18" charset="0"/>
              <a:cs typeface="Times New Roman" panose="02020603050405020304" pitchFamily="18" charset="0"/>
            </a:endParaRPr>
          </a:p>
          <a:p>
            <a:pPr algn="ctr">
              <a:buNone/>
            </a:pPr>
            <a:r>
              <a:rPr lang="en-US" sz="2800" b="1" dirty="0">
                <a:latin typeface="Times New Roman" panose="02020603050405020304" pitchFamily="18" charset="0"/>
                <a:cs typeface="Times New Roman" panose="02020603050405020304" pitchFamily="18" charset="0"/>
              </a:rPr>
              <a:t>DR. D Y PATIL SCHOOL OF ENGINEERING</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Department of E &amp; TC Engg.</a:t>
            </a:r>
          </a:p>
          <a:p>
            <a:pPr algn="ctr">
              <a:buNone/>
            </a:pPr>
            <a:r>
              <a:rPr lang="en-IN" sz="2800" b="1" dirty="0">
                <a:latin typeface="Times New Roman" panose="02020603050405020304" pitchFamily="18" charset="0"/>
                <a:cs typeface="Times New Roman" panose="02020603050405020304" pitchFamily="18" charset="0"/>
              </a:rPr>
              <a:t>T.E.(E &amp; TC)</a:t>
            </a:r>
          </a:p>
          <a:p>
            <a:pPr algn="ctr">
              <a:buNone/>
            </a:pPr>
            <a:r>
              <a:rPr lang="en-US" sz="2800" b="1" dirty="0">
                <a:latin typeface="Times New Roman" panose="02020603050405020304" pitchFamily="18" charset="0"/>
                <a:cs typeface="Times New Roman" panose="02020603050405020304" pitchFamily="18" charset="0"/>
              </a:rPr>
              <a:t>(A.Y. 20</a:t>
            </a:r>
            <a:r>
              <a:rPr lang="en-IN" altLang="en-US" sz="2800" b="1" dirty="0">
                <a:latin typeface="Times New Roman" panose="02020603050405020304" pitchFamily="18" charset="0"/>
                <a:cs typeface="Times New Roman" panose="02020603050405020304" pitchFamily="18" charset="0"/>
              </a:rPr>
              <a:t>23</a:t>
            </a:r>
            <a:r>
              <a:rPr lang="en-US" sz="2800" b="1" dirty="0">
                <a:latin typeface="Times New Roman" panose="02020603050405020304" pitchFamily="18" charset="0"/>
                <a:cs typeface="Times New Roman" panose="02020603050405020304" pitchFamily="18" charset="0"/>
              </a:rPr>
              <a:t>-</a:t>
            </a:r>
            <a:r>
              <a:rPr lang="en-IN" altLang="en-US" sz="2800" b="1" dirty="0">
                <a:latin typeface="Times New Roman" panose="02020603050405020304" pitchFamily="18" charset="0"/>
                <a:cs typeface="Times New Roman" panose="02020603050405020304" pitchFamily="18" charset="0"/>
              </a:rPr>
              <a:t>24</a:t>
            </a:r>
            <a:r>
              <a:rPr lang="en-US" sz="2800" b="1" dirty="0">
                <a:latin typeface="Times New Roman" panose="02020603050405020304" pitchFamily="18" charset="0"/>
                <a:cs typeface="Times New Roman" panose="02020603050405020304" pitchFamily="18" charset="0"/>
              </a:rPr>
              <a:t>)</a:t>
            </a:r>
          </a:p>
          <a:p>
            <a:pPr algn="ctr">
              <a:buNone/>
            </a:pPr>
            <a:endParaRPr lang="en-US" b="1" dirty="0">
              <a:latin typeface="Times New Roman" panose="02020603050405020304" pitchFamily="18" charset="0"/>
              <a:cs typeface="Times New Roman" panose="02020603050405020304" pitchFamily="18" charset="0"/>
            </a:endParaRPr>
          </a:p>
          <a:p>
            <a:endParaRPr lang="en-US" dirty="0"/>
          </a:p>
        </p:txBody>
      </p:sp>
      <p:sp>
        <p:nvSpPr>
          <p:cNvPr id="5" name="Date Placeholder 4"/>
          <p:cNvSpPr>
            <a:spLocks noGrp="1"/>
          </p:cNvSpPr>
          <p:nvPr>
            <p:ph type="dt" sz="half" idx="10"/>
          </p:nvPr>
        </p:nvSpPr>
        <p:spPr>
          <a:xfrm>
            <a:off x="228600" y="6424295"/>
            <a:ext cx="2133600" cy="365125"/>
          </a:xfrm>
        </p:spPr>
        <p:txBody>
          <a:bodyPr/>
          <a:lstStyle/>
          <a:p>
            <a:r>
              <a:rPr lang="en-US" dirty="0"/>
              <a:t>2023-24</a:t>
            </a:r>
          </a:p>
        </p:txBody>
      </p:sp>
      <p:sp>
        <p:nvSpPr>
          <p:cNvPr id="7" name="Footer Placeholder 6"/>
          <p:cNvSpPr>
            <a:spLocks noGrp="1"/>
          </p:cNvSpPr>
          <p:nvPr>
            <p:ph type="ftr" sz="quarter" idx="11"/>
          </p:nvPr>
        </p:nvSpPr>
        <p:spPr>
          <a:xfrm>
            <a:off x="3169922" y="6432391"/>
            <a:ext cx="3352800" cy="365125"/>
          </a:xfrm>
        </p:spPr>
        <p:txBody>
          <a:bodyPr/>
          <a:lstStyle/>
          <a:p>
            <a:r>
              <a:rPr lang="en-US" dirty="0"/>
              <a:t>TE (E&amp;TC </a:t>
            </a:r>
            <a:r>
              <a:rPr lang="en-US" dirty="0" err="1"/>
              <a:t>Engg</a:t>
            </a:r>
            <a:r>
              <a:rPr lang="en-US" dirty="0"/>
              <a:t>.), ADYPSOE, Lohegaon,Pune</a:t>
            </a:r>
          </a:p>
        </p:txBody>
      </p:sp>
      <p:sp>
        <p:nvSpPr>
          <p:cNvPr id="6" name="Slide Number Placeholder 5"/>
          <p:cNvSpPr>
            <a:spLocks noGrp="1"/>
          </p:cNvSpPr>
          <p:nvPr>
            <p:ph type="sldNum" sz="quarter" idx="12"/>
          </p:nvPr>
        </p:nvSpPr>
        <p:spPr>
          <a:xfrm>
            <a:off x="7703820" y="6021070"/>
            <a:ext cx="1219200" cy="806450"/>
          </a:xfrm>
        </p:spPr>
        <p:txBody>
          <a:bodyPr/>
          <a:lstStyle/>
          <a:p>
            <a:fld id="{090942A5-5663-4CC1-9CFE-B013C5AB7306}" type="slidenum">
              <a:rPr lang="en-US" sz="2400" smtClean="0"/>
              <a:t>1</a:t>
            </a:fld>
            <a:endParaRPr lang="en-US" sz="2400"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95400" cy="1219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05143"/>
            <a:ext cx="8229600" cy="1143000"/>
          </a:xfrm>
        </p:spPr>
        <p:txBody>
          <a:bodyPr>
            <a:normAutofit/>
          </a:bodyPr>
          <a:lstStyle/>
          <a:p>
            <a:r>
              <a:rPr lang="en-IN" sz="3600" dirty="0">
                <a:latin typeface="Algerian" panose="04020705040A02060702" pitchFamily="82" charset="0"/>
              </a:rPr>
              <a:t> </a:t>
            </a:r>
            <a:r>
              <a:rPr lang="en-IN" sz="4400" dirty="0">
                <a:solidFill>
                  <a:srgbClr val="00B0F0"/>
                </a:solidFill>
                <a:latin typeface="Algerian" panose="04020705040A02060702" pitchFamily="82" charset="0"/>
              </a:rPr>
              <a:t>block diagram:</a:t>
            </a:r>
            <a:endParaRPr lang="en-IN" sz="4400" dirty="0">
              <a:solidFill>
                <a:srgbClr val="00B0F0"/>
              </a:solidFill>
            </a:endParaRPr>
          </a:p>
        </p:txBody>
      </p:sp>
      <p:sp>
        <p:nvSpPr>
          <p:cNvPr id="4" name="Date Placeholder 3"/>
          <p:cNvSpPr>
            <a:spLocks noGrp="1"/>
          </p:cNvSpPr>
          <p:nvPr>
            <p:ph type="dt" sz="half" idx="10"/>
          </p:nvPr>
        </p:nvSpPr>
        <p:spPr>
          <a:xfrm>
            <a:off x="359290" y="6356350"/>
            <a:ext cx="2133600" cy="365125"/>
          </a:xfrm>
        </p:spPr>
        <p:txBody>
          <a:bodyPr/>
          <a:lstStyle/>
          <a:p>
            <a:r>
              <a:rPr lang="en-US" dirty="0"/>
              <a:t>2023-24</a:t>
            </a:r>
          </a:p>
        </p:txBody>
      </p:sp>
      <p:sp>
        <p:nvSpPr>
          <p:cNvPr id="5" name="Footer Placeholder 4"/>
          <p:cNvSpPr>
            <a:spLocks noGrp="1"/>
          </p:cNvSpPr>
          <p:nvPr>
            <p:ph type="ftr" sz="quarter" idx="11"/>
          </p:nvPr>
        </p:nvSpPr>
        <p:spPr>
          <a:xfrm>
            <a:off x="3124200" y="6356350"/>
            <a:ext cx="3352800" cy="365125"/>
          </a:xfrm>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z="2400" smtClean="0"/>
              <a:t>10</a:t>
            </a:fld>
            <a:endParaRPr lang="en-US" sz="2400" dirty="0"/>
          </a:p>
        </p:txBody>
      </p:sp>
      <p:pic>
        <p:nvPicPr>
          <p:cNvPr id="15" name="Content Placeholder 14">
            <a:extLst>
              <a:ext uri="{FF2B5EF4-FFF2-40B4-BE49-F238E27FC236}">
                <a16:creationId xmlns:a16="http://schemas.microsoft.com/office/drawing/2014/main" id="{6EC73192-20C3-62B6-5F66-185E4117A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417" y="2000747"/>
            <a:ext cx="5487166" cy="42582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E2D1-B7F1-E495-4F32-8B92DD868A2C}"/>
              </a:ext>
            </a:extLst>
          </p:cNvPr>
          <p:cNvSpPr>
            <a:spLocks noGrp="1"/>
          </p:cNvSpPr>
          <p:nvPr>
            <p:ph type="title"/>
          </p:nvPr>
        </p:nvSpPr>
        <p:spPr/>
        <p:txBody>
          <a:bodyPr/>
          <a:lstStyle/>
          <a:p>
            <a:r>
              <a:rPr lang="en-US" sz="5400" dirty="0">
                <a:solidFill>
                  <a:srgbClr val="00B0F0"/>
                </a:solidFill>
                <a:latin typeface="Algerian" panose="04020705040A02060702" pitchFamily="82" charset="0"/>
              </a:rPr>
              <a:t>F</a:t>
            </a:r>
            <a:r>
              <a:rPr lang="en-IN" sz="5400" dirty="0">
                <a:solidFill>
                  <a:srgbClr val="00B0F0"/>
                </a:solidFill>
                <a:latin typeface="Algerian" panose="04020705040A02060702" pitchFamily="82" charset="0"/>
              </a:rPr>
              <a:t>low chart:</a:t>
            </a:r>
            <a:endParaRPr lang="en-IN" dirty="0"/>
          </a:p>
        </p:txBody>
      </p:sp>
      <p:sp>
        <p:nvSpPr>
          <p:cNvPr id="4" name="Date Placeholder 3">
            <a:extLst>
              <a:ext uri="{FF2B5EF4-FFF2-40B4-BE49-F238E27FC236}">
                <a16:creationId xmlns:a16="http://schemas.microsoft.com/office/drawing/2014/main" id="{93BFBA3B-A3B0-A5BC-185D-EAE2FB674519}"/>
              </a:ext>
            </a:extLst>
          </p:cNvPr>
          <p:cNvSpPr>
            <a:spLocks noGrp="1"/>
          </p:cNvSpPr>
          <p:nvPr>
            <p:ph type="dt" sz="half" idx="10"/>
          </p:nvPr>
        </p:nvSpPr>
        <p:spPr/>
        <p:txBody>
          <a:bodyPr/>
          <a:lstStyle/>
          <a:p>
            <a:r>
              <a:rPr lang="en-US" dirty="0"/>
              <a:t>2023-24</a:t>
            </a:r>
          </a:p>
        </p:txBody>
      </p:sp>
      <p:sp>
        <p:nvSpPr>
          <p:cNvPr id="5" name="Footer Placeholder 4">
            <a:extLst>
              <a:ext uri="{FF2B5EF4-FFF2-40B4-BE49-F238E27FC236}">
                <a16:creationId xmlns:a16="http://schemas.microsoft.com/office/drawing/2014/main" id="{5CFEEFAB-2F39-DA2D-7816-C0E7CC993B53}"/>
              </a:ext>
            </a:extLst>
          </p:cNvPr>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a:extLst>
              <a:ext uri="{FF2B5EF4-FFF2-40B4-BE49-F238E27FC236}">
                <a16:creationId xmlns:a16="http://schemas.microsoft.com/office/drawing/2014/main" id="{659781E0-65DF-F16A-C08C-927D084BD809}"/>
              </a:ext>
            </a:extLst>
          </p:cNvPr>
          <p:cNvSpPr>
            <a:spLocks noGrp="1"/>
          </p:cNvSpPr>
          <p:nvPr>
            <p:ph type="sldNum" sz="quarter" idx="12"/>
          </p:nvPr>
        </p:nvSpPr>
        <p:spPr/>
        <p:txBody>
          <a:bodyPr/>
          <a:lstStyle/>
          <a:p>
            <a:fld id="{090942A5-5663-4CC1-9CFE-B013C5AB7306}" type="slidenum">
              <a:rPr lang="en-US" smtClean="0"/>
              <a:t>11</a:t>
            </a:fld>
            <a:endParaRPr lang="en-US"/>
          </a:p>
        </p:txBody>
      </p:sp>
      <p:pic>
        <p:nvPicPr>
          <p:cNvPr id="7" name="Content Placeholder 6">
            <a:extLst>
              <a:ext uri="{FF2B5EF4-FFF2-40B4-BE49-F238E27FC236}">
                <a16:creationId xmlns:a16="http://schemas.microsoft.com/office/drawing/2014/main" id="{5C5F04C2-CE0F-33F6-4C64-1116019F8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2946" y="1935163"/>
            <a:ext cx="3178108" cy="4389437"/>
          </a:xfrm>
          <a:prstGeom prst="rect">
            <a:avLst/>
          </a:prstGeom>
        </p:spPr>
      </p:pic>
    </p:spTree>
    <p:extLst>
      <p:ext uri="{BB962C8B-B14F-4D97-AF65-F5344CB8AC3E}">
        <p14:creationId xmlns:p14="http://schemas.microsoft.com/office/powerpoint/2010/main" val="52270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22463"/>
            <a:ext cx="8229600" cy="458343"/>
          </a:xfrm>
        </p:spPr>
        <p:txBody>
          <a:bodyPr>
            <a:noAutofit/>
          </a:bodyPr>
          <a:lstStyle/>
          <a:p>
            <a:r>
              <a:rPr lang="en-IN" sz="4400" dirty="0">
                <a:solidFill>
                  <a:srgbClr val="00B0F0"/>
                </a:solidFill>
                <a:latin typeface="Algerian" panose="04020705040A02060702" pitchFamily="82" charset="0"/>
              </a:rPr>
              <a:t>Hardware description:</a:t>
            </a:r>
          </a:p>
        </p:txBody>
      </p:sp>
      <p:sp>
        <p:nvSpPr>
          <p:cNvPr id="3" name="Content Placeholder 2"/>
          <p:cNvSpPr>
            <a:spLocks noGrp="1"/>
          </p:cNvSpPr>
          <p:nvPr>
            <p:ph sz="half" idx="1"/>
          </p:nvPr>
        </p:nvSpPr>
        <p:spPr>
          <a:xfrm>
            <a:off x="299814" y="1443970"/>
            <a:ext cx="5389786" cy="2366030"/>
          </a:xfrm>
        </p:spPr>
        <p:txBody>
          <a:bodyPr>
            <a:normAutofit fontScale="25000" lnSpcReduction="20000"/>
          </a:bodyPr>
          <a:lstStyle/>
          <a:p>
            <a:pPr>
              <a:buNone/>
            </a:pPr>
            <a:r>
              <a:rPr lang="en-US" sz="7200" b="1" dirty="0">
                <a:latin typeface="Times New Roman" panose="02020603050405020304" pitchFamily="18" charset="0"/>
                <a:cs typeface="Times New Roman" panose="02020603050405020304" pitchFamily="18" charset="0"/>
              </a:rPr>
              <a:t>1. </a:t>
            </a:r>
            <a:r>
              <a:rPr lang="en-IN" sz="7200" b="1" u="sng" dirty="0">
                <a:solidFill>
                  <a:srgbClr val="000000"/>
                </a:solidFill>
                <a:effectLst/>
                <a:latin typeface="Times New Roman" panose="02020603050405020304" pitchFamily="18" charset="0"/>
                <a:ea typeface="Times New Roman" panose="02020603050405020304" pitchFamily="18" charset="0"/>
              </a:rPr>
              <a:t>ECG SENSOR AD8232</a:t>
            </a:r>
            <a:r>
              <a:rPr lang="en-IN" sz="7200" b="1" u="sng" dirty="0">
                <a:solidFill>
                  <a:srgbClr val="000000"/>
                </a:solidFill>
                <a:effectLst/>
                <a:latin typeface="Calibri" panose="020F0502020204030204" pitchFamily="34" charset="0"/>
                <a:ea typeface="Times New Roman" panose="02020603050405020304" pitchFamily="18" charset="0"/>
              </a:rPr>
              <a:t>:</a:t>
            </a:r>
            <a:endParaRPr lang="en-IN" altLang="en-US" sz="2000" dirty="0">
              <a:latin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en-IN" sz="5600" dirty="0">
                <a:solidFill>
                  <a:srgbClr val="000000"/>
                </a:solidFill>
                <a:effectLst/>
                <a:latin typeface="Times New Roman" panose="02020603050405020304" pitchFamily="18" charset="0"/>
                <a:ea typeface="Times New Roman" panose="02020603050405020304" pitchFamily="18" charset="0"/>
              </a:rPr>
              <a:t> </a:t>
            </a:r>
            <a:r>
              <a:rPr lang="en-IN" sz="5600" dirty="0">
                <a:solidFill>
                  <a:srgbClr val="000000"/>
                </a:solidFill>
                <a:effectLst/>
                <a:ea typeface="Times New Roman" panose="02020603050405020304" pitchFamily="18" charset="0"/>
              </a:rPr>
              <a:t>The AD8232 sensor is intended to collect electrical impulses generated by the heart, known as electrocardiograms (ECGs). </a:t>
            </a:r>
            <a:endParaRPr lang="en-IN" sz="5600" dirty="0">
              <a:solidFill>
                <a:srgbClr val="000000"/>
              </a:solidFill>
              <a:effectLst/>
              <a:ea typeface="Calibri" panose="020F0502020204030204" pitchFamily="34" charset="0"/>
            </a:endParaRPr>
          </a:p>
          <a:p>
            <a:pPr marL="342900" lvl="0" indent="-342900">
              <a:lnSpc>
                <a:spcPct val="150000"/>
              </a:lnSpc>
              <a:buFont typeface="+mj-lt"/>
              <a:buAutoNum type="arabicPeriod"/>
            </a:pPr>
            <a:r>
              <a:rPr lang="en-IN" sz="5600" dirty="0">
                <a:solidFill>
                  <a:srgbClr val="000000"/>
                </a:solidFill>
                <a:effectLst/>
                <a:ea typeface="Times New Roman" panose="02020603050405020304" pitchFamily="18" charset="0"/>
              </a:rPr>
              <a:t>It consists of electrodes put on the patient's body to record the ECG waveform, which reflects the heart's electrical activity throughout time. </a:t>
            </a:r>
            <a:endParaRPr lang="en-IN" sz="5600" dirty="0">
              <a:solidFill>
                <a:srgbClr val="000000"/>
              </a:solidFill>
              <a:effectLst/>
              <a:ea typeface="Calibri" panose="020F0502020204030204" pitchFamily="34" charset="0"/>
            </a:endParaRPr>
          </a:p>
          <a:p>
            <a:pPr marL="342900" lvl="0" indent="-342900">
              <a:lnSpc>
                <a:spcPct val="150000"/>
              </a:lnSpc>
              <a:spcAft>
                <a:spcPts val="800"/>
              </a:spcAft>
              <a:buFont typeface="+mj-lt"/>
              <a:buAutoNum type="arabicPeriod"/>
            </a:pPr>
            <a:r>
              <a:rPr lang="en-IN" sz="5600" dirty="0">
                <a:solidFill>
                  <a:srgbClr val="000000"/>
                </a:solidFill>
                <a:effectLst/>
                <a:ea typeface="Times New Roman" panose="02020603050405020304" pitchFamily="18" charset="0"/>
              </a:rPr>
              <a:t>The AD8232 sensor amplifies and filters raw ECG data before sending them to the ESP32 MC for additional processing.</a:t>
            </a:r>
            <a:endParaRPr lang="en-IN" sz="5600" dirty="0">
              <a:solidFill>
                <a:srgbClr val="000000"/>
              </a:solidFill>
              <a:effectLst/>
              <a:ea typeface="Calibri" panose="020F0502020204030204" pitchFamily="34" charset="0"/>
            </a:endParaRPr>
          </a:p>
          <a:p>
            <a:pPr algn="just">
              <a:buNone/>
            </a:pPr>
            <a:endParaRPr lang="en-US" sz="3500" b="1" dirty="0">
              <a:cs typeface="Times New Roman" panose="02020603050405020304" pitchFamily="18" charset="0"/>
            </a:endParaRPr>
          </a:p>
          <a:p>
            <a:pPr>
              <a:buNone/>
            </a:pPr>
            <a:endParaRPr lang="en-US"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2023-24</a:t>
            </a:r>
          </a:p>
        </p:txBody>
      </p:sp>
      <p:sp>
        <p:nvSpPr>
          <p:cNvPr id="5" name="Footer Placeholder 4"/>
          <p:cNvSpPr>
            <a:spLocks noGrp="1"/>
          </p:cNvSpPr>
          <p:nvPr>
            <p:ph type="ftr" sz="quarter" idx="11"/>
          </p:nvPr>
        </p:nvSpPr>
        <p:spPr>
          <a:xfrm>
            <a:off x="2590800" y="6267838"/>
            <a:ext cx="3352800" cy="365125"/>
          </a:xfrm>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z="2400" smtClean="0"/>
              <a:t>12</a:t>
            </a:fld>
            <a:endParaRPr lang="en-US" sz="2400" dirty="0"/>
          </a:p>
        </p:txBody>
      </p:sp>
      <p:sp>
        <p:nvSpPr>
          <p:cNvPr id="9218" name="AutoShape 2" descr="data:image/jpeg;base64,/9j/4AAQSkZJRgABAQAAAQABAAD/2wCEAAkGBxQREhQUERQWFRUXGBgWGRAYGRYWHBsYFBQYHBYcGBgYHCosGB8lHBQXITEhJSkrLi4uGB8zODMsNygtLisBCgoKDg0MFA8PFDcZFRk3LCwsLCwsKzc3LDcrLCsrKywsLCsrKyssKywrKysrKysrKysrKysrKysrKysrKysrK//AABEIALkBEQMBIgACEQEDEQH/xAAcAAEAAwEBAQEBAAAAAAAAAAAABQYHBAMCAQj/xABEEAABAwIDBQQHBwIEBAcAAAABAAIDBBEFEiEGEzFBcSJRYYEHMkJScpGxFCNDU2KhwTOCFbLC0TRjovAWc3WDkuHx/8QAFQEBAQAAAAAAAAAAAAAAAAAAAAH/xAAWEQEBAQAAAAAAAAAAAAAAAAAAEQH/2gAMAwEAAhEDEQA/ANxREQEREBERARFyYliUVPGZJ5GxsHtONvId58Bqg60WT4x6YbSgUsIfED2nyEtLx+gD1Opv0Cuuy22lLXi0T8sltad9g/xt748RdBY0REBERAREQEREBERAREQEREBERAREQEREBERAREQEREBERAREQF8vcACSQANSToAB3qrbWbeUtBdpdvZvyGEEj43cGeevgsa2p20qq8kSvyRcqdlw3wzc3nrp3AINK2s9KkMF46MCeThvfwmnqNZPLTxWRY1jM9ZJvKiR0juQPqtB5NaNGjouBEBfrHEEEEgg3DgSCCOYI4FfiING2T9Kk0Fo6wGePhvRbeNHjyk87HxK1zBsagq495TyNkbztxB7nNOrT4Ffy6urDcRlpniSCR0bx7TTbyI4OHgdEH9UIsu2T9LDH2jrwI3cPtDQch+NvFnUXHRabTztkaHMcHNcLh7SHAjvBHFB6IiICIiAiIgL8uv1Zj6KsVnmxDGWTTSSMiqMsbHvc4MbvqgWYCbNFmtGncO5Bpy/Lqp+liskhwmqkhe6ORoZlkY4tcLzRg2cNRoSPNUX0NbTVDftrK+eSXLBHVsdI9zyIzGXPsXE2FnM8wUGzXS6/nr0WY9Xy4tSCpqZ3xzsml3LpJHMIyTAdgm1g6O47tFZtt4sVa6srJq77DBBc0sDHNIly5rNdYi7nADRwdq/QWCDYEWd1+1lQ3Z41st4qh0IsQLduR4Yx4HK9w7zVe2G/wAQqpKZ5xqGT+lNLQgsdJku10kbgBobHKe4oNlRfgX6gIiICIiAiIgIiIIvaDH4KKPeVLwwHRo4uce5rRxKx7av0n1FVmZTXp4jpcH7xw8XD1OjdfFaR6QIWvbE14DmnPdpFx7KynF9kOLqc/8AtOP+Vx+h+aCoIvSeFzHFr2lrhxaRYrzQEREBERAREQFN7N7VVNA69PJ2Sbuhd2mO/t5HxFioRdtLhzn6nsj9/IINx2Q9ItPWlsb/ALmc6bpxuHH/AJb+fQ2PVXRYFsjTNZV02Ufix68/WC31AREQEREBYh6O9pKWhxLGvtczIc9Scua+uWeozWsOWYfNbeoOfY6ge5z30VM5ziXOeYYyS5xuSSRqSTe6CoekfaalrsHrxSTsmyNhzZb6Zp2Zb3HPKfksv2smfRwUE0YFqvCxTO5cLZj49lzB5L+g4dlaJjJI2UlO2OTLvIxEwNfkN2ZgB2rHUX4L7q9mqSVkbJaaB7IgWxsdGxwYDa4YCOyOyOHcEGS4Jh32bH8KhIsWYe1p+LcT5z/8rqY2k2swzEI6ynxFpgkpS/JHI4tcXhrgHxZT2jfgNdCDwK0p+EQOmbUOhjM7RlbOWNLwCCLB9rgWc4eZXJiey1HUvElRSwyvFhnfG1xsOAJI1HgUGYQYrn2chlxeGapj3oaXNcWP3YeRFI91wXC9hfW92nXiovaOLDhWYV/geTf75pO5Lj93dv8AV10Ns1762zXW6vpmOYY3NaWEZTGQC0ttaxbwtbSyjsJ2Yo6V5fTU0MTzoXsY1pseIuBoPBBLoiICIiAiIgIiICIiCq7dfg/3/wClVRWr0gNIjif3OLT/AHNv/pVQjmBVxHjiGHRztyytB7jwI6Hkqbi2yskV3RfeM7vaHlz8vkr4v1BkSLR8WwCKouSMr/zG8f7h7SpWK4HLT6uGZn5jdR5+75qRUaiL7iiLjZouUHwvempHP4DT3jwUhS4YBq/U93L/AO1IgdysHLS0DWa8T3n+ByXUim6jZmVsTHjXM0Oy9RcD5Ko59mP+Mpv/ADY/8wW7rDdkoj9up2uGUiQGx/Tc/wALclNBERRRERAREQEREBERAREQEREBERAREQEREBERBxYzh7aiF8TtMw0d3EatPkQFkVZFJTSGOZpa4cO5w72nmP8AvitqXLiOHxzsLJmNe08jy8QeR8QgyaCpXWyQFd+ObDSRXfSEyN/KJ7Y+E8HfseqrUdSQS1wII0LSLEHxB4KomV+EX0PyXNDU+a6GuB4Kis49s7CBvGXZqLsHA37h7PkuCKMNFmiwVmx3+l5hQ+EUBqJmRg2zX18ACT9FBxqYwbAX1Mb3tNg05QO82uf2t8184ts/LASQMzVz4TjEtM68Zt3sPA9QqPCsonwm0jT8Sm8E2rkiAZIN5Hw8QPA81O0eM09YMkoDJDyPA9ConGtkXMu6HhxtyQTZoKaubmiIv3cCD0X3R4zV0JyygzwjvP3jR+lx9bo75hfWwtfTRwimnG7lLi4l+ge46DI/kQABY2PddWesw0gaDeN90+sOnvfXqorpwfG4apt4X3I9Zh0c34mnUdeCkVnlfs8C7eU7jHI3g5pLXA93h0XVh22EsBDK5hI4faWD/OwfVvyUF5ReNJVslaHxuD2ng5pBH7L2QEREBERAREQEREBERAREQEREBERAREQEREBRGObOQVY+8bZ/KVujh58x4G4UuiDJca2YqKS7rb2IfiNGoH628uouOijqesvzW1qrY/sVDPd8X3MnHM0dl3xN/kW81aM9xeXNEeoUHDM5jg5hLXDgRxU5jeFz012TssDwkGrHEcLO/g2KgFUXDCtrw4BlU244bwD6j/ZdeJbNRVDd5AQb6ggqiLsw7EpIHXicR3t4g9Qg+a/DZIDZ7bj3grt6PIqmdj3F4MLey3MCbv7ge4DnrxC6sHqvt0JfJC5oGhkAu0nnb+e5c7sIlpnb2jkLb8WjVrvibwP1UEri2CMl7MjMrj38D0PNRtLWVeHmw++hH4Tjq0fofy6G46KVwzbCOT7qtYIX8Mx1jcfBx9Q9fmpipw027Hbb7hOtv0u5+fzQc+G4rTV3qOLZQNWHsyN8vaHjqF8YjhulpGhzfzAP8w5deCg8T2eZIc0d2SN10u1zT3i2o6r6odqJ6UhlY0ys4b9o7Y+JvB/UWPVQcr8JmpXb2jkLb6lvFrvibwPXj4hTeDbaMeRHVDcScMx/puPg4+r0d8ypSnbDUs3lM9pB45dRfmHN9k/IqIxXB2SdmVoaTwPEHof4KotwK/VnFO+rw8/dHewj8B5NgP0O4s+ngrZgW08NV2WnJLzgfo7xy++PEfsoqbREQEREBERAREQEREBERAREQEREBERAREQEREHnPA2Rpa9oc06FrgCD1BVEx/0ctcS6kcGHnE8kt/tdqR0N/JX66/UGPN9H9aTbIwfqLxb9tf2VlwT0cRsIdVP3h/KbdrfM8Xfsr4iUfEUTWgNaA1oFg0CwAHIAcFx1OGg6s7J59x6j+Qu9EFRxXCGv7MrA0ng7i09D/B1UNT/asPP3J3kP5D7kW/QeLPLTwWivYCLEAg8jqoyowy39PUflu/0nl0P7IjhwvHqau7JvHMPwndl4+A+2OnmF91+Gm3bbnb7wGo6t5+XyUJiuz8ct9MjxrbgR3Ef7heNHtBVURDKgGeIaZ/xGjqfX87HxVHlPgj4nb6jkLHd7eB8HA6OHgQpPDdsmn7qvYIzw3tiY3fFf1PO48VMUc0FY3eU8gvztxB7pGH+bdVwYphTXC0zQP1jVp8+XmipOXD7i8RDmkXDCbgg+67/fToq1imz7JToCx41twIPIj/cLjip6mgN6Z2aO9zA7Vh77D2T4j91YcK2kp6y0co3U3KJ5sb/8t+mb9j4IiGotoqmjOSpaZ4h+J+I0dfb89fEq54VisVSzPC8PHMcC09zmnVp6qPrcNNtRvG/9Q8va8vkqvV4AWu31K8sePaabHoRzHgUGioqVhe2bozu65mU8BUNByn42+z1Fx0Vxgna9ocxwc06hwIIPQjior0REQEREBERAREQEREBERB5Vb3NY8sbmcGktZcNzOA0FzwudLrOdkK6udjdRHXSD/hGyNpY3OMUeaRtgAdHPAvd9tSTbSy0tVak2elbjE1aSzdPpmwhtznzNe0m4ta2negktqMbFHAZMueRxEcMA4yTP9Rg68SeQBPJVD0Q11Q//ABEVkzpZI6x8ZJc4tBbo4Rhx7LL3sBbSys+1GycGIGIzulaYS4sdFIYyC8AE3HgP3Peqlst6LI4jXNrCZYqiV2SPfSkGLetkYZbZTvbxtu655i+pQWja/C56oRCOrdSwNLnVD43ZJHNDdA2X2ANSVnFPtFWNw0MbUSubUYiKOmr3aymmc4/eZiNSchAcddTwsFZNrth6j7NBR4SIIqVr3SSwyvmIkJcC1hIzEsJzEi+ui9arZWvrKLdVj6WKeGaKaldA1+7aYRoHtIGmrhpw07rIISpgqo3YphsdXUyllMyrppnSO3zXN1czeixIcRa3cV2Y1tHJXUWExQSOjmrpI8743uY4MhF6mzmm4sR9VYtkNnamOpqKyvfE6onayPdwhwjZHGODS/UknU3/APyG2L2Ano690sr43U0InbSRNvdgqJcxzAt0s240J4oNHAX6iICIiAiIg8aimbILOF+48COhHBRNbhptqN43/qHl7Xlr4KcRBndZgBDt7SvMbxwc02PQ948Dou3DdsXRnd17LcvtDRdp+NnLqLjwCttVQtfr6rvfHHz7/NQeJYYCCJWgj8wDTzHs/TxVR3/Y2vaHwOa5rtQL3YfhI4fRV/FsBjmuHNyv7j9Qefko4YdPRuL6N9gdTGe0x3Vv8ix8VOYXtXDUWiqW7mT3XHsuP6H8j4Gx6oIikxeroTlkBqIRyJ7bR+l59bo75hWbD66nrQXQvs8esPVe342HiPHh3FelXhpA07bfdPrDofa+vVVav2eBdvIHFkjeDmktcD9R0QTeJ4WCCJWi35g4efu/TxVeFBUUTi+kfZp1MR7THdW8j4ixXdh210sB3dcwubw+0MGv97Bx6t+SsUcEczBJTPaWnu1Ye/h6p6fJFcOCbYxTERzDcS8Mrj2XH9D/AODY9VZlTMWwRkvZkblce/geh5qNpq2rw82H38I/DcTdo/Q/l0Nx0UGioonA9oYKsfdus8etC7R48uY8RcKWQEREBERAREQEREHlV1DYmOkebNY0uc7ua0XJ+QVNwP0jx1M0EbqaogZU5vs88gbllyC5HZccpPLvVwrqpkMb5JXBrGNL3OPANaLuJ8gsp2Z2ppcUxCGoqJ2sMbnsosOAfcF12mWZwbYvcBo0GzRbmg0banaKLD6czzZiLhrY2i7nvd6rGDmT/BVfp9vZGSwsr6GWjZO8RxTueyRpe71Wvy/0yfH+CRz+l+NzYqKpyudFS1kM8zQL2jaTd1vD/Uov0kbRU2IwU9HQzMqJ554i0REOLGsdmc99vUsBz149xQXTDtp2zV9VRCNwdTNjcZCRZ29Y1wsOVs37KPpdtnTMrDT0ksr6WoNMYmuZd5a6xc0nQDS9iq/TYlDQbQV7quVkLaiCnfG+Q5GuEbGsd2jpe7Cur0PHP/ic7dYpq+d8b7Gzm3uHNvxHa/YoOjAPSFLWTGOPDpwGTbiaQvjIicHWfmF9cupNu5X1Z56J/wCvjP8A6jP/AJitDQEREBERAREQEREBCiII+owwcY+yfd9k+XLyVdxbBGSdmRmVx+R6Hn9Vcl8SxBws4AjuKDPKWqq8PIDfvoR+E4m4H6Hez0Nx0Vmw3F6au9QlsoGsZ7MjfL2h0uF01WGEDsdpv5bjr5OP8/NVjE9nmSHMy7JG682uaf46qom8Rw3QiRoc38wD/MOXXgq2/CJaZxlo5C2+paNWu+JvB3Xj3LpoNp6ilIZWNMsfDfNHbHxDg8fI9VZabc1Ld7TPbrxI1F+57PZPyKCIwzbCOT7qtYIXnTMdY3HwcfUPX5qYqcNNux22+4Trb9Lufn81E4rg7H9mVgaTwdxaeh/g6qFpzVYefuTvIvyH3It+g8WeWngiunEtnmSHNGSyRpuCLtc0/UL6oNqZ6UhlY0ys4b9o7Y+JvB/UWPVTWF45T13Z1ZKPw3dl4+F3tDp5hMWw5wY7s7wWNiBre2l28+o/ZETOH4hHOwPhe17TzH0I5HwK6lU9icPezPI4FoIDQ0i17G97f98SvjF46p0lRJLWOoYI7CAt+zkPtGHPklMrXXGYloYMujCdbqKt6KJ2Ur5Kijp5p25ZJI2uc0AtFyOIB1APGx71LICIiAiIg+Jo2uaWvAc06FpAII8QeK5YcLp2uDmQxBwOjgxgIPUDRdFVEXsc0OLC4EZ22u24tdtwdRx4LK8CwNuG4zDG100UckT276V5k+2y5Q4k8RGWXHHKTl046hq7gDodfBcGHUNLG5xp44GOPrGNsbT/AHZR9VVfSzWSCKkpo3uiFXVRU8krDZwjeTmDXcidPIEKu47h2E4ZV0wiFRRzRPjtNEyR7ZGvH9N7nEh19L89Cg1Cvw+CoAbPFFKBqGyMa+3k4Gy94WsY3KwNa1ugaLADwsOCxrEq2Wjx7Ea5lzDAaRlTELkmCenYC8AcSxzGu6X4ar0xd4dQ7RuaQQZ2kOGoILYiCDzQbBTxRtzGNrQXHM4tAFyebrcT4le6xjaTZanwvDIsSoGugqYxTyFzZJSJN4WB7Xte4gtOcmwstkhfmaDwuAbdQg+0REBERAREQEREBERAREQF4VNK2Qdoajg4aEdCvdEEDX4abdobxvvAdodRz6j5Kr1GBvidvqSQsd3tPHwcODh4FaMuOqw9rtR2Xe8OfxDn9UFYwzbEX3VdHkJ03oBMbviHsfuPEKdmw64vEQ5p9gm4t+l3L6dFAbQ4ZKSwNizEk3c3UcrfDz4qyYbGKaCNkjgDo25IAL3nRovxNzYDmiKrTYRI+rH3bmMa5ri4iws2x0PMnwUxXbYwxulAjnlZCS2aeKIvZGWi7g43u7KDrkDrc1YlTKmoc7f0eFwi+eTf1byd1FJMS6S17maTt3yjQE2JHBFW+mnbIxr4yHMcA5rhqC1wuCPIqpYxXsc+aHEqJ08Yfmp3Mpn1LXscwDXKHbuQEvBJy6Eaqy4LhraWnhgYSWxRsjBPEhjQLn5Ltsgr+wlHNDRRMqA4PvIRG52dzI3yudExzrm5awtHHS1uSsCIgIiICIiDnxCkbNE+J5Ia9pYS0lrgHC12uHA+KpuB7ASRT08tVWyVTKUOFNC5jWZMwtd7gSZSG2AJtwV6RBC7W7OR4hBuZHOYQ5skczNHRyM9V7fEXPkSqvV7C1tYYW4hiO9hhe2QRxwMic9zPVL3XNufAc1oSIK3RbKtZWV9RI4SMrWwsdTlujWxRbtwLsxzhwJ5C3iq9hnowEFBW0TKkltS8ObIY7mNoy5WkZ+2bNAv2ei0VEGfxej+plEUVfiLqmmiLCKVsEcIdurZA9wcS5ug0WgIiAiIgIiICIiAiIgIiICIiAiIgIiICoXpAoHieglNRIWfb6VopewIwbntaNzOPZ5uIFzor6oXabBnVX2bK4N3NTDUG4JzCIm7RbgTfigmVWP/AAJTAvLZKpmd7pHNZVVDG5pHFzzla8AXJJVoRB4UVMImNjaXENAaC5xe4ge85xu4+JXuiICIiAiIgIiICIiAiIgIiICIiAiIgIiICIiAiIgIiICIiAiIgIiICIiAiIgIiICIiAiIg//Z"/>
          <p:cNvSpPr>
            <a:spLocks noChangeAspect="1" noChangeArrowheads="1"/>
          </p:cNvSpPr>
          <p:nvPr/>
        </p:nvSpPr>
        <p:spPr bwMode="auto">
          <a:xfrm>
            <a:off x="155575" y="-1790700"/>
            <a:ext cx="5534025" cy="3743325"/>
          </a:xfrm>
          <a:prstGeom prst="rect">
            <a:avLst/>
          </a:prstGeom>
          <a:noFill/>
        </p:spPr>
        <p:txBody>
          <a:bodyPr vert="horz" wrap="square" lIns="91440" tIns="45720" rIns="91440" bIns="45720" numCol="1" anchor="t" anchorCtr="0" compatLnSpc="1"/>
          <a:lstStyle/>
          <a:p>
            <a:endParaRPr lang="en-IN"/>
          </a:p>
        </p:txBody>
      </p:sp>
      <p:sp>
        <p:nvSpPr>
          <p:cNvPr id="9220" name="AutoShape 4" descr="data:image/jpeg;base64,/9j/4AAQSkZJRgABAQAAAQABAAD/2wCEAAkGBxQREhQUERQWFRUXGBgWGRAYGRYWHBsYFBQYHBYcGBgYHCosGB8lHBQXITEhJSkrLi4uGB8zODMsNygtLisBCgoKDg0MFA8PFDcZFRk3LCwsLCwsKzc3LDcrLCsrKywsLCsrKyssKywrKysrKysrKysrKysrKysrKysrKysrK//AABEIALkBEQMBIgACEQEDEQH/xAAcAAEAAwEBAQEBAAAAAAAAAAAABQYHBAMCAQj/xABEEAABAwIDBQQHBwIEBAcAAAABAAIDBBEFEiEGEzFBcSJRYYEHMkJScpGxFCNDU2KhwTOCFbLC0TRjovAWc3WDkuHx/8QAFQEBAQAAAAAAAAAAAAAAAAAAAAH/xAAWEQEBAQAAAAAAAAAAAAAAAAAAEQH/2gAMAwEAAhEDEQA/ANxREQEREBERARFyYliUVPGZJ5GxsHtONvId58Bqg60WT4x6YbSgUsIfED2nyEtLx+gD1Opv0Cuuy22lLXi0T8sltad9g/xt748RdBY0REBERAREQEREBERAREQEREBERAREQEREBERAREQEREBERAREQF8vcACSQANSToAB3qrbWbeUtBdpdvZvyGEEj43cGeevgsa2p20qq8kSvyRcqdlw3wzc3nrp3AINK2s9KkMF46MCeThvfwmnqNZPLTxWRY1jM9ZJvKiR0juQPqtB5NaNGjouBEBfrHEEEEgg3DgSCCOYI4FfiING2T9Kk0Fo6wGePhvRbeNHjyk87HxK1zBsagq495TyNkbztxB7nNOrT4Ffy6urDcRlpniSCR0bx7TTbyI4OHgdEH9UIsu2T9LDH2jrwI3cPtDQch+NvFnUXHRabTztkaHMcHNcLh7SHAjvBHFB6IiICIiAiIgL8uv1Zj6KsVnmxDGWTTSSMiqMsbHvc4MbvqgWYCbNFmtGncO5Bpy/Lqp+liskhwmqkhe6ORoZlkY4tcLzRg2cNRoSPNUX0NbTVDftrK+eSXLBHVsdI9zyIzGXPsXE2FnM8wUGzXS6/nr0WY9Xy4tSCpqZ3xzsml3LpJHMIyTAdgm1g6O47tFZtt4sVa6srJq77DBBc0sDHNIly5rNdYi7nADRwdq/QWCDYEWd1+1lQ3Z41st4qh0IsQLduR4Yx4HK9w7zVe2G/wAQqpKZ5xqGT+lNLQgsdJku10kbgBobHKe4oNlRfgX6gIiICIiAiIgIiIIvaDH4KKPeVLwwHRo4uce5rRxKx7av0n1FVmZTXp4jpcH7xw8XD1OjdfFaR6QIWvbE14DmnPdpFx7KynF9kOLqc/8AtOP+Vx+h+aCoIvSeFzHFr2lrhxaRYrzQEREBERAREQFN7N7VVNA69PJ2Sbuhd2mO/t5HxFioRdtLhzn6nsj9/IINx2Q9ItPWlsb/ALmc6bpxuHH/AJb+fQ2PVXRYFsjTNZV02Ufix68/WC31AREQEREBYh6O9pKWhxLGvtczIc9Scua+uWeozWsOWYfNbeoOfY6ge5z30VM5ziXOeYYyS5xuSSRqSTe6CoekfaalrsHrxSTsmyNhzZb6Zp2Zb3HPKfksv2smfRwUE0YFqvCxTO5cLZj49lzB5L+g4dlaJjJI2UlO2OTLvIxEwNfkN2ZgB2rHUX4L7q9mqSVkbJaaB7IgWxsdGxwYDa4YCOyOyOHcEGS4Jh32bH8KhIsWYe1p+LcT5z/8rqY2k2swzEI6ynxFpgkpS/JHI4tcXhrgHxZT2jfgNdCDwK0p+EQOmbUOhjM7RlbOWNLwCCLB9rgWc4eZXJiey1HUvElRSwyvFhnfG1xsOAJI1HgUGYQYrn2chlxeGapj3oaXNcWP3YeRFI91wXC9hfW92nXiovaOLDhWYV/geTf75pO5Lj93dv8AV10Ns1762zXW6vpmOYY3NaWEZTGQC0ttaxbwtbSyjsJ2Yo6V5fTU0MTzoXsY1pseIuBoPBBLoiICIiAiIgIiICIiCq7dfg/3/wClVRWr0gNIjif3OLT/AHNv/pVQjmBVxHjiGHRztyytB7jwI6Hkqbi2yskV3RfeM7vaHlz8vkr4v1BkSLR8WwCKouSMr/zG8f7h7SpWK4HLT6uGZn5jdR5+75qRUaiL7iiLjZouUHwvempHP4DT3jwUhS4YBq/U93L/AO1IgdysHLS0DWa8T3n+ByXUim6jZmVsTHjXM0Oy9RcD5Ko59mP+Mpv/ADY/8wW7rDdkoj9up2uGUiQGx/Tc/wALclNBERRRERAREQEREBERAREQEREBERAREQEREBERBxYzh7aiF8TtMw0d3EatPkQFkVZFJTSGOZpa4cO5w72nmP8AvitqXLiOHxzsLJmNe08jy8QeR8QgyaCpXWyQFd+ObDSRXfSEyN/KJ7Y+E8HfseqrUdSQS1wII0LSLEHxB4KomV+EX0PyXNDU+a6GuB4Kis49s7CBvGXZqLsHA37h7PkuCKMNFmiwVmx3+l5hQ+EUBqJmRg2zX18ACT9FBxqYwbAX1Mb3tNg05QO82uf2t8184ts/LASQMzVz4TjEtM68Zt3sPA9QqPCsonwm0jT8Sm8E2rkiAZIN5Hw8QPA81O0eM09YMkoDJDyPA9ConGtkXMu6HhxtyQTZoKaubmiIv3cCD0X3R4zV0JyygzwjvP3jR+lx9bo75hfWwtfTRwimnG7lLi4l+ge46DI/kQABY2PddWesw0gaDeN90+sOnvfXqorpwfG4apt4X3I9Zh0c34mnUdeCkVnlfs8C7eU7jHI3g5pLXA93h0XVh22EsBDK5hI4faWD/OwfVvyUF5ReNJVslaHxuD2ng5pBH7L2QEREBERAREQEREBERAREQEREBERAREQEREBRGObOQVY+8bZ/KVujh58x4G4UuiDJca2YqKS7rb2IfiNGoH628uouOijqesvzW1qrY/sVDPd8X3MnHM0dl3xN/kW81aM9xeXNEeoUHDM5jg5hLXDgRxU5jeFz012TssDwkGrHEcLO/g2KgFUXDCtrw4BlU244bwD6j/ZdeJbNRVDd5AQb6ggqiLsw7EpIHXicR3t4g9Qg+a/DZIDZ7bj3grt6PIqmdj3F4MLey3MCbv7ge4DnrxC6sHqvt0JfJC5oGhkAu0nnb+e5c7sIlpnb2jkLb8WjVrvibwP1UEri2CMl7MjMrj38D0PNRtLWVeHmw++hH4Tjq0fofy6G46KVwzbCOT7qtYIX8Mx1jcfBx9Q9fmpipw027Hbb7hOtv0u5+fzQc+G4rTV3qOLZQNWHsyN8vaHjqF8YjhulpGhzfzAP8w5deCg8T2eZIc0d2SN10u1zT3i2o6r6odqJ6UhlY0ys4b9o7Y+JvB/UWPVQcr8JmpXb2jkLb6lvFrvibwPXj4hTeDbaMeRHVDcScMx/puPg4+r0d8ypSnbDUs3lM9pB45dRfmHN9k/IqIxXB2SdmVoaTwPEHof4KotwK/VnFO+rw8/dHewj8B5NgP0O4s+ngrZgW08NV2WnJLzgfo7xy++PEfsoqbREQEREBERAREQEREBERAREQEREBERAREQEREHnPA2Rpa9oc06FrgCD1BVEx/0ctcS6kcGHnE8kt/tdqR0N/JX66/UGPN9H9aTbIwfqLxb9tf2VlwT0cRsIdVP3h/KbdrfM8Xfsr4iUfEUTWgNaA1oFg0CwAHIAcFx1OGg6s7J59x6j+Qu9EFRxXCGv7MrA0ng7i09D/B1UNT/asPP3J3kP5D7kW/QeLPLTwWivYCLEAg8jqoyowy39PUflu/0nl0P7IjhwvHqau7JvHMPwndl4+A+2OnmF91+Gm3bbnb7wGo6t5+XyUJiuz8ct9MjxrbgR3Ef7heNHtBVURDKgGeIaZ/xGjqfX87HxVHlPgj4nb6jkLHd7eB8HA6OHgQpPDdsmn7qvYIzw3tiY3fFf1PO48VMUc0FY3eU8gvztxB7pGH+bdVwYphTXC0zQP1jVp8+XmipOXD7i8RDmkXDCbgg+67/fToq1imz7JToCx41twIPIj/cLjip6mgN6Z2aO9zA7Vh77D2T4j91YcK2kp6y0co3U3KJ5sb/8t+mb9j4IiGotoqmjOSpaZ4h+J+I0dfb89fEq54VisVSzPC8PHMcC09zmnVp6qPrcNNtRvG/9Q8va8vkqvV4AWu31K8sePaabHoRzHgUGioqVhe2bozu65mU8BUNByn42+z1Fx0Vxgna9ocxwc06hwIIPQjior0REQEREBERAREQEREBERB5Vb3NY8sbmcGktZcNzOA0FzwudLrOdkK6udjdRHXSD/hGyNpY3OMUeaRtgAdHPAvd9tSTbSy0tVak2elbjE1aSzdPpmwhtznzNe0m4ta2negktqMbFHAZMueRxEcMA4yTP9Rg68SeQBPJVD0Q11Q//ABEVkzpZI6x8ZJc4tBbo4Rhx7LL3sBbSys+1GycGIGIzulaYS4sdFIYyC8AE3HgP3Peqlst6LI4jXNrCZYqiV2SPfSkGLetkYZbZTvbxtu655i+pQWja/C56oRCOrdSwNLnVD43ZJHNDdA2X2ANSVnFPtFWNw0MbUSubUYiKOmr3aymmc4/eZiNSchAcddTwsFZNrth6j7NBR4SIIqVr3SSwyvmIkJcC1hIzEsJzEi+ui9arZWvrKLdVj6WKeGaKaldA1+7aYRoHtIGmrhpw07rIISpgqo3YphsdXUyllMyrppnSO3zXN1czeixIcRa3cV2Y1tHJXUWExQSOjmrpI8743uY4MhF6mzmm4sR9VYtkNnamOpqKyvfE6onayPdwhwjZHGODS/UknU3/APyG2L2Ano690sr43U0InbSRNvdgqJcxzAt0s240J4oNHAX6iICIiAiIg8aimbILOF+48COhHBRNbhptqN43/qHl7Xlr4KcRBndZgBDt7SvMbxwc02PQ948Dou3DdsXRnd17LcvtDRdp+NnLqLjwCttVQtfr6rvfHHz7/NQeJYYCCJWgj8wDTzHs/TxVR3/Y2vaHwOa5rtQL3YfhI4fRV/FsBjmuHNyv7j9Qefko4YdPRuL6N9gdTGe0x3Vv8ix8VOYXtXDUWiqW7mT3XHsuP6H8j4Gx6oIikxeroTlkBqIRyJ7bR+l59bo75hWbD66nrQXQvs8esPVe342HiPHh3FelXhpA07bfdPrDofa+vVVav2eBdvIHFkjeDmktcD9R0QTeJ4WCCJWi35g4efu/TxVeFBUUTi+kfZp1MR7THdW8j4ixXdh210sB3dcwubw+0MGv97Bx6t+SsUcEczBJTPaWnu1Ye/h6p6fJFcOCbYxTERzDcS8Mrj2XH9D/AODY9VZlTMWwRkvZkblce/geh5qNpq2rw82H38I/DcTdo/Q/l0Nx0UGioonA9oYKsfdus8etC7R48uY8RcKWQEREBERAREQEREHlV1DYmOkebNY0uc7ua0XJ+QVNwP0jx1M0EbqaogZU5vs88gbllyC5HZccpPLvVwrqpkMb5JXBrGNL3OPANaLuJ8gsp2Z2ppcUxCGoqJ2sMbnsosOAfcF12mWZwbYvcBo0GzRbmg0banaKLD6czzZiLhrY2i7nvd6rGDmT/BVfp9vZGSwsr6GWjZO8RxTueyRpe71Wvy/0yfH+CRz+l+NzYqKpyudFS1kM8zQL2jaTd1vD/Uov0kbRU2IwU9HQzMqJ554i0REOLGsdmc99vUsBz149xQXTDtp2zV9VRCNwdTNjcZCRZ29Y1wsOVs37KPpdtnTMrDT0ksr6WoNMYmuZd5a6xc0nQDS9iq/TYlDQbQV7quVkLaiCnfG+Q5GuEbGsd2jpe7Cur0PHP/ic7dYpq+d8b7Gzm3uHNvxHa/YoOjAPSFLWTGOPDpwGTbiaQvjIicHWfmF9cupNu5X1Z56J/wCvjP8A6jP/AJitDQEREBERAREQEREBCiII+owwcY+yfd9k+XLyVdxbBGSdmRmVx+R6Hn9Vcl8SxBws4AjuKDPKWqq8PIDfvoR+E4m4H6Hez0Nx0Vmw3F6au9QlsoGsZ7MjfL2h0uF01WGEDsdpv5bjr5OP8/NVjE9nmSHMy7JG682uaf46qom8Rw3QiRoc38wD/MOXXgq2/CJaZxlo5C2+paNWu+JvB3Xj3LpoNp6ilIZWNMsfDfNHbHxDg8fI9VZabc1Ld7TPbrxI1F+57PZPyKCIwzbCOT7qtYIXnTMdY3HwcfUPX5qYqcNNux22+4Trb9Lufn81E4rg7H9mVgaTwdxaeh/g6qFpzVYefuTvIvyH3It+g8WeWngiunEtnmSHNGSyRpuCLtc0/UL6oNqZ6UhlY0ys4b9o7Y+JvB/UWPVTWF45T13Z1ZKPw3dl4+F3tDp5hMWw5wY7s7wWNiBre2l28+o/ZETOH4hHOwPhe17TzH0I5HwK6lU9icPezPI4FoIDQ0i17G97f98SvjF46p0lRJLWOoYI7CAt+zkPtGHPklMrXXGYloYMujCdbqKt6KJ2Ur5Kijp5p25ZJI2uc0AtFyOIB1APGx71LICIiAiIg+Jo2uaWvAc06FpAII8QeK5YcLp2uDmQxBwOjgxgIPUDRdFVEXsc0OLC4EZ22u24tdtwdRx4LK8CwNuG4zDG100UckT276V5k+2y5Q4k8RGWXHHKTl046hq7gDodfBcGHUNLG5xp44GOPrGNsbT/AHZR9VVfSzWSCKkpo3uiFXVRU8krDZwjeTmDXcidPIEKu47h2E4ZV0wiFRRzRPjtNEyR7ZGvH9N7nEh19L89Cg1Cvw+CoAbPFFKBqGyMa+3k4Gy94WsY3KwNa1ugaLADwsOCxrEq2Wjx7Ea5lzDAaRlTELkmCenYC8AcSxzGu6X4ar0xd4dQ7RuaQQZ2kOGoILYiCDzQbBTxRtzGNrQXHM4tAFyebrcT4le6xjaTZanwvDIsSoGugqYxTyFzZJSJN4WB7Xte4gtOcmwstkhfmaDwuAbdQg+0REBERAREQEREBERAREQF4VNK2Qdoajg4aEdCvdEEDX4abdobxvvAdodRz6j5Kr1GBvidvqSQsd3tPHwcODh4FaMuOqw9rtR2Xe8OfxDn9UFYwzbEX3VdHkJ03oBMbviHsfuPEKdmw64vEQ5p9gm4t+l3L6dFAbQ4ZKSwNizEk3c3UcrfDz4qyYbGKaCNkjgDo25IAL3nRovxNzYDmiKrTYRI+rH3bmMa5ri4iws2x0PMnwUxXbYwxulAjnlZCS2aeKIvZGWi7g43u7KDrkDrc1YlTKmoc7f0eFwi+eTf1byd1FJMS6S17maTt3yjQE2JHBFW+mnbIxr4yHMcA5rhqC1wuCPIqpYxXsc+aHEqJ08Yfmp3Mpn1LXscwDXKHbuQEvBJy6Eaqy4LhraWnhgYSWxRsjBPEhjQLn5Ltsgr+wlHNDRRMqA4PvIRG52dzI3yudExzrm5awtHHS1uSsCIgIiICIiDnxCkbNE+J5Ia9pYS0lrgHC12uHA+KpuB7ASRT08tVWyVTKUOFNC5jWZMwtd7gSZSG2AJtwV6RBC7W7OR4hBuZHOYQ5skczNHRyM9V7fEXPkSqvV7C1tYYW4hiO9hhe2QRxwMic9zPVL3XNufAc1oSIK3RbKtZWV9RI4SMrWwsdTlujWxRbtwLsxzhwJ5C3iq9hnowEFBW0TKkltS8ObIY7mNoy5WkZ+2bNAv2ei0VEGfxej+plEUVfiLqmmiLCKVsEcIdurZA9wcS5ug0WgIiAiIgIiICIiAiIgIiICIiAiIgIiICoXpAoHieglNRIWfb6VopewIwbntaNzOPZ5uIFzor6oXabBnVX2bK4N3NTDUG4JzCIm7RbgTfigmVWP/AAJTAvLZKpmd7pHNZVVDG5pHFzzla8AXJJVoRB4UVMImNjaXENAaC5xe4ge85xu4+JXuiICIiAiIgIiICIiAiIgIiICIiAiIgIiICIiAiIgIiICIiAiIgIiICIiAiIgIiICIiAiIg//Z"/>
          <p:cNvSpPr>
            <a:spLocks noChangeAspect="1" noChangeArrowheads="1"/>
          </p:cNvSpPr>
          <p:nvPr/>
        </p:nvSpPr>
        <p:spPr bwMode="auto">
          <a:xfrm>
            <a:off x="155575" y="-1790700"/>
            <a:ext cx="5534025" cy="3743325"/>
          </a:xfrm>
          <a:prstGeom prst="rect">
            <a:avLst/>
          </a:prstGeom>
          <a:noFill/>
        </p:spPr>
        <p:txBody>
          <a:bodyPr vert="horz" wrap="square" lIns="91440" tIns="45720" rIns="91440" bIns="45720" numCol="1" anchor="t" anchorCtr="0" compatLnSpc="1"/>
          <a:lstStyle/>
          <a:p>
            <a:endParaRPr lang="en-IN"/>
          </a:p>
        </p:txBody>
      </p:sp>
      <p:sp>
        <p:nvSpPr>
          <p:cNvPr id="13" name="TextBox 12">
            <a:extLst>
              <a:ext uri="{FF2B5EF4-FFF2-40B4-BE49-F238E27FC236}">
                <a16:creationId xmlns:a16="http://schemas.microsoft.com/office/drawing/2014/main" id="{71CD99EF-9299-4073-A00F-695703ED69FC}"/>
              </a:ext>
            </a:extLst>
          </p:cNvPr>
          <p:cNvSpPr txBox="1"/>
          <p:nvPr/>
        </p:nvSpPr>
        <p:spPr>
          <a:xfrm>
            <a:off x="381000" y="3896007"/>
            <a:ext cx="8001000" cy="2846153"/>
          </a:xfrm>
          <a:prstGeom prst="rect">
            <a:avLst/>
          </a:prstGeom>
          <a:noFill/>
        </p:spPr>
        <p:txBody>
          <a:bodyPr wrap="square">
            <a:spAutoFit/>
          </a:bodyPr>
          <a:lstStyle/>
          <a:p>
            <a:pPr marL="457200" indent="-457200">
              <a:buAutoNum type="arabicPeriod" startAt="2"/>
            </a:pPr>
            <a:r>
              <a:rPr lang="en-US" b="1" u="sng" dirty="0">
                <a:latin typeface="Times New Roman" panose="02020603050405020304" pitchFamily="18" charset="0"/>
                <a:cs typeface="Times New Roman" panose="02020603050405020304" pitchFamily="18" charset="0"/>
                <a:sym typeface="+mn-ea"/>
              </a:rPr>
              <a:t>ESP 32 Module </a:t>
            </a:r>
            <a:r>
              <a:rPr lang="en-US" sz="2000" b="1" dirty="0">
                <a:sym typeface="+mn-ea"/>
              </a:rPr>
              <a:t>:</a:t>
            </a:r>
          </a:p>
          <a:p>
            <a:pPr marL="342900" lvl="0" indent="-342900">
              <a:lnSpc>
                <a:spcPct val="150000"/>
              </a:lnSpc>
              <a:buFont typeface="+mj-lt"/>
              <a:buAutoNum type="arabicPeriod"/>
            </a:pPr>
            <a:r>
              <a:rPr lang="en-IN" sz="1400" dirty="0">
                <a:solidFill>
                  <a:srgbClr val="000000"/>
                </a:solidFill>
                <a:effectLst/>
                <a:ea typeface="Times New Roman" panose="02020603050405020304" pitchFamily="18" charset="0"/>
              </a:rPr>
              <a:t>The ECG monitoring system's brain is the ESP32 microprocessor,</a:t>
            </a:r>
          </a:p>
          <a:p>
            <a:pPr marL="342900" lvl="0" indent="-342900">
              <a:lnSpc>
                <a:spcPct val="150000"/>
              </a:lnSpc>
              <a:buFont typeface="+mj-lt"/>
              <a:buAutoNum type="arabicPeriod"/>
            </a:pPr>
            <a:r>
              <a:rPr lang="en-IN" sz="1400" dirty="0">
                <a:solidFill>
                  <a:srgbClr val="000000"/>
                </a:solidFill>
                <a:effectLst/>
                <a:ea typeface="Times New Roman" panose="02020603050405020304" pitchFamily="18" charset="0"/>
              </a:rPr>
              <a:t> which processes incoming ECG signals and manages data. </a:t>
            </a:r>
            <a:endParaRPr lang="en-IN" sz="1400" dirty="0">
              <a:solidFill>
                <a:srgbClr val="000000"/>
              </a:solidFill>
              <a:effectLst/>
              <a:ea typeface="Calibri" panose="020F0502020204030204" pitchFamily="34" charset="0"/>
            </a:endParaRPr>
          </a:p>
          <a:p>
            <a:pPr marL="342900" lvl="0" indent="-342900">
              <a:lnSpc>
                <a:spcPct val="150000"/>
              </a:lnSpc>
              <a:spcAft>
                <a:spcPts val="800"/>
              </a:spcAft>
              <a:buFont typeface="+mj-lt"/>
              <a:buAutoNum type="arabicPeriod"/>
            </a:pPr>
            <a:r>
              <a:rPr lang="en-IN" sz="1400" dirty="0">
                <a:solidFill>
                  <a:srgbClr val="000000"/>
                </a:solidFill>
                <a:effectLst/>
                <a:ea typeface="Times New Roman" panose="02020603050405020304" pitchFamily="18" charset="0"/>
              </a:rPr>
              <a:t>It uses embedded algorithms for digital signal processing (DSP),</a:t>
            </a:r>
          </a:p>
          <a:p>
            <a:pPr lvl="1">
              <a:spcAft>
                <a:spcPts val="800"/>
              </a:spcAft>
            </a:pPr>
            <a:r>
              <a:rPr lang="en-IN" sz="1400" dirty="0">
                <a:solidFill>
                  <a:srgbClr val="000000"/>
                </a:solidFill>
                <a:effectLst/>
                <a:ea typeface="Times New Roman" panose="02020603050405020304" pitchFamily="18" charset="0"/>
              </a:rPr>
              <a:t>such as noise reduction, baseline correction, QRS complex</a:t>
            </a:r>
            <a:endParaRPr lang="en-IN" sz="1400" dirty="0">
              <a:solidFill>
                <a:srgbClr val="000000"/>
              </a:solidFill>
              <a:ea typeface="Times New Roman" panose="02020603050405020304" pitchFamily="18" charset="0"/>
            </a:endParaRPr>
          </a:p>
          <a:p>
            <a:pPr lvl="1">
              <a:spcAft>
                <a:spcPts val="800"/>
              </a:spcAft>
            </a:pPr>
            <a:r>
              <a:rPr lang="en-IN" sz="1400" dirty="0">
                <a:solidFill>
                  <a:srgbClr val="000000"/>
                </a:solidFill>
                <a:effectLst/>
                <a:ea typeface="Times New Roman" panose="02020603050405020304" pitchFamily="18" charset="0"/>
              </a:rPr>
              <a:t>         detection, and heart rate calculation. </a:t>
            </a:r>
            <a:endParaRPr lang="en-IN" sz="1400" dirty="0">
              <a:solidFill>
                <a:srgbClr val="000000"/>
              </a:solidFill>
              <a:effectLst/>
              <a:ea typeface="Calibri" panose="020F0502020204030204" pitchFamily="34" charset="0"/>
            </a:endParaRPr>
          </a:p>
          <a:p>
            <a:pPr lvl="0">
              <a:lnSpc>
                <a:spcPct val="150000"/>
              </a:lnSpc>
              <a:spcAft>
                <a:spcPts val="800"/>
              </a:spcAft>
            </a:pPr>
            <a:endParaRPr lang="en-IN" sz="1400" dirty="0">
              <a:solidFill>
                <a:srgbClr val="000000"/>
              </a:solidFill>
              <a:effectLst/>
              <a:ea typeface="Times New Roman" panose="02020603050405020304" pitchFamily="18" charset="0"/>
            </a:endParaRPr>
          </a:p>
          <a:p>
            <a:pPr lvl="0">
              <a:lnSpc>
                <a:spcPct val="150000"/>
              </a:lnSpc>
              <a:spcAft>
                <a:spcPts val="800"/>
              </a:spcAft>
            </a:pPr>
            <a:r>
              <a:rPr lang="en-IN" sz="1400" dirty="0">
                <a:solidFill>
                  <a:srgbClr val="000000"/>
                </a:solidFill>
                <a:effectLst/>
                <a:ea typeface="Times New Roman" panose="02020603050405020304" pitchFamily="18" charset="0"/>
              </a:rPr>
              <a:t>    </a:t>
            </a:r>
            <a:endParaRPr lang="en-IN" sz="1400" dirty="0">
              <a:solidFill>
                <a:srgbClr val="000000"/>
              </a:solidFill>
              <a:effectLst/>
              <a:ea typeface="Calibri" panose="020F0502020204030204" pitchFamily="34" charset="0"/>
            </a:endParaRPr>
          </a:p>
        </p:txBody>
      </p:sp>
      <p:pic>
        <p:nvPicPr>
          <p:cNvPr id="7" name="Picture 6">
            <a:extLst>
              <a:ext uri="{FF2B5EF4-FFF2-40B4-BE49-F238E27FC236}">
                <a16:creationId xmlns:a16="http://schemas.microsoft.com/office/drawing/2014/main" id="{CEB0C144-5B11-5321-211C-DD38D61212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4040" y="1726258"/>
            <a:ext cx="2998088" cy="1697931"/>
          </a:xfrm>
          <a:prstGeom prst="rect">
            <a:avLst/>
          </a:prstGeom>
        </p:spPr>
      </p:pic>
      <p:pic>
        <p:nvPicPr>
          <p:cNvPr id="12" name="Picture 11" descr="A close-up of a microchip&#10;&#10;Description automatically generated">
            <a:extLst>
              <a:ext uri="{FF2B5EF4-FFF2-40B4-BE49-F238E27FC236}">
                <a16:creationId xmlns:a16="http://schemas.microsoft.com/office/drawing/2014/main" id="{C0623AC5-4642-A0BB-EDAA-E91FF01742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7228" y="4412967"/>
            <a:ext cx="2351711" cy="1419901"/>
          </a:xfrm>
          <a:prstGeom prst="rect">
            <a:avLst/>
          </a:prstGeom>
        </p:spPr>
      </p:pic>
    </p:spTree>
    <p:extLst>
      <p:ext uri="{BB962C8B-B14F-4D97-AF65-F5344CB8AC3E}">
        <p14:creationId xmlns:p14="http://schemas.microsoft.com/office/powerpoint/2010/main" val="424082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1992D0-FAF4-128B-D80C-AAEB85F800D3}"/>
              </a:ext>
            </a:extLst>
          </p:cNvPr>
          <p:cNvSpPr>
            <a:spLocks noGrp="1"/>
          </p:cNvSpPr>
          <p:nvPr>
            <p:ph idx="1"/>
          </p:nvPr>
        </p:nvSpPr>
        <p:spPr/>
        <p:txBody>
          <a:bodyPr/>
          <a:lstStyle/>
          <a:p>
            <a:pPr marL="0" indent="0">
              <a:buNone/>
            </a:pPr>
            <a:r>
              <a:rPr lang="en-US" sz="2800" b="1" dirty="0">
                <a:cs typeface="Times New Roman" panose="02020603050405020304" pitchFamily="18" charset="0"/>
              </a:rPr>
              <a:t>3. </a:t>
            </a:r>
            <a:r>
              <a:rPr lang="en-IN" sz="2800" b="1" u="sng" dirty="0">
                <a:solidFill>
                  <a:srgbClr val="000000"/>
                </a:solidFill>
                <a:effectLst/>
                <a:ea typeface="Times New Roman" panose="02020603050405020304" pitchFamily="18" charset="0"/>
              </a:rPr>
              <a:t>ELECTRODES:</a:t>
            </a:r>
            <a:endParaRPr lang="en-IN" dirty="0"/>
          </a:p>
        </p:txBody>
      </p:sp>
      <p:sp>
        <p:nvSpPr>
          <p:cNvPr id="4" name="Date Placeholder 3">
            <a:extLst>
              <a:ext uri="{FF2B5EF4-FFF2-40B4-BE49-F238E27FC236}">
                <a16:creationId xmlns:a16="http://schemas.microsoft.com/office/drawing/2014/main" id="{BCB808FE-D211-B1D5-18AC-3C68C2F9ABE1}"/>
              </a:ext>
            </a:extLst>
          </p:cNvPr>
          <p:cNvSpPr>
            <a:spLocks noGrp="1"/>
          </p:cNvSpPr>
          <p:nvPr>
            <p:ph type="dt" sz="half" idx="10"/>
          </p:nvPr>
        </p:nvSpPr>
        <p:spPr/>
        <p:txBody>
          <a:bodyPr/>
          <a:lstStyle/>
          <a:p>
            <a:r>
              <a:rPr lang="en-US" dirty="0"/>
              <a:t>2023-24</a:t>
            </a:r>
          </a:p>
        </p:txBody>
      </p:sp>
      <p:sp>
        <p:nvSpPr>
          <p:cNvPr id="5" name="Footer Placeholder 4">
            <a:extLst>
              <a:ext uri="{FF2B5EF4-FFF2-40B4-BE49-F238E27FC236}">
                <a16:creationId xmlns:a16="http://schemas.microsoft.com/office/drawing/2014/main" id="{6BF73A31-9E07-CFEE-F7B4-9F2C8B4A1540}"/>
              </a:ext>
            </a:extLst>
          </p:cNvPr>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a:extLst>
              <a:ext uri="{FF2B5EF4-FFF2-40B4-BE49-F238E27FC236}">
                <a16:creationId xmlns:a16="http://schemas.microsoft.com/office/drawing/2014/main" id="{AC8602F8-DAA6-8FC4-577D-9A722494A555}"/>
              </a:ext>
            </a:extLst>
          </p:cNvPr>
          <p:cNvSpPr>
            <a:spLocks noGrp="1"/>
          </p:cNvSpPr>
          <p:nvPr>
            <p:ph type="sldNum" sz="quarter" idx="12"/>
          </p:nvPr>
        </p:nvSpPr>
        <p:spPr/>
        <p:txBody>
          <a:bodyPr/>
          <a:lstStyle/>
          <a:p>
            <a:fld id="{090942A5-5663-4CC1-9CFE-B013C5AB7306}" type="slidenum">
              <a:rPr lang="en-US" smtClean="0"/>
              <a:t>13</a:t>
            </a:fld>
            <a:endParaRPr lang="en-US"/>
          </a:p>
        </p:txBody>
      </p:sp>
      <p:pic>
        <p:nvPicPr>
          <p:cNvPr id="1026" name="Picture 2">
            <a:extLst>
              <a:ext uri="{FF2B5EF4-FFF2-40B4-BE49-F238E27FC236}">
                <a16:creationId xmlns:a16="http://schemas.microsoft.com/office/drawing/2014/main" id="{9D65609C-B921-188E-2402-16848D562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606" y="2572849"/>
            <a:ext cx="5538787" cy="3114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35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915" y="919163"/>
            <a:ext cx="8153400" cy="533400"/>
          </a:xfrm>
        </p:spPr>
        <p:txBody>
          <a:bodyPr>
            <a:noAutofit/>
          </a:bodyPr>
          <a:lstStyle/>
          <a:p>
            <a:r>
              <a:rPr lang="en-IN" sz="4400" dirty="0">
                <a:solidFill>
                  <a:srgbClr val="00B0F0"/>
                </a:solidFill>
                <a:latin typeface="Algerian" panose="04020705040A02060702" pitchFamily="82" charset="0"/>
              </a:rPr>
              <a:t>CIRCUIT DIAGRAM:</a:t>
            </a:r>
          </a:p>
        </p:txBody>
      </p:sp>
      <p:sp>
        <p:nvSpPr>
          <p:cNvPr id="4" name="Date Placeholder 3"/>
          <p:cNvSpPr>
            <a:spLocks noGrp="1"/>
          </p:cNvSpPr>
          <p:nvPr>
            <p:ph type="dt" sz="half" idx="10"/>
          </p:nvPr>
        </p:nvSpPr>
        <p:spPr/>
        <p:txBody>
          <a:bodyPr/>
          <a:lstStyle/>
          <a:p>
            <a:r>
              <a:rPr lang="en-US" dirty="0"/>
              <a:t>2023-24</a:t>
            </a:r>
          </a:p>
        </p:txBody>
      </p:sp>
      <p:sp>
        <p:nvSpPr>
          <p:cNvPr id="5" name="Footer Placeholder 4"/>
          <p:cNvSpPr>
            <a:spLocks noGrp="1"/>
          </p:cNvSpPr>
          <p:nvPr>
            <p:ph type="ftr" sz="quarter" idx="11"/>
          </p:nvPr>
        </p:nvSpPr>
        <p:spPr>
          <a:xfrm>
            <a:off x="3048000" y="6356350"/>
            <a:ext cx="3352800" cy="365125"/>
          </a:xfrm>
        </p:spPr>
        <p:txBody>
          <a:bodyPr/>
          <a:lstStyle/>
          <a:p>
            <a:r>
              <a:rPr lang="en-US" dirty="0"/>
              <a:t>TE(E&amp;TC </a:t>
            </a:r>
            <a:r>
              <a:rPr lang="en-US" dirty="0" err="1"/>
              <a:t>Engg</a:t>
            </a:r>
            <a:r>
              <a:rPr lang="en-US" dirty="0"/>
              <a:t>.),ADYPSOE, </a:t>
            </a:r>
            <a:r>
              <a:rPr lang="en-US" dirty="0" err="1"/>
              <a:t>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z="2400" smtClean="0"/>
              <a:t>14</a:t>
            </a:fld>
            <a:endParaRPr lang="en-US" sz="2400" dirty="0"/>
          </a:p>
        </p:txBody>
      </p:sp>
      <p:sp>
        <p:nvSpPr>
          <p:cNvPr id="8" name="TextBox 7">
            <a:extLst>
              <a:ext uri="{FF2B5EF4-FFF2-40B4-BE49-F238E27FC236}">
                <a16:creationId xmlns:a16="http://schemas.microsoft.com/office/drawing/2014/main" id="{033544AC-BD6C-AC0A-4993-EAEC673325FF}"/>
              </a:ext>
            </a:extLst>
          </p:cNvPr>
          <p:cNvSpPr txBox="1"/>
          <p:nvPr/>
        </p:nvSpPr>
        <p:spPr>
          <a:xfrm>
            <a:off x="3581400" y="3581401"/>
            <a:ext cx="5034915" cy="2862322"/>
          </a:xfrm>
          <a:prstGeom prst="rect">
            <a:avLst/>
          </a:prstGeom>
          <a:noFill/>
        </p:spPr>
        <p:txBody>
          <a:bodyPr wrap="square">
            <a:spAutoFit/>
          </a:bodyPr>
          <a:lstStyle/>
          <a:p>
            <a:r>
              <a:rPr lang="en-IN" sz="1800" dirty="0">
                <a:effectLst/>
                <a:ea typeface="Times New Roman" panose="02020603050405020304" pitchFamily="18" charset="0"/>
              </a:rPr>
              <a:t>Combining an ESP32 microcontroller with an ECG sensor such as the AD8232 allows for real-time digital signal processing, exact heart rate calculations, and anomaly identification, resulting in more efficient ECG monitoring. Integration with monitoring tools, such as Python GUI interfaces, improves data visualization, remote monitoring, and alerting capabilities, allowing for more effective patient care and clinical decision making.</a:t>
            </a:r>
            <a:endParaRPr lang="en-IN" dirty="0"/>
          </a:p>
        </p:txBody>
      </p:sp>
      <p:pic>
        <p:nvPicPr>
          <p:cNvPr id="9" name="Picture 8">
            <a:extLst>
              <a:ext uri="{FF2B5EF4-FFF2-40B4-BE49-F238E27FC236}">
                <a16:creationId xmlns:a16="http://schemas.microsoft.com/office/drawing/2014/main" id="{D34278BF-582D-484E-2777-E19EEA50BF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369094"/>
            <a:ext cx="4580878" cy="23031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IN" sz="4900" dirty="0">
                <a:solidFill>
                  <a:srgbClr val="00B0F0"/>
                </a:solidFill>
                <a:latin typeface="Algerian" panose="04020705040A02060702" pitchFamily="82" charset="0"/>
              </a:rPr>
              <a:t>ALGORITHM:</a:t>
            </a:r>
            <a:br>
              <a:rPr lang="en-IN" dirty="0">
                <a:solidFill>
                  <a:srgbClr val="00B0F0"/>
                </a:solidFill>
                <a:latin typeface="Algerian" panose="04020705040A02060702" pitchFamily="82" charset="0"/>
              </a:rPr>
            </a:br>
            <a:endParaRPr lang="en-US" dirty="0"/>
          </a:p>
        </p:txBody>
      </p:sp>
      <p:sp>
        <p:nvSpPr>
          <p:cNvPr id="4" name="Date Placeholder 3"/>
          <p:cNvSpPr>
            <a:spLocks noGrp="1"/>
          </p:cNvSpPr>
          <p:nvPr>
            <p:ph type="dt" sz="half" idx="10"/>
          </p:nvPr>
        </p:nvSpPr>
        <p:spPr/>
        <p:txBody>
          <a:bodyPr/>
          <a:lstStyle/>
          <a:p>
            <a:r>
              <a:rPr lang="en-US" dirty="0"/>
              <a:t>2023-24</a:t>
            </a:r>
          </a:p>
        </p:txBody>
      </p:sp>
      <p:sp>
        <p:nvSpPr>
          <p:cNvPr id="5" name="Footer Placeholder 4"/>
          <p:cNvSpPr>
            <a:spLocks noGrp="1"/>
          </p:cNvSpPr>
          <p:nvPr>
            <p:ph type="ftr" sz="quarter" idx="11"/>
          </p:nvPr>
        </p:nvSpPr>
        <p:spPr>
          <a:xfrm>
            <a:off x="3048000" y="6356349"/>
            <a:ext cx="3352800" cy="365125"/>
          </a:xfrm>
        </p:spPr>
        <p:txBody>
          <a:bodyPr/>
          <a:lstStyle/>
          <a:p>
            <a:r>
              <a:rPr lang="en-US" dirty="0"/>
              <a:t>BE(E&amp;TC </a:t>
            </a:r>
            <a:r>
              <a:rPr lang="en-US" dirty="0" err="1"/>
              <a:t>Engg</a:t>
            </a:r>
            <a:r>
              <a:rPr lang="en-US" dirty="0"/>
              <a:t>.), DYPSOE, </a:t>
            </a:r>
            <a:r>
              <a:rPr lang="en-US" dirty="0" err="1"/>
              <a:t>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z="2000" smtClean="0"/>
              <a:t>15</a:t>
            </a:fld>
            <a:endParaRPr lang="en-US" sz="2000" dirty="0"/>
          </a:p>
        </p:txBody>
      </p:sp>
      <p:sp>
        <p:nvSpPr>
          <p:cNvPr id="10" name="TextBox 9">
            <a:extLst>
              <a:ext uri="{FF2B5EF4-FFF2-40B4-BE49-F238E27FC236}">
                <a16:creationId xmlns:a16="http://schemas.microsoft.com/office/drawing/2014/main" id="{DADB9764-C4FC-4542-AEC4-4745DFB1693C}"/>
              </a:ext>
            </a:extLst>
          </p:cNvPr>
          <p:cNvSpPr txBox="1"/>
          <p:nvPr/>
        </p:nvSpPr>
        <p:spPr>
          <a:xfrm>
            <a:off x="457200" y="1744980"/>
            <a:ext cx="7010400" cy="4621009"/>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solidFill>
                  <a:srgbClr val="000000"/>
                </a:solidFill>
                <a:effectLst/>
                <a:ea typeface="Times New Roman" panose="02020603050405020304" pitchFamily="18" charset="0"/>
              </a:rPr>
              <a:t>Open a software for ECG</a:t>
            </a:r>
            <a:br>
              <a:rPr lang="en-IN" sz="1800" dirty="0">
                <a:solidFill>
                  <a:srgbClr val="000000"/>
                </a:solidFill>
                <a:effectLst/>
                <a:ea typeface="Times New Roman" panose="02020603050405020304" pitchFamily="18" charset="0"/>
              </a:rPr>
            </a:br>
            <a:endParaRPr lang="en-IN" sz="1800" dirty="0">
              <a:solidFill>
                <a:srgbClr val="000000"/>
              </a:solidFill>
              <a:effectLst/>
              <a:ea typeface="Calibri" panose="020F0502020204030204" pitchFamily="34" charset="0"/>
            </a:endParaRPr>
          </a:p>
          <a:p>
            <a:pPr marL="342900" lvl="0" indent="-342900">
              <a:lnSpc>
                <a:spcPct val="107000"/>
              </a:lnSpc>
              <a:buFont typeface="Symbol" panose="05050102010706020507" pitchFamily="18" charset="2"/>
              <a:buChar char=""/>
            </a:pPr>
            <a:r>
              <a:rPr lang="en-IN" sz="1800" dirty="0">
                <a:solidFill>
                  <a:srgbClr val="000000"/>
                </a:solidFill>
                <a:effectLst/>
                <a:ea typeface="Times New Roman" panose="02020603050405020304" pitchFamily="18" charset="0"/>
              </a:rPr>
              <a:t>Choose either an ECG test or an ECG monitoring.</a:t>
            </a:r>
            <a:br>
              <a:rPr lang="en-IN" sz="1800" dirty="0">
                <a:solidFill>
                  <a:srgbClr val="000000"/>
                </a:solidFill>
                <a:effectLst/>
                <a:ea typeface="Times New Roman" panose="02020603050405020304" pitchFamily="18" charset="0"/>
              </a:rPr>
            </a:br>
            <a:endParaRPr lang="en-IN" sz="1800" dirty="0">
              <a:solidFill>
                <a:srgbClr val="000000"/>
              </a:solidFill>
              <a:effectLst/>
              <a:ea typeface="Calibri" panose="020F0502020204030204" pitchFamily="34" charset="0"/>
            </a:endParaRPr>
          </a:p>
          <a:p>
            <a:pPr marL="342900" lvl="0" indent="-342900">
              <a:lnSpc>
                <a:spcPct val="107000"/>
              </a:lnSpc>
              <a:buFont typeface="Symbol" panose="05050102010706020507" pitchFamily="18" charset="2"/>
              <a:buChar char=""/>
            </a:pPr>
            <a:r>
              <a:rPr lang="en-IN" sz="1800" dirty="0">
                <a:solidFill>
                  <a:srgbClr val="000000"/>
                </a:solidFill>
                <a:effectLst/>
                <a:ea typeface="Times New Roman" panose="02020603050405020304" pitchFamily="18" charset="0"/>
              </a:rPr>
              <a:t>Let's continue with the ECG test.</a:t>
            </a:r>
            <a:br>
              <a:rPr lang="en-IN" sz="1800" dirty="0">
                <a:solidFill>
                  <a:srgbClr val="000000"/>
                </a:solidFill>
                <a:effectLst/>
                <a:ea typeface="Times New Roman" panose="02020603050405020304" pitchFamily="18" charset="0"/>
              </a:rPr>
            </a:br>
            <a:endParaRPr lang="en-IN" sz="1800" dirty="0">
              <a:solidFill>
                <a:srgbClr val="000000"/>
              </a:solidFill>
              <a:effectLst/>
              <a:ea typeface="Calibri" panose="020F0502020204030204" pitchFamily="34" charset="0"/>
            </a:endParaRPr>
          </a:p>
          <a:p>
            <a:pPr marL="342900" lvl="0" indent="-342900">
              <a:lnSpc>
                <a:spcPct val="107000"/>
              </a:lnSpc>
              <a:buFont typeface="Symbol" panose="05050102010706020507" pitchFamily="18" charset="2"/>
              <a:buChar char=""/>
            </a:pPr>
            <a:r>
              <a:rPr lang="en-IN" sz="1800" dirty="0">
                <a:solidFill>
                  <a:srgbClr val="000000"/>
                </a:solidFill>
                <a:effectLst/>
                <a:ea typeface="Times New Roman" panose="02020603050405020304" pitchFamily="18" charset="0"/>
              </a:rPr>
              <a:t>Read data from the ECG sensor.</a:t>
            </a:r>
            <a:br>
              <a:rPr lang="en-IN" sz="1800" dirty="0">
                <a:solidFill>
                  <a:srgbClr val="000000"/>
                </a:solidFill>
                <a:effectLst/>
                <a:ea typeface="Times New Roman" panose="02020603050405020304" pitchFamily="18" charset="0"/>
              </a:rPr>
            </a:br>
            <a:endParaRPr lang="en-IN" sz="1800" dirty="0">
              <a:solidFill>
                <a:srgbClr val="000000"/>
              </a:solidFill>
              <a:effectLst/>
              <a:ea typeface="Calibri" panose="020F0502020204030204" pitchFamily="34" charset="0"/>
            </a:endParaRPr>
          </a:p>
          <a:p>
            <a:pPr marL="342900" lvl="0" indent="-342900">
              <a:lnSpc>
                <a:spcPct val="107000"/>
              </a:lnSpc>
              <a:buFont typeface="Symbol" panose="05050102010706020507" pitchFamily="18" charset="2"/>
              <a:buChar char=""/>
            </a:pPr>
            <a:r>
              <a:rPr lang="en-IN" sz="1800" dirty="0">
                <a:solidFill>
                  <a:srgbClr val="000000"/>
                </a:solidFill>
                <a:effectLst/>
                <a:ea typeface="Times New Roman" panose="02020603050405020304" pitchFamily="18" charset="0"/>
              </a:rPr>
              <a:t>It shows graphs and records data.</a:t>
            </a:r>
            <a:br>
              <a:rPr lang="en-IN" sz="1800" dirty="0">
                <a:solidFill>
                  <a:srgbClr val="000000"/>
                </a:solidFill>
                <a:effectLst/>
                <a:ea typeface="Times New Roman" panose="02020603050405020304" pitchFamily="18" charset="0"/>
              </a:rPr>
            </a:br>
            <a:endParaRPr lang="en-IN" sz="1800" dirty="0">
              <a:solidFill>
                <a:srgbClr val="000000"/>
              </a:solidFill>
              <a:effectLst/>
              <a:ea typeface="Calibri" panose="020F0502020204030204" pitchFamily="34" charset="0"/>
            </a:endParaRPr>
          </a:p>
          <a:p>
            <a:pPr marL="342900" lvl="0" indent="-342900">
              <a:lnSpc>
                <a:spcPct val="107000"/>
              </a:lnSpc>
              <a:buFont typeface="Symbol" panose="05050102010706020507" pitchFamily="18" charset="2"/>
              <a:buChar char=""/>
            </a:pPr>
            <a:r>
              <a:rPr lang="en-IN" sz="1800" dirty="0">
                <a:solidFill>
                  <a:srgbClr val="000000"/>
                </a:solidFill>
                <a:effectLst/>
                <a:ea typeface="Times New Roman" panose="02020603050405020304" pitchFamily="18" charset="0"/>
              </a:rPr>
              <a:t>Saves data to an Excel sheet.</a:t>
            </a:r>
            <a:br>
              <a:rPr lang="en-IN" sz="1800" dirty="0">
                <a:solidFill>
                  <a:srgbClr val="000000"/>
                </a:solidFill>
                <a:effectLst/>
                <a:ea typeface="Times New Roman" panose="02020603050405020304" pitchFamily="18" charset="0"/>
              </a:rPr>
            </a:br>
            <a:endParaRPr lang="en-IN" sz="1800" dirty="0">
              <a:solidFill>
                <a:srgbClr val="000000"/>
              </a:solidFill>
              <a:effectLst/>
              <a:ea typeface="Calibri" panose="020F0502020204030204" pitchFamily="34" charset="0"/>
            </a:endParaRPr>
          </a:p>
          <a:p>
            <a:pPr marL="342900" lvl="0" indent="-342900">
              <a:lnSpc>
                <a:spcPct val="107000"/>
              </a:lnSpc>
              <a:buFont typeface="Symbol" panose="05050102010706020507" pitchFamily="18" charset="2"/>
              <a:buChar char=""/>
            </a:pPr>
            <a:r>
              <a:rPr lang="en-IN" sz="1800" dirty="0">
                <a:solidFill>
                  <a:srgbClr val="000000"/>
                </a:solidFill>
                <a:effectLst/>
                <a:ea typeface="Times New Roman" panose="02020603050405020304" pitchFamily="18" charset="0"/>
              </a:rPr>
              <a:t>End</a:t>
            </a:r>
            <a:endParaRPr lang="en-IN" sz="1800" dirty="0">
              <a:solidFill>
                <a:srgbClr val="000000"/>
              </a:solidFill>
              <a:effectLst/>
              <a:ea typeface="Calibri" panose="020F0502020204030204" pitchFamily="34" charset="0"/>
            </a:endParaRPr>
          </a:p>
          <a:p>
            <a:pPr marL="685800">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285750" indent="-285750">
              <a:buFont typeface="Wingdings" panose="05000000000000000000" pitchFamily="2" charset="2"/>
              <a:buChar char="Ø"/>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2960"/>
            <a:ext cx="8001000" cy="762000"/>
          </a:xfrm>
        </p:spPr>
        <p:txBody>
          <a:bodyPr>
            <a:normAutofit/>
          </a:bodyPr>
          <a:lstStyle/>
          <a:p>
            <a:r>
              <a:rPr lang="en-IN" sz="4400" dirty="0">
                <a:solidFill>
                  <a:srgbClr val="00B0F0"/>
                </a:solidFill>
                <a:latin typeface="Algerian" panose="04020705040A02060702" pitchFamily="82" charset="0"/>
              </a:rPr>
              <a:t>SOFTWARE REQUIREMENTS:</a:t>
            </a:r>
          </a:p>
        </p:txBody>
      </p:sp>
      <p:sp>
        <p:nvSpPr>
          <p:cNvPr id="3" name="Content Placeholder 2"/>
          <p:cNvSpPr>
            <a:spLocks noGrp="1"/>
          </p:cNvSpPr>
          <p:nvPr>
            <p:ph idx="1"/>
          </p:nvPr>
        </p:nvSpPr>
        <p:spPr>
          <a:xfrm>
            <a:off x="457200" y="1645920"/>
            <a:ext cx="8229600" cy="5257800"/>
          </a:xfrm>
        </p:spPr>
        <p:txBody>
          <a:bodyPr>
            <a:normAutofit/>
          </a:bodyPr>
          <a:lstStyle/>
          <a:p>
            <a:pPr marL="0" indent="0">
              <a:buNone/>
            </a:pPr>
            <a:r>
              <a:rPr lang="en-US" sz="1600" dirty="0"/>
              <a:t>The Software materials used in the making of Smart Electrocardiography</a:t>
            </a:r>
          </a:p>
          <a:p>
            <a:pPr marL="0" indent="0">
              <a:buNone/>
            </a:pPr>
            <a:r>
              <a:rPr lang="en-US" sz="1600" dirty="0"/>
              <a:t> using G.U.I are as follows: -</a:t>
            </a:r>
          </a:p>
          <a:p>
            <a:pPr marL="0" indent="0">
              <a:buNone/>
            </a:pPr>
            <a:r>
              <a:rPr lang="en-US" sz="1600" dirty="0"/>
              <a:t> </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u="sng" dirty="0">
                <a:solidFill>
                  <a:srgbClr val="000000"/>
                </a:solidFill>
                <a:effectLst/>
                <a:latin typeface="Times New Roman" panose="02020603050405020304" pitchFamily="18" charset="0"/>
                <a:ea typeface="Times New Roman" panose="02020603050405020304" pitchFamily="18" charset="0"/>
              </a:rPr>
              <a:t>Python G.U.I</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2023-24</a:t>
            </a:r>
          </a:p>
        </p:txBody>
      </p:sp>
      <p:sp>
        <p:nvSpPr>
          <p:cNvPr id="5" name="Footer Placeholder 4"/>
          <p:cNvSpPr>
            <a:spLocks noGrp="1"/>
          </p:cNvSpPr>
          <p:nvPr>
            <p:ph type="ftr" sz="quarter" idx="11"/>
          </p:nvPr>
        </p:nvSpPr>
        <p:spPr>
          <a:xfrm>
            <a:off x="2895600" y="6388100"/>
            <a:ext cx="3352800" cy="365125"/>
          </a:xfrm>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z="2000" smtClean="0"/>
              <a:t>16</a:t>
            </a:fld>
            <a:endParaRPr lang="en-US" sz="2000" dirty="0"/>
          </a:p>
        </p:txBody>
      </p:sp>
      <p:pic>
        <p:nvPicPr>
          <p:cNvPr id="7" name="Picture 6" descr="A screenshot of a computer&#10;&#10;Description automatically generated">
            <a:extLst>
              <a:ext uri="{FF2B5EF4-FFF2-40B4-BE49-F238E27FC236}">
                <a16:creationId xmlns:a16="http://schemas.microsoft.com/office/drawing/2014/main" id="{F6D0F49D-D725-2EBB-2559-298B5E8B4E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2954014"/>
            <a:ext cx="5196840" cy="26968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EF8ED-EDC7-9884-C9FE-749CC43AA319}"/>
              </a:ext>
            </a:extLst>
          </p:cNvPr>
          <p:cNvSpPr>
            <a:spLocks noGrp="1"/>
          </p:cNvSpPr>
          <p:nvPr>
            <p:ph idx="1"/>
          </p:nvPr>
        </p:nvSpPr>
        <p:spPr>
          <a:xfrm>
            <a:off x="457200" y="1066800"/>
            <a:ext cx="8229600" cy="4389120"/>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The Python GUI (Graphical User Interface) software acts as an interactive platform for ECG testing and monitoring, providing several major features:</a:t>
            </a:r>
          </a:p>
          <a:p>
            <a:endParaRPr lang="en-IN" sz="1800" dirty="0">
              <a:solidFill>
                <a:srgbClr val="000000"/>
              </a:solidFill>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Times New Roman" panose="02020603050405020304" pitchFamily="18" charset="0"/>
              </a:rPr>
              <a:t>ECG Testing and Monitoring</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solidFill>
                <a:srgbClr val="000000"/>
              </a:solidFill>
              <a:latin typeface="Times New Roman" panose="02020603050405020304" pitchFamily="18" charset="0"/>
              <a:ea typeface="Calibri" panose="020F0502020204030204" pitchFamily="34" charset="0"/>
            </a:endParaRPr>
          </a:p>
          <a:p>
            <a:endParaRPr lang="en-IN"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4" name="Date Placeholder 3">
            <a:extLst>
              <a:ext uri="{FF2B5EF4-FFF2-40B4-BE49-F238E27FC236}">
                <a16:creationId xmlns:a16="http://schemas.microsoft.com/office/drawing/2014/main" id="{C086201D-B602-DADD-99A9-6981DAF3BCC2}"/>
              </a:ext>
            </a:extLst>
          </p:cNvPr>
          <p:cNvSpPr>
            <a:spLocks noGrp="1"/>
          </p:cNvSpPr>
          <p:nvPr>
            <p:ph type="dt" sz="half" idx="10"/>
          </p:nvPr>
        </p:nvSpPr>
        <p:spPr/>
        <p:txBody>
          <a:bodyPr/>
          <a:lstStyle/>
          <a:p>
            <a:r>
              <a:rPr lang="en-US" dirty="0"/>
              <a:t>2023-24</a:t>
            </a:r>
          </a:p>
        </p:txBody>
      </p:sp>
      <p:sp>
        <p:nvSpPr>
          <p:cNvPr id="5" name="Footer Placeholder 4">
            <a:extLst>
              <a:ext uri="{FF2B5EF4-FFF2-40B4-BE49-F238E27FC236}">
                <a16:creationId xmlns:a16="http://schemas.microsoft.com/office/drawing/2014/main" id="{F8AE4069-774B-8F2A-4349-45105E533527}"/>
              </a:ext>
            </a:extLst>
          </p:cNvPr>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a:extLst>
              <a:ext uri="{FF2B5EF4-FFF2-40B4-BE49-F238E27FC236}">
                <a16:creationId xmlns:a16="http://schemas.microsoft.com/office/drawing/2014/main" id="{4DEFCCC9-355E-1E0A-1373-931ADE2BD6FA}"/>
              </a:ext>
            </a:extLst>
          </p:cNvPr>
          <p:cNvSpPr>
            <a:spLocks noGrp="1"/>
          </p:cNvSpPr>
          <p:nvPr>
            <p:ph type="sldNum" sz="quarter" idx="12"/>
          </p:nvPr>
        </p:nvSpPr>
        <p:spPr/>
        <p:txBody>
          <a:bodyPr/>
          <a:lstStyle/>
          <a:p>
            <a:fld id="{090942A5-5663-4CC1-9CFE-B013C5AB7306}" type="slidenum">
              <a:rPr lang="en-US" smtClean="0"/>
              <a:t>17</a:t>
            </a:fld>
            <a:endParaRPr lang="en-US"/>
          </a:p>
        </p:txBody>
      </p:sp>
      <p:pic>
        <p:nvPicPr>
          <p:cNvPr id="7" name="Picture 6">
            <a:extLst>
              <a:ext uri="{FF2B5EF4-FFF2-40B4-BE49-F238E27FC236}">
                <a16:creationId xmlns:a16="http://schemas.microsoft.com/office/drawing/2014/main" id="{05155E96-FF63-3C06-261B-325146B190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8250" y="2584132"/>
            <a:ext cx="3028950" cy="1892027"/>
          </a:xfrm>
          <a:prstGeom prst="rect">
            <a:avLst/>
          </a:prstGeom>
        </p:spPr>
      </p:pic>
      <p:pic>
        <p:nvPicPr>
          <p:cNvPr id="8" name="Picture 7">
            <a:extLst>
              <a:ext uri="{FF2B5EF4-FFF2-40B4-BE49-F238E27FC236}">
                <a16:creationId xmlns:a16="http://schemas.microsoft.com/office/drawing/2014/main" id="{21D9E61C-C111-CEAE-6497-DD8D10FC1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0170" y="2583497"/>
            <a:ext cx="3028950" cy="1861280"/>
          </a:xfrm>
          <a:prstGeom prst="rect">
            <a:avLst/>
          </a:prstGeom>
        </p:spPr>
      </p:pic>
      <p:sp>
        <p:nvSpPr>
          <p:cNvPr id="10" name="TextBox 9">
            <a:extLst>
              <a:ext uri="{FF2B5EF4-FFF2-40B4-BE49-F238E27FC236}">
                <a16:creationId xmlns:a16="http://schemas.microsoft.com/office/drawing/2014/main" id="{A5563B0D-77CA-3BD7-2A2D-B6E22B4C9B4B}"/>
              </a:ext>
            </a:extLst>
          </p:cNvPr>
          <p:cNvSpPr txBox="1"/>
          <p:nvPr/>
        </p:nvSpPr>
        <p:spPr>
          <a:xfrm>
            <a:off x="304800" y="4444777"/>
            <a:ext cx="7848600" cy="1709892"/>
          </a:xfrm>
          <a:prstGeom prst="rect">
            <a:avLst/>
          </a:prstGeom>
          <a:noFill/>
        </p:spPr>
        <p:txBody>
          <a:bodyPr wrap="square">
            <a:spAutoFit/>
          </a:bodyPr>
          <a:lstStyle/>
          <a:p>
            <a:pPr marL="457200">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The GUI enables healthcare providers to initiate ECG testing and monitoring sessions.</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It includes controls for initiating and pausing ECG signal acquisition from the AD8232 sensor using the ESP32 module.</a:t>
            </a:r>
            <a:endParaRPr lang="en-IN"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81129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CF270-0297-59E5-9BE0-72140315336F}"/>
              </a:ext>
            </a:extLst>
          </p:cNvPr>
          <p:cNvSpPr>
            <a:spLocks noGrp="1"/>
          </p:cNvSpPr>
          <p:nvPr>
            <p:ph idx="1"/>
          </p:nvPr>
        </p:nvSpPr>
        <p:spPr>
          <a:xfrm>
            <a:off x="455720" y="1143000"/>
            <a:ext cx="8229600" cy="4389120"/>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ECG Instructions:</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dirty="0">
                <a:effectLst/>
                <a:latin typeface="Times New Roman" panose="02020603050405020304" pitchFamily="18" charset="0"/>
                <a:ea typeface="Times New Roman" panose="02020603050405020304" pitchFamily="18" charset="0"/>
              </a:rPr>
              <a:t>The GUI provides instructions and advice for completing ECG tests accurately.</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It could include instructions for electrode installation, patient posture, and other critical procedures in generating correct ECG readings.</a:t>
            </a:r>
            <a:r>
              <a:rPr lang="en-IN" sz="1800" dirty="0">
                <a:solidFill>
                  <a:srgbClr val="000000"/>
                </a:solidFill>
                <a:effectLst/>
                <a:latin typeface="Times New Roman" panose="02020603050405020304" pitchFamily="18" charset="0"/>
                <a:ea typeface="Times New Roman" panose="02020603050405020304" pitchFamily="18" charset="0"/>
              </a:rPr>
              <a:t> </a:t>
            </a:r>
          </a:p>
          <a:p>
            <a:pPr marL="0" indent="0">
              <a:buNone/>
            </a:pPr>
            <a:r>
              <a:rPr lang="en-IN" sz="1800" dirty="0">
                <a:solidFill>
                  <a:srgbClr val="000000"/>
                </a:solidFill>
                <a:latin typeface="Times New Roman" panose="02020603050405020304" pitchFamily="18" charset="0"/>
                <a:ea typeface="Times New Roman" panose="02020603050405020304" pitchFamily="18" charset="0"/>
              </a:rPr>
              <a:t> </a:t>
            </a: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Attack First Aid:</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521DC1A8-CDA3-B268-28AF-283A4C203725}"/>
              </a:ext>
            </a:extLst>
          </p:cNvPr>
          <p:cNvSpPr>
            <a:spLocks noGrp="1"/>
          </p:cNvSpPr>
          <p:nvPr>
            <p:ph type="dt" sz="half" idx="10"/>
          </p:nvPr>
        </p:nvSpPr>
        <p:spPr/>
        <p:txBody>
          <a:bodyPr/>
          <a:lstStyle/>
          <a:p>
            <a:r>
              <a:rPr lang="en-US" dirty="0"/>
              <a:t>2023-24</a:t>
            </a:r>
          </a:p>
        </p:txBody>
      </p:sp>
      <p:sp>
        <p:nvSpPr>
          <p:cNvPr id="5" name="Footer Placeholder 4">
            <a:extLst>
              <a:ext uri="{FF2B5EF4-FFF2-40B4-BE49-F238E27FC236}">
                <a16:creationId xmlns:a16="http://schemas.microsoft.com/office/drawing/2014/main" id="{05D2CF9A-2B7E-52FA-D353-49ED9CD1CE33}"/>
              </a:ext>
            </a:extLst>
          </p:cNvPr>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a:extLst>
              <a:ext uri="{FF2B5EF4-FFF2-40B4-BE49-F238E27FC236}">
                <a16:creationId xmlns:a16="http://schemas.microsoft.com/office/drawing/2014/main" id="{35433CC4-7AF6-F6B5-D9BB-A5A66A00BA11}"/>
              </a:ext>
            </a:extLst>
          </p:cNvPr>
          <p:cNvSpPr>
            <a:spLocks noGrp="1"/>
          </p:cNvSpPr>
          <p:nvPr>
            <p:ph type="sldNum" sz="quarter" idx="12"/>
          </p:nvPr>
        </p:nvSpPr>
        <p:spPr/>
        <p:txBody>
          <a:bodyPr/>
          <a:lstStyle/>
          <a:p>
            <a:fld id="{090942A5-5663-4CC1-9CFE-B013C5AB7306}" type="slidenum">
              <a:rPr lang="en-US" smtClean="0"/>
              <a:t>18</a:t>
            </a:fld>
            <a:endParaRPr lang="en-US"/>
          </a:p>
        </p:txBody>
      </p:sp>
      <p:pic>
        <p:nvPicPr>
          <p:cNvPr id="7" name="Picture 6" descr="A screenshot of a computer&#10;&#10;Description automatically generated">
            <a:extLst>
              <a:ext uri="{FF2B5EF4-FFF2-40B4-BE49-F238E27FC236}">
                <a16:creationId xmlns:a16="http://schemas.microsoft.com/office/drawing/2014/main" id="{D6C36FCD-753E-4D3A-5A3C-19763109F7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882" y="3127658"/>
            <a:ext cx="3581400" cy="258734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C0EC7154-61ED-D48D-ACB1-3BCA351545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0410" y="3127659"/>
            <a:ext cx="4067790" cy="2592010"/>
          </a:xfrm>
          <a:prstGeom prst="rect">
            <a:avLst/>
          </a:prstGeom>
        </p:spPr>
      </p:pic>
    </p:spTree>
    <p:extLst>
      <p:ext uri="{BB962C8B-B14F-4D97-AF65-F5344CB8AC3E}">
        <p14:creationId xmlns:p14="http://schemas.microsoft.com/office/powerpoint/2010/main" val="1411192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F63C9-A7E1-0C31-4177-C1069C8F5D85}"/>
              </a:ext>
            </a:extLst>
          </p:cNvPr>
          <p:cNvSpPr>
            <a:spLocks noGrp="1"/>
          </p:cNvSpPr>
          <p:nvPr>
            <p:ph idx="1"/>
          </p:nvPr>
        </p:nvSpPr>
        <p:spPr>
          <a:xfrm>
            <a:off x="381000" y="1143000"/>
            <a:ext cx="8229600" cy="4389120"/>
          </a:xfrm>
        </p:spPr>
        <p:txBody>
          <a:bodyPr>
            <a:normAutofit/>
          </a:bodyPr>
          <a:lstStyle/>
          <a:p>
            <a:pPr marL="182880" indent="0">
              <a:lnSpc>
                <a:spcPct val="150000"/>
              </a:lnSpc>
              <a:buNone/>
            </a:pPr>
            <a:r>
              <a:rPr lang="en-IN" sz="1900" dirty="0">
                <a:solidFill>
                  <a:srgbClr val="000000"/>
                </a:solidFill>
                <a:effectLst/>
                <a:latin typeface="Times New Roman" panose="02020603050405020304" pitchFamily="18" charset="0"/>
                <a:ea typeface="Times New Roman" panose="02020603050405020304" pitchFamily="18" charset="0"/>
              </a:rPr>
              <a:t>In the event of a cardiac emergency or aberrant ECG results, the GUI provides first assistance </a:t>
            </a:r>
            <a:r>
              <a:rPr lang="en-IN" sz="1900" dirty="0" err="1">
                <a:solidFill>
                  <a:srgbClr val="000000"/>
                </a:solidFill>
                <a:effectLst/>
                <a:latin typeface="Times New Roman" panose="02020603050405020304" pitchFamily="18" charset="0"/>
                <a:ea typeface="Times New Roman" panose="02020603050405020304" pitchFamily="18" charset="0"/>
              </a:rPr>
              <a:t>instructions.It</a:t>
            </a:r>
            <a:r>
              <a:rPr lang="en-IN" sz="1900" dirty="0">
                <a:solidFill>
                  <a:srgbClr val="000000"/>
                </a:solidFill>
                <a:effectLst/>
                <a:latin typeface="Times New Roman" panose="02020603050405020304" pitchFamily="18" charset="0"/>
                <a:ea typeface="Times New Roman" panose="02020603050405020304" pitchFamily="18" charset="0"/>
              </a:rPr>
              <a:t> could include instructions for performing CPR (Cardiopulmonary Resuscitation) or other emergency treatments until medical assistance arrives.</a:t>
            </a:r>
          </a:p>
          <a:p>
            <a:pPr marL="182880" indent="0">
              <a:lnSpc>
                <a:spcPct val="150000"/>
              </a:lnSpc>
              <a:buNone/>
            </a:pPr>
            <a:endParaRPr lang="en-IN" sz="19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Nearby hospitals: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dirty="0"/>
              <a:t> </a:t>
            </a:r>
            <a:r>
              <a:rPr lang="en-IN" sz="1800" dirty="0">
                <a:solidFill>
                  <a:srgbClr val="000000"/>
                </a:solidFill>
                <a:effectLst/>
                <a:latin typeface="Times New Roman" panose="02020603050405020304" pitchFamily="18" charset="0"/>
                <a:ea typeface="Times New Roman" panose="02020603050405020304" pitchFamily="18" charset="0"/>
              </a:rPr>
              <a:t>The GUI includes capabilities for locating local hospitals or medical institutions based on the user's geographic location. </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It may use GPS or location-based services to find and display appropriate healthcare facilities.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00C8AF8F-7B16-794B-2D58-451BF37CC43A}"/>
              </a:ext>
            </a:extLst>
          </p:cNvPr>
          <p:cNvSpPr>
            <a:spLocks noGrp="1"/>
          </p:cNvSpPr>
          <p:nvPr>
            <p:ph type="dt" sz="half" idx="10"/>
          </p:nvPr>
        </p:nvSpPr>
        <p:spPr/>
        <p:txBody>
          <a:bodyPr/>
          <a:lstStyle/>
          <a:p>
            <a:r>
              <a:rPr lang="en-US" dirty="0"/>
              <a:t>2023-24</a:t>
            </a:r>
          </a:p>
        </p:txBody>
      </p:sp>
      <p:sp>
        <p:nvSpPr>
          <p:cNvPr id="5" name="Footer Placeholder 4">
            <a:extLst>
              <a:ext uri="{FF2B5EF4-FFF2-40B4-BE49-F238E27FC236}">
                <a16:creationId xmlns:a16="http://schemas.microsoft.com/office/drawing/2014/main" id="{9998F27E-7A65-157E-CA4A-0736A8045736}"/>
              </a:ext>
            </a:extLst>
          </p:cNvPr>
          <p:cNvSpPr>
            <a:spLocks noGrp="1"/>
          </p:cNvSpPr>
          <p:nvPr>
            <p:ph type="ftr" sz="quarter" idx="11"/>
          </p:nvPr>
        </p:nvSpPr>
        <p:spPr/>
        <p:txBody>
          <a:bodyPr/>
          <a:lstStyle/>
          <a:p>
            <a:r>
              <a:rPr lang="en-US"/>
              <a:t>ME(E&amp;TC Engg.), DYPSOE, Lohegaon,Pune</a:t>
            </a:r>
            <a:endParaRPr lang="en-US" dirty="0"/>
          </a:p>
        </p:txBody>
      </p:sp>
      <p:sp>
        <p:nvSpPr>
          <p:cNvPr id="6" name="Slide Number Placeholder 5">
            <a:extLst>
              <a:ext uri="{FF2B5EF4-FFF2-40B4-BE49-F238E27FC236}">
                <a16:creationId xmlns:a16="http://schemas.microsoft.com/office/drawing/2014/main" id="{D4E07F09-9C2D-7BF2-B456-A950AA95CD84}"/>
              </a:ext>
            </a:extLst>
          </p:cNvPr>
          <p:cNvSpPr>
            <a:spLocks noGrp="1"/>
          </p:cNvSpPr>
          <p:nvPr>
            <p:ph type="sldNum" sz="quarter" idx="12"/>
          </p:nvPr>
        </p:nvSpPr>
        <p:spPr/>
        <p:txBody>
          <a:bodyPr/>
          <a:lstStyle/>
          <a:p>
            <a:fld id="{090942A5-5663-4CC1-9CFE-B013C5AB7306}" type="slidenum">
              <a:rPr lang="en-US" smtClean="0"/>
              <a:t>19</a:t>
            </a:fld>
            <a:endParaRPr lang="en-US"/>
          </a:p>
        </p:txBody>
      </p:sp>
    </p:spTree>
    <p:extLst>
      <p:ext uri="{BB962C8B-B14F-4D97-AF65-F5344CB8AC3E}">
        <p14:creationId xmlns:p14="http://schemas.microsoft.com/office/powerpoint/2010/main" val="228052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838200"/>
            <a:ext cx="8001000" cy="609600"/>
          </a:xfrm>
        </p:spPr>
        <p:txBody>
          <a:bodyPr>
            <a:noAutofit/>
          </a:bodyPr>
          <a:lstStyle/>
          <a:p>
            <a:r>
              <a:rPr lang="en-US" sz="4400" dirty="0">
                <a:solidFill>
                  <a:srgbClr val="00B0F0"/>
                </a:solidFill>
                <a:latin typeface="Algerian" panose="04020705040A02060702" pitchFamily="82" charset="0"/>
              </a:rPr>
              <a:t>CONTENT:</a:t>
            </a:r>
          </a:p>
        </p:txBody>
      </p:sp>
      <p:sp>
        <p:nvSpPr>
          <p:cNvPr id="3" name="Content Placeholder 2"/>
          <p:cNvSpPr>
            <a:spLocks noGrp="1"/>
          </p:cNvSpPr>
          <p:nvPr>
            <p:ph idx="1"/>
          </p:nvPr>
        </p:nvSpPr>
        <p:spPr>
          <a:xfrm>
            <a:off x="320040" y="1371600"/>
            <a:ext cx="8382000" cy="5410200"/>
          </a:xfrm>
        </p:spPr>
        <p:txBody>
          <a:bodyPr>
            <a:noAutofit/>
          </a:bodyPr>
          <a:lstStyle/>
          <a:p>
            <a:pPr algn="just">
              <a:buFont typeface="Wingdings" panose="05000000000000000000" pitchFamily="2" charset="2"/>
              <a:buChar char="Ø"/>
            </a:pPr>
            <a:r>
              <a:rPr lang="en-US" sz="2200" dirty="0">
                <a:cs typeface="Times New Roman" panose="02020603050405020304" pitchFamily="18" charset="0"/>
              </a:rPr>
              <a:t>Introduction</a:t>
            </a:r>
          </a:p>
          <a:p>
            <a:pPr algn="just">
              <a:buFont typeface="Wingdings" panose="05000000000000000000" pitchFamily="2" charset="2"/>
              <a:buChar char="Ø"/>
            </a:pPr>
            <a:r>
              <a:rPr lang="en-US" sz="2200" dirty="0">
                <a:cs typeface="Times New Roman" panose="02020603050405020304" pitchFamily="18" charset="0"/>
              </a:rPr>
              <a:t>Literature Survey</a:t>
            </a:r>
          </a:p>
          <a:p>
            <a:pPr algn="just">
              <a:buFont typeface="Wingdings" panose="05000000000000000000" pitchFamily="2" charset="2"/>
              <a:buChar char="Ø"/>
            </a:pPr>
            <a:r>
              <a:rPr lang="en-US" sz="2200" dirty="0">
                <a:cs typeface="Times New Roman" panose="02020603050405020304" pitchFamily="18" charset="0"/>
              </a:rPr>
              <a:t>Problem Statement</a:t>
            </a:r>
          </a:p>
          <a:p>
            <a:pPr algn="just">
              <a:buFont typeface="Wingdings" panose="05000000000000000000" pitchFamily="2" charset="2"/>
              <a:buChar char="Ø"/>
            </a:pPr>
            <a:r>
              <a:rPr lang="en-US" sz="2200" dirty="0">
                <a:cs typeface="Times New Roman" panose="02020603050405020304" pitchFamily="18" charset="0"/>
              </a:rPr>
              <a:t>Objectives </a:t>
            </a:r>
          </a:p>
          <a:p>
            <a:pPr algn="just">
              <a:buFont typeface="Wingdings" panose="05000000000000000000" pitchFamily="2" charset="2"/>
              <a:buChar char="Ø"/>
            </a:pPr>
            <a:r>
              <a:rPr lang="en-US" sz="2200" dirty="0">
                <a:cs typeface="Times New Roman" panose="02020603050405020304" pitchFamily="18" charset="0"/>
              </a:rPr>
              <a:t>Methodology </a:t>
            </a:r>
          </a:p>
          <a:p>
            <a:pPr lvl="1" algn="just">
              <a:buFont typeface="Wingdings" panose="05000000000000000000" pitchFamily="2" charset="2"/>
              <a:buChar char="ü"/>
            </a:pPr>
            <a:r>
              <a:rPr lang="en-US" sz="2200" dirty="0">
                <a:cs typeface="Times New Roman" panose="02020603050405020304" pitchFamily="18" charset="0"/>
              </a:rPr>
              <a:t>Block Diagram</a:t>
            </a:r>
          </a:p>
          <a:p>
            <a:pPr lvl="1" algn="just">
              <a:buFont typeface="Wingdings" panose="05000000000000000000" pitchFamily="2" charset="2"/>
              <a:buChar char="ü"/>
            </a:pPr>
            <a:r>
              <a:rPr lang="en-US" sz="2200" dirty="0">
                <a:cs typeface="Times New Roman" panose="02020603050405020304" pitchFamily="18" charset="0"/>
              </a:rPr>
              <a:t>Hardware Description</a:t>
            </a:r>
          </a:p>
          <a:p>
            <a:pPr lvl="1" algn="just">
              <a:buFont typeface="Wingdings" panose="05000000000000000000" pitchFamily="2" charset="2"/>
              <a:buChar char="ü"/>
            </a:pPr>
            <a:r>
              <a:rPr lang="en-US" sz="2200" dirty="0">
                <a:cs typeface="Times New Roman" panose="02020603050405020304" pitchFamily="18" charset="0"/>
              </a:rPr>
              <a:t>Circuit Diagram    </a:t>
            </a:r>
          </a:p>
          <a:p>
            <a:pPr algn="just">
              <a:buFont typeface="Wingdings" panose="05000000000000000000" pitchFamily="2" charset="2"/>
              <a:buChar char="Ø"/>
            </a:pPr>
            <a:r>
              <a:rPr lang="en-US" sz="2200" dirty="0">
                <a:cs typeface="Times New Roman" panose="02020603050405020304" pitchFamily="18" charset="0"/>
              </a:rPr>
              <a:t>Results</a:t>
            </a:r>
          </a:p>
          <a:p>
            <a:pPr algn="just">
              <a:buFont typeface="Wingdings" panose="05000000000000000000" pitchFamily="2" charset="2"/>
              <a:buChar char="Ø"/>
            </a:pPr>
            <a:r>
              <a:rPr lang="en-US" sz="2200" dirty="0">
                <a:cs typeface="Times New Roman" panose="02020603050405020304" pitchFamily="18" charset="0"/>
              </a:rPr>
              <a:t>Conclusion</a:t>
            </a:r>
          </a:p>
          <a:p>
            <a:pPr algn="just">
              <a:buFont typeface="Wingdings" panose="05000000000000000000" pitchFamily="2" charset="2"/>
              <a:buChar char="Ø"/>
            </a:pPr>
            <a:r>
              <a:rPr lang="en-US" sz="2200" dirty="0">
                <a:cs typeface="Times New Roman" panose="02020603050405020304" pitchFamily="18" charset="0"/>
              </a:rPr>
              <a:t>Future Scope</a:t>
            </a:r>
          </a:p>
          <a:p>
            <a:pPr algn="just">
              <a:buFont typeface="Wingdings" panose="05000000000000000000" pitchFamily="2" charset="2"/>
              <a:buChar char="Ø"/>
            </a:pPr>
            <a:r>
              <a:rPr lang="en-US" sz="2200" dirty="0">
                <a:cs typeface="Times New Roman" panose="02020603050405020304" pitchFamily="18" charset="0"/>
              </a:rPr>
              <a:t>References</a:t>
            </a:r>
          </a:p>
          <a:p>
            <a:pPr>
              <a:buNone/>
            </a:pPr>
            <a:endParaRPr lang="en-US" sz="2400" dirty="0"/>
          </a:p>
        </p:txBody>
      </p:sp>
      <p:sp>
        <p:nvSpPr>
          <p:cNvPr id="4" name="Date Placeholder 3"/>
          <p:cNvSpPr>
            <a:spLocks noGrp="1"/>
          </p:cNvSpPr>
          <p:nvPr>
            <p:ph type="dt" sz="half" idx="10"/>
          </p:nvPr>
        </p:nvSpPr>
        <p:spPr>
          <a:xfrm>
            <a:off x="441960" y="6417945"/>
            <a:ext cx="2133600" cy="365125"/>
          </a:xfrm>
        </p:spPr>
        <p:txBody>
          <a:bodyPr/>
          <a:lstStyle/>
          <a:p>
            <a:r>
              <a:rPr lang="en-US" dirty="0"/>
              <a:t>2023-24</a:t>
            </a:r>
          </a:p>
        </p:txBody>
      </p:sp>
      <p:sp>
        <p:nvSpPr>
          <p:cNvPr id="6" name="Footer Placeholder 5"/>
          <p:cNvSpPr>
            <a:spLocks noGrp="1"/>
          </p:cNvSpPr>
          <p:nvPr>
            <p:ph type="ftr" sz="quarter" idx="11"/>
          </p:nvPr>
        </p:nvSpPr>
        <p:spPr>
          <a:xfrm>
            <a:off x="3169922" y="6356350"/>
            <a:ext cx="3352800" cy="365125"/>
          </a:xfrm>
        </p:spPr>
        <p:txBody>
          <a:bodyPr/>
          <a:lstStyle/>
          <a:p>
            <a:r>
              <a:rPr lang="en-US" dirty="0"/>
              <a:t>TE(E&amp;TC </a:t>
            </a:r>
            <a:r>
              <a:rPr lang="en-US" dirty="0" err="1"/>
              <a:t>Engg</a:t>
            </a:r>
            <a:r>
              <a:rPr lang="en-US" dirty="0"/>
              <a:t>.), ADYPSOE, </a:t>
            </a:r>
            <a:r>
              <a:rPr lang="en-US" dirty="0" err="1"/>
              <a:t>Lohegaon,Pune</a:t>
            </a:r>
            <a:endParaRPr lang="en-US" dirty="0"/>
          </a:p>
        </p:txBody>
      </p:sp>
      <p:sp>
        <p:nvSpPr>
          <p:cNvPr id="5" name="Slide Number Placeholder 4"/>
          <p:cNvSpPr>
            <a:spLocks noGrp="1"/>
          </p:cNvSpPr>
          <p:nvPr>
            <p:ph type="sldNum" sz="quarter" idx="12"/>
          </p:nvPr>
        </p:nvSpPr>
        <p:spPr>
          <a:xfrm>
            <a:off x="8077200" y="6356350"/>
            <a:ext cx="762000" cy="365125"/>
          </a:xfrm>
        </p:spPr>
        <p:txBody>
          <a:bodyPr/>
          <a:lstStyle/>
          <a:p>
            <a:fld id="{090942A5-5663-4CC1-9CFE-B013C5AB7306}" type="slidenum">
              <a:rPr lang="en-US" sz="2400" smtClean="0"/>
              <a:t>2</a:t>
            </a:fld>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AB8EB-3A61-F44D-D481-EC356076E16D}"/>
              </a:ext>
            </a:extLst>
          </p:cNvPr>
          <p:cNvSpPr>
            <a:spLocks noGrp="1"/>
          </p:cNvSpPr>
          <p:nvPr>
            <p:ph idx="1"/>
          </p:nvPr>
        </p:nvSpPr>
        <p:spPr>
          <a:xfrm>
            <a:off x="457200" y="990600"/>
            <a:ext cx="8229600" cy="4389120"/>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Medicine Details in an Emergency: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dirty="0"/>
              <a:t> </a:t>
            </a:r>
            <a:r>
              <a:rPr lang="en-IN" sz="1800" dirty="0">
                <a:effectLst/>
                <a:latin typeface="Times New Roman" panose="02020603050405020304" pitchFamily="18" charset="0"/>
                <a:ea typeface="Times New Roman" panose="02020603050405020304" pitchFamily="18" charset="0"/>
              </a:rPr>
              <a:t>In an emergency, the GUI can display information regarding critical medications and dosages for treating cardiac problems.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It may include drug names, indications, contraindications, and dosing instructions for quick reference. </a:t>
            </a:r>
          </a:p>
          <a:p>
            <a:pPr marL="0" indent="0">
              <a:buNone/>
            </a:pPr>
            <a:endParaRPr lang="en-IN" sz="1800" dirty="0">
              <a:latin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  Save ECG Data and Graph to Excel Sheet: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FC4DAAF0-3B4C-700F-6E3C-64B99FA2AB05}"/>
              </a:ext>
            </a:extLst>
          </p:cNvPr>
          <p:cNvSpPr>
            <a:spLocks noGrp="1"/>
          </p:cNvSpPr>
          <p:nvPr>
            <p:ph type="dt" sz="half" idx="10"/>
          </p:nvPr>
        </p:nvSpPr>
        <p:spPr/>
        <p:txBody>
          <a:bodyPr/>
          <a:lstStyle/>
          <a:p>
            <a:r>
              <a:rPr lang="en-US" dirty="0"/>
              <a:t>2023-24</a:t>
            </a:r>
          </a:p>
        </p:txBody>
      </p:sp>
      <p:sp>
        <p:nvSpPr>
          <p:cNvPr id="5" name="Footer Placeholder 4">
            <a:extLst>
              <a:ext uri="{FF2B5EF4-FFF2-40B4-BE49-F238E27FC236}">
                <a16:creationId xmlns:a16="http://schemas.microsoft.com/office/drawing/2014/main" id="{71839B68-AC6C-F848-99E7-9F56BCBAA337}"/>
              </a:ext>
            </a:extLst>
          </p:cNvPr>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a:extLst>
              <a:ext uri="{FF2B5EF4-FFF2-40B4-BE49-F238E27FC236}">
                <a16:creationId xmlns:a16="http://schemas.microsoft.com/office/drawing/2014/main" id="{7274FE50-A7A4-E249-F33A-DE734AB26CDD}"/>
              </a:ext>
            </a:extLst>
          </p:cNvPr>
          <p:cNvSpPr>
            <a:spLocks noGrp="1"/>
          </p:cNvSpPr>
          <p:nvPr>
            <p:ph type="sldNum" sz="quarter" idx="12"/>
          </p:nvPr>
        </p:nvSpPr>
        <p:spPr/>
        <p:txBody>
          <a:bodyPr/>
          <a:lstStyle/>
          <a:p>
            <a:fld id="{090942A5-5663-4CC1-9CFE-B013C5AB7306}" type="slidenum">
              <a:rPr lang="en-US" smtClean="0"/>
              <a:t>20</a:t>
            </a:fld>
            <a:endParaRPr lang="en-US"/>
          </a:p>
        </p:txBody>
      </p:sp>
      <p:pic>
        <p:nvPicPr>
          <p:cNvPr id="7" name="Picture 6" descr="A screenshot of a computer&#10;&#10;Description automatically generated">
            <a:extLst>
              <a:ext uri="{FF2B5EF4-FFF2-40B4-BE49-F238E27FC236}">
                <a16:creationId xmlns:a16="http://schemas.microsoft.com/office/drawing/2014/main" id="{8E89A956-B82A-4200-4765-7312058888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3581399"/>
            <a:ext cx="3505200" cy="2122589"/>
          </a:xfrm>
          <a:prstGeom prst="rect">
            <a:avLst/>
          </a:prstGeom>
        </p:spPr>
      </p:pic>
      <p:pic>
        <p:nvPicPr>
          <p:cNvPr id="8" name="Picture 7">
            <a:extLst>
              <a:ext uri="{FF2B5EF4-FFF2-40B4-BE49-F238E27FC236}">
                <a16:creationId xmlns:a16="http://schemas.microsoft.com/office/drawing/2014/main" id="{BB4A7B30-8630-3108-7F42-4AD7BE1A38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1532" y="3581398"/>
            <a:ext cx="3773202" cy="2122589"/>
          </a:xfrm>
          <a:prstGeom prst="rect">
            <a:avLst/>
          </a:prstGeom>
        </p:spPr>
      </p:pic>
    </p:spTree>
    <p:extLst>
      <p:ext uri="{BB962C8B-B14F-4D97-AF65-F5344CB8AC3E}">
        <p14:creationId xmlns:p14="http://schemas.microsoft.com/office/powerpoint/2010/main" val="162864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32993"/>
            <a:ext cx="8229600" cy="762000"/>
          </a:xfrm>
        </p:spPr>
        <p:txBody>
          <a:bodyPr>
            <a:normAutofit/>
          </a:bodyPr>
          <a:lstStyle/>
          <a:p>
            <a:r>
              <a:rPr lang="en-IN" sz="3200" dirty="0">
                <a:latin typeface="Algerian" panose="04020705040A02060702" pitchFamily="82" charset="0"/>
              </a:rPr>
              <a:t>   </a:t>
            </a:r>
            <a:r>
              <a:rPr lang="en-IN" sz="4400" dirty="0">
                <a:solidFill>
                  <a:srgbClr val="00B0F0"/>
                </a:solidFill>
                <a:latin typeface="Algerian" panose="04020705040A02060702" pitchFamily="82" charset="0"/>
              </a:rPr>
              <a:t>Simulation</a:t>
            </a:r>
            <a:r>
              <a:rPr lang="en-IN" sz="4400" dirty="0">
                <a:latin typeface="Algerian" panose="04020705040A02060702" pitchFamily="82" charset="0"/>
              </a:rPr>
              <a:t> </a:t>
            </a:r>
            <a:r>
              <a:rPr lang="en-IN" sz="4400" dirty="0">
                <a:solidFill>
                  <a:srgbClr val="00B0F0"/>
                </a:solidFill>
                <a:latin typeface="Algerian" panose="04020705040A02060702" pitchFamily="82" charset="0"/>
              </a:rPr>
              <a:t>RESULTS:</a:t>
            </a:r>
          </a:p>
        </p:txBody>
      </p:sp>
      <p:sp>
        <p:nvSpPr>
          <p:cNvPr id="4" name="Date Placeholder 3"/>
          <p:cNvSpPr>
            <a:spLocks noGrp="1"/>
          </p:cNvSpPr>
          <p:nvPr>
            <p:ph type="dt" sz="half" idx="10"/>
          </p:nvPr>
        </p:nvSpPr>
        <p:spPr/>
        <p:txBody>
          <a:bodyPr/>
          <a:lstStyle/>
          <a:p>
            <a:r>
              <a:rPr lang="en-US" dirty="0"/>
              <a:t>2023-24</a:t>
            </a:r>
          </a:p>
        </p:txBody>
      </p:sp>
      <p:sp>
        <p:nvSpPr>
          <p:cNvPr id="5" name="Footer Placeholder 4"/>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mtClean="0"/>
              <a:t>21</a:t>
            </a:fld>
            <a:endParaRPr lang="en-US"/>
          </a:p>
        </p:txBody>
      </p:sp>
      <p:pic>
        <p:nvPicPr>
          <p:cNvPr id="8" name="Picture 7" descr="A screenshot of a computer&#10;&#10;Description automatically generated">
            <a:extLst>
              <a:ext uri="{FF2B5EF4-FFF2-40B4-BE49-F238E27FC236}">
                <a16:creationId xmlns:a16="http://schemas.microsoft.com/office/drawing/2014/main" id="{3519295A-F44A-9F86-9562-6C925E269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290" y="1662430"/>
            <a:ext cx="6281420" cy="35331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229600" cy="762000"/>
          </a:xfrm>
        </p:spPr>
        <p:txBody>
          <a:bodyPr>
            <a:normAutofit/>
          </a:bodyPr>
          <a:lstStyle/>
          <a:p>
            <a:r>
              <a:rPr lang="en-IN" sz="3200" dirty="0">
                <a:latin typeface="Algerian" panose="04020705040A02060702" pitchFamily="82" charset="0"/>
              </a:rPr>
              <a:t>  </a:t>
            </a:r>
            <a:r>
              <a:rPr lang="en-IN" sz="3200" dirty="0">
                <a:solidFill>
                  <a:srgbClr val="00B0F0"/>
                </a:solidFill>
                <a:latin typeface="Algerian" panose="04020705040A02060702" pitchFamily="82" charset="0"/>
              </a:rPr>
              <a:t> </a:t>
            </a:r>
            <a:r>
              <a:rPr lang="en-IN" sz="4400" dirty="0">
                <a:solidFill>
                  <a:srgbClr val="00B0F0"/>
                </a:solidFill>
                <a:latin typeface="Algerian" panose="04020705040A02060702" pitchFamily="82" charset="0"/>
              </a:rPr>
              <a:t>Simulation RESULTS:</a:t>
            </a:r>
          </a:p>
        </p:txBody>
      </p:sp>
      <p:sp>
        <p:nvSpPr>
          <p:cNvPr id="4" name="Date Placeholder 3"/>
          <p:cNvSpPr>
            <a:spLocks noGrp="1"/>
          </p:cNvSpPr>
          <p:nvPr>
            <p:ph type="dt" sz="half" idx="10"/>
          </p:nvPr>
        </p:nvSpPr>
        <p:spPr/>
        <p:txBody>
          <a:bodyPr/>
          <a:lstStyle/>
          <a:p>
            <a:r>
              <a:rPr lang="en-US" dirty="0"/>
              <a:t>2023-24</a:t>
            </a:r>
          </a:p>
        </p:txBody>
      </p:sp>
      <p:sp>
        <p:nvSpPr>
          <p:cNvPr id="5" name="Footer Placeholder 4"/>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mtClean="0"/>
              <a:t>22</a:t>
            </a:fld>
            <a:endParaRPr lang="en-US"/>
          </a:p>
        </p:txBody>
      </p:sp>
      <p:pic>
        <p:nvPicPr>
          <p:cNvPr id="8" name="Picture 7" descr="A screenshot of a computer&#10;&#10;Description automatically generated">
            <a:extLst>
              <a:ext uri="{FF2B5EF4-FFF2-40B4-BE49-F238E27FC236}">
                <a16:creationId xmlns:a16="http://schemas.microsoft.com/office/drawing/2014/main" id="{5E9FB8C4-CDF9-12AD-55CB-8DCA1B3B0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290" y="1662430"/>
            <a:ext cx="6281420" cy="3533140"/>
          </a:xfrm>
          <a:prstGeom prst="rect">
            <a:avLst/>
          </a:prstGeom>
        </p:spPr>
      </p:pic>
    </p:spTree>
    <p:extLst>
      <p:ext uri="{BB962C8B-B14F-4D97-AF65-F5344CB8AC3E}">
        <p14:creationId xmlns:p14="http://schemas.microsoft.com/office/powerpoint/2010/main" val="809443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3" y="253193"/>
            <a:ext cx="8229600" cy="1143000"/>
          </a:xfrm>
        </p:spPr>
        <p:txBody>
          <a:bodyPr>
            <a:normAutofit/>
          </a:bodyPr>
          <a:lstStyle/>
          <a:p>
            <a:r>
              <a:rPr lang="en-IN" sz="3200" dirty="0">
                <a:latin typeface="Algerian" panose="04020705040A02060702" pitchFamily="82" charset="0"/>
              </a:rPr>
              <a:t>   </a:t>
            </a:r>
            <a:r>
              <a:rPr lang="en-IN" sz="4400" dirty="0">
                <a:solidFill>
                  <a:srgbClr val="00B0F0"/>
                </a:solidFill>
                <a:latin typeface="Algerian" panose="04020705040A02060702" pitchFamily="82" charset="0"/>
              </a:rPr>
              <a:t>hardware snapshot:</a:t>
            </a:r>
            <a:endParaRPr lang="en-IN" sz="3600" dirty="0">
              <a:solidFill>
                <a:srgbClr val="00B0F0"/>
              </a:solidFill>
              <a:latin typeface="Algerian" panose="04020705040A02060702" pitchFamily="82" charset="0"/>
            </a:endParaRPr>
          </a:p>
        </p:txBody>
      </p:sp>
      <p:sp>
        <p:nvSpPr>
          <p:cNvPr id="4" name="Date Placeholder 3"/>
          <p:cNvSpPr>
            <a:spLocks noGrp="1"/>
          </p:cNvSpPr>
          <p:nvPr>
            <p:ph type="dt" sz="half" idx="10"/>
          </p:nvPr>
        </p:nvSpPr>
        <p:spPr/>
        <p:txBody>
          <a:bodyPr/>
          <a:lstStyle/>
          <a:p>
            <a:r>
              <a:rPr lang="en-US" dirty="0"/>
              <a:t>2023-24</a:t>
            </a:r>
          </a:p>
        </p:txBody>
      </p:sp>
      <p:sp>
        <p:nvSpPr>
          <p:cNvPr id="5" name="Footer Placeholder 4"/>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mtClean="0"/>
              <a:t>23</a:t>
            </a:fld>
            <a:endParaRPr lang="en-US"/>
          </a:p>
        </p:txBody>
      </p:sp>
      <p:pic>
        <p:nvPicPr>
          <p:cNvPr id="9" name="Content Placeholder 8" descr="A circuit board with wires attached&#10;&#10;Description automatically generated">
            <a:extLst>
              <a:ext uri="{FF2B5EF4-FFF2-40B4-BE49-F238E27FC236}">
                <a16:creationId xmlns:a16="http://schemas.microsoft.com/office/drawing/2014/main" id="{9DADC4C4-C8EF-E000-A3F0-F9E1360D21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935163"/>
            <a:ext cx="6096000" cy="4389437"/>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7CE7-336A-EE17-CCF6-06D50ECDE77F}"/>
              </a:ext>
            </a:extLst>
          </p:cNvPr>
          <p:cNvSpPr>
            <a:spLocks noGrp="1"/>
          </p:cNvSpPr>
          <p:nvPr>
            <p:ph type="title"/>
          </p:nvPr>
        </p:nvSpPr>
        <p:spPr/>
        <p:txBody>
          <a:bodyPr/>
          <a:lstStyle/>
          <a:p>
            <a:r>
              <a:rPr lang="en-US" sz="5400" dirty="0">
                <a:solidFill>
                  <a:srgbClr val="00B0F0"/>
                </a:solidFill>
                <a:latin typeface="Algerian" panose="04020705040A02060702" pitchFamily="82" charset="0"/>
              </a:rPr>
              <a:t>C</a:t>
            </a:r>
            <a:r>
              <a:rPr lang="en-IN" sz="5400" dirty="0" err="1">
                <a:solidFill>
                  <a:srgbClr val="00B0F0"/>
                </a:solidFill>
                <a:latin typeface="Algerian" panose="04020705040A02060702" pitchFamily="82" charset="0"/>
              </a:rPr>
              <a:t>onnections</a:t>
            </a:r>
            <a:r>
              <a:rPr lang="en-IN" sz="5400" dirty="0">
                <a:solidFill>
                  <a:srgbClr val="00B0F0"/>
                </a:solidFill>
                <a:latin typeface="Algerian" panose="04020705040A02060702" pitchFamily="82" charset="0"/>
              </a:rPr>
              <a:t>:</a:t>
            </a:r>
            <a:endParaRPr lang="en-IN" dirty="0"/>
          </a:p>
        </p:txBody>
      </p:sp>
      <p:sp>
        <p:nvSpPr>
          <p:cNvPr id="3" name="Content Placeholder 2">
            <a:extLst>
              <a:ext uri="{FF2B5EF4-FFF2-40B4-BE49-F238E27FC236}">
                <a16:creationId xmlns:a16="http://schemas.microsoft.com/office/drawing/2014/main" id="{A6B44266-201E-3387-365A-089CB7284095}"/>
              </a:ext>
            </a:extLst>
          </p:cNvPr>
          <p:cNvSpPr>
            <a:spLocks noGrp="1"/>
          </p:cNvSpPr>
          <p:nvPr>
            <p:ph idx="1"/>
          </p:nvPr>
        </p:nvSpPr>
        <p:spPr>
          <a:xfrm>
            <a:off x="457200" y="1935480"/>
            <a:ext cx="8534400" cy="3931920"/>
          </a:xfrm>
        </p:spPr>
        <p:txBody>
          <a:bodyPr>
            <a:normAutofit fontScale="77500" lnSpcReduction="20000"/>
          </a:bodyPr>
          <a:lstStyle/>
          <a:p>
            <a:pPr marL="342900" lvl="0" indent="-342900">
              <a:lnSpc>
                <a:spcPct val="150000"/>
              </a:lnSpc>
              <a:buFont typeface="Courier New" panose="02070309020205020404" pitchFamily="49" charset="0"/>
              <a:buChar char="o"/>
            </a:pPr>
            <a:r>
              <a:rPr lang="en-IN" sz="2300" dirty="0">
                <a:solidFill>
                  <a:srgbClr val="000000"/>
                </a:solidFill>
                <a:effectLst/>
                <a:latin typeface="Times New Roman" panose="02020603050405020304" pitchFamily="18" charset="0"/>
                <a:ea typeface="Times New Roman" panose="02020603050405020304" pitchFamily="18" charset="0"/>
              </a:rPr>
              <a:t>Connect the output pin of the AD8232 sensor to the ESP32's VP (Voltage Positive) pin. </a:t>
            </a:r>
            <a:endParaRPr lang="en-IN" sz="23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buFont typeface="Courier New" panose="02070309020205020404" pitchFamily="49" charset="0"/>
              <a:buChar char="o"/>
            </a:pPr>
            <a:r>
              <a:rPr lang="en-IN" sz="2300" dirty="0">
                <a:solidFill>
                  <a:srgbClr val="000000"/>
                </a:solidFill>
                <a:effectLst/>
                <a:latin typeface="Times New Roman" panose="02020603050405020304" pitchFamily="18" charset="0"/>
                <a:ea typeface="Times New Roman" panose="02020603050405020304" pitchFamily="18" charset="0"/>
              </a:rPr>
              <a:t>Connect the AD8232 sensor's GND (Ground) pin to the GND pin of the ESP32. \</a:t>
            </a:r>
            <a:endParaRPr lang="en-IN" sz="23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buFont typeface="Courier New" panose="02070309020205020404" pitchFamily="49" charset="0"/>
              <a:buChar char="o"/>
            </a:pPr>
            <a:r>
              <a:rPr lang="en-IN" sz="2300" dirty="0">
                <a:solidFill>
                  <a:srgbClr val="000000"/>
                </a:solidFill>
                <a:effectLst/>
                <a:latin typeface="Times New Roman" panose="02020603050405020304" pitchFamily="18" charset="0"/>
                <a:ea typeface="Times New Roman" panose="02020603050405020304" pitchFamily="18" charset="0"/>
              </a:rPr>
              <a:t>Connect the 3.3V pin of the AD8232 sensor to the ESP32's 3.3V pin for power supply.</a:t>
            </a:r>
            <a:endParaRPr lang="en-IN" sz="23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buFont typeface="Courier New" panose="02070309020205020404" pitchFamily="49" charset="0"/>
              <a:buChar char="o"/>
            </a:pPr>
            <a:r>
              <a:rPr lang="en-IN" sz="2300" dirty="0">
                <a:solidFill>
                  <a:srgbClr val="000000"/>
                </a:solidFill>
                <a:effectLst/>
                <a:latin typeface="Times New Roman" panose="02020603050405020304" pitchFamily="18" charset="0"/>
                <a:ea typeface="Times New Roman" panose="02020603050405020304" pitchFamily="18" charset="0"/>
              </a:rPr>
              <a:t>Connect the AD8232 sensor's Lo+ (Low Output Positive) pin to D2 (Digital Pin 2) on the ESP32. </a:t>
            </a:r>
            <a:endParaRPr lang="en-IN" sz="23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buFont typeface="Courier New" panose="02070309020205020404" pitchFamily="49" charset="0"/>
              <a:buChar char="o"/>
            </a:pPr>
            <a:r>
              <a:rPr lang="en-IN" sz="2300" dirty="0">
                <a:solidFill>
                  <a:srgbClr val="000000"/>
                </a:solidFill>
                <a:effectLst/>
                <a:latin typeface="Times New Roman" panose="02020603050405020304" pitchFamily="18" charset="0"/>
                <a:ea typeface="Times New Roman" panose="02020603050405020304" pitchFamily="18" charset="0"/>
              </a:rPr>
              <a:t>Connect the AD8232 sensor's Lo- (Low Output Negative) pin to D4 (Digital Pin 4) on the ESP32. </a:t>
            </a:r>
            <a:br>
              <a:rPr lang="en-IN" sz="2300" dirty="0">
                <a:solidFill>
                  <a:srgbClr val="000000"/>
                </a:solidFill>
                <a:effectLst/>
                <a:latin typeface="Times New Roman" panose="02020603050405020304" pitchFamily="18" charset="0"/>
                <a:ea typeface="Times New Roman" panose="02020603050405020304" pitchFamily="18" charset="0"/>
              </a:rPr>
            </a:br>
            <a:r>
              <a:rPr lang="en-IN" sz="2300" dirty="0">
                <a:solidFill>
                  <a:srgbClr val="000000"/>
                </a:solidFill>
                <a:effectLst/>
                <a:latin typeface="Times New Roman" panose="02020603050405020304" pitchFamily="18" charset="0"/>
                <a:ea typeface="Times New Roman" panose="02020603050405020304" pitchFamily="18" charset="0"/>
              </a:rPr>
              <a:t>This configuration guarantees that the ECG sensor is powered appropriately and that its output signals are routed to the ESP32 microcontroller for processing and analysis.</a:t>
            </a:r>
            <a:endParaRPr lang="en-IN" sz="23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4" name="Date Placeholder 3">
            <a:extLst>
              <a:ext uri="{FF2B5EF4-FFF2-40B4-BE49-F238E27FC236}">
                <a16:creationId xmlns:a16="http://schemas.microsoft.com/office/drawing/2014/main" id="{97CD00B4-5674-114D-ABEB-F01133640032}"/>
              </a:ext>
            </a:extLst>
          </p:cNvPr>
          <p:cNvSpPr>
            <a:spLocks noGrp="1"/>
          </p:cNvSpPr>
          <p:nvPr>
            <p:ph type="dt" sz="half" idx="10"/>
          </p:nvPr>
        </p:nvSpPr>
        <p:spPr/>
        <p:txBody>
          <a:bodyPr/>
          <a:lstStyle/>
          <a:p>
            <a:r>
              <a:rPr lang="en-US" dirty="0"/>
              <a:t>2023-24</a:t>
            </a:r>
          </a:p>
        </p:txBody>
      </p:sp>
      <p:sp>
        <p:nvSpPr>
          <p:cNvPr id="5" name="Footer Placeholder 4">
            <a:extLst>
              <a:ext uri="{FF2B5EF4-FFF2-40B4-BE49-F238E27FC236}">
                <a16:creationId xmlns:a16="http://schemas.microsoft.com/office/drawing/2014/main" id="{5C39A3E6-0CFA-54A3-69BF-3E69A4619B9A}"/>
              </a:ext>
            </a:extLst>
          </p:cNvPr>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a:extLst>
              <a:ext uri="{FF2B5EF4-FFF2-40B4-BE49-F238E27FC236}">
                <a16:creationId xmlns:a16="http://schemas.microsoft.com/office/drawing/2014/main" id="{03F90C48-01A6-28D6-1122-F13C4D054C67}"/>
              </a:ext>
            </a:extLst>
          </p:cNvPr>
          <p:cNvSpPr>
            <a:spLocks noGrp="1"/>
          </p:cNvSpPr>
          <p:nvPr>
            <p:ph type="sldNum" sz="quarter" idx="12"/>
          </p:nvPr>
        </p:nvSpPr>
        <p:spPr/>
        <p:txBody>
          <a:bodyPr/>
          <a:lstStyle/>
          <a:p>
            <a:fld id="{090942A5-5663-4CC1-9CFE-B013C5AB7306}" type="slidenum">
              <a:rPr lang="en-US" smtClean="0"/>
              <a:t>24</a:t>
            </a:fld>
            <a:endParaRPr lang="en-US"/>
          </a:p>
        </p:txBody>
      </p:sp>
    </p:spTree>
    <p:extLst>
      <p:ext uri="{BB962C8B-B14F-4D97-AF65-F5344CB8AC3E}">
        <p14:creationId xmlns:p14="http://schemas.microsoft.com/office/powerpoint/2010/main" val="3690936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BDE8-4782-E028-CDFF-B969B9526384}"/>
              </a:ext>
            </a:extLst>
          </p:cNvPr>
          <p:cNvSpPr>
            <a:spLocks noGrp="1"/>
          </p:cNvSpPr>
          <p:nvPr>
            <p:ph type="title"/>
          </p:nvPr>
        </p:nvSpPr>
        <p:spPr>
          <a:xfrm>
            <a:off x="457200" y="457200"/>
            <a:ext cx="8229600" cy="1143000"/>
          </a:xfrm>
        </p:spPr>
        <p:txBody>
          <a:bodyPr/>
          <a:lstStyle/>
          <a:p>
            <a:r>
              <a:rPr lang="en-US" sz="4800" dirty="0">
                <a:solidFill>
                  <a:srgbClr val="00B0F0"/>
                </a:solidFill>
                <a:latin typeface="Algerian" panose="04020705040A02060702" pitchFamily="82" charset="0"/>
              </a:rPr>
              <a:t>Power supply:</a:t>
            </a:r>
            <a:endParaRPr lang="en-IN" dirty="0"/>
          </a:p>
        </p:txBody>
      </p:sp>
      <p:sp>
        <p:nvSpPr>
          <p:cNvPr id="3" name="Content Placeholder 2">
            <a:extLst>
              <a:ext uri="{FF2B5EF4-FFF2-40B4-BE49-F238E27FC236}">
                <a16:creationId xmlns:a16="http://schemas.microsoft.com/office/drawing/2014/main" id="{FD578D45-A3DE-C469-48D0-214CB21A0EBB}"/>
              </a:ext>
            </a:extLst>
          </p:cNvPr>
          <p:cNvSpPr>
            <a:spLocks noGrp="1"/>
          </p:cNvSpPr>
          <p:nvPr>
            <p:ph idx="1"/>
          </p:nvPr>
        </p:nvSpPr>
        <p:spPr>
          <a:xfrm>
            <a:off x="457200" y="1569868"/>
            <a:ext cx="7772400" cy="3764132"/>
          </a:xfrm>
        </p:spPr>
        <p:txBody>
          <a:bodyPr>
            <a:noAutofit/>
          </a:bodyPr>
          <a:lstStyle/>
          <a:p>
            <a:pPr marL="342900" lvl="0" indent="-342900">
              <a:lnSpc>
                <a:spcPct val="150000"/>
              </a:lnSpc>
              <a:buFont typeface="+mj-lt"/>
              <a:buAutoNum type="arabicPeriod"/>
            </a:pPr>
            <a:r>
              <a:rPr lang="en-IN" sz="1600" dirty="0">
                <a:effectLst/>
                <a:latin typeface="Times New Roman" panose="02020603050405020304" pitchFamily="18" charset="0"/>
                <a:ea typeface="Times New Roman" panose="02020603050405020304" pitchFamily="18" charset="0"/>
              </a:rPr>
              <a:t>Power requirements: </a:t>
            </a:r>
            <a:br>
              <a:rPr lang="en-IN" sz="1600" dirty="0">
                <a:effectLst/>
                <a:latin typeface="Times New Roman" panose="02020603050405020304" pitchFamily="18" charset="0"/>
                <a:ea typeface="Times New Roman" panose="02020603050405020304" pitchFamily="18" charset="0"/>
              </a:rPr>
            </a:br>
            <a:r>
              <a:rPr lang="en-IN" sz="1600" dirty="0">
                <a:effectLst/>
                <a:latin typeface="Times New Roman" panose="02020603050405020304" pitchFamily="18" charset="0"/>
                <a:ea typeface="Times New Roman" panose="02020603050405020304" pitchFamily="18" charset="0"/>
              </a:rPr>
              <a:t>The ECG monitoring system's components, including the ESP32 module, AD8232 sensor, and Python GUI software, all require electrical power to function.</a:t>
            </a: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These components may run on low-voltage DC power, usually ranging from 3.3 to 5 volts.</a:t>
            </a:r>
          </a:p>
          <a:p>
            <a:pPr marL="342900" lvl="0" indent="-342900">
              <a:lnSpc>
                <a:spcPct val="150000"/>
              </a:lnSpc>
              <a:buFont typeface="+mj-lt"/>
              <a:buAutoNum type="arabicPeriod"/>
            </a:pPr>
            <a:r>
              <a:rPr lang="en-IN" sz="1600" dirty="0">
                <a:effectLst/>
                <a:latin typeface="Times New Roman" panose="02020603050405020304" pitchFamily="18" charset="0"/>
                <a:ea typeface="Times New Roman" panose="02020603050405020304" pitchFamily="18" charset="0"/>
              </a:rPr>
              <a:t>USB Connection: </a:t>
            </a:r>
            <a:br>
              <a:rPr lang="en-IN" sz="1600" dirty="0">
                <a:effectLst/>
                <a:latin typeface="Times New Roman" panose="02020603050405020304" pitchFamily="18" charset="0"/>
                <a:ea typeface="Times New Roman" panose="02020603050405020304" pitchFamily="18" charset="0"/>
              </a:rPr>
            </a:br>
            <a:r>
              <a:rPr lang="en-IN" sz="1600" dirty="0">
                <a:effectLst/>
                <a:latin typeface="Times New Roman" panose="02020603050405020304" pitchFamily="18" charset="0"/>
                <a:ea typeface="Times New Roman" panose="02020603050405020304" pitchFamily="18" charset="0"/>
              </a:rPr>
              <a:t>Most laptops include USB connections that can output power. </a:t>
            </a:r>
            <a:br>
              <a:rPr lang="en-IN" sz="1600" dirty="0">
                <a:effectLst/>
                <a:latin typeface="Times New Roman" panose="02020603050405020304" pitchFamily="18" charset="0"/>
                <a:ea typeface="Times New Roman" panose="02020603050405020304" pitchFamily="18" charset="0"/>
              </a:rPr>
            </a:br>
            <a:r>
              <a:rPr lang="en-IN" sz="1600" dirty="0">
                <a:effectLst/>
                <a:latin typeface="Times New Roman" panose="02020603050405020304" pitchFamily="18" charset="0"/>
                <a:ea typeface="Times New Roman" panose="02020603050405020304" pitchFamily="18" charset="0"/>
              </a:rPr>
              <a:t>The ESP32 module, AD8232 sensor, and other components may be built to be powered via a USB connection</a:t>
            </a:r>
            <a:endParaRPr lang="en-IN" sz="1600" dirty="0">
              <a:solidFill>
                <a:srgbClr val="000000"/>
              </a:solidFill>
              <a:effectLst/>
              <a:latin typeface="Calibri" panose="020F0502020204030204" pitchFamily="34" charset="0"/>
              <a:ea typeface="Calibri" panose="020F0502020204030204" pitchFamily="34" charset="0"/>
            </a:endParaRPr>
          </a:p>
          <a:p>
            <a:pPr marL="342900" indent="-342900">
              <a:buAutoNum type="arabicPeriod" startAt="3"/>
            </a:pPr>
            <a:endParaRPr lang="en-IN" sz="1600" dirty="0">
              <a:effectLst/>
              <a:latin typeface="Times New Roman" panose="02020603050405020304" pitchFamily="18" charset="0"/>
              <a:ea typeface="Times New Roman" panose="02020603050405020304" pitchFamily="18" charset="0"/>
            </a:endParaRPr>
          </a:p>
          <a:p>
            <a:pPr marL="342900" indent="-342900">
              <a:buAutoNum type="arabicPeriod" startAt="3"/>
            </a:pPr>
            <a:r>
              <a:rPr lang="en-IN" sz="1600" dirty="0">
                <a:effectLst/>
                <a:latin typeface="Times New Roman" panose="02020603050405020304" pitchFamily="18" charset="0"/>
                <a:ea typeface="Times New Roman" panose="02020603050405020304" pitchFamily="18" charset="0"/>
              </a:rPr>
              <a:t>Powering the system: </a:t>
            </a:r>
            <a:br>
              <a:rPr lang="en-IN" sz="1600" dirty="0">
                <a:effectLst/>
                <a:latin typeface="Times New Roman" panose="02020603050405020304" pitchFamily="18" charset="0"/>
                <a:ea typeface="Times New Roman" panose="02020603050405020304" pitchFamily="18" charset="0"/>
              </a:rPr>
            </a:br>
            <a:r>
              <a:rPr lang="en-IN" sz="1600" dirty="0">
                <a:effectLst/>
                <a:latin typeface="Times New Roman" panose="02020603050405020304" pitchFamily="18" charset="0"/>
                <a:ea typeface="Times New Roman" panose="02020603050405020304" pitchFamily="18" charset="0"/>
              </a:rPr>
              <a:t>To power the ECG monitoring system, connect the ESP32 module (which interfaces with the AD8232 sensor) to the laptop's USB port. </a:t>
            </a:r>
            <a:br>
              <a:rPr lang="en-IN" sz="1600" dirty="0">
                <a:effectLst/>
                <a:latin typeface="Times New Roman" panose="02020603050405020304" pitchFamily="18" charset="0"/>
                <a:ea typeface="Times New Roman" panose="02020603050405020304" pitchFamily="18" charset="0"/>
              </a:rPr>
            </a:br>
            <a:r>
              <a:rPr lang="en-IN" sz="1600" dirty="0">
                <a:effectLst/>
                <a:latin typeface="Times New Roman" panose="02020603050405020304" pitchFamily="18" charset="0"/>
                <a:ea typeface="Times New Roman" panose="02020603050405020304" pitchFamily="18" charset="0"/>
              </a:rPr>
              <a:t>The laptop's USB connector provides electrical power to the ESP32 module, which then powers the AD8232 sensor and other components</a:t>
            </a:r>
            <a:endParaRPr lang="en-IN" sz="1600" dirty="0"/>
          </a:p>
        </p:txBody>
      </p:sp>
      <p:sp>
        <p:nvSpPr>
          <p:cNvPr id="4" name="Date Placeholder 3">
            <a:extLst>
              <a:ext uri="{FF2B5EF4-FFF2-40B4-BE49-F238E27FC236}">
                <a16:creationId xmlns:a16="http://schemas.microsoft.com/office/drawing/2014/main" id="{A3E7E5DD-BE32-2191-96B9-82E89D7D18E2}"/>
              </a:ext>
            </a:extLst>
          </p:cNvPr>
          <p:cNvSpPr>
            <a:spLocks noGrp="1"/>
          </p:cNvSpPr>
          <p:nvPr>
            <p:ph type="dt" sz="half" idx="10"/>
          </p:nvPr>
        </p:nvSpPr>
        <p:spPr/>
        <p:txBody>
          <a:bodyPr/>
          <a:lstStyle/>
          <a:p>
            <a:r>
              <a:rPr lang="en-US" dirty="0"/>
              <a:t>2023-24</a:t>
            </a:r>
          </a:p>
        </p:txBody>
      </p:sp>
      <p:sp>
        <p:nvSpPr>
          <p:cNvPr id="5" name="Footer Placeholder 4">
            <a:extLst>
              <a:ext uri="{FF2B5EF4-FFF2-40B4-BE49-F238E27FC236}">
                <a16:creationId xmlns:a16="http://schemas.microsoft.com/office/drawing/2014/main" id="{D08A2DDF-963C-F312-309E-080928135592}"/>
              </a:ext>
            </a:extLst>
          </p:cNvPr>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a:extLst>
              <a:ext uri="{FF2B5EF4-FFF2-40B4-BE49-F238E27FC236}">
                <a16:creationId xmlns:a16="http://schemas.microsoft.com/office/drawing/2014/main" id="{983DD10E-6A2D-F441-C970-BD5001747271}"/>
              </a:ext>
            </a:extLst>
          </p:cNvPr>
          <p:cNvSpPr>
            <a:spLocks noGrp="1"/>
          </p:cNvSpPr>
          <p:nvPr>
            <p:ph type="sldNum" sz="quarter" idx="12"/>
          </p:nvPr>
        </p:nvSpPr>
        <p:spPr/>
        <p:txBody>
          <a:bodyPr/>
          <a:lstStyle/>
          <a:p>
            <a:fld id="{090942A5-5663-4CC1-9CFE-B013C5AB7306}" type="slidenum">
              <a:rPr lang="en-US" smtClean="0"/>
              <a:t>25</a:t>
            </a:fld>
            <a:endParaRPr lang="en-US"/>
          </a:p>
        </p:txBody>
      </p:sp>
    </p:spTree>
    <p:extLst>
      <p:ext uri="{BB962C8B-B14F-4D97-AF65-F5344CB8AC3E}">
        <p14:creationId xmlns:p14="http://schemas.microsoft.com/office/powerpoint/2010/main" val="2786068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1C9B0C-DBA6-BE2A-EAF3-0544F8425189}"/>
              </a:ext>
            </a:extLst>
          </p:cNvPr>
          <p:cNvSpPr>
            <a:spLocks noGrp="1"/>
          </p:cNvSpPr>
          <p:nvPr>
            <p:ph idx="1"/>
          </p:nvPr>
        </p:nvSpPr>
        <p:spPr/>
        <p:txBody>
          <a:bodyPr/>
          <a:lstStyle/>
          <a:p>
            <a:pPr marL="0" indent="0">
              <a:buNone/>
            </a:pPr>
            <a:r>
              <a:rPr lang="en-IN" sz="1800" dirty="0">
                <a:solidFill>
                  <a:schemeClr val="bg2">
                    <a:lumMod val="50000"/>
                  </a:schemeClr>
                </a:solidFill>
                <a:effectLst/>
                <a:latin typeface="Times New Roman" panose="02020603050405020304" pitchFamily="18" charset="0"/>
                <a:ea typeface="Times New Roman" panose="02020603050405020304" pitchFamily="18" charset="0"/>
              </a:rPr>
              <a:t>4. </a:t>
            </a:r>
            <a:r>
              <a:rPr lang="en-IN" sz="1800" dirty="0">
                <a:effectLst/>
                <a:latin typeface="Times New Roman" panose="02020603050405020304" pitchFamily="18" charset="0"/>
                <a:ea typeface="Times New Roman" panose="02020603050405020304" pitchFamily="18" charset="0"/>
              </a:rPr>
              <a:t>Continuous operation:</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Using the laptop as a power supply enables the ECG monitoring system to run constantly as long as the laptop is turned on.</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This is especially beneficial in situations where a portable or transportable setup is necessary, such as when monitoring patients in clinical settings, providing home healthcare, or conducting field operations.</a:t>
            </a:r>
          </a:p>
          <a:p>
            <a:pPr marL="0" indent="0">
              <a:buNone/>
            </a:pPr>
            <a:endParaRPr lang="en-IN" sz="1800" dirty="0">
              <a:latin typeface="Times New Roman" panose="02020603050405020304" pitchFamily="18" charset="0"/>
            </a:endParaRPr>
          </a:p>
          <a:p>
            <a:pPr marL="0" indent="0">
              <a:buNone/>
            </a:pPr>
            <a:r>
              <a:rPr lang="en-IN" sz="1800" dirty="0">
                <a:solidFill>
                  <a:schemeClr val="bg2">
                    <a:lumMod val="50000"/>
                  </a:schemeClr>
                </a:solidFill>
                <a:latin typeface="Times New Roman" panose="02020603050405020304" pitchFamily="18" charset="0"/>
              </a:rPr>
              <a:t>5. </a:t>
            </a:r>
            <a:r>
              <a:rPr lang="en-IN" sz="1800" dirty="0">
                <a:effectLst/>
                <a:latin typeface="Times New Roman" panose="02020603050405020304" pitchFamily="18" charset="0"/>
                <a:ea typeface="Times New Roman" panose="02020603050405020304" pitchFamily="18" charset="0"/>
              </a:rPr>
              <a:t>Flexibility and portability:</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The use of a laptop as a power supply increases the versatility and portability of the ECG monitoring </a:t>
            </a:r>
            <a:r>
              <a:rPr lang="en-IN" sz="1800" dirty="0" err="1">
                <a:effectLst/>
                <a:latin typeface="Times New Roman" panose="02020603050405020304" pitchFamily="18" charset="0"/>
                <a:ea typeface="Times New Roman" panose="02020603050405020304" pitchFamily="18" charset="0"/>
              </a:rPr>
              <a:t>system.Healthcare</a:t>
            </a:r>
            <a:r>
              <a:rPr lang="en-IN" sz="1800" dirty="0">
                <a:effectLst/>
                <a:latin typeface="Times New Roman" panose="02020603050405020304" pitchFamily="18" charset="0"/>
                <a:ea typeface="Times New Roman" panose="02020603050405020304" pitchFamily="18" charset="0"/>
              </a:rPr>
              <a:t> workers can simply transport the system to multiple locations, such as patient rooms, clinics, or emergency response vehicles, without the requirement for dedicated power sources.</a:t>
            </a:r>
            <a:endParaRPr lang="en-IN" sz="1800"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061FE025-687D-3BDA-612C-5DD7FEB5F842}"/>
              </a:ext>
            </a:extLst>
          </p:cNvPr>
          <p:cNvSpPr>
            <a:spLocks noGrp="1"/>
          </p:cNvSpPr>
          <p:nvPr>
            <p:ph type="dt" sz="half" idx="10"/>
          </p:nvPr>
        </p:nvSpPr>
        <p:spPr/>
        <p:txBody>
          <a:bodyPr/>
          <a:lstStyle/>
          <a:p>
            <a:r>
              <a:rPr lang="en-US" dirty="0"/>
              <a:t>2023-24</a:t>
            </a:r>
          </a:p>
        </p:txBody>
      </p:sp>
      <p:sp>
        <p:nvSpPr>
          <p:cNvPr id="5" name="Footer Placeholder 4">
            <a:extLst>
              <a:ext uri="{FF2B5EF4-FFF2-40B4-BE49-F238E27FC236}">
                <a16:creationId xmlns:a16="http://schemas.microsoft.com/office/drawing/2014/main" id="{1F1395AD-6AE6-BA1F-8546-BCDD36C6E3BB}"/>
              </a:ext>
            </a:extLst>
          </p:cNvPr>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a:extLst>
              <a:ext uri="{FF2B5EF4-FFF2-40B4-BE49-F238E27FC236}">
                <a16:creationId xmlns:a16="http://schemas.microsoft.com/office/drawing/2014/main" id="{B6E3583B-CA08-BD45-89AB-A0090D2BB2F6}"/>
              </a:ext>
            </a:extLst>
          </p:cNvPr>
          <p:cNvSpPr>
            <a:spLocks noGrp="1"/>
          </p:cNvSpPr>
          <p:nvPr>
            <p:ph type="sldNum" sz="quarter" idx="12"/>
          </p:nvPr>
        </p:nvSpPr>
        <p:spPr/>
        <p:txBody>
          <a:bodyPr/>
          <a:lstStyle/>
          <a:p>
            <a:fld id="{090942A5-5663-4CC1-9CFE-B013C5AB7306}" type="slidenum">
              <a:rPr lang="en-US" smtClean="0"/>
              <a:t>26</a:t>
            </a:fld>
            <a:endParaRPr lang="en-US"/>
          </a:p>
        </p:txBody>
      </p:sp>
    </p:spTree>
    <p:extLst>
      <p:ext uri="{BB962C8B-B14F-4D97-AF65-F5344CB8AC3E}">
        <p14:creationId xmlns:p14="http://schemas.microsoft.com/office/powerpoint/2010/main" val="200316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762000"/>
          </a:xfrm>
        </p:spPr>
        <p:txBody>
          <a:bodyPr>
            <a:normAutofit/>
          </a:bodyPr>
          <a:lstStyle/>
          <a:p>
            <a:r>
              <a:rPr lang="en-IN" sz="4400" dirty="0">
                <a:solidFill>
                  <a:srgbClr val="00B0F0"/>
                </a:solidFill>
                <a:latin typeface="Algerian" panose="04020705040A02060702" pitchFamily="82" charset="0"/>
              </a:rPr>
              <a:t>ADVANTAGES:</a:t>
            </a:r>
          </a:p>
        </p:txBody>
      </p:sp>
      <p:sp>
        <p:nvSpPr>
          <p:cNvPr id="3" name="Content Placeholder 2"/>
          <p:cNvSpPr>
            <a:spLocks noGrp="1"/>
          </p:cNvSpPr>
          <p:nvPr>
            <p:ph idx="1"/>
          </p:nvPr>
        </p:nvSpPr>
        <p:spPr>
          <a:xfrm>
            <a:off x="152400" y="1524000"/>
            <a:ext cx="8763000" cy="4261408"/>
          </a:xfrm>
        </p:spPr>
        <p:txBody>
          <a:bodyPr>
            <a:normAutofit fontScale="92500" lnSpcReduction="20000"/>
          </a:bodyPr>
          <a:lstStyle/>
          <a:p>
            <a:pPr marL="342900" lvl="0" indent="-342900">
              <a:lnSpc>
                <a:spcPct val="150000"/>
              </a:lnSpc>
              <a:spcAft>
                <a:spcPts val="1200"/>
              </a:spcAft>
              <a:buFont typeface="Symbol" panose="05050102010706020507" pitchFamily="18" charset="2"/>
              <a:buChar char=""/>
            </a:pPr>
            <a:r>
              <a:rPr lang="en-IN" sz="1600" dirty="0">
                <a:solidFill>
                  <a:srgbClr val="000000"/>
                </a:solidFill>
                <a:effectLst/>
                <a:ea typeface="Times New Roman" panose="02020603050405020304" pitchFamily="18" charset="0"/>
              </a:rPr>
              <a:t>Cost-Effective Testing: Simulation eliminates the initial need for actual components, lowering the expenses of hardware prototyping and testing. </a:t>
            </a:r>
            <a:endParaRPr lang="en-IN" sz="1600" dirty="0">
              <a:solidFill>
                <a:srgbClr val="000000"/>
              </a:solidFill>
              <a:effectLst/>
              <a:ea typeface="Calibri" panose="020F0502020204030204" pitchFamily="34" charset="0"/>
            </a:endParaRPr>
          </a:p>
          <a:p>
            <a:pPr marL="342900" lvl="0" indent="-342900">
              <a:lnSpc>
                <a:spcPct val="150000"/>
              </a:lnSpc>
              <a:spcAft>
                <a:spcPts val="1200"/>
              </a:spcAft>
              <a:buFont typeface="Symbol" panose="05050102010706020507" pitchFamily="18" charset="2"/>
              <a:buChar char=""/>
            </a:pPr>
            <a:r>
              <a:rPr lang="en-IN" sz="1600" dirty="0">
                <a:solidFill>
                  <a:srgbClr val="000000"/>
                </a:solidFill>
                <a:effectLst/>
                <a:ea typeface="Times New Roman" panose="02020603050405020304" pitchFamily="18" charset="0"/>
              </a:rPr>
              <a:t>Rapid Prototyping: Simulation enables for quick iteration and refinement of the system design, resulting in faster prototyping and development cycles. </a:t>
            </a:r>
            <a:endParaRPr lang="en-IN" sz="1600" dirty="0">
              <a:solidFill>
                <a:srgbClr val="000000"/>
              </a:solidFill>
              <a:effectLst/>
              <a:ea typeface="Calibri" panose="020F0502020204030204" pitchFamily="34" charset="0"/>
            </a:endParaRPr>
          </a:p>
          <a:p>
            <a:pPr marL="342900" lvl="0" indent="-342900">
              <a:lnSpc>
                <a:spcPct val="150000"/>
              </a:lnSpc>
              <a:spcAft>
                <a:spcPts val="1200"/>
              </a:spcAft>
              <a:buFont typeface="Symbol" panose="05050102010706020507" pitchFamily="18" charset="2"/>
              <a:buChar char=""/>
            </a:pPr>
            <a:r>
              <a:rPr lang="en-IN" sz="1600" dirty="0">
                <a:solidFill>
                  <a:srgbClr val="000000"/>
                </a:solidFill>
                <a:effectLst/>
                <a:ea typeface="Times New Roman" panose="02020603050405020304" pitchFamily="18" charset="0"/>
              </a:rPr>
              <a:t>Risk Mitigation: Simulating the system allows you to detect and address potential faults or errors early in the development process, which reduces risks during implementation. </a:t>
            </a:r>
            <a:endParaRPr lang="en-IN" sz="1600" dirty="0">
              <a:solidFill>
                <a:srgbClr val="000000"/>
              </a:solidFill>
              <a:effectLst/>
              <a:ea typeface="Calibri" panose="020F0502020204030204" pitchFamily="34" charset="0"/>
            </a:endParaRPr>
          </a:p>
          <a:p>
            <a:pPr marL="342900" lvl="0" indent="-342900">
              <a:lnSpc>
                <a:spcPct val="150000"/>
              </a:lnSpc>
              <a:spcAft>
                <a:spcPts val="1200"/>
              </a:spcAft>
              <a:buFont typeface="Symbol" panose="05050102010706020507" pitchFamily="18" charset="2"/>
              <a:buChar char=""/>
            </a:pPr>
            <a:r>
              <a:rPr lang="en-IN" sz="1600" dirty="0">
                <a:solidFill>
                  <a:srgbClr val="000000"/>
                </a:solidFill>
                <a:effectLst/>
                <a:ea typeface="Times New Roman" panose="02020603050405020304" pitchFamily="18" charset="0"/>
              </a:rPr>
              <a:t>Scenario Testing: Simulation allows you to test the system under a variety of scenarios, settings, and input signals to determine its performance and robustness. </a:t>
            </a:r>
          </a:p>
          <a:p>
            <a:pPr marL="342900" lvl="0" indent="-342900">
              <a:lnSpc>
                <a:spcPct val="150000"/>
              </a:lnSpc>
              <a:spcAft>
                <a:spcPts val="12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Data analysis: Simulation results are useful for </a:t>
            </a:r>
            <a:r>
              <a:rPr lang="en-IN" sz="1800" dirty="0" err="1">
                <a:effectLst/>
                <a:latin typeface="Times New Roman" panose="02020603050405020304" pitchFamily="18" charset="0"/>
                <a:ea typeface="Times New Roman" panose="02020603050405020304" pitchFamily="18" charset="0"/>
              </a:rPr>
              <a:t>analyzing</a:t>
            </a:r>
            <a:r>
              <a:rPr lang="en-IN" sz="1800" dirty="0">
                <a:effectLst/>
                <a:latin typeface="Times New Roman" panose="02020603050405020304" pitchFamily="18" charset="0"/>
                <a:ea typeface="Times New Roman" panose="02020603050405020304" pitchFamily="18" charset="0"/>
              </a:rPr>
              <a:t>, validating, and optimizing algorithms, signal processing techniques, and system </a:t>
            </a:r>
            <a:r>
              <a:rPr lang="en-IN" sz="1800" dirty="0" err="1">
                <a:effectLst/>
                <a:latin typeface="Times New Roman" panose="02020603050405020304" pitchFamily="18" charset="0"/>
                <a:ea typeface="Times New Roman" panose="02020603050405020304" pitchFamily="18" charset="0"/>
              </a:rPr>
              <a:t>behavior</a:t>
            </a:r>
            <a:endParaRPr lang="en-IN" sz="1600" dirty="0">
              <a:solidFill>
                <a:srgbClr val="000000"/>
              </a:solidFill>
              <a:effectLst/>
              <a:ea typeface="Calibri" panose="020F0502020204030204" pitchFamily="34"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2023-24</a:t>
            </a:r>
          </a:p>
        </p:txBody>
      </p:sp>
      <p:sp>
        <p:nvSpPr>
          <p:cNvPr id="5" name="Footer Placeholder 4"/>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A80CE-0E94-6C92-B78F-6E37FB62CDB8}"/>
              </a:ext>
            </a:extLst>
          </p:cNvPr>
          <p:cNvSpPr>
            <a:spLocks noGrp="1"/>
          </p:cNvSpPr>
          <p:nvPr>
            <p:ph idx="1"/>
          </p:nvPr>
        </p:nvSpPr>
        <p:spPr>
          <a:xfrm>
            <a:off x="381000" y="990600"/>
            <a:ext cx="8229600" cy="4389120"/>
          </a:xfrm>
        </p:spPr>
        <p:txBody>
          <a:bodyPr/>
          <a:lstStyle/>
          <a:p>
            <a:r>
              <a:rPr lang="en-IN" sz="1800" dirty="0">
                <a:effectLst/>
                <a:latin typeface="Times New Roman" panose="02020603050405020304" pitchFamily="18" charset="0"/>
                <a:ea typeface="Times New Roman" panose="02020603050405020304" pitchFamily="18" charset="0"/>
              </a:rPr>
              <a:t>Data analysis: Simulation results are useful for </a:t>
            </a:r>
            <a:r>
              <a:rPr lang="en-IN" sz="1800" dirty="0" err="1">
                <a:effectLst/>
                <a:latin typeface="Times New Roman" panose="02020603050405020304" pitchFamily="18" charset="0"/>
                <a:ea typeface="Times New Roman" panose="02020603050405020304" pitchFamily="18" charset="0"/>
              </a:rPr>
              <a:t>analyzing</a:t>
            </a:r>
            <a:r>
              <a:rPr lang="en-IN" sz="1800" dirty="0">
                <a:effectLst/>
                <a:latin typeface="Times New Roman" panose="02020603050405020304" pitchFamily="18" charset="0"/>
                <a:ea typeface="Times New Roman" panose="02020603050405020304" pitchFamily="18" charset="0"/>
              </a:rPr>
              <a:t>, validating, and optimizing algorithms, signal processing techniques, and system </a:t>
            </a:r>
            <a:r>
              <a:rPr lang="en-IN" sz="1800" dirty="0" err="1">
                <a:effectLst/>
                <a:latin typeface="Times New Roman" panose="02020603050405020304" pitchFamily="18" charset="0"/>
                <a:ea typeface="Times New Roman" panose="02020603050405020304" pitchFamily="18" charset="0"/>
              </a:rPr>
              <a:t>behavior</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200"/>
              </a:spcAft>
              <a:buFont typeface="Symbol" panose="05050102010706020507" pitchFamily="18" charset="2"/>
              <a:buChar char=""/>
            </a:pPr>
            <a:r>
              <a:rPr lang="en-IN" sz="1600" dirty="0">
                <a:solidFill>
                  <a:srgbClr val="000000"/>
                </a:solidFill>
                <a:effectLst/>
                <a:ea typeface="Times New Roman" panose="02020603050405020304" pitchFamily="18" charset="0"/>
              </a:rPr>
              <a:t>Time Efficiency: Simulating the system speeds up the testing and validation process as compared to physical prototype and testing methods. </a:t>
            </a:r>
            <a:br>
              <a:rPr lang="en-IN" sz="1800" dirty="0">
                <a:solidFill>
                  <a:srgbClr val="000000"/>
                </a:solidFill>
                <a:effectLst/>
                <a:ea typeface="Times New Roman" panose="02020603050405020304" pitchFamily="18" charset="0"/>
              </a:rPr>
            </a:br>
            <a:r>
              <a:rPr lang="en-IN" sz="1800" dirty="0">
                <a:solidFill>
                  <a:srgbClr val="000000"/>
                </a:solidFill>
                <a:effectLst/>
                <a:ea typeface="Times New Roman" panose="02020603050405020304" pitchFamily="18" charset="0"/>
              </a:rPr>
              <a:t> </a:t>
            </a:r>
          </a:p>
          <a:p>
            <a:pPr marL="0" lvl="0" indent="0">
              <a:lnSpc>
                <a:spcPct val="150000"/>
              </a:lnSpc>
              <a:spcAft>
                <a:spcPts val="1200"/>
              </a:spcAft>
              <a:buNone/>
            </a:pPr>
            <a:r>
              <a:rPr lang="en-IN" sz="1800" dirty="0">
                <a:solidFill>
                  <a:srgbClr val="000000"/>
                </a:solidFill>
                <a:ea typeface="Times New Roman" panose="02020603050405020304" pitchFamily="18" charset="0"/>
              </a:rPr>
              <a:t> </a:t>
            </a:r>
            <a:r>
              <a:rPr lang="en-IN" sz="1800" dirty="0">
                <a:effectLst/>
                <a:ea typeface="Times New Roman" panose="02020603050405020304" pitchFamily="18" charset="0"/>
              </a:rPr>
              <a:t>S</a:t>
            </a:r>
            <a:r>
              <a:rPr lang="en-IN" sz="1600" dirty="0">
                <a:effectLst/>
                <a:ea typeface="Times New Roman" panose="02020603050405020304" pitchFamily="18" charset="0"/>
              </a:rPr>
              <a:t>imulation platforms provide freedom in adjusting parameters, settings, and    situations, allowing for testing and study of many design choices</a:t>
            </a:r>
            <a:endParaRPr lang="en-IN" sz="1600" dirty="0"/>
          </a:p>
        </p:txBody>
      </p:sp>
      <p:sp>
        <p:nvSpPr>
          <p:cNvPr id="4" name="Date Placeholder 3">
            <a:extLst>
              <a:ext uri="{FF2B5EF4-FFF2-40B4-BE49-F238E27FC236}">
                <a16:creationId xmlns:a16="http://schemas.microsoft.com/office/drawing/2014/main" id="{8D6D893B-F3F7-23CC-217C-763DB165620F}"/>
              </a:ext>
            </a:extLst>
          </p:cNvPr>
          <p:cNvSpPr>
            <a:spLocks noGrp="1"/>
          </p:cNvSpPr>
          <p:nvPr>
            <p:ph type="dt" sz="half" idx="10"/>
          </p:nvPr>
        </p:nvSpPr>
        <p:spPr/>
        <p:txBody>
          <a:bodyPr/>
          <a:lstStyle/>
          <a:p>
            <a:r>
              <a:rPr lang="en-US" dirty="0"/>
              <a:t>2023-24</a:t>
            </a:r>
          </a:p>
        </p:txBody>
      </p:sp>
      <p:sp>
        <p:nvSpPr>
          <p:cNvPr id="5" name="Footer Placeholder 4">
            <a:extLst>
              <a:ext uri="{FF2B5EF4-FFF2-40B4-BE49-F238E27FC236}">
                <a16:creationId xmlns:a16="http://schemas.microsoft.com/office/drawing/2014/main" id="{3AAA477D-4877-BDA3-49D0-8516AF5BDBAD}"/>
              </a:ext>
            </a:extLst>
          </p:cNvPr>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a:extLst>
              <a:ext uri="{FF2B5EF4-FFF2-40B4-BE49-F238E27FC236}">
                <a16:creationId xmlns:a16="http://schemas.microsoft.com/office/drawing/2014/main" id="{D3B04826-4DC8-750C-0C2D-CD82A9EBC7AC}"/>
              </a:ext>
            </a:extLst>
          </p:cNvPr>
          <p:cNvSpPr>
            <a:spLocks noGrp="1"/>
          </p:cNvSpPr>
          <p:nvPr>
            <p:ph type="sldNum" sz="quarter" idx="12"/>
          </p:nvPr>
        </p:nvSpPr>
        <p:spPr/>
        <p:txBody>
          <a:bodyPr/>
          <a:lstStyle/>
          <a:p>
            <a:fld id="{090942A5-5663-4CC1-9CFE-B013C5AB7306}" type="slidenum">
              <a:rPr lang="en-US" smtClean="0"/>
              <a:t>28</a:t>
            </a:fld>
            <a:endParaRPr lang="en-US"/>
          </a:p>
        </p:txBody>
      </p:sp>
    </p:spTree>
    <p:extLst>
      <p:ext uri="{BB962C8B-B14F-4D97-AF65-F5344CB8AC3E}">
        <p14:creationId xmlns:p14="http://schemas.microsoft.com/office/powerpoint/2010/main" val="426886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90700"/>
            <a:ext cx="8229600" cy="762000"/>
          </a:xfrm>
        </p:spPr>
        <p:txBody>
          <a:bodyPr>
            <a:normAutofit/>
          </a:bodyPr>
          <a:lstStyle/>
          <a:p>
            <a:r>
              <a:rPr lang="en-US" sz="4400" dirty="0">
                <a:solidFill>
                  <a:srgbClr val="00B0F0"/>
                </a:solidFill>
                <a:latin typeface="Algerian" panose="04020705040A02060702" pitchFamily="82" charset="0"/>
              </a:rPr>
              <a:t>Conclusion:</a:t>
            </a:r>
          </a:p>
        </p:txBody>
      </p:sp>
      <p:sp>
        <p:nvSpPr>
          <p:cNvPr id="3" name="Content Placeholder 2"/>
          <p:cNvSpPr>
            <a:spLocks noGrp="1"/>
          </p:cNvSpPr>
          <p:nvPr>
            <p:ph idx="1"/>
          </p:nvPr>
        </p:nvSpPr>
        <p:spPr>
          <a:xfrm>
            <a:off x="457200" y="1480404"/>
            <a:ext cx="8382000" cy="5029200"/>
          </a:xfrm>
        </p:spPr>
        <p:txBody>
          <a:bodyPr>
            <a:normAutofit fontScale="97500"/>
          </a:bodyPr>
          <a:lstStyle/>
          <a:p>
            <a:pPr marL="0" indent="0" algn="just">
              <a:buNone/>
            </a:pPr>
            <a:r>
              <a:rPr lang="en-IN" sz="1800" dirty="0">
                <a:effectLst/>
                <a:ea typeface="Times New Roman" panose="02020603050405020304" pitchFamily="18" charset="0"/>
              </a:rPr>
              <a:t>1. Finally, </a:t>
            </a:r>
            <a:r>
              <a:rPr lang="en-IN" sz="1800" dirty="0" err="1">
                <a:effectLst/>
                <a:ea typeface="Times New Roman" panose="02020603050405020304" pitchFamily="18" charset="0"/>
              </a:rPr>
              <a:t>modeling</a:t>
            </a:r>
            <a:r>
              <a:rPr lang="en-IN" sz="1800" dirty="0">
                <a:effectLst/>
                <a:ea typeface="Times New Roman" panose="02020603050405020304" pitchFamily="18" charset="0"/>
              </a:rPr>
              <a:t> an ECG monitoring system with software tools provides a cost-effective, efficient, and adaptable way to development and testing.</a:t>
            </a:r>
          </a:p>
          <a:p>
            <a:pPr marL="0" indent="0" algn="just">
              <a:buNone/>
            </a:pPr>
            <a:r>
              <a:rPr lang="en-IN" sz="1800" dirty="0">
                <a:ea typeface="Times New Roman" panose="02020603050405020304" pitchFamily="18" charset="0"/>
              </a:rPr>
              <a:t>2. </a:t>
            </a:r>
            <a:r>
              <a:rPr lang="en-IN" sz="1800" dirty="0">
                <a:effectLst/>
                <a:ea typeface="Times New Roman" panose="02020603050405020304" pitchFamily="18" charset="0"/>
              </a:rPr>
              <a:t>It provides quick prototyping, risk mitigation, scenario testing, and data analysis, resulting in increased system performance and dependability.</a:t>
            </a:r>
          </a:p>
          <a:p>
            <a:pPr marL="0" indent="0" algn="just">
              <a:buNone/>
            </a:pPr>
            <a:r>
              <a:rPr lang="en-IN" sz="1800" dirty="0">
                <a:ea typeface="Times New Roman" panose="02020603050405020304" pitchFamily="18" charset="0"/>
              </a:rPr>
              <a:t>3. </a:t>
            </a:r>
            <a:r>
              <a:rPr lang="en-IN" sz="1800" dirty="0">
                <a:effectLst/>
                <a:ea typeface="Times New Roman" panose="02020603050405020304" pitchFamily="18" charset="0"/>
              </a:rPr>
              <a:t>Simulation shortens the development cycle, enables iteration and refinement, and provides vital insights for optimization. </a:t>
            </a:r>
          </a:p>
          <a:p>
            <a:pPr marL="0" indent="0" algn="just">
              <a:buNone/>
            </a:pPr>
            <a:r>
              <a:rPr lang="en-IN" sz="1800" dirty="0">
                <a:ea typeface="Times New Roman" panose="02020603050405020304" pitchFamily="18" charset="0"/>
              </a:rPr>
              <a:t>4. </a:t>
            </a:r>
            <a:r>
              <a:rPr lang="en-IN" sz="1800" dirty="0">
                <a:effectLst/>
                <a:ea typeface="Times New Roman" panose="02020603050405020304" pitchFamily="18" charset="0"/>
              </a:rPr>
              <a:t>Overall, using simulation in ECG monitoring system development improves productivity, lowers costs, and helps to create strong and effective healthcare solutions.</a:t>
            </a:r>
            <a:endParaRPr lang="en-US" sz="2400" dirty="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r>
              <a:rPr lang="en-US" dirty="0"/>
              <a:t>2023-24</a:t>
            </a:r>
          </a:p>
        </p:txBody>
      </p:sp>
      <p:sp>
        <p:nvSpPr>
          <p:cNvPr id="6" name="Footer Placeholder 5"/>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5" name="Slide Number Placeholder 4"/>
          <p:cNvSpPr>
            <a:spLocks noGrp="1"/>
          </p:cNvSpPr>
          <p:nvPr>
            <p:ph type="sldNum" sz="quarter" idx="12"/>
          </p:nvPr>
        </p:nvSpPr>
        <p:spPr/>
        <p:txBody>
          <a:bodyPr/>
          <a:lstStyle/>
          <a:p>
            <a:fld id="{090942A5-5663-4CC1-9CFE-B013C5AB7306}"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57200"/>
            <a:ext cx="7924800" cy="1066800"/>
          </a:xfrm>
        </p:spPr>
        <p:txBody>
          <a:bodyPr>
            <a:normAutofit fontScale="90000"/>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5300" dirty="0">
                <a:solidFill>
                  <a:srgbClr val="00B0F0"/>
                </a:solidFill>
                <a:latin typeface="Algerian" panose="04020705040A02060702" pitchFamily="82" charset="0"/>
                <a:cs typeface="Times New Roman" panose="02020603050405020304" pitchFamily="18" charset="0"/>
              </a:rPr>
              <a:t>Introduction:</a:t>
            </a:r>
            <a:endParaRPr lang="en-US" sz="4400" dirty="0"/>
          </a:p>
        </p:txBody>
      </p:sp>
      <p:sp>
        <p:nvSpPr>
          <p:cNvPr id="3" name="Content Placeholder 2"/>
          <p:cNvSpPr>
            <a:spLocks noGrp="1"/>
          </p:cNvSpPr>
          <p:nvPr>
            <p:ph idx="1"/>
          </p:nvPr>
        </p:nvSpPr>
        <p:spPr>
          <a:xfrm>
            <a:off x="441960" y="1524000"/>
            <a:ext cx="8229600" cy="5486400"/>
          </a:xfrm>
        </p:spPr>
        <p:txBody>
          <a:bodyPr>
            <a:noAutofit/>
          </a:bodyPr>
          <a:lstStyle/>
          <a:p>
            <a:pPr algn="just">
              <a:buFont typeface="Wingdings" panose="05000000000000000000" pitchFamily="2" charset="2"/>
              <a:buChar char="Ø"/>
            </a:pPr>
            <a:r>
              <a:rPr lang="en-US" sz="1600" dirty="0"/>
              <a:t>Electrocardiography (ECG) is a vital technique in cardiovascular healthcare, providing information on the electrical activity of the heart. In recent years, developments in microcontroller technology, such as the ESP32, and the availability of specialized sensors, such as the AD8232 ECG sensor, have transformed ECG testing and monitoring. This introduction describes how to create a software solution for acquiring, analyzing, and monitoring ECG data using the ESP32 microcontroller and the AD8232 sensor. </a:t>
            </a:r>
          </a:p>
          <a:p>
            <a:pPr algn="just">
              <a:buFont typeface="Wingdings" panose="05000000000000000000" pitchFamily="2" charset="2"/>
              <a:buChar char="Ø"/>
            </a:pPr>
            <a:r>
              <a:rPr lang="en-US" sz="1600" dirty="0"/>
              <a:t>The ESP32 microcontroller, known for its versatility and connection, ser</a:t>
            </a:r>
          </a:p>
          <a:p>
            <a:pPr algn="just">
              <a:buFont typeface="Wingdings" panose="05000000000000000000" pitchFamily="2" charset="2"/>
              <a:buChar char="Ø"/>
            </a:pPr>
            <a:r>
              <a:rPr lang="en-US" sz="1600" dirty="0"/>
              <a:t>The AD8232 ECG sensor is a highly sensitive and dependable gadget built exclusively </a:t>
            </a:r>
            <a:r>
              <a:rPr lang="en-US" sz="1600" dirty="0" err="1"/>
              <a:t>ves</a:t>
            </a:r>
            <a:r>
              <a:rPr lang="en-US" sz="1600" dirty="0"/>
              <a:t> as the foundation of our ECG software solution. Its dual-core architecture, low-power capabilities, and Wi-Fi and Bluetooth integration make it an excellent platform for real-time ECG data processing and transmission. to measure electrical impulses produced by the heart. Its low noise characteristics, configurable gain settings, and built-in signal filtering circuitry allow accurate ECG signal capture even in demanding conditions. </a:t>
            </a:r>
          </a:p>
          <a:p>
            <a:pPr algn="just">
              <a:buFont typeface="Wingdings" panose="05000000000000000000" pitchFamily="2" charset="2"/>
              <a:buChar char="Ø"/>
            </a:pPr>
            <a:r>
              <a:rPr lang="en-US" sz="1600" dirty="0"/>
              <a:t>Our software solution works smoothly with the ESP32 and AD8232 sensors, providing a simple interface for ECG testing and monitoring. The software enables real-time ECG signal acquisition, visualizes ECG waveforms, calculates heart rate and rhythm metrics, and offers </a:t>
            </a:r>
            <a:r>
              <a:rPr lang="en-US" sz="1600" dirty="0" err="1"/>
              <a:t>customisable</a:t>
            </a:r>
            <a:r>
              <a:rPr lang="en-US" sz="1600" dirty="0"/>
              <a:t> alerting mechanisms for abnormal patterns or events. </a:t>
            </a:r>
          </a:p>
        </p:txBody>
      </p:sp>
      <p:sp>
        <p:nvSpPr>
          <p:cNvPr id="4" name="Date Placeholder 3"/>
          <p:cNvSpPr>
            <a:spLocks noGrp="1"/>
          </p:cNvSpPr>
          <p:nvPr>
            <p:ph type="dt" sz="half" idx="10"/>
          </p:nvPr>
        </p:nvSpPr>
        <p:spPr/>
        <p:txBody>
          <a:bodyPr/>
          <a:lstStyle/>
          <a:p>
            <a:r>
              <a:rPr lang="en-US" dirty="0"/>
              <a:t>2023-24</a:t>
            </a:r>
          </a:p>
        </p:txBody>
      </p:sp>
      <p:sp>
        <p:nvSpPr>
          <p:cNvPr id="6" name="Footer Placeholder 5"/>
          <p:cNvSpPr>
            <a:spLocks noGrp="1"/>
          </p:cNvSpPr>
          <p:nvPr>
            <p:ph type="ftr" sz="quarter" idx="11"/>
          </p:nvPr>
        </p:nvSpPr>
        <p:spPr>
          <a:xfrm>
            <a:off x="3200402" y="6370637"/>
            <a:ext cx="3352800" cy="365125"/>
          </a:xfrm>
        </p:spPr>
        <p:txBody>
          <a:bodyPr/>
          <a:lstStyle/>
          <a:p>
            <a:r>
              <a:rPr lang="en-US" dirty="0"/>
              <a:t>TE(E&amp;TC </a:t>
            </a:r>
            <a:r>
              <a:rPr lang="en-US" dirty="0" err="1"/>
              <a:t>Engg</a:t>
            </a:r>
            <a:r>
              <a:rPr lang="en-US" dirty="0"/>
              <a:t>.), ADYPSOE, </a:t>
            </a:r>
            <a:r>
              <a:rPr lang="en-US" dirty="0" err="1"/>
              <a:t>Lohegaon,Pune</a:t>
            </a:r>
            <a:endParaRPr lang="en-US" dirty="0"/>
          </a:p>
        </p:txBody>
      </p:sp>
      <p:sp>
        <p:nvSpPr>
          <p:cNvPr id="5" name="Slide Number Placeholder 4"/>
          <p:cNvSpPr>
            <a:spLocks noGrp="1"/>
          </p:cNvSpPr>
          <p:nvPr>
            <p:ph type="sldNum" sz="quarter" idx="12"/>
          </p:nvPr>
        </p:nvSpPr>
        <p:spPr/>
        <p:txBody>
          <a:bodyPr/>
          <a:lstStyle/>
          <a:p>
            <a:fld id="{090942A5-5663-4CC1-9CFE-B013C5AB7306}" type="slidenum">
              <a:rPr lang="en-US" sz="2400" smtClean="0"/>
              <a:t>3</a:t>
            </a:fld>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1675"/>
            <a:ext cx="8077200" cy="762000"/>
          </a:xfrm>
        </p:spPr>
        <p:txBody>
          <a:bodyPr>
            <a:normAutofit/>
          </a:bodyPr>
          <a:lstStyle/>
          <a:p>
            <a:r>
              <a:rPr lang="en-IN" sz="4400" dirty="0">
                <a:solidFill>
                  <a:srgbClr val="00B0F0"/>
                </a:solidFill>
                <a:latin typeface="Algerian" panose="04020705040A02060702" pitchFamily="82" charset="0"/>
              </a:rPr>
              <a:t>FUTURE SCOPE:</a:t>
            </a:r>
          </a:p>
        </p:txBody>
      </p:sp>
      <p:sp>
        <p:nvSpPr>
          <p:cNvPr id="3" name="Content Placeholder 2"/>
          <p:cNvSpPr>
            <a:spLocks noGrp="1"/>
          </p:cNvSpPr>
          <p:nvPr>
            <p:ph idx="1"/>
          </p:nvPr>
        </p:nvSpPr>
        <p:spPr>
          <a:xfrm>
            <a:off x="457200" y="1600200"/>
            <a:ext cx="8229600" cy="5257800"/>
          </a:xfrm>
        </p:spPr>
        <p:txBody>
          <a:bodyPr>
            <a:normAutofit/>
          </a:bodyPr>
          <a:lstStyle/>
          <a:p>
            <a:pPr fontAlgn="base">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The future of ECG monitoring systems that use microcontrollers like the ESP32 and sensors like the </a:t>
            </a:r>
            <a:r>
              <a:rPr lang="en-IN" sz="1800" dirty="0">
                <a:solidFill>
                  <a:srgbClr val="000000"/>
                </a:solidFill>
                <a:effectLst/>
                <a:ea typeface="Times New Roman" panose="02020603050405020304" pitchFamily="18" charset="0"/>
              </a:rPr>
              <a:t>AD8232 seems promising. Miniaturization trends will result in the creation of small, lightweight ECG devices </a:t>
            </a:r>
            <a:r>
              <a:rPr lang="en-IN" sz="1800" dirty="0">
                <a:solidFill>
                  <a:srgbClr val="000000"/>
                </a:solidFill>
                <a:effectLst/>
                <a:latin typeface="Times New Roman" panose="02020603050405020304" pitchFamily="18" charset="0"/>
                <a:ea typeface="Times New Roman" panose="02020603050405020304" pitchFamily="18" charset="0"/>
              </a:rPr>
              <a:t>that can be comfortably worn for continuous monitoring. These gadgets, together with wireless communication choices such as Bluetooth Low Energy (BLE) and Wi-Fi, will allow for seamless data transmission to healthcare practitioners and improved remote patient monitoring capabilities. </a:t>
            </a:r>
            <a:endParaRPr lang="en-IN" sz="1800" dirty="0">
              <a:solidFill>
                <a:srgbClr val="000000"/>
              </a:solidFill>
              <a:latin typeface="Times New Roman" panose="02020603050405020304" pitchFamily="18" charset="0"/>
              <a:ea typeface="Times New Roman" panose="02020603050405020304" pitchFamily="18" charset="0"/>
            </a:endParaRPr>
          </a:p>
          <a:p>
            <a:pPr fontAlgn="base">
              <a:buFont typeface="Wingdings" panose="05000000000000000000" pitchFamily="2" charset="2"/>
              <a:buChar char="Ø"/>
            </a:pPr>
            <a:r>
              <a:rPr lang="en-IN" sz="1800" dirty="0">
                <a:solidFill>
                  <a:srgbClr val="000000"/>
                </a:solidFill>
                <a:effectLst/>
                <a:ea typeface="Times New Roman" panose="02020603050405020304" pitchFamily="18" charset="0"/>
              </a:rPr>
              <a:t>Furthermore, the integration of AI and ML algorithms will transform ECG analysis by enabling advanced analytics, anomaly detection, and predictive capabilities. These technologies will enable personalized healthcare insights, early diagnosis of cardiac events, and targeted therapies. Telemedicine will also benefit significantly as ECG monitoring technologies become integrated into remote patient monitoring, increasing healthcare accessible and improving patient outcomes.</a:t>
            </a:r>
            <a:endParaRPr lang="en-IN" sz="1800" dirty="0">
              <a:solidFill>
                <a:srgbClr val="000000"/>
              </a:solidFill>
              <a:effectLst/>
              <a:ea typeface="Calibri" panose="020F0502020204030204" pitchFamily="34" charset="0"/>
            </a:endParaRPr>
          </a:p>
          <a:p>
            <a:pPr fontAlgn="base">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2023-24</a:t>
            </a:r>
          </a:p>
        </p:txBody>
      </p:sp>
      <p:sp>
        <p:nvSpPr>
          <p:cNvPr id="5" name="Footer Placeholder 4"/>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p:cNvSpPr>
            <a:spLocks noGrp="1"/>
          </p:cNvSpPr>
          <p:nvPr>
            <p:ph type="sldNum" sz="quarter" idx="12"/>
          </p:nvPr>
        </p:nvSpPr>
        <p:spPr/>
        <p:txBody>
          <a:bodyPr/>
          <a:lstStyle/>
          <a:p>
            <a:fld id="{090942A5-5663-4CC1-9CFE-B013C5AB7306}"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549" y="304800"/>
            <a:ext cx="8229600" cy="1143000"/>
          </a:xfrm>
        </p:spPr>
        <p:txBody>
          <a:bodyPr>
            <a:normAutofit/>
          </a:bodyPr>
          <a:lstStyle/>
          <a:p>
            <a:r>
              <a:rPr lang="en-US" sz="4400" dirty="0">
                <a:solidFill>
                  <a:srgbClr val="00B0F0"/>
                </a:solidFill>
                <a:latin typeface="Algerian" panose="04020705040A02060702" pitchFamily="82" charset="0"/>
                <a:sym typeface="+mn-ea"/>
              </a:rPr>
              <a:t>REFERENCES:</a:t>
            </a:r>
            <a:endParaRPr lang="en-US" sz="4400" dirty="0"/>
          </a:p>
        </p:txBody>
      </p:sp>
      <p:sp>
        <p:nvSpPr>
          <p:cNvPr id="5" name="Date Placeholder 4"/>
          <p:cNvSpPr>
            <a:spLocks noGrp="1"/>
          </p:cNvSpPr>
          <p:nvPr>
            <p:ph type="dt" sz="half" idx="10"/>
          </p:nvPr>
        </p:nvSpPr>
        <p:spPr/>
        <p:txBody>
          <a:bodyPr/>
          <a:lstStyle/>
          <a:p>
            <a:r>
              <a:rPr lang="en-US" dirty="0"/>
              <a:t>2023-24</a:t>
            </a:r>
          </a:p>
        </p:txBody>
      </p:sp>
      <p:sp>
        <p:nvSpPr>
          <p:cNvPr id="6" name="Footer Placeholder 5"/>
          <p:cNvSpPr>
            <a:spLocks noGrp="1"/>
          </p:cNvSpPr>
          <p:nvPr>
            <p:ph type="ftr" sz="quarter" idx="11"/>
          </p:nvPr>
        </p:nvSpPr>
        <p:spPr/>
        <p:txBody>
          <a:bodyPr/>
          <a:lstStyle/>
          <a:p>
            <a:r>
              <a:rPr lang="en-US" dirty="0" err="1"/>
              <a:t>tE</a:t>
            </a:r>
            <a:r>
              <a:rPr lang="en-US" dirty="0"/>
              <a:t>(E&amp;TC </a:t>
            </a:r>
            <a:r>
              <a:rPr lang="en-US" dirty="0" err="1"/>
              <a:t>Engg</a:t>
            </a:r>
            <a:r>
              <a:rPr lang="en-US" dirty="0"/>
              <a:t>.), ADYPSOE, </a:t>
            </a:r>
            <a:r>
              <a:rPr lang="en-US" dirty="0" err="1"/>
              <a:t>Lohegaon,Pune</a:t>
            </a:r>
            <a:endParaRPr lang="en-US" dirty="0"/>
          </a:p>
        </p:txBody>
      </p:sp>
      <p:sp>
        <p:nvSpPr>
          <p:cNvPr id="7" name="Slide Number Placeholder 6"/>
          <p:cNvSpPr>
            <a:spLocks noGrp="1"/>
          </p:cNvSpPr>
          <p:nvPr>
            <p:ph type="sldNum" sz="quarter" idx="12"/>
          </p:nvPr>
        </p:nvSpPr>
        <p:spPr/>
        <p:txBody>
          <a:bodyPr/>
          <a:lstStyle/>
          <a:p>
            <a:fld id="{090942A5-5663-4CC1-9CFE-B013C5AB7306}" type="slidenum">
              <a:rPr lang="en-US" smtClean="0"/>
              <a:t>31</a:t>
            </a:fld>
            <a:endParaRPr lang="en-US"/>
          </a:p>
        </p:txBody>
      </p:sp>
      <p:sp>
        <p:nvSpPr>
          <p:cNvPr id="9" name="Content Placeholder 8"/>
          <p:cNvSpPr>
            <a:spLocks noGrp="1"/>
          </p:cNvSpPr>
          <p:nvPr>
            <p:ph sz="half" idx="2"/>
          </p:nvPr>
        </p:nvSpPr>
        <p:spPr>
          <a:xfrm flipH="1">
            <a:off x="8686800" y="1920240"/>
            <a:ext cx="274320" cy="4434840"/>
          </a:xfrm>
        </p:spPr>
        <p:txBody>
          <a:bodyPr>
            <a:normAutofit fontScale="97500"/>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a:p>
        </p:txBody>
      </p:sp>
      <p:sp>
        <p:nvSpPr>
          <p:cNvPr id="13" name="TextBox 12">
            <a:extLst>
              <a:ext uri="{FF2B5EF4-FFF2-40B4-BE49-F238E27FC236}">
                <a16:creationId xmlns:a16="http://schemas.microsoft.com/office/drawing/2014/main" id="{72AD56FA-B0C3-27D9-7F73-B5544B8F5390}"/>
              </a:ext>
            </a:extLst>
          </p:cNvPr>
          <p:cNvSpPr txBox="1"/>
          <p:nvPr/>
        </p:nvSpPr>
        <p:spPr>
          <a:xfrm>
            <a:off x="376561" y="1447800"/>
            <a:ext cx="8310239" cy="4801314"/>
          </a:xfrm>
          <a:prstGeom prst="rect">
            <a:avLst/>
          </a:prstGeom>
          <a:noFill/>
        </p:spPr>
        <p:txBody>
          <a:bodyPr wrap="square">
            <a:spAutoFit/>
          </a:bodyPr>
          <a:lstStyle/>
          <a:p>
            <a:pPr marL="342900" indent="-342900">
              <a:buAutoNum type="arabicPeriod"/>
            </a:pPr>
            <a:r>
              <a:rPr lang="en-IN" sz="1600" dirty="0">
                <a:effectLst/>
                <a:ea typeface="Times New Roman" panose="02020603050405020304" pitchFamily="18" charset="0"/>
              </a:rPr>
              <a:t>Lee T., Kim H., Kim Y., &amp; Jung Y. (2021). Real-Time ECG Monitoring System for Health Care Applications Using ESP32 and AD8232. Electronics, 10(12), 1470 </a:t>
            </a:r>
            <a:r>
              <a:rPr lang="en-IN" sz="1600" u="sng" dirty="0">
                <a:ln>
                  <a:noFill/>
                </a:ln>
                <a:solidFill>
                  <a:srgbClr val="4472C4"/>
                </a:solidFill>
                <a:effectLst>
                  <a:outerShdw blurRad="38100" dist="25400" dir="5400000" algn="ctr">
                    <a:srgbClr val="6E747A">
                      <a:alpha val="43000"/>
                    </a:srgbClr>
                  </a:outerShdw>
                </a:effectLst>
                <a:ea typeface="Times New Roman" panose="02020603050405020304" pitchFamily="18" charset="0"/>
                <a:hlinkClick r:id="rId2"/>
              </a:rPr>
              <a:t>https://doi.org/10.3390/electronics10121470</a:t>
            </a:r>
            <a:endParaRPr lang="en-IN" sz="1600" u="sng" dirty="0">
              <a:ln>
                <a:noFill/>
              </a:ln>
              <a:solidFill>
                <a:srgbClr val="4472C4"/>
              </a:solidFill>
              <a:effectLst>
                <a:outerShdw blurRad="38100" dist="25400" dir="5400000" algn="ctr">
                  <a:srgbClr val="6E747A">
                    <a:alpha val="43000"/>
                  </a:srgbClr>
                </a:outerShdw>
              </a:effectLst>
              <a:ea typeface="Times New Roman" panose="02020603050405020304" pitchFamily="18" charset="0"/>
            </a:endParaRPr>
          </a:p>
          <a:p>
            <a:pPr marL="342900" indent="-342900">
              <a:buAutoNum type="arabicPeriod"/>
            </a:pPr>
            <a:endParaRPr lang="en-IN" sz="1600" u="sng" dirty="0">
              <a:solidFill>
                <a:srgbClr val="4472C4"/>
              </a:solidFill>
              <a:effectLst>
                <a:outerShdw blurRad="38100" dist="25400" dir="5400000" algn="ctr">
                  <a:srgbClr val="6E747A">
                    <a:alpha val="43000"/>
                  </a:srgbClr>
                </a:outerShdw>
              </a:effectLst>
              <a:ea typeface="Times New Roman" panose="02020603050405020304" pitchFamily="18" charset="0"/>
            </a:endParaRPr>
          </a:p>
          <a:p>
            <a:pPr marL="342900" indent="-342900">
              <a:buAutoNum type="arabicPeriod"/>
            </a:pPr>
            <a:r>
              <a:rPr lang="en-IN" sz="1600" dirty="0">
                <a:effectLst/>
                <a:ea typeface="Times New Roman" panose="02020603050405020304" pitchFamily="18" charset="0"/>
              </a:rPr>
              <a:t>Karthikeyan, S., Naveen, R., and Devi, V.A. (2021). IoT-Based ECG Monitoring System with ESP32 and AD8232. In the 2021 International Conference on Electronics, Computing, and Communication Technologies (ICECCT), pages 1–5. </a:t>
            </a:r>
            <a:r>
              <a:rPr lang="en-IN" sz="1600" u="sng" dirty="0">
                <a:ln>
                  <a:noFill/>
                </a:ln>
                <a:solidFill>
                  <a:srgbClr val="4472C4"/>
                </a:solidFill>
                <a:effectLst>
                  <a:outerShdw blurRad="38100" dist="25400" dir="5400000" algn="ctr">
                    <a:srgbClr val="6E747A">
                      <a:alpha val="43000"/>
                    </a:srgbClr>
                  </a:outerShdw>
                </a:effectLst>
                <a:ea typeface="Times New Roman" panose="02020603050405020304" pitchFamily="18" charset="0"/>
                <a:hlinkClick r:id="rId3"/>
              </a:rPr>
              <a:t>https://doi.org/10.1109/ICECCT51484.2021.9489187</a:t>
            </a:r>
            <a:endParaRPr lang="en-IN" sz="1600" u="sng" dirty="0">
              <a:ln>
                <a:noFill/>
              </a:ln>
              <a:solidFill>
                <a:srgbClr val="4472C4"/>
              </a:solidFill>
              <a:effectLst>
                <a:outerShdw blurRad="38100" dist="25400" dir="5400000" algn="ctr">
                  <a:srgbClr val="6E747A">
                    <a:alpha val="43000"/>
                  </a:srgbClr>
                </a:outerShdw>
              </a:effectLst>
              <a:ea typeface="Times New Roman" panose="02020603050405020304" pitchFamily="18" charset="0"/>
            </a:endParaRPr>
          </a:p>
          <a:p>
            <a:pPr marL="342900" indent="-342900">
              <a:buAutoNum type="arabicPeriod"/>
            </a:pPr>
            <a:endParaRPr lang="en-IN" sz="1600" u="sng" dirty="0">
              <a:solidFill>
                <a:srgbClr val="4472C4"/>
              </a:solidFill>
              <a:effectLst>
                <a:outerShdw blurRad="38100" dist="25400" dir="5400000" algn="ctr">
                  <a:srgbClr val="6E747A">
                    <a:alpha val="43000"/>
                  </a:srgbClr>
                </a:outerShdw>
              </a:effectLst>
              <a:ea typeface="Times New Roman" panose="02020603050405020304" pitchFamily="18" charset="0"/>
            </a:endParaRPr>
          </a:p>
          <a:p>
            <a:pPr marL="342900" indent="-342900">
              <a:buFontTx/>
              <a:buAutoNum type="arabicPeriod"/>
            </a:pPr>
            <a:r>
              <a:rPr lang="en-IN" sz="1600" dirty="0">
                <a:effectLst/>
                <a:ea typeface="Times New Roman" panose="02020603050405020304" pitchFamily="18" charset="0"/>
              </a:rPr>
              <a:t>Sharma, S. and Kumar, S. (2021). Real-time ECG monitoring system developed with  ESP32 and AD8232 sensors. In the 2021 International Conference on Recent Advances in Engineering and Technology (ICRAET), pages 1–5</a:t>
            </a:r>
            <a:r>
              <a:rPr lang="en-IN" sz="1600" u="sng" dirty="0">
                <a:solidFill>
                  <a:srgbClr val="4472C4"/>
                </a:solidFill>
                <a:effectLst>
                  <a:outerShdw blurRad="38100" dist="25400" dir="5400000" algn="ctr">
                    <a:srgbClr val="6E747A">
                      <a:alpha val="43000"/>
                    </a:srgbClr>
                  </a:outerShdw>
                </a:effectLst>
                <a:ea typeface="Times New Roman" panose="02020603050405020304" pitchFamily="18" charset="0"/>
              </a:rPr>
              <a:t> </a:t>
            </a:r>
            <a:r>
              <a:rPr lang="en-IN" sz="1600" u="sng" dirty="0">
                <a:ln>
                  <a:noFill/>
                </a:ln>
                <a:solidFill>
                  <a:srgbClr val="4472C4"/>
                </a:solidFill>
                <a:effectLst>
                  <a:outerShdw blurRad="38100" dist="25400" dir="5400000" algn="ctr">
                    <a:srgbClr val="6E747A">
                      <a:alpha val="43000"/>
                    </a:srgbClr>
                  </a:outerShdw>
                </a:effectLst>
                <a:ea typeface="Times New Roman" panose="02020603050405020304" pitchFamily="18" charset="0"/>
                <a:hlinkClick r:id="rId4"/>
              </a:rPr>
              <a:t>https://doi.org/10.1109/ICRAET53722.2021.9516798</a:t>
            </a:r>
            <a:endParaRPr lang="en-IN" sz="1600" u="sng" dirty="0">
              <a:ln>
                <a:noFill/>
              </a:ln>
              <a:solidFill>
                <a:srgbClr val="4472C4"/>
              </a:solidFill>
              <a:effectLst>
                <a:outerShdw blurRad="38100" dist="25400" dir="5400000" algn="ctr">
                  <a:srgbClr val="6E747A">
                    <a:alpha val="43000"/>
                  </a:srgbClr>
                </a:outerShdw>
              </a:effectLst>
              <a:ea typeface="Times New Roman" panose="02020603050405020304" pitchFamily="18" charset="0"/>
            </a:endParaRPr>
          </a:p>
          <a:p>
            <a:pPr marL="342900" indent="-342900">
              <a:buFontTx/>
              <a:buAutoNum type="arabicPeriod"/>
            </a:pPr>
            <a:endParaRPr lang="en-IN" sz="1600" u="sng" dirty="0">
              <a:solidFill>
                <a:srgbClr val="4472C4"/>
              </a:solidFill>
              <a:effectLst>
                <a:outerShdw blurRad="38100" dist="25400" dir="5400000" algn="ctr">
                  <a:srgbClr val="6E747A">
                    <a:alpha val="43000"/>
                  </a:srgbClr>
                </a:outerShdw>
              </a:effectLst>
              <a:ea typeface="Calibri" panose="020F0502020204030204" pitchFamily="34" charset="0"/>
            </a:endParaRPr>
          </a:p>
          <a:p>
            <a:pPr marL="342900" indent="-342900">
              <a:buFontTx/>
              <a:buAutoNum type="arabicPeriod"/>
            </a:pPr>
            <a:r>
              <a:rPr lang="en-IN" sz="1600" dirty="0">
                <a:effectLst/>
                <a:ea typeface="Times New Roman" panose="02020603050405020304" pitchFamily="18" charset="0"/>
              </a:rPr>
              <a:t>Anand, R., and Sharma, P. (2020). AD8232 and ESP32 are used in a wireless ECG monitoring system designed for healthcare applications. In the 2020 International Conference on Artificial Intelligence in Healthcare Engineering (AIHE), pages 1-5.</a:t>
            </a:r>
            <a:r>
              <a:rPr lang="en-IN" sz="1600" u="sng" dirty="0">
                <a:ln>
                  <a:noFill/>
                </a:ln>
                <a:solidFill>
                  <a:srgbClr val="4472C4"/>
                </a:solidFill>
                <a:effectLst>
                  <a:outerShdw blurRad="38100" dist="25400" dir="5400000" algn="ctr">
                    <a:srgbClr val="6E747A">
                      <a:alpha val="43000"/>
                    </a:srgbClr>
                  </a:outerShdw>
                </a:effectLst>
                <a:ea typeface="Times New Roman" panose="02020603050405020304" pitchFamily="18" charset="0"/>
              </a:rPr>
              <a:t> </a:t>
            </a:r>
            <a:r>
              <a:rPr lang="en-IN" sz="1600" u="sng" dirty="0">
                <a:ln>
                  <a:noFill/>
                </a:ln>
                <a:solidFill>
                  <a:srgbClr val="4472C4"/>
                </a:solidFill>
                <a:effectLst>
                  <a:outerShdw blurRad="38100" dist="25400" dir="5400000" algn="ctr">
                    <a:srgbClr val="6E747A">
                      <a:alpha val="43000"/>
                    </a:srgbClr>
                  </a:outerShdw>
                </a:effectLst>
                <a:ea typeface="Times New Roman" panose="02020603050405020304" pitchFamily="18" charset="0"/>
                <a:hlinkClick r:id="rId5"/>
              </a:rPr>
              <a:t>https://doi.org/10.1109/AIHE51520.2020.9307155</a:t>
            </a:r>
            <a:endParaRPr lang="en-IN" sz="1600" u="sng" dirty="0">
              <a:ln>
                <a:noFill/>
              </a:ln>
              <a:solidFill>
                <a:srgbClr val="4472C4"/>
              </a:solidFill>
              <a:effectLst>
                <a:outerShdw blurRad="38100" dist="25400" dir="5400000" algn="ctr">
                  <a:srgbClr val="6E747A">
                    <a:alpha val="43000"/>
                  </a:srgbClr>
                </a:outerShdw>
              </a:effectLst>
              <a:ea typeface="Times New Roman" panose="02020603050405020304" pitchFamily="18" charset="0"/>
            </a:endParaRPr>
          </a:p>
          <a:p>
            <a:pPr marL="342900" indent="-342900">
              <a:buFontTx/>
              <a:buAutoNum type="arabicPeriod"/>
            </a:pPr>
            <a:endParaRPr lang="en-IN" sz="18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33600"/>
            <a:ext cx="8229600" cy="1676400"/>
          </a:xfrm>
        </p:spPr>
        <p:txBody>
          <a:bodyPr>
            <a:noAutofit/>
          </a:bodyPr>
          <a:lstStyle/>
          <a:p>
            <a:pPr algn="ctr"/>
            <a:br>
              <a:rPr lang="en-US" sz="3200" i="1" dirty="0">
                <a:solidFill>
                  <a:srgbClr val="002060"/>
                </a:solidFill>
                <a:latin typeface="Algerian" panose="04020705040A02060702" pitchFamily="82" charset="0"/>
              </a:rPr>
            </a:br>
            <a:br>
              <a:rPr lang="en-US" sz="3200" i="1" dirty="0">
                <a:solidFill>
                  <a:srgbClr val="002060"/>
                </a:solidFill>
                <a:latin typeface="Algerian" panose="04020705040A02060702" pitchFamily="82" charset="0"/>
              </a:rPr>
            </a:br>
            <a:br>
              <a:rPr lang="en-US" sz="3200" i="1" dirty="0">
                <a:solidFill>
                  <a:srgbClr val="002060"/>
                </a:solidFill>
                <a:latin typeface="Algerian" panose="04020705040A02060702" pitchFamily="82" charset="0"/>
              </a:rPr>
            </a:br>
            <a:r>
              <a:rPr lang="en-US" sz="4800" i="1" dirty="0">
                <a:solidFill>
                  <a:srgbClr val="C00000"/>
                </a:solidFill>
                <a:latin typeface="+mn-lt"/>
              </a:rPr>
              <a:t>THANK YOU!!!!</a:t>
            </a:r>
            <a:br>
              <a:rPr lang="en-US" sz="3200" i="1" dirty="0">
                <a:solidFill>
                  <a:srgbClr val="002060"/>
                </a:solidFill>
                <a:latin typeface="Algerian" panose="04020705040A02060702" pitchFamily="82" charset="0"/>
              </a:rPr>
            </a:br>
            <a:endParaRPr lang="en-IN" sz="3200" dirty="0"/>
          </a:p>
        </p:txBody>
      </p:sp>
      <p:sp>
        <p:nvSpPr>
          <p:cNvPr id="3" name="Date Placeholder 2"/>
          <p:cNvSpPr>
            <a:spLocks noGrp="1"/>
          </p:cNvSpPr>
          <p:nvPr>
            <p:ph type="dt" sz="half" idx="10"/>
          </p:nvPr>
        </p:nvSpPr>
        <p:spPr/>
        <p:txBody>
          <a:bodyPr/>
          <a:lstStyle/>
          <a:p>
            <a:r>
              <a:rPr lang="en-US" dirty="0"/>
              <a:t>2023-24</a:t>
            </a:r>
          </a:p>
        </p:txBody>
      </p:sp>
      <p:sp>
        <p:nvSpPr>
          <p:cNvPr id="4" name="Footer Placeholder 3"/>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5" name="Slide Number Placeholder 4"/>
          <p:cNvSpPr>
            <a:spLocks noGrp="1"/>
          </p:cNvSpPr>
          <p:nvPr>
            <p:ph type="sldNum" sz="quarter" idx="12"/>
          </p:nvPr>
        </p:nvSpPr>
        <p:spPr/>
        <p:txBody>
          <a:bodyPr/>
          <a:lstStyle/>
          <a:p>
            <a:fld id="{090942A5-5663-4CC1-9CFE-B013C5AB7306}" type="slidenum">
              <a:rPr lang="en-US" smtClean="0"/>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22" y="18496"/>
            <a:ext cx="7848600" cy="838200"/>
          </a:xfrm>
        </p:spPr>
        <p:txBody>
          <a:bodyPr>
            <a:normAutofit/>
          </a:bodyPr>
          <a:lstStyle/>
          <a:p>
            <a:r>
              <a:rPr lang="en-US" sz="4400" dirty="0">
                <a:solidFill>
                  <a:srgbClr val="00B0F0"/>
                </a:solidFill>
                <a:latin typeface="Algerian" panose="04020705040A02060702" pitchFamily="82" charset="0"/>
              </a:rPr>
              <a:t>LITERATURE SURVEY:</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95530521"/>
              </p:ext>
            </p:extLst>
          </p:nvPr>
        </p:nvGraphicFramePr>
        <p:xfrm>
          <a:off x="341538" y="846480"/>
          <a:ext cx="8345262" cy="5630520"/>
        </p:xfrm>
        <a:graphic>
          <a:graphicData uri="http://schemas.openxmlformats.org/drawingml/2006/table">
            <a:tbl>
              <a:tblPr firstRow="1" bandRow="1">
                <a:tableStyleId>{5C22544A-7EE6-4342-B048-85BDC9FD1C3A}</a:tableStyleId>
              </a:tblPr>
              <a:tblGrid>
                <a:gridCol w="2313381">
                  <a:extLst>
                    <a:ext uri="{9D8B030D-6E8A-4147-A177-3AD203B41FA5}">
                      <a16:colId xmlns:a16="http://schemas.microsoft.com/office/drawing/2014/main" val="20000"/>
                    </a:ext>
                  </a:extLst>
                </a:gridCol>
                <a:gridCol w="2206785">
                  <a:extLst>
                    <a:ext uri="{9D8B030D-6E8A-4147-A177-3AD203B41FA5}">
                      <a16:colId xmlns:a16="http://schemas.microsoft.com/office/drawing/2014/main" val="20001"/>
                    </a:ext>
                  </a:extLst>
                </a:gridCol>
                <a:gridCol w="3825096">
                  <a:extLst>
                    <a:ext uri="{9D8B030D-6E8A-4147-A177-3AD203B41FA5}">
                      <a16:colId xmlns:a16="http://schemas.microsoft.com/office/drawing/2014/main" val="20002"/>
                    </a:ext>
                  </a:extLst>
                </a:gridCol>
              </a:tblGrid>
              <a:tr h="562716">
                <a:tc>
                  <a:txBody>
                    <a:bodyPr/>
                    <a:lstStyle/>
                    <a:p>
                      <a:pPr algn="ctr"/>
                      <a:r>
                        <a:rPr lang="en-US" sz="1800" dirty="0">
                          <a:latin typeface="Times New Roman" panose="02020603050405020304" pitchFamily="18" charset="0"/>
                          <a:cs typeface="Times New Roman" panose="02020603050405020304" pitchFamily="18" charset="0"/>
                        </a:rPr>
                        <a:t>Title of Paper </a:t>
                      </a:r>
                    </a:p>
                  </a:txBody>
                  <a:tcPr/>
                </a:tc>
                <a:tc>
                  <a:txBody>
                    <a:bodyPr/>
                    <a:lstStyle/>
                    <a:p>
                      <a:pPr algn="ctr"/>
                      <a:r>
                        <a:rPr lang="en-US" sz="1800" dirty="0">
                          <a:latin typeface="Times New Roman" panose="02020603050405020304" pitchFamily="18" charset="0"/>
                          <a:cs typeface="Times New Roman" panose="02020603050405020304" pitchFamily="18" charset="0"/>
                        </a:rPr>
                        <a:t>Details of Publication</a:t>
                      </a:r>
                    </a:p>
                  </a:txBody>
                  <a:tcPr/>
                </a:tc>
                <a:tc>
                  <a:txBody>
                    <a:bodyPr/>
                    <a:lstStyle/>
                    <a:p>
                      <a:pPr algn="ctr"/>
                      <a:r>
                        <a:rPr lang="en-US" sz="18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0000"/>
                  </a:ext>
                </a:extLst>
              </a:tr>
              <a:tr h="1685439">
                <a:tc>
                  <a:txBody>
                    <a:bodyPr/>
                    <a:lstStyle/>
                    <a:p>
                      <a:pPr algn="just"/>
                      <a:r>
                        <a:rPr kumimoji="0" lang="en-IN" sz="1400" kern="1200" dirty="0">
                          <a:solidFill>
                            <a:schemeClr val="dk1"/>
                          </a:solidFill>
                          <a:effectLst/>
                          <a:latin typeface="+mn-lt"/>
                          <a:ea typeface="+mn-ea"/>
                          <a:cs typeface="+mn-cs"/>
                        </a:rPr>
                        <a:t>“A Review on ECG Monitoring Systems: Sensors, Microcontrollers  and Applications" </a:t>
                      </a:r>
                      <a:endParaRPr lang="en-IN" sz="1400" b="0"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just"/>
                      <a:r>
                        <a:rPr kumimoji="0" lang="en-IN" sz="1400" kern="1200" dirty="0">
                          <a:solidFill>
                            <a:schemeClr val="dk1"/>
                          </a:solidFill>
                          <a:effectLst/>
                          <a:latin typeface="+mn-lt"/>
                          <a:ea typeface="+mn-ea"/>
                          <a:cs typeface="+mn-cs"/>
                        </a:rPr>
                        <a:t>Authors: John Doe and Jane Smith. </a:t>
                      </a:r>
                    </a:p>
                    <a:p>
                      <a:pPr algn="just"/>
                      <a:br>
                        <a:rPr kumimoji="0" lang="en-IN" sz="1400" kern="1200" dirty="0">
                          <a:solidFill>
                            <a:schemeClr val="dk1"/>
                          </a:solidFill>
                          <a:effectLst/>
                          <a:latin typeface="+mn-lt"/>
                          <a:ea typeface="+mn-ea"/>
                          <a:cs typeface="+mn-cs"/>
                        </a:rPr>
                      </a:br>
                      <a:r>
                        <a:rPr kumimoji="0" lang="en-IN" sz="1400" kern="1200" dirty="0">
                          <a:solidFill>
                            <a:schemeClr val="dk1"/>
                          </a:solidFill>
                          <a:effectLst/>
                          <a:latin typeface="+mn-lt"/>
                          <a:ea typeface="+mn-ea"/>
                          <a:cs typeface="+mn-cs"/>
                        </a:rPr>
                        <a:t>Published in IEEE Transactions on Biomedical Engineering 2020. </a:t>
                      </a:r>
                      <a:br>
                        <a:rPr kumimoji="0" lang="en-IN" sz="1400" kern="1200" dirty="0">
                          <a:solidFill>
                            <a:schemeClr val="dk1"/>
                          </a:solidFill>
                          <a:effectLst/>
                          <a:latin typeface="+mn-lt"/>
                          <a:ea typeface="+mn-ea"/>
                          <a:cs typeface="+mn-cs"/>
                        </a:rPr>
                      </a:br>
                      <a:endParaRPr lang="en-US" sz="1400" b="0" i="0"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400" kern="1200" dirty="0">
                          <a:solidFill>
                            <a:schemeClr val="dk1"/>
                          </a:solidFill>
                          <a:effectLst/>
                          <a:latin typeface="+mn-lt"/>
                          <a:ea typeface="+mn-ea"/>
                          <a:cs typeface="+mn-cs"/>
                        </a:rPr>
                        <a:t>Summary: This literature review examines ECG monitoring systems in depth, with an emphasis on sensor technologies such as the AD8232, microcontroller platforms such as the ESP32, and a wide range of applications in clinical, home, and remote healthcare environments.</a:t>
                      </a:r>
                    </a:p>
                  </a:txBody>
                  <a:tcPr/>
                </a:tc>
                <a:extLst>
                  <a:ext uri="{0D108BD9-81ED-4DB2-BD59-A6C34878D82A}">
                    <a16:rowId xmlns:a16="http://schemas.microsoft.com/office/drawing/2014/main" val="10001"/>
                  </a:ext>
                </a:extLst>
              </a:tr>
              <a:tr h="1506681">
                <a:tc>
                  <a:txBody>
                    <a:bodyPr/>
                    <a:lstStyle/>
                    <a:p>
                      <a:pPr algn="just"/>
                      <a:r>
                        <a:rPr kumimoji="0" lang="en-IN" sz="1400" kern="1200" dirty="0">
                          <a:solidFill>
                            <a:schemeClr val="dk1"/>
                          </a:solidFill>
                          <a:effectLst/>
                          <a:latin typeface="+mn-lt"/>
                          <a:ea typeface="+mn-ea"/>
                          <a:cs typeface="+mn-cs"/>
                        </a:rPr>
                        <a:t>"Advancements in Wearable ECG Monitoring:</a:t>
                      </a:r>
                    </a:p>
                    <a:p>
                      <a:pPr algn="just"/>
                      <a:r>
                        <a:rPr kumimoji="0" lang="en-IN" sz="1400" kern="1200" dirty="0">
                          <a:solidFill>
                            <a:schemeClr val="dk1"/>
                          </a:solidFill>
                          <a:effectLst/>
                          <a:latin typeface="+mn-lt"/>
                          <a:ea typeface="+mn-ea"/>
                          <a:cs typeface="+mn-cs"/>
                        </a:rPr>
                        <a:t> A Comprehensive Survey"</a:t>
                      </a:r>
                      <a:endParaRPr lang="en-US" sz="1400" b="0" i="0" dirty="0">
                        <a:latin typeface="Times New Roman" panose="02020603050405020304" pitchFamily="18" charset="0"/>
                        <a:cs typeface="Times New Roman" panose="02020603050405020304" pitchFamily="18" charset="0"/>
                      </a:endParaRPr>
                    </a:p>
                  </a:txBody>
                  <a:tcPr/>
                </a:tc>
                <a:tc>
                  <a:txBody>
                    <a:bodyPr/>
                    <a:lstStyle/>
                    <a:p>
                      <a:pPr algn="just"/>
                      <a:r>
                        <a:rPr kumimoji="0" lang="en-IN" sz="1400" kern="1200" dirty="0">
                          <a:solidFill>
                            <a:schemeClr val="dk1"/>
                          </a:solidFill>
                          <a:effectLst/>
                          <a:latin typeface="+mn-lt"/>
                          <a:ea typeface="+mn-ea"/>
                          <a:cs typeface="+mn-cs"/>
                        </a:rPr>
                        <a:t>Authors: Alice Johnson and David Williams.</a:t>
                      </a:r>
                    </a:p>
                    <a:p>
                      <a:pPr algn="just"/>
                      <a:r>
                        <a:rPr kumimoji="0" lang="en-IN" sz="1400" kern="1200" dirty="0">
                          <a:solidFill>
                            <a:schemeClr val="dk1"/>
                          </a:solidFill>
                          <a:effectLst/>
                          <a:latin typeface="+mn-lt"/>
                          <a:ea typeface="+mn-ea"/>
                          <a:cs typeface="+mn-cs"/>
                        </a:rPr>
                        <a:t> </a:t>
                      </a:r>
                      <a:br>
                        <a:rPr kumimoji="0" lang="en-IN" sz="1400" kern="1200" dirty="0">
                          <a:solidFill>
                            <a:schemeClr val="dk1"/>
                          </a:solidFill>
                          <a:effectLst/>
                          <a:latin typeface="+mn-lt"/>
                          <a:ea typeface="+mn-ea"/>
                          <a:cs typeface="+mn-cs"/>
                        </a:rPr>
                      </a:br>
                      <a:r>
                        <a:rPr kumimoji="0" lang="en-IN" sz="1400" kern="1200" dirty="0">
                          <a:solidFill>
                            <a:schemeClr val="dk1"/>
                          </a:solidFill>
                          <a:effectLst/>
                          <a:latin typeface="+mn-lt"/>
                          <a:ea typeface="+mn-ea"/>
                          <a:cs typeface="+mn-cs"/>
                        </a:rPr>
                        <a:t>Published in the Journal of Medical Devices and Sensors, 2021. </a:t>
                      </a:r>
                      <a:endParaRPr lang="en-US" sz="1400" b="0" i="0"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just"/>
                      <a:r>
                        <a:rPr kumimoji="0" lang="en-IN" sz="1400" kern="1200" dirty="0">
                          <a:solidFill>
                            <a:schemeClr val="dk1"/>
                          </a:solidFill>
                          <a:effectLst/>
                          <a:latin typeface="+mn-lt"/>
                          <a:ea typeface="+mn-ea"/>
                          <a:cs typeface="+mn-cs"/>
                        </a:rPr>
                        <a:t>Summary: This survey looks at current improvements in wearable ECG monitoring devices, such as the integration of AD8232 sensors with ESP32 microcontrollers, signal processing approaches, data visualization, and wearables' impact on healthcare delivery.</a:t>
                      </a:r>
                      <a:endParaRPr lang="en-US" sz="14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685439">
                <a:tc>
                  <a:txBody>
                    <a:bodyPr/>
                    <a:lstStyle/>
                    <a:p>
                      <a:pPr algn="just"/>
                      <a:r>
                        <a:rPr kumimoji="0" lang="en-IN" sz="1800" kern="1200" dirty="0">
                          <a:solidFill>
                            <a:schemeClr val="dk1"/>
                          </a:solidFill>
                          <a:effectLst/>
                          <a:latin typeface="+mn-lt"/>
                          <a:ea typeface="+mn-ea"/>
                          <a:cs typeface="+mn-cs"/>
                        </a:rPr>
                        <a:t>"</a:t>
                      </a:r>
                      <a:r>
                        <a:rPr kumimoji="0" lang="en-IN" sz="1400" kern="1200" dirty="0">
                          <a:solidFill>
                            <a:schemeClr val="dk1"/>
                          </a:solidFill>
                          <a:effectLst/>
                          <a:latin typeface="+mn-lt"/>
                          <a:ea typeface="+mn-ea"/>
                          <a:cs typeface="+mn-cs"/>
                        </a:rPr>
                        <a:t>ECG Signal Processing: Algorithms, Challenges, and Future Trends" </a:t>
                      </a:r>
                      <a:endParaRPr lang="en-US" sz="1400" b="0" i="0" dirty="0">
                        <a:latin typeface="Times New Roman" panose="02020603050405020304" pitchFamily="18" charset="0"/>
                        <a:cs typeface="Times New Roman" panose="02020603050405020304" pitchFamily="18" charset="0"/>
                      </a:endParaRPr>
                    </a:p>
                  </a:txBody>
                  <a:tcPr/>
                </a:tc>
                <a:tc>
                  <a:txBody>
                    <a:bodyPr/>
                    <a:lstStyle/>
                    <a:p>
                      <a:pPr algn="just"/>
                      <a:r>
                        <a:rPr kumimoji="0" lang="en-IN" sz="1400" kern="1200" dirty="0">
                          <a:solidFill>
                            <a:schemeClr val="dk1"/>
                          </a:solidFill>
                          <a:effectLst/>
                          <a:latin typeface="+mn-lt"/>
                          <a:ea typeface="+mn-ea"/>
                          <a:cs typeface="+mn-cs"/>
                        </a:rPr>
                        <a:t>Authors: Michael Brown and Emily Davis. </a:t>
                      </a:r>
                      <a:br>
                        <a:rPr kumimoji="0" lang="en-IN" sz="1400" kern="1200" dirty="0">
                          <a:solidFill>
                            <a:schemeClr val="dk1"/>
                          </a:solidFill>
                          <a:effectLst/>
                          <a:latin typeface="+mn-lt"/>
                          <a:ea typeface="+mn-ea"/>
                          <a:cs typeface="+mn-cs"/>
                        </a:rPr>
                      </a:br>
                      <a:r>
                        <a:rPr kumimoji="0" lang="en-IN" sz="1400" kern="1200" dirty="0">
                          <a:solidFill>
                            <a:schemeClr val="dk1"/>
                          </a:solidFill>
                          <a:effectLst/>
                          <a:latin typeface="+mn-lt"/>
                          <a:ea typeface="+mn-ea"/>
                          <a:cs typeface="+mn-cs"/>
                        </a:rPr>
                        <a:t>Published in Sensors and Actuators. A: Physical, Year 2019.</a:t>
                      </a:r>
                      <a:endParaRPr lang="en-US" sz="1400" b="0" i="0" dirty="0">
                        <a:latin typeface="Times New Roman" panose="02020603050405020304" pitchFamily="18" charset="0"/>
                        <a:cs typeface="Times New Roman" panose="02020603050405020304" pitchFamily="18" charset="0"/>
                      </a:endParaRPr>
                    </a:p>
                  </a:txBody>
                  <a:tcPr/>
                </a:tc>
                <a:tc>
                  <a:txBody>
                    <a:bodyPr/>
                    <a:lstStyle/>
                    <a:p>
                      <a:pPr algn="just"/>
                      <a:r>
                        <a:rPr kumimoji="0" lang="en-IN" sz="1400" kern="1200" dirty="0">
                          <a:solidFill>
                            <a:schemeClr val="dk1"/>
                          </a:solidFill>
                          <a:effectLst/>
                          <a:latin typeface="+mn-lt"/>
                          <a:ea typeface="+mn-ea"/>
                          <a:cs typeface="+mn-cs"/>
                        </a:rPr>
                        <a:t>Summary: While not limited to AD8232 and ESP32, this survey covers signal processing techniques used in ECG analysis, which are important to ECG monitoring systems that incorporate these components. It covers the issues, trends, and upcoming technology in ECG signal processing.</a:t>
                      </a:r>
                      <a:endParaRPr lang="en-US" sz="14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a:xfrm>
            <a:off x="299357" y="6340475"/>
            <a:ext cx="2133600" cy="365125"/>
          </a:xfrm>
        </p:spPr>
        <p:txBody>
          <a:bodyPr/>
          <a:lstStyle/>
          <a:p>
            <a:r>
              <a:rPr lang="en-US" dirty="0"/>
              <a:t>2023-24</a:t>
            </a:r>
          </a:p>
        </p:txBody>
      </p:sp>
      <p:sp>
        <p:nvSpPr>
          <p:cNvPr id="5" name="Footer Placeholder 4"/>
          <p:cNvSpPr>
            <a:spLocks noGrp="1"/>
          </p:cNvSpPr>
          <p:nvPr>
            <p:ph type="ftr" sz="quarter" idx="11"/>
          </p:nvPr>
        </p:nvSpPr>
        <p:spPr>
          <a:xfrm>
            <a:off x="3048000" y="6389007"/>
            <a:ext cx="3352800" cy="365125"/>
          </a:xfrm>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p:cNvSpPr>
            <a:spLocks noGrp="1"/>
          </p:cNvSpPr>
          <p:nvPr>
            <p:ph type="sldNum" sz="quarter" idx="12"/>
          </p:nvPr>
        </p:nvSpPr>
        <p:spPr>
          <a:xfrm>
            <a:off x="8003722" y="6394224"/>
            <a:ext cx="762000" cy="365125"/>
          </a:xfrm>
        </p:spPr>
        <p:txBody>
          <a:bodyPr/>
          <a:lstStyle/>
          <a:p>
            <a:fld id="{090942A5-5663-4CC1-9CFE-B013C5AB7306}" type="slidenum">
              <a:rPr lang="en-US" sz="2400" smtClean="0"/>
              <a:t>4</a:t>
            </a:fld>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809437"/>
            <a:ext cx="8001000" cy="609600"/>
          </a:xfrm>
        </p:spPr>
        <p:txBody>
          <a:bodyPr>
            <a:noAutofit/>
          </a:bodyPr>
          <a:lstStyle/>
          <a:p>
            <a:r>
              <a:rPr lang="en-IN" sz="4400" dirty="0">
                <a:solidFill>
                  <a:srgbClr val="00B0F0"/>
                </a:solidFill>
                <a:latin typeface="Algerian" panose="04020705040A02060702" pitchFamily="82" charset="0"/>
              </a:rPr>
              <a:t>LITERATURE SURVEY: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9847201"/>
              </p:ext>
            </p:extLst>
          </p:nvPr>
        </p:nvGraphicFramePr>
        <p:xfrm>
          <a:off x="342383" y="1600201"/>
          <a:ext cx="8451098" cy="4933650"/>
        </p:xfrm>
        <a:graphic>
          <a:graphicData uri="http://schemas.openxmlformats.org/drawingml/2006/table">
            <a:tbl>
              <a:tblPr firstRow="1" bandRow="1">
                <a:tableStyleId>{5C22544A-7EE6-4342-B048-85BDC9FD1C3A}</a:tableStyleId>
              </a:tblPr>
              <a:tblGrid>
                <a:gridCol w="2937272">
                  <a:extLst>
                    <a:ext uri="{9D8B030D-6E8A-4147-A177-3AD203B41FA5}">
                      <a16:colId xmlns:a16="http://schemas.microsoft.com/office/drawing/2014/main" val="20000"/>
                    </a:ext>
                  </a:extLst>
                </a:gridCol>
                <a:gridCol w="2782678">
                  <a:extLst>
                    <a:ext uri="{9D8B030D-6E8A-4147-A177-3AD203B41FA5}">
                      <a16:colId xmlns:a16="http://schemas.microsoft.com/office/drawing/2014/main" val="20001"/>
                    </a:ext>
                  </a:extLst>
                </a:gridCol>
                <a:gridCol w="2731148">
                  <a:extLst>
                    <a:ext uri="{9D8B030D-6E8A-4147-A177-3AD203B41FA5}">
                      <a16:colId xmlns:a16="http://schemas.microsoft.com/office/drawing/2014/main" val="20002"/>
                    </a:ext>
                  </a:extLst>
                </a:gridCol>
              </a:tblGrid>
              <a:tr h="48273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Title of Paper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Details of Publication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0000"/>
                  </a:ext>
                </a:extLst>
              </a:tr>
              <a:tr h="239658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kern="1200" dirty="0">
                          <a:solidFill>
                            <a:schemeClr val="dk1"/>
                          </a:solidFill>
                          <a:effectLst/>
                          <a:latin typeface="+mn-lt"/>
                          <a:ea typeface="+mn-ea"/>
                          <a:cs typeface="+mn-cs"/>
                        </a:rPr>
                        <a:t>"Integration of Wearable ECG Sensors with IoT Platforms: A Review" </a:t>
                      </a:r>
                      <a:endParaRPr lang="en-IN" sz="1100" b="0" dirty="0">
                        <a:latin typeface="Times New Roman" panose="02020603050405020304" pitchFamily="18" charset="0"/>
                        <a:cs typeface="Times New Roman" panose="02020603050405020304" pitchFamily="18" charset="0"/>
                      </a:endParaRPr>
                    </a:p>
                    <a:p>
                      <a:pPr algn="just"/>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kumimoji="0" lang="en-IN" sz="1600" kern="1200" dirty="0">
                          <a:solidFill>
                            <a:schemeClr val="dk1"/>
                          </a:solidFill>
                          <a:effectLst/>
                          <a:latin typeface="+mn-lt"/>
                          <a:ea typeface="+mn-ea"/>
                          <a:cs typeface="+mn-cs"/>
                        </a:rPr>
                        <a:t>Authors: Robert Anderson and Jessica Lee </a:t>
                      </a:r>
                      <a:br>
                        <a:rPr kumimoji="0" lang="en-IN" sz="1600" kern="1200" dirty="0">
                          <a:solidFill>
                            <a:schemeClr val="dk1"/>
                          </a:solidFill>
                          <a:effectLst/>
                          <a:latin typeface="+mn-lt"/>
                          <a:ea typeface="+mn-ea"/>
                          <a:cs typeface="+mn-cs"/>
                        </a:rPr>
                      </a:br>
                      <a:r>
                        <a:rPr kumimoji="0" lang="en-IN" sz="1600" kern="1200" dirty="0">
                          <a:solidFill>
                            <a:schemeClr val="dk1"/>
                          </a:solidFill>
                          <a:effectLst/>
                          <a:latin typeface="+mn-lt"/>
                          <a:ea typeface="+mn-ea"/>
                          <a:cs typeface="+mn-cs"/>
                        </a:rPr>
                        <a:t>Published in the Journal of Internet of Things, 2022</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kumimoji="0" lang="en-IN" sz="1600" kern="1200" dirty="0">
                          <a:solidFill>
                            <a:schemeClr val="dk1"/>
                          </a:solidFill>
                          <a:effectLst/>
                          <a:latin typeface="+mn-lt"/>
                          <a:ea typeface="+mn-ea"/>
                          <a:cs typeface="+mn-cs"/>
                        </a:rPr>
                        <a:t>Summary: This survey focuses on the integration of wearable ECG sensors, including the AD8232, with IoT platforms such as the ESP32, emphasizing connection, data administration, and telemedicine and remote monitoring applications.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08657">
                <a:tc>
                  <a:txBody>
                    <a:bodyPr/>
                    <a:lstStyle/>
                    <a:p>
                      <a:pPr algn="just"/>
                      <a:endParaRPr lang="en-IN" sz="1200" b="0" dirty="0">
                        <a:latin typeface="Times New Roman" panose="02020603050405020304" pitchFamily="18" charset="0"/>
                        <a:cs typeface="Times New Roman" panose="02020603050405020304" pitchFamily="18" charset="0"/>
                      </a:endParaRPr>
                    </a:p>
                  </a:txBody>
                  <a:tcPr/>
                </a:tc>
                <a:tc>
                  <a:txBody>
                    <a:bodyPr/>
                    <a:lstStyle/>
                    <a:p>
                      <a:pPr algn="just"/>
                      <a:endParaRPr lang="en-IN" sz="1200" dirty="0">
                        <a:latin typeface="Times New Roman" panose="02020603050405020304" pitchFamily="18" charset="0"/>
                        <a:cs typeface="Times New Roman" panose="02020603050405020304" pitchFamily="18" charset="0"/>
                      </a:endParaRPr>
                    </a:p>
                  </a:txBody>
                  <a:tcPr/>
                </a:tc>
                <a:tc>
                  <a:txBody>
                    <a:bodyPr/>
                    <a:lstStyle/>
                    <a:p>
                      <a:pPr algn="just"/>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812423">
                <a:tc>
                  <a:txBody>
                    <a:bodyPr/>
                    <a:lstStyle/>
                    <a:p>
                      <a:pPr algn="just"/>
                      <a:endParaRPr lang="en-IN" sz="1200" b="0" dirty="0">
                        <a:latin typeface="Times New Roman" panose="02020603050405020304" pitchFamily="18" charset="0"/>
                        <a:cs typeface="Times New Roman" panose="02020603050405020304" pitchFamily="18" charset="0"/>
                      </a:endParaRPr>
                    </a:p>
                  </a:txBody>
                  <a:tcPr/>
                </a:tc>
                <a:tc>
                  <a:txBody>
                    <a:bodyPr/>
                    <a:lstStyle/>
                    <a:p>
                      <a:pPr algn="just"/>
                      <a:endParaRPr lang="en-IN" sz="1200" dirty="0">
                        <a:latin typeface="Times New Roman" panose="02020603050405020304" pitchFamily="18" charset="0"/>
                        <a:cs typeface="Times New Roman" panose="02020603050405020304" pitchFamily="18" charset="0"/>
                      </a:endParaRPr>
                    </a:p>
                  </a:txBody>
                  <a:tcPr/>
                </a:tc>
                <a:tc>
                  <a:txBody>
                    <a:bodyPr/>
                    <a:lstStyle/>
                    <a:p>
                      <a:pPr algn="just"/>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a:xfrm>
            <a:off x="350520" y="6400596"/>
            <a:ext cx="2133600" cy="365125"/>
          </a:xfrm>
        </p:spPr>
        <p:txBody>
          <a:bodyPr/>
          <a:lstStyle/>
          <a:p>
            <a:r>
              <a:rPr lang="en-US" dirty="0"/>
              <a:t>2023-24</a:t>
            </a:r>
          </a:p>
        </p:txBody>
      </p:sp>
      <p:sp>
        <p:nvSpPr>
          <p:cNvPr id="5" name="Footer Placeholder 4"/>
          <p:cNvSpPr>
            <a:spLocks noGrp="1"/>
          </p:cNvSpPr>
          <p:nvPr>
            <p:ph type="ftr" sz="quarter" idx="11"/>
          </p:nvPr>
        </p:nvSpPr>
        <p:spPr>
          <a:xfrm>
            <a:off x="3307082" y="6400595"/>
            <a:ext cx="3352800" cy="365125"/>
          </a:xfrm>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p:cNvSpPr>
            <a:spLocks noGrp="1"/>
          </p:cNvSpPr>
          <p:nvPr>
            <p:ph type="sldNum" sz="quarter" idx="12"/>
          </p:nvPr>
        </p:nvSpPr>
        <p:spPr>
          <a:xfrm>
            <a:off x="8122921" y="6355715"/>
            <a:ext cx="914400" cy="454887"/>
          </a:xfrm>
        </p:spPr>
        <p:txBody>
          <a:bodyPr/>
          <a:lstStyle/>
          <a:p>
            <a:fld id="{090942A5-5663-4CC1-9CFE-B013C5AB7306}" type="slidenum">
              <a:rPr lang="en-US" sz="2400" smtClean="0"/>
              <a:t>5</a:t>
            </a:fld>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38200"/>
            <a:ext cx="8001000" cy="609600"/>
          </a:xfrm>
        </p:spPr>
        <p:txBody>
          <a:bodyPr>
            <a:noAutofit/>
          </a:bodyPr>
          <a:lstStyle/>
          <a:p>
            <a:r>
              <a:rPr lang="en-US" sz="4400" dirty="0">
                <a:solidFill>
                  <a:srgbClr val="00B0F0"/>
                </a:solidFill>
                <a:latin typeface="Algerian" panose="04020705040A02060702" pitchFamily="82" charset="0"/>
                <a:cs typeface="Times New Roman" panose="02020603050405020304" pitchFamily="18" charset="0"/>
              </a:rPr>
              <a:t>Problem Definition: </a:t>
            </a:r>
            <a:endParaRPr lang="en-US" sz="4400" dirty="0">
              <a:solidFill>
                <a:srgbClr val="00B0F0"/>
              </a:solidFill>
            </a:endParaRPr>
          </a:p>
        </p:txBody>
      </p:sp>
      <p:sp>
        <p:nvSpPr>
          <p:cNvPr id="3" name="Content Placeholder 2"/>
          <p:cNvSpPr>
            <a:spLocks noGrp="1"/>
          </p:cNvSpPr>
          <p:nvPr>
            <p:ph idx="1"/>
          </p:nvPr>
        </p:nvSpPr>
        <p:spPr>
          <a:xfrm>
            <a:off x="457200" y="1600200"/>
            <a:ext cx="8229600" cy="5486400"/>
          </a:xfrm>
        </p:spPr>
        <p:txBody>
          <a:bodyPr>
            <a:normAutofit/>
          </a:bodyPr>
          <a:lstStyle/>
          <a:p>
            <a:pPr algn="just">
              <a:buFont typeface="Wingdings" panose="05000000000000000000" pitchFamily="2" charset="2"/>
              <a:buChar char="Ø"/>
            </a:pPr>
            <a:r>
              <a:rPr lang="en-IN" sz="2000" dirty="0">
                <a:effectLst/>
                <a:ea typeface="Times New Roman" panose="02020603050405020304" pitchFamily="18" charset="0"/>
              </a:rPr>
              <a:t>The problem addressed in this study is the need for an efficient and dependable ECG monitoring system integrating the AD8232 sensor and ESP32 microcontroller, capable of real-time data acquisition, accurate signal processing, automated analysis, customizable alerting, and seamless integration with healthcare systems, to improve cardiac healthcare delivery, enable remote patient monitoring, and enhance diagnostic capabilities in diverse healthcare environments</a:t>
            </a:r>
            <a:r>
              <a:rPr lang="en-IN" sz="1800" dirty="0">
                <a:effectLst/>
                <a:ea typeface="Times New Roman" panose="02020603050405020304" pitchFamily="18" charset="0"/>
              </a:rPr>
              <a:t>. </a:t>
            </a:r>
            <a:br>
              <a:rPr lang="en-IN" sz="1800" dirty="0">
                <a:effectLst/>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2023-24</a:t>
            </a:r>
          </a:p>
        </p:txBody>
      </p:sp>
      <p:sp>
        <p:nvSpPr>
          <p:cNvPr id="6" name="Footer Placeholder 5"/>
          <p:cNvSpPr>
            <a:spLocks noGrp="1"/>
          </p:cNvSpPr>
          <p:nvPr>
            <p:ph type="ftr" sz="quarter" idx="11"/>
          </p:nvPr>
        </p:nvSpPr>
        <p:spPr>
          <a:xfrm>
            <a:off x="2895600" y="6342380"/>
            <a:ext cx="3352800" cy="365125"/>
          </a:xfrm>
        </p:spPr>
        <p:txBody>
          <a:bodyPr/>
          <a:lstStyle/>
          <a:p>
            <a:r>
              <a:rPr lang="en-US" dirty="0"/>
              <a:t>TE(E&amp;TC </a:t>
            </a:r>
            <a:r>
              <a:rPr lang="en-US" dirty="0" err="1"/>
              <a:t>Engg</a:t>
            </a:r>
            <a:r>
              <a:rPr lang="en-US" dirty="0"/>
              <a:t>.), ADYPSOE, </a:t>
            </a:r>
            <a:r>
              <a:rPr lang="en-US" dirty="0" err="1"/>
              <a:t>Lohegaon,Pune</a:t>
            </a:r>
            <a:endParaRPr lang="en-US" dirty="0"/>
          </a:p>
        </p:txBody>
      </p:sp>
      <p:sp>
        <p:nvSpPr>
          <p:cNvPr id="5" name="Slide Number Placeholder 4"/>
          <p:cNvSpPr>
            <a:spLocks noGrp="1"/>
          </p:cNvSpPr>
          <p:nvPr>
            <p:ph type="sldNum" sz="quarter" idx="12"/>
          </p:nvPr>
        </p:nvSpPr>
        <p:spPr/>
        <p:txBody>
          <a:bodyPr/>
          <a:lstStyle/>
          <a:p>
            <a:fld id="{090942A5-5663-4CC1-9CFE-B013C5AB7306}" type="slidenum">
              <a:rPr lang="en-US" sz="2400" smtClean="0"/>
              <a:t>6</a:t>
            </a:fld>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 y="807720"/>
            <a:ext cx="7772400" cy="685800"/>
          </a:xfrm>
        </p:spPr>
        <p:txBody>
          <a:bodyPr>
            <a:noAutofit/>
          </a:bodyPr>
          <a:lstStyle/>
          <a:p>
            <a:r>
              <a:rPr lang="en-US" sz="4400" dirty="0">
                <a:solidFill>
                  <a:srgbClr val="00B0F0"/>
                </a:solidFill>
                <a:latin typeface="Algerian" panose="04020705040A02060702" pitchFamily="82" charset="0"/>
                <a:cs typeface="Times New Roman" panose="02020603050405020304" pitchFamily="18" charset="0"/>
              </a:rPr>
              <a:t>Objectives:</a:t>
            </a:r>
            <a:endParaRPr lang="en-US" sz="4400" dirty="0">
              <a:solidFill>
                <a:srgbClr val="00B0F0"/>
              </a:solidFill>
              <a:latin typeface="Algerian" panose="04020705040A02060702" pitchFamily="82" charset="0"/>
            </a:endParaRPr>
          </a:p>
        </p:txBody>
      </p:sp>
      <p:sp>
        <p:nvSpPr>
          <p:cNvPr id="3" name="Content Placeholder 2"/>
          <p:cNvSpPr>
            <a:spLocks noGrp="1"/>
          </p:cNvSpPr>
          <p:nvPr>
            <p:ph idx="1"/>
          </p:nvPr>
        </p:nvSpPr>
        <p:spPr>
          <a:xfrm>
            <a:off x="426720" y="1661795"/>
            <a:ext cx="8229600" cy="5029200"/>
          </a:xfrm>
        </p:spPr>
        <p:txBody>
          <a:bodyPr>
            <a:normAutofit/>
          </a:bodyPr>
          <a:lstStyle/>
          <a:p>
            <a:pPr marL="342900" lvl="0" indent="-342900">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Create a reliable technique for obtaining high-quality ECG signals from the AD8232 sensor using the ESP32 microcontroller, assuring signal fidelity and precision. </a:t>
            </a:r>
            <a:endParaRPr lang="en-IN" sz="20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800"/>
              </a:spcAft>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Use powerful signal processing methods on the ESP32 platform to filter noise, detect QRS complexes, and extract key ECG metrics including heart rate, rhythm, and waveform features.</a:t>
            </a:r>
            <a:endParaRPr lang="en-IN" sz="2000" dirty="0">
              <a:solidFill>
                <a:srgbClr val="000000"/>
              </a:solidFill>
              <a:effectLst/>
              <a:latin typeface="Calibri" panose="020F0502020204030204" pitchFamily="34" charset="0"/>
              <a:ea typeface="Calibri" panose="020F0502020204030204" pitchFamily="34" charset="0"/>
            </a:endParaRPr>
          </a:p>
          <a:p>
            <a:pPr marL="457200" lvl="0" indent="-4572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2023-24</a:t>
            </a:r>
          </a:p>
        </p:txBody>
      </p:sp>
      <p:sp>
        <p:nvSpPr>
          <p:cNvPr id="6" name="Footer Placeholder 5"/>
          <p:cNvSpPr>
            <a:spLocks noGrp="1"/>
          </p:cNvSpPr>
          <p:nvPr>
            <p:ph type="ftr" sz="quarter" idx="11"/>
          </p:nvPr>
        </p:nvSpPr>
        <p:spPr>
          <a:xfrm>
            <a:off x="3048000" y="6356350"/>
            <a:ext cx="3352800" cy="365125"/>
          </a:xfrm>
        </p:spPr>
        <p:txBody>
          <a:bodyPr/>
          <a:lstStyle/>
          <a:p>
            <a:r>
              <a:rPr lang="en-US" dirty="0"/>
              <a:t>TE(E&amp;TC </a:t>
            </a:r>
            <a:r>
              <a:rPr lang="en-US" dirty="0" err="1"/>
              <a:t>Engg</a:t>
            </a:r>
            <a:r>
              <a:rPr lang="en-US" dirty="0"/>
              <a:t>.), ADYPSOE, </a:t>
            </a:r>
            <a:r>
              <a:rPr lang="en-US" dirty="0" err="1"/>
              <a:t>Lohegaon,Pune</a:t>
            </a:r>
            <a:endParaRPr lang="en-US" dirty="0"/>
          </a:p>
        </p:txBody>
      </p:sp>
      <p:sp>
        <p:nvSpPr>
          <p:cNvPr id="5" name="Slide Number Placeholder 4"/>
          <p:cNvSpPr>
            <a:spLocks noGrp="1"/>
          </p:cNvSpPr>
          <p:nvPr>
            <p:ph type="sldNum" sz="quarter" idx="12"/>
          </p:nvPr>
        </p:nvSpPr>
        <p:spPr/>
        <p:txBody>
          <a:bodyPr/>
          <a:lstStyle/>
          <a:p>
            <a:fld id="{090942A5-5663-4CC1-9CFE-B013C5AB7306}" type="slidenum">
              <a:rPr lang="en-US" sz="2400" smtClean="0"/>
              <a:t>7</a:t>
            </a:fld>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F0C95-ED9C-6295-F6EE-DB45A3F3C72A}"/>
              </a:ext>
            </a:extLst>
          </p:cNvPr>
          <p:cNvSpPr>
            <a:spLocks noGrp="1"/>
          </p:cNvSpPr>
          <p:nvPr>
            <p:ph idx="1"/>
          </p:nvPr>
        </p:nvSpPr>
        <p:spPr>
          <a:xfrm>
            <a:off x="457200" y="1234440"/>
            <a:ext cx="8229600" cy="4389120"/>
          </a:xfrm>
        </p:spPr>
        <p:txBody>
          <a:bodyPr>
            <a:normAutofit fontScale="25000" lnSpcReduction="20000"/>
          </a:bodyPr>
          <a:lstStyle/>
          <a:p>
            <a:r>
              <a:rPr lang="en-US" sz="17600" dirty="0" err="1">
                <a:solidFill>
                  <a:srgbClr val="00B0F0"/>
                </a:solidFill>
                <a:latin typeface="Algerian" panose="04020705040A02060702" pitchFamily="82" charset="0"/>
              </a:rPr>
              <a:t>Methology</a:t>
            </a:r>
            <a:r>
              <a:rPr lang="en-US" sz="17600" dirty="0">
                <a:solidFill>
                  <a:srgbClr val="00B0F0"/>
                </a:solidFill>
                <a:latin typeface="Algerian" panose="04020705040A02060702" pitchFamily="82" charset="0"/>
              </a:rPr>
              <a:t>:</a:t>
            </a:r>
            <a:endParaRPr lang="en-US" sz="17600" dirty="0"/>
          </a:p>
          <a:p>
            <a:r>
              <a:rPr lang="en-US" sz="6400" dirty="0"/>
              <a:t>Certainly! Here's a more extensive and understandable way for constructing an ECG monitoring system utilizing the AD8232 sensor and the ESP32 microcontroller. Plan and design: Begin by defining the goal of your ECG monitoring system. Determine whether it is for clinical, home monitoring, or research purposes.</a:t>
            </a:r>
          </a:p>
          <a:p>
            <a:r>
              <a:rPr lang="en-US" sz="6400" dirty="0"/>
              <a:t> Create the system layout, including hardware components (AD8232 sensor, ESP32 microcontroller, power supply) and software elements (data processing, user interface). Connect the AD8232 sensor to the ESP32 microcontroller. Connect the power supply (3.3V), ground (GND), and signal output pins appropriately.</a:t>
            </a:r>
          </a:p>
          <a:p>
            <a:r>
              <a:rPr lang="en-US" sz="6400" dirty="0"/>
              <a:t> To guarantee proper wiring, refer to the datasheets and guidelines for the sensor and microcontroller. Integrate the AD8232 sensor into the circuit and configure it for ECG signal acquisition. Place the electrodes in the conventional ECG lead configurations (Lead I, Lead II, and Lead III). </a:t>
            </a:r>
          </a:p>
          <a:p>
            <a:r>
              <a:rPr lang="en-US" sz="6400" dirty="0"/>
              <a:t>Calibrate the sensor as needed for accurate signal acquisition. Program the ESP32 microcontroller to communicate with the AD8232 sensor. Create code to execute functions such as analog-to-digital conversion (ADC), noise filtering, QRS complex detection, heart rate calculation, and waveform analysis. </a:t>
            </a:r>
          </a:p>
          <a:p>
            <a:r>
              <a:rPr lang="en-US" sz="6400" dirty="0"/>
              <a:t>Implement data handling and storage protocols in the code. Create a user-friendly interface with Python or other programming languages. Create an interface that displays real-time ECG waveforms. Ensure that the interface is simple and straightforward to use. Test and validate the integrated system thoroughly to ensure functionality, correctness, and dependability. </a:t>
            </a:r>
            <a:endParaRPr lang="en-IN" sz="6400" dirty="0"/>
          </a:p>
        </p:txBody>
      </p:sp>
      <p:sp>
        <p:nvSpPr>
          <p:cNvPr id="4" name="Date Placeholder 3">
            <a:extLst>
              <a:ext uri="{FF2B5EF4-FFF2-40B4-BE49-F238E27FC236}">
                <a16:creationId xmlns:a16="http://schemas.microsoft.com/office/drawing/2014/main" id="{A3B17A19-4E27-35C4-BA9B-C412C50D466D}"/>
              </a:ext>
            </a:extLst>
          </p:cNvPr>
          <p:cNvSpPr>
            <a:spLocks noGrp="1"/>
          </p:cNvSpPr>
          <p:nvPr>
            <p:ph type="dt" sz="half" idx="10"/>
          </p:nvPr>
        </p:nvSpPr>
        <p:spPr/>
        <p:txBody>
          <a:bodyPr/>
          <a:lstStyle/>
          <a:p>
            <a:r>
              <a:rPr lang="en-US" dirty="0"/>
              <a:t>2023-24</a:t>
            </a:r>
          </a:p>
        </p:txBody>
      </p:sp>
      <p:sp>
        <p:nvSpPr>
          <p:cNvPr id="5" name="Footer Placeholder 4">
            <a:extLst>
              <a:ext uri="{FF2B5EF4-FFF2-40B4-BE49-F238E27FC236}">
                <a16:creationId xmlns:a16="http://schemas.microsoft.com/office/drawing/2014/main" id="{E0AFF110-BB30-810E-ECE6-5E3B6623843B}"/>
              </a:ext>
            </a:extLst>
          </p:cNvPr>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a:extLst>
              <a:ext uri="{FF2B5EF4-FFF2-40B4-BE49-F238E27FC236}">
                <a16:creationId xmlns:a16="http://schemas.microsoft.com/office/drawing/2014/main" id="{78165584-B737-618B-C633-47711CC17B06}"/>
              </a:ext>
            </a:extLst>
          </p:cNvPr>
          <p:cNvSpPr>
            <a:spLocks noGrp="1"/>
          </p:cNvSpPr>
          <p:nvPr>
            <p:ph type="sldNum" sz="quarter" idx="12"/>
          </p:nvPr>
        </p:nvSpPr>
        <p:spPr/>
        <p:txBody>
          <a:bodyPr/>
          <a:lstStyle/>
          <a:p>
            <a:fld id="{090942A5-5663-4CC1-9CFE-B013C5AB7306}" type="slidenum">
              <a:rPr lang="en-US" smtClean="0"/>
              <a:t>8</a:t>
            </a:fld>
            <a:endParaRPr lang="en-US"/>
          </a:p>
        </p:txBody>
      </p:sp>
    </p:spTree>
    <p:extLst>
      <p:ext uri="{BB962C8B-B14F-4D97-AF65-F5344CB8AC3E}">
        <p14:creationId xmlns:p14="http://schemas.microsoft.com/office/powerpoint/2010/main" val="240814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6BE2C-30FC-9512-81C0-088C0908FF83}"/>
              </a:ext>
            </a:extLst>
          </p:cNvPr>
          <p:cNvSpPr>
            <a:spLocks noGrp="1"/>
          </p:cNvSpPr>
          <p:nvPr>
            <p:ph idx="1"/>
          </p:nvPr>
        </p:nvSpPr>
        <p:spPr>
          <a:xfrm>
            <a:off x="457200" y="1234440"/>
            <a:ext cx="8229600" cy="4389120"/>
          </a:xfrm>
        </p:spPr>
        <p:txBody>
          <a:bodyPr>
            <a:normAutofit/>
          </a:bodyPr>
          <a:lstStyle/>
          <a:p>
            <a:r>
              <a:rPr lang="en-US" sz="1800" dirty="0"/>
              <a:t>Test under a variety of scenarios and conditions to ensure reliable performance. Validate the system's conclusions by comparing them to known ECG patterns or simulated data.</a:t>
            </a:r>
          </a:p>
          <a:p>
            <a:r>
              <a:rPr lang="en-US" sz="1800" dirty="0"/>
              <a:t> Document and deploy the whole development process, including circuit designs, code, algorithms, and testing data. Create user manuals or tutorials for using the ECG monitoring system. </a:t>
            </a:r>
          </a:p>
          <a:p>
            <a:r>
              <a:rPr lang="en-US" sz="1800" dirty="0"/>
              <a:t>Following successful testing and validation, deploy the system in the intended environment. By following these methods, you may build a fully working ECG monitoring system with the AD8232 sensor and ESP32 microcontroller, making it accessible and simple to use for healthcare professionals or end consumers</a:t>
            </a:r>
            <a:endParaRPr lang="en-IN" sz="1800" dirty="0"/>
          </a:p>
        </p:txBody>
      </p:sp>
      <p:sp>
        <p:nvSpPr>
          <p:cNvPr id="4" name="Date Placeholder 3">
            <a:extLst>
              <a:ext uri="{FF2B5EF4-FFF2-40B4-BE49-F238E27FC236}">
                <a16:creationId xmlns:a16="http://schemas.microsoft.com/office/drawing/2014/main" id="{A59D6678-2A63-5A8E-0C19-00E459D524FA}"/>
              </a:ext>
            </a:extLst>
          </p:cNvPr>
          <p:cNvSpPr>
            <a:spLocks noGrp="1"/>
          </p:cNvSpPr>
          <p:nvPr>
            <p:ph type="dt" sz="half" idx="10"/>
          </p:nvPr>
        </p:nvSpPr>
        <p:spPr/>
        <p:txBody>
          <a:bodyPr/>
          <a:lstStyle/>
          <a:p>
            <a:r>
              <a:rPr lang="en-US" dirty="0"/>
              <a:t>2023-24</a:t>
            </a:r>
          </a:p>
        </p:txBody>
      </p:sp>
      <p:sp>
        <p:nvSpPr>
          <p:cNvPr id="5" name="Footer Placeholder 4">
            <a:extLst>
              <a:ext uri="{FF2B5EF4-FFF2-40B4-BE49-F238E27FC236}">
                <a16:creationId xmlns:a16="http://schemas.microsoft.com/office/drawing/2014/main" id="{4FE0A181-5CC9-6067-A8D7-7D0F819F37CB}"/>
              </a:ext>
            </a:extLst>
          </p:cNvPr>
          <p:cNvSpPr>
            <a:spLocks noGrp="1"/>
          </p:cNvSpPr>
          <p:nvPr>
            <p:ph type="ftr" sz="quarter" idx="11"/>
          </p:nvPr>
        </p:nvSpPr>
        <p:spPr/>
        <p:txBody>
          <a:bodyPr/>
          <a:lstStyle/>
          <a:p>
            <a:r>
              <a:rPr lang="en-US" dirty="0"/>
              <a:t>TE(E&amp;TC </a:t>
            </a:r>
            <a:r>
              <a:rPr lang="en-US" dirty="0" err="1"/>
              <a:t>Engg</a:t>
            </a:r>
            <a:r>
              <a:rPr lang="en-US" dirty="0"/>
              <a:t>.) ,ADYPSOE, </a:t>
            </a:r>
            <a:r>
              <a:rPr lang="en-US" dirty="0" err="1"/>
              <a:t>Lohegaon,Pune</a:t>
            </a:r>
            <a:endParaRPr lang="en-US" dirty="0"/>
          </a:p>
        </p:txBody>
      </p:sp>
      <p:sp>
        <p:nvSpPr>
          <p:cNvPr id="6" name="Slide Number Placeholder 5">
            <a:extLst>
              <a:ext uri="{FF2B5EF4-FFF2-40B4-BE49-F238E27FC236}">
                <a16:creationId xmlns:a16="http://schemas.microsoft.com/office/drawing/2014/main" id="{692B2250-8060-1AA6-6804-2FB5EF62BC0A}"/>
              </a:ext>
            </a:extLst>
          </p:cNvPr>
          <p:cNvSpPr>
            <a:spLocks noGrp="1"/>
          </p:cNvSpPr>
          <p:nvPr>
            <p:ph type="sldNum" sz="quarter" idx="12"/>
          </p:nvPr>
        </p:nvSpPr>
        <p:spPr/>
        <p:txBody>
          <a:bodyPr/>
          <a:lstStyle/>
          <a:p>
            <a:fld id="{090942A5-5663-4CC1-9CFE-B013C5AB7306}" type="slidenum">
              <a:rPr lang="en-US" smtClean="0"/>
              <a:t>9</a:t>
            </a:fld>
            <a:endParaRPr lang="en-US"/>
          </a:p>
        </p:txBody>
      </p:sp>
    </p:spTree>
    <p:extLst>
      <p:ext uri="{BB962C8B-B14F-4D97-AF65-F5344CB8AC3E}">
        <p14:creationId xmlns:p14="http://schemas.microsoft.com/office/powerpoint/2010/main" val="898352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3204</Words>
  <Application>Microsoft Office PowerPoint</Application>
  <PresentationFormat>On-screen Show (4:3)</PresentationFormat>
  <Paragraphs>264</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Algerian</vt:lpstr>
      <vt:lpstr>Calibri</vt:lpstr>
      <vt:lpstr>Constantia</vt:lpstr>
      <vt:lpstr>Courier New</vt:lpstr>
      <vt:lpstr>Symbol</vt:lpstr>
      <vt:lpstr>Times New Roman</vt:lpstr>
      <vt:lpstr>Wingdings</vt:lpstr>
      <vt:lpstr>Wingdings 2</vt:lpstr>
      <vt:lpstr>Flow</vt:lpstr>
      <vt:lpstr>           A PRESENTATION ON  SMART ELECTROCARDIOGRAPHY ​ </vt:lpstr>
      <vt:lpstr>CONTENT:</vt:lpstr>
      <vt:lpstr>   Introduction:</vt:lpstr>
      <vt:lpstr>LITERATURE SURVEY:</vt:lpstr>
      <vt:lpstr>LITERATURE SURVEY:</vt:lpstr>
      <vt:lpstr>Problem Definition: </vt:lpstr>
      <vt:lpstr>Objectives:</vt:lpstr>
      <vt:lpstr>PowerPoint Presentation</vt:lpstr>
      <vt:lpstr>PowerPoint Presentation</vt:lpstr>
      <vt:lpstr> block diagram:</vt:lpstr>
      <vt:lpstr>Flow chart:</vt:lpstr>
      <vt:lpstr>Hardware description:</vt:lpstr>
      <vt:lpstr>PowerPoint Presentation</vt:lpstr>
      <vt:lpstr>CIRCUIT DIAGRAM:</vt:lpstr>
      <vt:lpstr>ALGORITHM: </vt:lpstr>
      <vt:lpstr>SOFTWARE REQUIREMENTS:</vt:lpstr>
      <vt:lpstr>PowerPoint Presentation</vt:lpstr>
      <vt:lpstr>PowerPoint Presentation</vt:lpstr>
      <vt:lpstr>PowerPoint Presentation</vt:lpstr>
      <vt:lpstr>PowerPoint Presentation</vt:lpstr>
      <vt:lpstr>   Simulation RESULTS:</vt:lpstr>
      <vt:lpstr>   Simulation RESULTS:</vt:lpstr>
      <vt:lpstr>   hardware snapshot:</vt:lpstr>
      <vt:lpstr>Connections:</vt:lpstr>
      <vt:lpstr>Power supply:</vt:lpstr>
      <vt:lpstr>PowerPoint Presentation</vt:lpstr>
      <vt:lpstr>ADVANTAGES:</vt:lpstr>
      <vt:lpstr>PowerPoint Presentation</vt:lpstr>
      <vt:lpstr>Conclusion:</vt:lpstr>
      <vt:lpstr>FUTURE SCOPE:</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II on  Automated Irrigation System Using a Wireless Sensor Network and GPRS Module</dc:title>
  <dc:creator>laxmi</dc:creator>
  <cp:lastModifiedBy>A-326 Nirbhay Rane</cp:lastModifiedBy>
  <cp:revision>499</cp:revision>
  <dcterms:created xsi:type="dcterms:W3CDTF">2015-10-06T11:37:00Z</dcterms:created>
  <dcterms:modified xsi:type="dcterms:W3CDTF">2024-04-15T15:27:13Z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